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8" r:id="rId1"/>
  </p:sldMasterIdLst>
  <p:notesMasterIdLst>
    <p:notesMasterId r:id="rId17"/>
  </p:notesMasterIdLst>
  <p:sldIdLst>
    <p:sldId id="256" r:id="rId2"/>
    <p:sldId id="257" r:id="rId3"/>
    <p:sldId id="258" r:id="rId4"/>
    <p:sldId id="260" r:id="rId5"/>
    <p:sldId id="262" r:id="rId6"/>
    <p:sldId id="263" r:id="rId7"/>
    <p:sldId id="265" r:id="rId8"/>
    <p:sldId id="261" r:id="rId9"/>
    <p:sldId id="266" r:id="rId10"/>
    <p:sldId id="267" r:id="rId11"/>
    <p:sldId id="270" r:id="rId12"/>
    <p:sldId id="268" r:id="rId13"/>
    <p:sldId id="269" r:id="rId14"/>
    <p:sldId id="259" r:id="rId15"/>
    <p:sldId id="26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868"/>
    <p:restoredTop sz="94544"/>
  </p:normalViewPr>
  <p:slideViewPr>
    <p:cSldViewPr snapToGrid="0">
      <p:cViewPr>
        <p:scale>
          <a:sx n="118" d="100"/>
          <a:sy n="118" d="100"/>
        </p:scale>
        <p:origin x="-304"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svg"/><Relationship Id="rId1" Type="http://schemas.openxmlformats.org/officeDocument/2006/relationships/image" Target="../media/image2.svg"/><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svg"/><Relationship Id="rId1" Type="http://schemas.openxmlformats.org/officeDocument/2006/relationships/image" Target="../media/image2.svg"/><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774F80-515E-43B7-A76C-503F4E3FFC60}"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F53AC04C-8581-4445-8C9E-A7EFA452207E}">
      <dgm:prSet/>
      <dgm:spPr/>
      <dgm:t>
        <a:bodyPr/>
        <a:lstStyle/>
        <a:p>
          <a:pPr>
            <a:lnSpc>
              <a:spcPct val="100000"/>
            </a:lnSpc>
          </a:pPr>
          <a:r>
            <a:rPr lang="en-US"/>
            <a:t>SMART objectives </a:t>
          </a:r>
          <a:r>
            <a:rPr lang="en-GB"/>
            <a:t>refers to the concepts of Specific, Measurable, Achievable, Relevant and Time-bound (udit, 2023). </a:t>
          </a:r>
          <a:endParaRPr lang="en-US"/>
        </a:p>
      </dgm:t>
    </dgm:pt>
    <dgm:pt modelId="{FB8E30B1-000D-4357-AD42-143DF21C3C4F}" type="parTrans" cxnId="{34D0FDD4-E307-4AFF-80EF-83BF6F47F110}">
      <dgm:prSet/>
      <dgm:spPr/>
      <dgm:t>
        <a:bodyPr/>
        <a:lstStyle/>
        <a:p>
          <a:endParaRPr lang="en-US"/>
        </a:p>
      </dgm:t>
    </dgm:pt>
    <dgm:pt modelId="{39151224-9087-44E8-A0EC-746374413E21}" type="sibTrans" cxnId="{34D0FDD4-E307-4AFF-80EF-83BF6F47F110}">
      <dgm:prSet/>
      <dgm:spPr/>
      <dgm:t>
        <a:bodyPr/>
        <a:lstStyle/>
        <a:p>
          <a:pPr>
            <a:lnSpc>
              <a:spcPct val="100000"/>
            </a:lnSpc>
          </a:pPr>
          <a:endParaRPr lang="en-US"/>
        </a:p>
      </dgm:t>
    </dgm:pt>
    <dgm:pt modelId="{70C92AD4-5160-4E32-8E29-C5164745BDC3}">
      <dgm:prSet/>
      <dgm:spPr/>
      <dgm:t>
        <a:bodyPr/>
        <a:lstStyle/>
        <a:p>
          <a:pPr>
            <a:lnSpc>
              <a:spcPct val="100000"/>
            </a:lnSpc>
          </a:pPr>
          <a:r>
            <a:rPr lang="en-GB"/>
            <a:t>Increase the implementation of energy products for example, batteries and solar by 20% amongst recently acquired customers within the next 3 years.</a:t>
          </a:r>
          <a:endParaRPr lang="en-US"/>
        </a:p>
      </dgm:t>
    </dgm:pt>
    <dgm:pt modelId="{D8D95D46-D77E-4128-92C1-065B199A7BB9}" type="parTrans" cxnId="{96E390C2-A5FE-459C-B2B0-4B32C896E85E}">
      <dgm:prSet/>
      <dgm:spPr/>
      <dgm:t>
        <a:bodyPr/>
        <a:lstStyle/>
        <a:p>
          <a:endParaRPr lang="en-US"/>
        </a:p>
      </dgm:t>
    </dgm:pt>
    <dgm:pt modelId="{8CCA71A7-8490-4787-B1B1-1324DB676F2F}" type="sibTrans" cxnId="{96E390C2-A5FE-459C-B2B0-4B32C896E85E}">
      <dgm:prSet/>
      <dgm:spPr/>
      <dgm:t>
        <a:bodyPr/>
        <a:lstStyle/>
        <a:p>
          <a:pPr>
            <a:lnSpc>
              <a:spcPct val="100000"/>
            </a:lnSpc>
          </a:pPr>
          <a:endParaRPr lang="en-US"/>
        </a:p>
      </dgm:t>
    </dgm:pt>
    <dgm:pt modelId="{B4DE3948-B7AD-4BC7-839A-86A5DFFF59CE}">
      <dgm:prSet/>
      <dgm:spPr/>
      <dgm:t>
        <a:bodyPr/>
        <a:lstStyle/>
        <a:p>
          <a:pPr>
            <a:lnSpc>
              <a:spcPct val="100000"/>
            </a:lnSpc>
          </a:pPr>
          <a:r>
            <a:rPr lang="en-GB"/>
            <a:t>Increase brand awareness of affordability using surveys by 25% within 22 months.</a:t>
          </a:r>
          <a:endParaRPr lang="en-US"/>
        </a:p>
      </dgm:t>
    </dgm:pt>
    <dgm:pt modelId="{85C54698-E07D-4D6A-85C2-ED648092C675}" type="parTrans" cxnId="{A049AC74-1ED3-4A89-8F08-A1850F4F2B2F}">
      <dgm:prSet/>
      <dgm:spPr/>
      <dgm:t>
        <a:bodyPr/>
        <a:lstStyle/>
        <a:p>
          <a:endParaRPr lang="en-US"/>
        </a:p>
      </dgm:t>
    </dgm:pt>
    <dgm:pt modelId="{C78E0409-EFE9-4404-9674-D149E83B32A6}" type="sibTrans" cxnId="{A049AC74-1ED3-4A89-8F08-A1850F4F2B2F}">
      <dgm:prSet/>
      <dgm:spPr/>
      <dgm:t>
        <a:bodyPr/>
        <a:lstStyle/>
        <a:p>
          <a:pPr>
            <a:lnSpc>
              <a:spcPct val="100000"/>
            </a:lnSpc>
          </a:pPr>
          <a:endParaRPr lang="en-US"/>
        </a:p>
      </dgm:t>
    </dgm:pt>
    <dgm:pt modelId="{78CCE912-3B89-459F-95D1-FA6AF0D8D6C6}">
      <dgm:prSet/>
      <dgm:spPr/>
      <dgm:t>
        <a:bodyPr/>
        <a:lstStyle/>
        <a:p>
          <a:pPr>
            <a:lnSpc>
              <a:spcPct val="100000"/>
            </a:lnSpc>
          </a:pPr>
          <a:r>
            <a:rPr lang="en-GB"/>
            <a:t>Achieve 35% of sales and top 5 positioning in “most reasonably priced EV brand” vision in primary markets within 2 years.</a:t>
          </a:r>
          <a:endParaRPr lang="en-US"/>
        </a:p>
      </dgm:t>
    </dgm:pt>
    <dgm:pt modelId="{EA3F488C-6DC5-43FA-A5FA-6036457C4E72}" type="parTrans" cxnId="{BC5EE8AB-C429-4332-9268-9F614F89A4A8}">
      <dgm:prSet/>
      <dgm:spPr/>
      <dgm:t>
        <a:bodyPr/>
        <a:lstStyle/>
        <a:p>
          <a:endParaRPr lang="en-US"/>
        </a:p>
      </dgm:t>
    </dgm:pt>
    <dgm:pt modelId="{29F4C9C8-AE80-44CD-B39E-333BD7C59D3B}" type="sibTrans" cxnId="{BC5EE8AB-C429-4332-9268-9F614F89A4A8}">
      <dgm:prSet/>
      <dgm:spPr/>
      <dgm:t>
        <a:bodyPr/>
        <a:lstStyle/>
        <a:p>
          <a:pPr>
            <a:lnSpc>
              <a:spcPct val="100000"/>
            </a:lnSpc>
          </a:pPr>
          <a:endParaRPr lang="en-US"/>
        </a:p>
      </dgm:t>
    </dgm:pt>
    <dgm:pt modelId="{327530E7-EF43-4D92-AAC0-FCB3679D94C9}">
      <dgm:prSet/>
      <dgm:spPr/>
      <dgm:t>
        <a:bodyPr/>
        <a:lstStyle/>
        <a:p>
          <a:pPr>
            <a:lnSpc>
              <a:spcPct val="100000"/>
            </a:lnSpc>
          </a:pPr>
          <a:r>
            <a:rPr lang="en-GB"/>
            <a:t>Boost the number of website visitors by 25% for less expensive models within 18 months.</a:t>
          </a:r>
          <a:endParaRPr lang="en-US"/>
        </a:p>
      </dgm:t>
    </dgm:pt>
    <dgm:pt modelId="{EA81C2D8-944E-4719-926A-BD9024B6F3A0}" type="parTrans" cxnId="{5C1D252B-D1C3-4400-BD4F-7222EE2318F1}">
      <dgm:prSet/>
      <dgm:spPr/>
      <dgm:t>
        <a:bodyPr/>
        <a:lstStyle/>
        <a:p>
          <a:endParaRPr lang="en-US"/>
        </a:p>
      </dgm:t>
    </dgm:pt>
    <dgm:pt modelId="{32ACF426-AEA1-4272-A134-BA1C0B238482}" type="sibTrans" cxnId="{5C1D252B-D1C3-4400-BD4F-7222EE2318F1}">
      <dgm:prSet/>
      <dgm:spPr/>
      <dgm:t>
        <a:bodyPr/>
        <a:lstStyle/>
        <a:p>
          <a:pPr>
            <a:lnSpc>
              <a:spcPct val="100000"/>
            </a:lnSpc>
          </a:pPr>
          <a:endParaRPr lang="en-US"/>
        </a:p>
      </dgm:t>
    </dgm:pt>
    <dgm:pt modelId="{9E5A1AD6-817C-4F81-B5C3-44E9215CE9F1}">
      <dgm:prSet/>
      <dgm:spPr/>
      <dgm:t>
        <a:bodyPr/>
        <a:lstStyle/>
        <a:p>
          <a:pPr>
            <a:lnSpc>
              <a:spcPct val="100000"/>
            </a:lnSpc>
          </a:pPr>
          <a:r>
            <a:rPr lang="en-GB"/>
            <a:t>Extend into 4 new emerging markets with cost-effective EV options within 3 years.</a:t>
          </a:r>
          <a:endParaRPr lang="en-US"/>
        </a:p>
      </dgm:t>
    </dgm:pt>
    <dgm:pt modelId="{1083AB0F-3A91-4E4B-8899-E09A21FED5C7}" type="parTrans" cxnId="{BE53CF9A-1283-47FB-A614-51C73D55E717}">
      <dgm:prSet/>
      <dgm:spPr/>
      <dgm:t>
        <a:bodyPr/>
        <a:lstStyle/>
        <a:p>
          <a:endParaRPr lang="en-US"/>
        </a:p>
      </dgm:t>
    </dgm:pt>
    <dgm:pt modelId="{9E62792B-7789-4EB3-A209-5865CABF7DED}" type="sibTrans" cxnId="{BE53CF9A-1283-47FB-A614-51C73D55E717}">
      <dgm:prSet/>
      <dgm:spPr/>
      <dgm:t>
        <a:bodyPr/>
        <a:lstStyle/>
        <a:p>
          <a:pPr>
            <a:lnSpc>
              <a:spcPct val="100000"/>
            </a:lnSpc>
          </a:pPr>
          <a:endParaRPr lang="en-US"/>
        </a:p>
      </dgm:t>
    </dgm:pt>
    <dgm:pt modelId="{24875F4E-D0E6-486F-97FC-008DFED6CFB1}">
      <dgm:prSet/>
      <dgm:spPr/>
      <dgm:t>
        <a:bodyPr/>
        <a:lstStyle/>
        <a:p>
          <a:pPr>
            <a:lnSpc>
              <a:spcPct val="100000"/>
            </a:lnSpc>
          </a:pPr>
          <a:r>
            <a:rPr lang="en-GB" dirty="0"/>
            <a:t>SMART objectives are crucial to Tesla as they provide insights into measurable goals that can be achieved and enable the business to monitor advancements in areas such as sustainability. While also remaining in line with Tesla’s mission and vision long-term goals.</a:t>
          </a:r>
          <a:endParaRPr lang="en-US" dirty="0"/>
        </a:p>
      </dgm:t>
    </dgm:pt>
    <dgm:pt modelId="{DC85D39D-D21F-4DFA-A9E1-7DA54275E3EC}" type="parTrans" cxnId="{76D6502F-AB92-48EB-AFEE-20E4E5D5AA5F}">
      <dgm:prSet/>
      <dgm:spPr/>
      <dgm:t>
        <a:bodyPr/>
        <a:lstStyle/>
        <a:p>
          <a:endParaRPr lang="en-US"/>
        </a:p>
      </dgm:t>
    </dgm:pt>
    <dgm:pt modelId="{7DBA8B0B-D34D-4CB0-8C8B-2F8C4051BCA8}" type="sibTrans" cxnId="{76D6502F-AB92-48EB-AFEE-20E4E5D5AA5F}">
      <dgm:prSet/>
      <dgm:spPr/>
      <dgm:t>
        <a:bodyPr/>
        <a:lstStyle/>
        <a:p>
          <a:endParaRPr lang="en-US"/>
        </a:p>
      </dgm:t>
    </dgm:pt>
    <dgm:pt modelId="{69512BA3-A49D-43F7-B769-AA55320EA98E}" type="pres">
      <dgm:prSet presAssocID="{CC774F80-515E-43B7-A76C-503F4E3FFC60}" presName="root" presStyleCnt="0">
        <dgm:presLayoutVars>
          <dgm:dir/>
          <dgm:resizeHandles val="exact"/>
        </dgm:presLayoutVars>
      </dgm:prSet>
      <dgm:spPr/>
    </dgm:pt>
    <dgm:pt modelId="{4096D4CB-6753-410B-84C3-1C59F2822408}" type="pres">
      <dgm:prSet presAssocID="{CC774F80-515E-43B7-A76C-503F4E3FFC60}" presName="container" presStyleCnt="0">
        <dgm:presLayoutVars>
          <dgm:dir/>
          <dgm:resizeHandles val="exact"/>
        </dgm:presLayoutVars>
      </dgm:prSet>
      <dgm:spPr/>
    </dgm:pt>
    <dgm:pt modelId="{88262DC6-3173-43F0-85BF-568DC5AC7E38}" type="pres">
      <dgm:prSet presAssocID="{F53AC04C-8581-4445-8C9E-A7EFA452207E}" presName="compNode" presStyleCnt="0"/>
      <dgm:spPr/>
    </dgm:pt>
    <dgm:pt modelId="{83C72D6E-811B-4830-B34A-62D5C76663A7}" type="pres">
      <dgm:prSet presAssocID="{F53AC04C-8581-4445-8C9E-A7EFA452207E}" presName="iconBgRect" presStyleLbl="bgShp" presStyleIdx="0" presStyleCnt="7"/>
      <dgm:spPr/>
    </dgm:pt>
    <dgm:pt modelId="{9234BD8A-46E2-42A5-A95E-AE4C586C1571}" type="pres">
      <dgm:prSet presAssocID="{F53AC04C-8581-4445-8C9E-A7EFA452207E}"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ullseye"/>
        </a:ext>
      </dgm:extLst>
    </dgm:pt>
    <dgm:pt modelId="{F6C393A7-AAB6-4809-9C53-E020A5679A37}" type="pres">
      <dgm:prSet presAssocID="{F53AC04C-8581-4445-8C9E-A7EFA452207E}" presName="spaceRect" presStyleCnt="0"/>
      <dgm:spPr/>
    </dgm:pt>
    <dgm:pt modelId="{41C6A67C-51E5-4890-96DC-938AC5409663}" type="pres">
      <dgm:prSet presAssocID="{F53AC04C-8581-4445-8C9E-A7EFA452207E}" presName="textRect" presStyleLbl="revTx" presStyleIdx="0" presStyleCnt="7">
        <dgm:presLayoutVars>
          <dgm:chMax val="1"/>
          <dgm:chPref val="1"/>
        </dgm:presLayoutVars>
      </dgm:prSet>
      <dgm:spPr/>
    </dgm:pt>
    <dgm:pt modelId="{ADB0F29E-0DA5-4A42-A674-F1382BE72A04}" type="pres">
      <dgm:prSet presAssocID="{39151224-9087-44E8-A0EC-746374413E21}" presName="sibTrans" presStyleLbl="sibTrans2D1" presStyleIdx="0" presStyleCnt="0"/>
      <dgm:spPr/>
    </dgm:pt>
    <dgm:pt modelId="{4A5CA3A4-7E1E-43DC-BD75-DF622E9802B5}" type="pres">
      <dgm:prSet presAssocID="{70C92AD4-5160-4E32-8E29-C5164745BDC3}" presName="compNode" presStyleCnt="0"/>
      <dgm:spPr/>
    </dgm:pt>
    <dgm:pt modelId="{8B6E4D7D-68C0-4E02-8A9E-23ECF17A8AFD}" type="pres">
      <dgm:prSet presAssocID="{70C92AD4-5160-4E32-8E29-C5164745BDC3}" presName="iconBgRect" presStyleLbl="bgShp" presStyleIdx="1" presStyleCnt="7"/>
      <dgm:spPr/>
    </dgm:pt>
    <dgm:pt modelId="{A04BA254-A6C6-431F-9458-BD3B637E0D19}" type="pres">
      <dgm:prSet presAssocID="{70C92AD4-5160-4E32-8E29-C5164745BDC3}"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indmill"/>
        </a:ext>
      </dgm:extLst>
    </dgm:pt>
    <dgm:pt modelId="{E3B6E898-A671-418C-AD49-3A6F522F197D}" type="pres">
      <dgm:prSet presAssocID="{70C92AD4-5160-4E32-8E29-C5164745BDC3}" presName="spaceRect" presStyleCnt="0"/>
      <dgm:spPr/>
    </dgm:pt>
    <dgm:pt modelId="{6123D86C-F3BF-4BC5-B6EF-F18114F7AB89}" type="pres">
      <dgm:prSet presAssocID="{70C92AD4-5160-4E32-8E29-C5164745BDC3}" presName="textRect" presStyleLbl="revTx" presStyleIdx="1" presStyleCnt="7">
        <dgm:presLayoutVars>
          <dgm:chMax val="1"/>
          <dgm:chPref val="1"/>
        </dgm:presLayoutVars>
      </dgm:prSet>
      <dgm:spPr/>
    </dgm:pt>
    <dgm:pt modelId="{0B931D8E-DB29-4E24-9CEC-0301DF6B5630}" type="pres">
      <dgm:prSet presAssocID="{8CCA71A7-8490-4787-B1B1-1324DB676F2F}" presName="sibTrans" presStyleLbl="sibTrans2D1" presStyleIdx="0" presStyleCnt="0"/>
      <dgm:spPr/>
    </dgm:pt>
    <dgm:pt modelId="{48BE36C2-6AAE-495D-B758-96F6027CB77A}" type="pres">
      <dgm:prSet presAssocID="{B4DE3948-B7AD-4BC7-839A-86A5DFFF59CE}" presName="compNode" presStyleCnt="0"/>
      <dgm:spPr/>
    </dgm:pt>
    <dgm:pt modelId="{1F22720C-3F74-44DD-A26D-39F4B45654CF}" type="pres">
      <dgm:prSet presAssocID="{B4DE3948-B7AD-4BC7-839A-86A5DFFF59CE}" presName="iconBgRect" presStyleLbl="bgShp" presStyleIdx="2" presStyleCnt="7"/>
      <dgm:spPr/>
    </dgm:pt>
    <dgm:pt modelId="{77E3A199-0BC6-43DD-B66F-89D67DD55F8F}" type="pres">
      <dgm:prSet presAssocID="{B4DE3948-B7AD-4BC7-839A-86A5DFFF59CE}"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Television"/>
        </a:ext>
      </dgm:extLst>
    </dgm:pt>
    <dgm:pt modelId="{5CFFF0E5-85D4-498A-9613-ED74B1BD19D5}" type="pres">
      <dgm:prSet presAssocID="{B4DE3948-B7AD-4BC7-839A-86A5DFFF59CE}" presName="spaceRect" presStyleCnt="0"/>
      <dgm:spPr/>
    </dgm:pt>
    <dgm:pt modelId="{E565768F-1212-43B6-A430-B8D243E59939}" type="pres">
      <dgm:prSet presAssocID="{B4DE3948-B7AD-4BC7-839A-86A5DFFF59CE}" presName="textRect" presStyleLbl="revTx" presStyleIdx="2" presStyleCnt="7">
        <dgm:presLayoutVars>
          <dgm:chMax val="1"/>
          <dgm:chPref val="1"/>
        </dgm:presLayoutVars>
      </dgm:prSet>
      <dgm:spPr/>
    </dgm:pt>
    <dgm:pt modelId="{AB75DD46-B0DA-4260-9DFA-239CB076F1D2}" type="pres">
      <dgm:prSet presAssocID="{C78E0409-EFE9-4404-9674-D149E83B32A6}" presName="sibTrans" presStyleLbl="sibTrans2D1" presStyleIdx="0" presStyleCnt="0"/>
      <dgm:spPr/>
    </dgm:pt>
    <dgm:pt modelId="{59CCB09F-275C-48B1-A24B-8737461DA3DC}" type="pres">
      <dgm:prSet presAssocID="{78CCE912-3B89-459F-95D1-FA6AF0D8D6C6}" presName="compNode" presStyleCnt="0"/>
      <dgm:spPr/>
    </dgm:pt>
    <dgm:pt modelId="{80E32003-7345-41B8-BCDD-E2E5FFD29132}" type="pres">
      <dgm:prSet presAssocID="{78CCE912-3B89-459F-95D1-FA6AF0D8D6C6}" presName="iconBgRect" presStyleLbl="bgShp" presStyleIdx="3" presStyleCnt="7"/>
      <dgm:spPr/>
    </dgm:pt>
    <dgm:pt modelId="{C73A56B4-AF69-46B1-9762-8B4864DDD168}" type="pres">
      <dgm:prSet presAssocID="{78CCE912-3B89-459F-95D1-FA6AF0D8D6C6}"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Japanese Dolls"/>
        </a:ext>
      </dgm:extLst>
    </dgm:pt>
    <dgm:pt modelId="{1447ABCD-7E5B-4FAE-ADD4-C9C537FFF176}" type="pres">
      <dgm:prSet presAssocID="{78CCE912-3B89-459F-95D1-FA6AF0D8D6C6}" presName="spaceRect" presStyleCnt="0"/>
      <dgm:spPr/>
    </dgm:pt>
    <dgm:pt modelId="{C97905FD-7B2A-46DB-8168-00630968E8B6}" type="pres">
      <dgm:prSet presAssocID="{78CCE912-3B89-459F-95D1-FA6AF0D8D6C6}" presName="textRect" presStyleLbl="revTx" presStyleIdx="3" presStyleCnt="7">
        <dgm:presLayoutVars>
          <dgm:chMax val="1"/>
          <dgm:chPref val="1"/>
        </dgm:presLayoutVars>
      </dgm:prSet>
      <dgm:spPr/>
    </dgm:pt>
    <dgm:pt modelId="{9AB764D6-305C-45EE-A454-D1FC71E6CB0A}" type="pres">
      <dgm:prSet presAssocID="{29F4C9C8-AE80-44CD-B39E-333BD7C59D3B}" presName="sibTrans" presStyleLbl="sibTrans2D1" presStyleIdx="0" presStyleCnt="0"/>
      <dgm:spPr/>
    </dgm:pt>
    <dgm:pt modelId="{B7B69ADA-2FD6-4813-BEEC-C1F8425FBF73}" type="pres">
      <dgm:prSet presAssocID="{327530E7-EF43-4D92-AAC0-FCB3679D94C9}" presName="compNode" presStyleCnt="0"/>
      <dgm:spPr/>
    </dgm:pt>
    <dgm:pt modelId="{FC406C8F-F775-4B46-8605-7455F1F86D2F}" type="pres">
      <dgm:prSet presAssocID="{327530E7-EF43-4D92-AAC0-FCB3679D94C9}" presName="iconBgRect" presStyleLbl="bgShp" presStyleIdx="4" presStyleCnt="7"/>
      <dgm:spPr/>
    </dgm:pt>
    <dgm:pt modelId="{C8C35AA4-408D-4A63-97B6-CC91C84CD034}" type="pres">
      <dgm:prSet presAssocID="{327530E7-EF43-4D92-AAC0-FCB3679D94C9}"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Loading"/>
        </a:ext>
      </dgm:extLst>
    </dgm:pt>
    <dgm:pt modelId="{B3BE3C13-58E6-46CB-ADFE-050EED36AFE4}" type="pres">
      <dgm:prSet presAssocID="{327530E7-EF43-4D92-AAC0-FCB3679D94C9}" presName="spaceRect" presStyleCnt="0"/>
      <dgm:spPr/>
    </dgm:pt>
    <dgm:pt modelId="{E6BC061A-B524-4C9D-A660-0B24447139DF}" type="pres">
      <dgm:prSet presAssocID="{327530E7-EF43-4D92-AAC0-FCB3679D94C9}" presName="textRect" presStyleLbl="revTx" presStyleIdx="4" presStyleCnt="7">
        <dgm:presLayoutVars>
          <dgm:chMax val="1"/>
          <dgm:chPref val="1"/>
        </dgm:presLayoutVars>
      </dgm:prSet>
      <dgm:spPr/>
    </dgm:pt>
    <dgm:pt modelId="{D77F81D0-789C-4227-9C1D-605E78CA9B8D}" type="pres">
      <dgm:prSet presAssocID="{32ACF426-AEA1-4272-A134-BA1C0B238482}" presName="sibTrans" presStyleLbl="sibTrans2D1" presStyleIdx="0" presStyleCnt="0"/>
      <dgm:spPr/>
    </dgm:pt>
    <dgm:pt modelId="{8A8A0BEC-1E18-4419-9001-51DBA449423C}" type="pres">
      <dgm:prSet presAssocID="{9E5A1AD6-817C-4F81-B5C3-44E9215CE9F1}" presName="compNode" presStyleCnt="0"/>
      <dgm:spPr/>
    </dgm:pt>
    <dgm:pt modelId="{21E0BF2C-0B3F-4807-A252-F24BE3BF9019}" type="pres">
      <dgm:prSet presAssocID="{9E5A1AD6-817C-4F81-B5C3-44E9215CE9F1}" presName="iconBgRect" presStyleLbl="bgShp" presStyleIdx="5" presStyleCnt="7"/>
      <dgm:spPr/>
    </dgm:pt>
    <dgm:pt modelId="{997B379B-ECF6-4BD7-99A5-894B6637D51C}" type="pres">
      <dgm:prSet presAssocID="{9E5A1AD6-817C-4F81-B5C3-44E9215CE9F1}"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inimise"/>
        </a:ext>
      </dgm:extLst>
    </dgm:pt>
    <dgm:pt modelId="{B6230FDD-4CCC-470E-BC24-BBF14A481378}" type="pres">
      <dgm:prSet presAssocID="{9E5A1AD6-817C-4F81-B5C3-44E9215CE9F1}" presName="spaceRect" presStyleCnt="0"/>
      <dgm:spPr/>
    </dgm:pt>
    <dgm:pt modelId="{AD4B0B17-2805-4FD0-A0F6-18A374729AAC}" type="pres">
      <dgm:prSet presAssocID="{9E5A1AD6-817C-4F81-B5C3-44E9215CE9F1}" presName="textRect" presStyleLbl="revTx" presStyleIdx="5" presStyleCnt="7">
        <dgm:presLayoutVars>
          <dgm:chMax val="1"/>
          <dgm:chPref val="1"/>
        </dgm:presLayoutVars>
      </dgm:prSet>
      <dgm:spPr/>
    </dgm:pt>
    <dgm:pt modelId="{32A7A6F6-0F2D-4CA9-99E2-6CB2A27AFB81}" type="pres">
      <dgm:prSet presAssocID="{9E62792B-7789-4EB3-A209-5865CABF7DED}" presName="sibTrans" presStyleLbl="sibTrans2D1" presStyleIdx="0" presStyleCnt="0"/>
      <dgm:spPr/>
    </dgm:pt>
    <dgm:pt modelId="{181AAB94-F84D-4DD1-933D-D8E1F987C51B}" type="pres">
      <dgm:prSet presAssocID="{24875F4E-D0E6-486F-97FC-008DFED6CFB1}" presName="compNode" presStyleCnt="0"/>
      <dgm:spPr/>
    </dgm:pt>
    <dgm:pt modelId="{6BE732B8-4A4E-4D52-8DC3-9ED1BE822AC1}" type="pres">
      <dgm:prSet presAssocID="{24875F4E-D0E6-486F-97FC-008DFED6CFB1}" presName="iconBgRect" presStyleLbl="bgShp" presStyleIdx="6" presStyleCnt="7"/>
      <dgm:spPr/>
    </dgm:pt>
    <dgm:pt modelId="{2C6D0E82-6EB5-4548-B7A2-41E69FFC85C7}" type="pres">
      <dgm:prSet presAssocID="{24875F4E-D0E6-486F-97FC-008DFED6CFB1}"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dgm:spPr>
      <dgm:extLst>
        <a:ext uri="{E40237B7-FDA0-4F09-8148-C483321AD2D9}">
          <dgm14:cNvPr xmlns:dgm14="http://schemas.microsoft.com/office/drawing/2010/diagram" id="0" name="" descr="Business Growth"/>
        </a:ext>
      </dgm:extLst>
    </dgm:pt>
    <dgm:pt modelId="{07A2FC1A-93DE-4073-94A6-7DA25338DA14}" type="pres">
      <dgm:prSet presAssocID="{24875F4E-D0E6-486F-97FC-008DFED6CFB1}" presName="spaceRect" presStyleCnt="0"/>
      <dgm:spPr/>
    </dgm:pt>
    <dgm:pt modelId="{0DA04660-C8B3-4E15-ACE8-46619BED09AD}" type="pres">
      <dgm:prSet presAssocID="{24875F4E-D0E6-486F-97FC-008DFED6CFB1}" presName="textRect" presStyleLbl="revTx" presStyleIdx="6" presStyleCnt="7">
        <dgm:presLayoutVars>
          <dgm:chMax val="1"/>
          <dgm:chPref val="1"/>
        </dgm:presLayoutVars>
      </dgm:prSet>
      <dgm:spPr/>
    </dgm:pt>
  </dgm:ptLst>
  <dgm:cxnLst>
    <dgm:cxn modelId="{0D25D11A-E620-46A0-A2F9-E1C1990837A9}" type="presOf" srcId="{CC774F80-515E-43B7-A76C-503F4E3FFC60}" destId="{69512BA3-A49D-43F7-B769-AA55320EA98E}" srcOrd="0" destOrd="0" presId="urn:microsoft.com/office/officeart/2018/2/layout/IconCircleList"/>
    <dgm:cxn modelId="{5C1D252B-D1C3-4400-BD4F-7222EE2318F1}" srcId="{CC774F80-515E-43B7-A76C-503F4E3FFC60}" destId="{327530E7-EF43-4D92-AAC0-FCB3679D94C9}" srcOrd="4" destOrd="0" parTransId="{EA81C2D8-944E-4719-926A-BD9024B6F3A0}" sibTransId="{32ACF426-AEA1-4272-A134-BA1C0B238482}"/>
    <dgm:cxn modelId="{F96FD72C-D973-4BD3-AB92-3207BACB65FF}" type="presOf" srcId="{8CCA71A7-8490-4787-B1B1-1324DB676F2F}" destId="{0B931D8E-DB29-4E24-9CEC-0301DF6B5630}" srcOrd="0" destOrd="0" presId="urn:microsoft.com/office/officeart/2018/2/layout/IconCircleList"/>
    <dgm:cxn modelId="{76D6502F-AB92-48EB-AFEE-20E4E5D5AA5F}" srcId="{CC774F80-515E-43B7-A76C-503F4E3FFC60}" destId="{24875F4E-D0E6-486F-97FC-008DFED6CFB1}" srcOrd="6" destOrd="0" parTransId="{DC85D39D-D21F-4DFA-A9E1-7DA54275E3EC}" sibTransId="{7DBA8B0B-D34D-4CB0-8C8B-2F8C4051BCA8}"/>
    <dgm:cxn modelId="{CBF75232-BD24-42F4-8FFA-BB29B04A1C1C}" type="presOf" srcId="{9E62792B-7789-4EB3-A209-5865CABF7DED}" destId="{32A7A6F6-0F2D-4CA9-99E2-6CB2A27AFB81}" srcOrd="0" destOrd="0" presId="urn:microsoft.com/office/officeart/2018/2/layout/IconCircleList"/>
    <dgm:cxn modelId="{7D02AD3E-33AA-4DC5-A416-547D8C21D680}" type="presOf" srcId="{29F4C9C8-AE80-44CD-B39E-333BD7C59D3B}" destId="{9AB764D6-305C-45EE-A454-D1FC71E6CB0A}" srcOrd="0" destOrd="0" presId="urn:microsoft.com/office/officeart/2018/2/layout/IconCircleList"/>
    <dgm:cxn modelId="{D34DB946-7EFA-4E3C-957B-F9DD7ED62812}" type="presOf" srcId="{C78E0409-EFE9-4404-9674-D149E83B32A6}" destId="{AB75DD46-B0DA-4260-9DFA-239CB076F1D2}" srcOrd="0" destOrd="0" presId="urn:microsoft.com/office/officeart/2018/2/layout/IconCircleList"/>
    <dgm:cxn modelId="{C053D965-2CC8-435A-83A0-248D6487F8C4}" type="presOf" srcId="{24875F4E-D0E6-486F-97FC-008DFED6CFB1}" destId="{0DA04660-C8B3-4E15-ACE8-46619BED09AD}" srcOrd="0" destOrd="0" presId="urn:microsoft.com/office/officeart/2018/2/layout/IconCircleList"/>
    <dgm:cxn modelId="{8EB28374-1F9C-46CA-98E2-3A853C128D55}" type="presOf" srcId="{B4DE3948-B7AD-4BC7-839A-86A5DFFF59CE}" destId="{E565768F-1212-43B6-A430-B8D243E59939}" srcOrd="0" destOrd="0" presId="urn:microsoft.com/office/officeart/2018/2/layout/IconCircleList"/>
    <dgm:cxn modelId="{A049AC74-1ED3-4A89-8F08-A1850F4F2B2F}" srcId="{CC774F80-515E-43B7-A76C-503F4E3FFC60}" destId="{B4DE3948-B7AD-4BC7-839A-86A5DFFF59CE}" srcOrd="2" destOrd="0" parTransId="{85C54698-E07D-4D6A-85C2-ED648092C675}" sibTransId="{C78E0409-EFE9-4404-9674-D149E83B32A6}"/>
    <dgm:cxn modelId="{EEC4DA78-5662-4748-A908-F26E10D75A8A}" type="presOf" srcId="{F53AC04C-8581-4445-8C9E-A7EFA452207E}" destId="{41C6A67C-51E5-4890-96DC-938AC5409663}" srcOrd="0" destOrd="0" presId="urn:microsoft.com/office/officeart/2018/2/layout/IconCircleList"/>
    <dgm:cxn modelId="{BE53CF9A-1283-47FB-A614-51C73D55E717}" srcId="{CC774F80-515E-43B7-A76C-503F4E3FFC60}" destId="{9E5A1AD6-817C-4F81-B5C3-44E9215CE9F1}" srcOrd="5" destOrd="0" parTransId="{1083AB0F-3A91-4E4B-8899-E09A21FED5C7}" sibTransId="{9E62792B-7789-4EB3-A209-5865CABF7DED}"/>
    <dgm:cxn modelId="{BC5EE8AB-C429-4332-9268-9F614F89A4A8}" srcId="{CC774F80-515E-43B7-A76C-503F4E3FFC60}" destId="{78CCE912-3B89-459F-95D1-FA6AF0D8D6C6}" srcOrd="3" destOrd="0" parTransId="{EA3F488C-6DC5-43FA-A5FA-6036457C4E72}" sibTransId="{29F4C9C8-AE80-44CD-B39E-333BD7C59D3B}"/>
    <dgm:cxn modelId="{0ECB47AE-687A-4E54-86C6-B8A1A0036AD5}" type="presOf" srcId="{78CCE912-3B89-459F-95D1-FA6AF0D8D6C6}" destId="{C97905FD-7B2A-46DB-8168-00630968E8B6}" srcOrd="0" destOrd="0" presId="urn:microsoft.com/office/officeart/2018/2/layout/IconCircleList"/>
    <dgm:cxn modelId="{6A3551B5-844C-4004-9C94-56E4EF3AEE8C}" type="presOf" srcId="{32ACF426-AEA1-4272-A134-BA1C0B238482}" destId="{D77F81D0-789C-4227-9C1D-605E78CA9B8D}" srcOrd="0" destOrd="0" presId="urn:microsoft.com/office/officeart/2018/2/layout/IconCircleList"/>
    <dgm:cxn modelId="{96E390C2-A5FE-459C-B2B0-4B32C896E85E}" srcId="{CC774F80-515E-43B7-A76C-503F4E3FFC60}" destId="{70C92AD4-5160-4E32-8E29-C5164745BDC3}" srcOrd="1" destOrd="0" parTransId="{D8D95D46-D77E-4128-92C1-065B199A7BB9}" sibTransId="{8CCA71A7-8490-4787-B1B1-1324DB676F2F}"/>
    <dgm:cxn modelId="{34D0FDD4-E307-4AFF-80EF-83BF6F47F110}" srcId="{CC774F80-515E-43B7-A76C-503F4E3FFC60}" destId="{F53AC04C-8581-4445-8C9E-A7EFA452207E}" srcOrd="0" destOrd="0" parTransId="{FB8E30B1-000D-4357-AD42-143DF21C3C4F}" sibTransId="{39151224-9087-44E8-A0EC-746374413E21}"/>
    <dgm:cxn modelId="{155C0BD5-290F-42D4-97D1-F1846A5A8933}" type="presOf" srcId="{327530E7-EF43-4D92-AAC0-FCB3679D94C9}" destId="{E6BC061A-B524-4C9D-A660-0B24447139DF}" srcOrd="0" destOrd="0" presId="urn:microsoft.com/office/officeart/2018/2/layout/IconCircleList"/>
    <dgm:cxn modelId="{FF4EAEEB-8C2E-44D3-A2B8-58CEFA9FBBC6}" type="presOf" srcId="{70C92AD4-5160-4E32-8E29-C5164745BDC3}" destId="{6123D86C-F3BF-4BC5-B6EF-F18114F7AB89}" srcOrd="0" destOrd="0" presId="urn:microsoft.com/office/officeart/2018/2/layout/IconCircleList"/>
    <dgm:cxn modelId="{810104FB-64D3-46D3-A856-889A2DF6A492}" type="presOf" srcId="{39151224-9087-44E8-A0EC-746374413E21}" destId="{ADB0F29E-0DA5-4A42-A674-F1382BE72A04}" srcOrd="0" destOrd="0" presId="urn:microsoft.com/office/officeart/2018/2/layout/IconCircleList"/>
    <dgm:cxn modelId="{F1C6A7FD-31DE-4624-8531-AEC99A843737}" type="presOf" srcId="{9E5A1AD6-817C-4F81-B5C3-44E9215CE9F1}" destId="{AD4B0B17-2805-4FD0-A0F6-18A374729AAC}" srcOrd="0" destOrd="0" presId="urn:microsoft.com/office/officeart/2018/2/layout/IconCircleList"/>
    <dgm:cxn modelId="{49D53133-CC0E-4272-A063-4B8235AEBF98}" type="presParOf" srcId="{69512BA3-A49D-43F7-B769-AA55320EA98E}" destId="{4096D4CB-6753-410B-84C3-1C59F2822408}" srcOrd="0" destOrd="0" presId="urn:microsoft.com/office/officeart/2018/2/layout/IconCircleList"/>
    <dgm:cxn modelId="{0D5285C1-AEFA-474B-84EC-401F9B4FF4C5}" type="presParOf" srcId="{4096D4CB-6753-410B-84C3-1C59F2822408}" destId="{88262DC6-3173-43F0-85BF-568DC5AC7E38}" srcOrd="0" destOrd="0" presId="urn:microsoft.com/office/officeart/2018/2/layout/IconCircleList"/>
    <dgm:cxn modelId="{60DDB633-1540-4594-90CE-30FC92C2AC96}" type="presParOf" srcId="{88262DC6-3173-43F0-85BF-568DC5AC7E38}" destId="{83C72D6E-811B-4830-B34A-62D5C76663A7}" srcOrd="0" destOrd="0" presId="urn:microsoft.com/office/officeart/2018/2/layout/IconCircleList"/>
    <dgm:cxn modelId="{93CFAE9E-B581-4021-8D3D-66D213A54A69}" type="presParOf" srcId="{88262DC6-3173-43F0-85BF-568DC5AC7E38}" destId="{9234BD8A-46E2-42A5-A95E-AE4C586C1571}" srcOrd="1" destOrd="0" presId="urn:microsoft.com/office/officeart/2018/2/layout/IconCircleList"/>
    <dgm:cxn modelId="{81A3697D-9BA3-4B57-BDEB-D979E1CE8394}" type="presParOf" srcId="{88262DC6-3173-43F0-85BF-568DC5AC7E38}" destId="{F6C393A7-AAB6-4809-9C53-E020A5679A37}" srcOrd="2" destOrd="0" presId="urn:microsoft.com/office/officeart/2018/2/layout/IconCircleList"/>
    <dgm:cxn modelId="{EED4A290-2246-4670-8F40-8C7DEFC05B9E}" type="presParOf" srcId="{88262DC6-3173-43F0-85BF-568DC5AC7E38}" destId="{41C6A67C-51E5-4890-96DC-938AC5409663}" srcOrd="3" destOrd="0" presId="urn:microsoft.com/office/officeart/2018/2/layout/IconCircleList"/>
    <dgm:cxn modelId="{A568025F-494F-4BD5-9EC0-CE1C3BABDD52}" type="presParOf" srcId="{4096D4CB-6753-410B-84C3-1C59F2822408}" destId="{ADB0F29E-0DA5-4A42-A674-F1382BE72A04}" srcOrd="1" destOrd="0" presId="urn:microsoft.com/office/officeart/2018/2/layout/IconCircleList"/>
    <dgm:cxn modelId="{3BA88104-F995-45FB-9641-D752ACF1B1AD}" type="presParOf" srcId="{4096D4CB-6753-410B-84C3-1C59F2822408}" destId="{4A5CA3A4-7E1E-43DC-BD75-DF622E9802B5}" srcOrd="2" destOrd="0" presId="urn:microsoft.com/office/officeart/2018/2/layout/IconCircleList"/>
    <dgm:cxn modelId="{7CFB6D87-D9A8-4EEE-B806-22F9C281A394}" type="presParOf" srcId="{4A5CA3A4-7E1E-43DC-BD75-DF622E9802B5}" destId="{8B6E4D7D-68C0-4E02-8A9E-23ECF17A8AFD}" srcOrd="0" destOrd="0" presId="urn:microsoft.com/office/officeart/2018/2/layout/IconCircleList"/>
    <dgm:cxn modelId="{D8396ECF-5802-4F35-8742-F04803B83044}" type="presParOf" srcId="{4A5CA3A4-7E1E-43DC-BD75-DF622E9802B5}" destId="{A04BA254-A6C6-431F-9458-BD3B637E0D19}" srcOrd="1" destOrd="0" presId="urn:microsoft.com/office/officeart/2018/2/layout/IconCircleList"/>
    <dgm:cxn modelId="{C0AD9B3C-DF92-4D32-945C-EE6098255274}" type="presParOf" srcId="{4A5CA3A4-7E1E-43DC-BD75-DF622E9802B5}" destId="{E3B6E898-A671-418C-AD49-3A6F522F197D}" srcOrd="2" destOrd="0" presId="urn:microsoft.com/office/officeart/2018/2/layout/IconCircleList"/>
    <dgm:cxn modelId="{43DA718D-C586-4E3A-AA48-C3D55EAB6033}" type="presParOf" srcId="{4A5CA3A4-7E1E-43DC-BD75-DF622E9802B5}" destId="{6123D86C-F3BF-4BC5-B6EF-F18114F7AB89}" srcOrd="3" destOrd="0" presId="urn:microsoft.com/office/officeart/2018/2/layout/IconCircleList"/>
    <dgm:cxn modelId="{CEBDE541-E05A-41C8-B73A-FF533935859C}" type="presParOf" srcId="{4096D4CB-6753-410B-84C3-1C59F2822408}" destId="{0B931D8E-DB29-4E24-9CEC-0301DF6B5630}" srcOrd="3" destOrd="0" presId="urn:microsoft.com/office/officeart/2018/2/layout/IconCircleList"/>
    <dgm:cxn modelId="{D99340A6-AFD8-429C-9E57-F6E7ED7C8B3C}" type="presParOf" srcId="{4096D4CB-6753-410B-84C3-1C59F2822408}" destId="{48BE36C2-6AAE-495D-B758-96F6027CB77A}" srcOrd="4" destOrd="0" presId="urn:microsoft.com/office/officeart/2018/2/layout/IconCircleList"/>
    <dgm:cxn modelId="{70D7ABA0-D4A7-4940-BF15-CC19427AF940}" type="presParOf" srcId="{48BE36C2-6AAE-495D-B758-96F6027CB77A}" destId="{1F22720C-3F74-44DD-A26D-39F4B45654CF}" srcOrd="0" destOrd="0" presId="urn:microsoft.com/office/officeart/2018/2/layout/IconCircleList"/>
    <dgm:cxn modelId="{8D0587ED-1536-41B6-B34C-18EAC5E94CA4}" type="presParOf" srcId="{48BE36C2-6AAE-495D-B758-96F6027CB77A}" destId="{77E3A199-0BC6-43DD-B66F-89D67DD55F8F}" srcOrd="1" destOrd="0" presId="urn:microsoft.com/office/officeart/2018/2/layout/IconCircleList"/>
    <dgm:cxn modelId="{4F4EEF7D-1040-47F4-B883-9A947E701EFA}" type="presParOf" srcId="{48BE36C2-6AAE-495D-B758-96F6027CB77A}" destId="{5CFFF0E5-85D4-498A-9613-ED74B1BD19D5}" srcOrd="2" destOrd="0" presId="urn:microsoft.com/office/officeart/2018/2/layout/IconCircleList"/>
    <dgm:cxn modelId="{35D00CC9-80AE-4AA0-8150-AA84A12C414D}" type="presParOf" srcId="{48BE36C2-6AAE-495D-B758-96F6027CB77A}" destId="{E565768F-1212-43B6-A430-B8D243E59939}" srcOrd="3" destOrd="0" presId="urn:microsoft.com/office/officeart/2018/2/layout/IconCircleList"/>
    <dgm:cxn modelId="{AABBD30C-F5F1-4B62-80ED-0B499753F484}" type="presParOf" srcId="{4096D4CB-6753-410B-84C3-1C59F2822408}" destId="{AB75DD46-B0DA-4260-9DFA-239CB076F1D2}" srcOrd="5" destOrd="0" presId="urn:microsoft.com/office/officeart/2018/2/layout/IconCircleList"/>
    <dgm:cxn modelId="{1659B22F-5595-434B-A256-8DCDD70E1DCD}" type="presParOf" srcId="{4096D4CB-6753-410B-84C3-1C59F2822408}" destId="{59CCB09F-275C-48B1-A24B-8737461DA3DC}" srcOrd="6" destOrd="0" presId="urn:microsoft.com/office/officeart/2018/2/layout/IconCircleList"/>
    <dgm:cxn modelId="{53E0750E-2B53-4D03-8997-23F7914F0E7A}" type="presParOf" srcId="{59CCB09F-275C-48B1-A24B-8737461DA3DC}" destId="{80E32003-7345-41B8-BCDD-E2E5FFD29132}" srcOrd="0" destOrd="0" presId="urn:microsoft.com/office/officeart/2018/2/layout/IconCircleList"/>
    <dgm:cxn modelId="{ED5F903D-87B3-4A10-A9D6-533088BEAECB}" type="presParOf" srcId="{59CCB09F-275C-48B1-A24B-8737461DA3DC}" destId="{C73A56B4-AF69-46B1-9762-8B4864DDD168}" srcOrd="1" destOrd="0" presId="urn:microsoft.com/office/officeart/2018/2/layout/IconCircleList"/>
    <dgm:cxn modelId="{9CB32259-13EF-4DE5-AC62-113037C04610}" type="presParOf" srcId="{59CCB09F-275C-48B1-A24B-8737461DA3DC}" destId="{1447ABCD-7E5B-4FAE-ADD4-C9C537FFF176}" srcOrd="2" destOrd="0" presId="urn:microsoft.com/office/officeart/2018/2/layout/IconCircleList"/>
    <dgm:cxn modelId="{5D3E2CD4-C98C-4CF7-B823-9B837B1A59E6}" type="presParOf" srcId="{59CCB09F-275C-48B1-A24B-8737461DA3DC}" destId="{C97905FD-7B2A-46DB-8168-00630968E8B6}" srcOrd="3" destOrd="0" presId="urn:microsoft.com/office/officeart/2018/2/layout/IconCircleList"/>
    <dgm:cxn modelId="{3BFB6A6B-8449-475F-9E8F-9A781431C9B5}" type="presParOf" srcId="{4096D4CB-6753-410B-84C3-1C59F2822408}" destId="{9AB764D6-305C-45EE-A454-D1FC71E6CB0A}" srcOrd="7" destOrd="0" presId="urn:microsoft.com/office/officeart/2018/2/layout/IconCircleList"/>
    <dgm:cxn modelId="{D5B4929D-F8CB-47C8-B353-881220753887}" type="presParOf" srcId="{4096D4CB-6753-410B-84C3-1C59F2822408}" destId="{B7B69ADA-2FD6-4813-BEEC-C1F8425FBF73}" srcOrd="8" destOrd="0" presId="urn:microsoft.com/office/officeart/2018/2/layout/IconCircleList"/>
    <dgm:cxn modelId="{8F60D78B-C14D-40BB-9363-462DD8C3A11F}" type="presParOf" srcId="{B7B69ADA-2FD6-4813-BEEC-C1F8425FBF73}" destId="{FC406C8F-F775-4B46-8605-7455F1F86D2F}" srcOrd="0" destOrd="0" presId="urn:microsoft.com/office/officeart/2018/2/layout/IconCircleList"/>
    <dgm:cxn modelId="{D34461BF-2CA6-43DE-82F8-E75691F5FFE9}" type="presParOf" srcId="{B7B69ADA-2FD6-4813-BEEC-C1F8425FBF73}" destId="{C8C35AA4-408D-4A63-97B6-CC91C84CD034}" srcOrd="1" destOrd="0" presId="urn:microsoft.com/office/officeart/2018/2/layout/IconCircleList"/>
    <dgm:cxn modelId="{8A0DE00E-9A7C-42CA-920B-ACF1831FD11F}" type="presParOf" srcId="{B7B69ADA-2FD6-4813-BEEC-C1F8425FBF73}" destId="{B3BE3C13-58E6-46CB-ADFE-050EED36AFE4}" srcOrd="2" destOrd="0" presId="urn:microsoft.com/office/officeart/2018/2/layout/IconCircleList"/>
    <dgm:cxn modelId="{0E985E74-2201-4F70-80F6-415208EDBF61}" type="presParOf" srcId="{B7B69ADA-2FD6-4813-BEEC-C1F8425FBF73}" destId="{E6BC061A-B524-4C9D-A660-0B24447139DF}" srcOrd="3" destOrd="0" presId="urn:microsoft.com/office/officeart/2018/2/layout/IconCircleList"/>
    <dgm:cxn modelId="{6A979EC1-D52C-4B6A-B8B7-D6A08BF7C994}" type="presParOf" srcId="{4096D4CB-6753-410B-84C3-1C59F2822408}" destId="{D77F81D0-789C-4227-9C1D-605E78CA9B8D}" srcOrd="9" destOrd="0" presId="urn:microsoft.com/office/officeart/2018/2/layout/IconCircleList"/>
    <dgm:cxn modelId="{841A9960-F009-4131-8BE4-648E475ADFA8}" type="presParOf" srcId="{4096D4CB-6753-410B-84C3-1C59F2822408}" destId="{8A8A0BEC-1E18-4419-9001-51DBA449423C}" srcOrd="10" destOrd="0" presId="urn:microsoft.com/office/officeart/2018/2/layout/IconCircleList"/>
    <dgm:cxn modelId="{9DE21BE6-4E3E-4255-8240-58D3BB1F04C0}" type="presParOf" srcId="{8A8A0BEC-1E18-4419-9001-51DBA449423C}" destId="{21E0BF2C-0B3F-4807-A252-F24BE3BF9019}" srcOrd="0" destOrd="0" presId="urn:microsoft.com/office/officeart/2018/2/layout/IconCircleList"/>
    <dgm:cxn modelId="{F46DA481-7D25-4670-8047-32488C104A74}" type="presParOf" srcId="{8A8A0BEC-1E18-4419-9001-51DBA449423C}" destId="{997B379B-ECF6-4BD7-99A5-894B6637D51C}" srcOrd="1" destOrd="0" presId="urn:microsoft.com/office/officeart/2018/2/layout/IconCircleList"/>
    <dgm:cxn modelId="{F591068D-C88D-4212-AD44-0AF2355BA12D}" type="presParOf" srcId="{8A8A0BEC-1E18-4419-9001-51DBA449423C}" destId="{B6230FDD-4CCC-470E-BC24-BBF14A481378}" srcOrd="2" destOrd="0" presId="urn:microsoft.com/office/officeart/2018/2/layout/IconCircleList"/>
    <dgm:cxn modelId="{E86BABF6-1A7A-42BE-83DC-5DBB27D5EB82}" type="presParOf" srcId="{8A8A0BEC-1E18-4419-9001-51DBA449423C}" destId="{AD4B0B17-2805-4FD0-A0F6-18A374729AAC}" srcOrd="3" destOrd="0" presId="urn:microsoft.com/office/officeart/2018/2/layout/IconCircleList"/>
    <dgm:cxn modelId="{D223AF0C-D0A1-47AA-9065-8DB7EA069418}" type="presParOf" srcId="{4096D4CB-6753-410B-84C3-1C59F2822408}" destId="{32A7A6F6-0F2D-4CA9-99E2-6CB2A27AFB81}" srcOrd="11" destOrd="0" presId="urn:microsoft.com/office/officeart/2018/2/layout/IconCircleList"/>
    <dgm:cxn modelId="{8248B755-7E61-46FB-B3CD-FAD3B7C5835C}" type="presParOf" srcId="{4096D4CB-6753-410B-84C3-1C59F2822408}" destId="{181AAB94-F84D-4DD1-933D-D8E1F987C51B}" srcOrd="12" destOrd="0" presId="urn:microsoft.com/office/officeart/2018/2/layout/IconCircleList"/>
    <dgm:cxn modelId="{6356E466-9B2D-40F2-9CFB-C69A1B6DB848}" type="presParOf" srcId="{181AAB94-F84D-4DD1-933D-D8E1F987C51B}" destId="{6BE732B8-4A4E-4D52-8DC3-9ED1BE822AC1}" srcOrd="0" destOrd="0" presId="urn:microsoft.com/office/officeart/2018/2/layout/IconCircleList"/>
    <dgm:cxn modelId="{6CA07443-5BEB-47E2-A737-7A30D5FD2773}" type="presParOf" srcId="{181AAB94-F84D-4DD1-933D-D8E1F987C51B}" destId="{2C6D0E82-6EB5-4548-B7A2-41E69FFC85C7}" srcOrd="1" destOrd="0" presId="urn:microsoft.com/office/officeart/2018/2/layout/IconCircleList"/>
    <dgm:cxn modelId="{1F888731-3D95-4D9E-8C38-9E29E4C3433D}" type="presParOf" srcId="{181AAB94-F84D-4DD1-933D-D8E1F987C51B}" destId="{07A2FC1A-93DE-4073-94A6-7DA25338DA14}" srcOrd="2" destOrd="0" presId="urn:microsoft.com/office/officeart/2018/2/layout/IconCircleList"/>
    <dgm:cxn modelId="{4A7781B6-4A1E-49FE-8BAC-8A3F6F0B0C64}" type="presParOf" srcId="{181AAB94-F84D-4DD1-933D-D8E1F987C51B}" destId="{0DA04660-C8B3-4E15-ACE8-46619BED09A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F29F27-A6F6-4038-9DB2-C458E7CE4B7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41407E3-3525-418D-A711-D2E16884C6A8}">
      <dgm:prSet/>
      <dgm:spPr/>
      <dgm:t>
        <a:bodyPr/>
        <a:lstStyle/>
        <a:p>
          <a:r>
            <a:rPr lang="en-US" dirty="0"/>
            <a:t>Although Tesla is in the higher scale of strong competitors with other electric car brands globally, they do have their own individual advantages that sets them apart from other businesses. Effective marketing is what Tesla excel at . By doing this, they reach multiple different audiences.</a:t>
          </a:r>
        </a:p>
      </dgm:t>
    </dgm:pt>
    <dgm:pt modelId="{53003C0A-DA67-4BB2-838D-51D04C38090B}" type="parTrans" cxnId="{4F2C8E20-4711-4FCB-87F7-512628B88B8E}">
      <dgm:prSet/>
      <dgm:spPr/>
      <dgm:t>
        <a:bodyPr/>
        <a:lstStyle/>
        <a:p>
          <a:endParaRPr lang="en-US"/>
        </a:p>
      </dgm:t>
    </dgm:pt>
    <dgm:pt modelId="{08D068B7-690A-4D0A-BFA6-8B7687346C41}" type="sibTrans" cxnId="{4F2C8E20-4711-4FCB-87F7-512628B88B8E}">
      <dgm:prSet/>
      <dgm:spPr/>
      <dgm:t>
        <a:bodyPr/>
        <a:lstStyle/>
        <a:p>
          <a:endParaRPr lang="en-US"/>
        </a:p>
      </dgm:t>
    </dgm:pt>
    <dgm:pt modelId="{E3DA008B-40A9-4811-B32E-13CB072E7E94}">
      <dgm:prSet/>
      <dgm:spPr/>
      <dgm:t>
        <a:bodyPr/>
        <a:lstStyle/>
        <a:p>
          <a:r>
            <a:rPr lang="en-GB" dirty="0"/>
            <a:t>Tesla’s superfast-charging stations create efficient recharging opportunities for electric vehicle drivers. It is widespread and well integrated network for road trips and Supercharging (Fortuna, 2020). These are one of the most popular charging points as they are in multiple gas stations. </a:t>
          </a:r>
          <a:endParaRPr lang="en-US" dirty="0"/>
        </a:p>
      </dgm:t>
    </dgm:pt>
    <dgm:pt modelId="{281ECF13-3297-4819-B11D-A03BE95E436B}" type="parTrans" cxnId="{DC45D3B4-F84E-4DE7-8DDF-47A8D7AA0F08}">
      <dgm:prSet/>
      <dgm:spPr/>
      <dgm:t>
        <a:bodyPr/>
        <a:lstStyle/>
        <a:p>
          <a:endParaRPr lang="en-US"/>
        </a:p>
      </dgm:t>
    </dgm:pt>
    <dgm:pt modelId="{D39731D5-1AF6-49FF-8548-63C97BCD03A5}" type="sibTrans" cxnId="{DC45D3B4-F84E-4DE7-8DDF-47A8D7AA0F08}">
      <dgm:prSet/>
      <dgm:spPr/>
      <dgm:t>
        <a:bodyPr/>
        <a:lstStyle/>
        <a:p>
          <a:endParaRPr lang="en-US"/>
        </a:p>
      </dgm:t>
    </dgm:pt>
    <dgm:pt modelId="{8670CF86-B9CD-4AC2-BE9D-C549D499CC8C}">
      <dgm:prSet/>
      <dgm:spPr/>
      <dgm:t>
        <a:bodyPr/>
        <a:lstStyle/>
        <a:p>
          <a:r>
            <a:rPr lang="en-GB" dirty="0"/>
            <a:t>Certain models that Tesla have produced set them apart from other car businesses, such as, the cyber truck as it is uniquely shaped and a specific type of paint wrapped across the car making it appear shiny.</a:t>
          </a:r>
          <a:endParaRPr lang="en-US" dirty="0"/>
        </a:p>
      </dgm:t>
    </dgm:pt>
    <dgm:pt modelId="{0F3673AD-E617-4E2A-8196-948905EA2E38}" type="parTrans" cxnId="{85AF9980-1E5A-474D-BE01-3445D8EC274E}">
      <dgm:prSet/>
      <dgm:spPr/>
      <dgm:t>
        <a:bodyPr/>
        <a:lstStyle/>
        <a:p>
          <a:endParaRPr lang="en-US"/>
        </a:p>
      </dgm:t>
    </dgm:pt>
    <dgm:pt modelId="{56A166FF-A8DD-4E0E-A078-75F201380654}" type="sibTrans" cxnId="{85AF9980-1E5A-474D-BE01-3445D8EC274E}">
      <dgm:prSet/>
      <dgm:spPr/>
      <dgm:t>
        <a:bodyPr/>
        <a:lstStyle/>
        <a:p>
          <a:endParaRPr lang="en-US"/>
        </a:p>
      </dgm:t>
    </dgm:pt>
    <dgm:pt modelId="{3738136F-10D2-49DC-AC47-AEA8A2F1E781}">
      <dgm:prSet/>
      <dgm:spPr/>
      <dgm:t>
        <a:bodyPr/>
        <a:lstStyle/>
        <a:p>
          <a:r>
            <a:rPr lang="en-GB" dirty="0"/>
            <a:t>The most popular advantage is the self-driving feature as part of Tesla’s high end AI technology. This is due to other companies having electric cars but not advanced features like voice activation or language support built in.</a:t>
          </a:r>
          <a:endParaRPr lang="en-US" dirty="0"/>
        </a:p>
      </dgm:t>
    </dgm:pt>
    <dgm:pt modelId="{30F62F9F-BA75-4F82-BAF7-1E1DBDC082AE}" type="parTrans" cxnId="{F6643BAC-EDDE-418F-B24F-C0954FFA8599}">
      <dgm:prSet/>
      <dgm:spPr/>
      <dgm:t>
        <a:bodyPr/>
        <a:lstStyle/>
        <a:p>
          <a:endParaRPr lang="en-US"/>
        </a:p>
      </dgm:t>
    </dgm:pt>
    <dgm:pt modelId="{69D653C2-9375-4201-88BD-348A50A45005}" type="sibTrans" cxnId="{F6643BAC-EDDE-418F-B24F-C0954FFA8599}">
      <dgm:prSet/>
      <dgm:spPr/>
      <dgm:t>
        <a:bodyPr/>
        <a:lstStyle/>
        <a:p>
          <a:endParaRPr lang="en-US"/>
        </a:p>
      </dgm:t>
    </dgm:pt>
    <dgm:pt modelId="{78AC7FAE-E12B-9E4D-A55B-7A7562FA28FB}" type="pres">
      <dgm:prSet presAssocID="{AEF29F27-A6F6-4038-9DB2-C458E7CE4B73}" presName="linear" presStyleCnt="0">
        <dgm:presLayoutVars>
          <dgm:animLvl val="lvl"/>
          <dgm:resizeHandles val="exact"/>
        </dgm:presLayoutVars>
      </dgm:prSet>
      <dgm:spPr/>
    </dgm:pt>
    <dgm:pt modelId="{E50A5593-7D04-AD4F-98FD-DE97DABA94B7}" type="pres">
      <dgm:prSet presAssocID="{841407E3-3525-418D-A711-D2E16884C6A8}" presName="parentText" presStyleLbl="node1" presStyleIdx="0" presStyleCnt="4">
        <dgm:presLayoutVars>
          <dgm:chMax val="0"/>
          <dgm:bulletEnabled val="1"/>
        </dgm:presLayoutVars>
      </dgm:prSet>
      <dgm:spPr/>
    </dgm:pt>
    <dgm:pt modelId="{B94E38A4-009E-A340-B2EB-B926312C8B4C}" type="pres">
      <dgm:prSet presAssocID="{08D068B7-690A-4D0A-BFA6-8B7687346C41}" presName="spacer" presStyleCnt="0"/>
      <dgm:spPr/>
    </dgm:pt>
    <dgm:pt modelId="{9DAE4322-5482-5F40-9FD7-29B8D5CA9D81}" type="pres">
      <dgm:prSet presAssocID="{E3DA008B-40A9-4811-B32E-13CB072E7E94}" presName="parentText" presStyleLbl="node1" presStyleIdx="1" presStyleCnt="4">
        <dgm:presLayoutVars>
          <dgm:chMax val="0"/>
          <dgm:bulletEnabled val="1"/>
        </dgm:presLayoutVars>
      </dgm:prSet>
      <dgm:spPr/>
    </dgm:pt>
    <dgm:pt modelId="{E3A97766-F7F4-6341-811E-8F054F3AC1BB}" type="pres">
      <dgm:prSet presAssocID="{D39731D5-1AF6-49FF-8548-63C97BCD03A5}" presName="spacer" presStyleCnt="0"/>
      <dgm:spPr/>
    </dgm:pt>
    <dgm:pt modelId="{A25B9748-0ED7-1148-A6CF-EDAC891C42EA}" type="pres">
      <dgm:prSet presAssocID="{8670CF86-B9CD-4AC2-BE9D-C549D499CC8C}" presName="parentText" presStyleLbl="node1" presStyleIdx="2" presStyleCnt="4">
        <dgm:presLayoutVars>
          <dgm:chMax val="0"/>
          <dgm:bulletEnabled val="1"/>
        </dgm:presLayoutVars>
      </dgm:prSet>
      <dgm:spPr/>
    </dgm:pt>
    <dgm:pt modelId="{161B0A3A-719D-4041-AD5F-357B74B19329}" type="pres">
      <dgm:prSet presAssocID="{56A166FF-A8DD-4E0E-A078-75F201380654}" presName="spacer" presStyleCnt="0"/>
      <dgm:spPr/>
    </dgm:pt>
    <dgm:pt modelId="{7A282618-28EF-484E-A4BA-9ED5F35C5653}" type="pres">
      <dgm:prSet presAssocID="{3738136F-10D2-49DC-AC47-AEA8A2F1E781}" presName="parentText" presStyleLbl="node1" presStyleIdx="3" presStyleCnt="4">
        <dgm:presLayoutVars>
          <dgm:chMax val="0"/>
          <dgm:bulletEnabled val="1"/>
        </dgm:presLayoutVars>
      </dgm:prSet>
      <dgm:spPr/>
    </dgm:pt>
  </dgm:ptLst>
  <dgm:cxnLst>
    <dgm:cxn modelId="{506BD511-D0D2-B644-BB61-C1574CEB9B82}" type="presOf" srcId="{8670CF86-B9CD-4AC2-BE9D-C549D499CC8C}" destId="{A25B9748-0ED7-1148-A6CF-EDAC891C42EA}" srcOrd="0" destOrd="0" presId="urn:microsoft.com/office/officeart/2005/8/layout/vList2"/>
    <dgm:cxn modelId="{4F2C8E20-4711-4FCB-87F7-512628B88B8E}" srcId="{AEF29F27-A6F6-4038-9DB2-C458E7CE4B73}" destId="{841407E3-3525-418D-A711-D2E16884C6A8}" srcOrd="0" destOrd="0" parTransId="{53003C0A-DA67-4BB2-838D-51D04C38090B}" sibTransId="{08D068B7-690A-4D0A-BFA6-8B7687346C41}"/>
    <dgm:cxn modelId="{539BF329-2810-F84B-A193-D1AF013EEBB6}" type="presOf" srcId="{E3DA008B-40A9-4811-B32E-13CB072E7E94}" destId="{9DAE4322-5482-5F40-9FD7-29B8D5CA9D81}" srcOrd="0" destOrd="0" presId="urn:microsoft.com/office/officeart/2005/8/layout/vList2"/>
    <dgm:cxn modelId="{12089F5F-FB7D-4C49-AF72-12DB340071E3}" type="presOf" srcId="{841407E3-3525-418D-A711-D2E16884C6A8}" destId="{E50A5593-7D04-AD4F-98FD-DE97DABA94B7}" srcOrd="0" destOrd="0" presId="urn:microsoft.com/office/officeart/2005/8/layout/vList2"/>
    <dgm:cxn modelId="{85AF9980-1E5A-474D-BE01-3445D8EC274E}" srcId="{AEF29F27-A6F6-4038-9DB2-C458E7CE4B73}" destId="{8670CF86-B9CD-4AC2-BE9D-C549D499CC8C}" srcOrd="2" destOrd="0" parTransId="{0F3673AD-E617-4E2A-8196-948905EA2E38}" sibTransId="{56A166FF-A8DD-4E0E-A078-75F201380654}"/>
    <dgm:cxn modelId="{6BA4828B-06F7-774F-ADFA-D4B7B39EFBF3}" type="presOf" srcId="{AEF29F27-A6F6-4038-9DB2-C458E7CE4B73}" destId="{78AC7FAE-E12B-9E4D-A55B-7A7562FA28FB}" srcOrd="0" destOrd="0" presId="urn:microsoft.com/office/officeart/2005/8/layout/vList2"/>
    <dgm:cxn modelId="{5F7D269F-EB17-1B4C-A0E2-808C96C75F12}" type="presOf" srcId="{3738136F-10D2-49DC-AC47-AEA8A2F1E781}" destId="{7A282618-28EF-484E-A4BA-9ED5F35C5653}" srcOrd="0" destOrd="0" presId="urn:microsoft.com/office/officeart/2005/8/layout/vList2"/>
    <dgm:cxn modelId="{F6643BAC-EDDE-418F-B24F-C0954FFA8599}" srcId="{AEF29F27-A6F6-4038-9DB2-C458E7CE4B73}" destId="{3738136F-10D2-49DC-AC47-AEA8A2F1E781}" srcOrd="3" destOrd="0" parTransId="{30F62F9F-BA75-4F82-BAF7-1E1DBDC082AE}" sibTransId="{69D653C2-9375-4201-88BD-348A50A45005}"/>
    <dgm:cxn modelId="{DC45D3B4-F84E-4DE7-8DDF-47A8D7AA0F08}" srcId="{AEF29F27-A6F6-4038-9DB2-C458E7CE4B73}" destId="{E3DA008B-40A9-4811-B32E-13CB072E7E94}" srcOrd="1" destOrd="0" parTransId="{281ECF13-3297-4819-B11D-A03BE95E436B}" sibTransId="{D39731D5-1AF6-49FF-8548-63C97BCD03A5}"/>
    <dgm:cxn modelId="{D32C1109-EE3B-8846-AF08-E34382C602CA}" type="presParOf" srcId="{78AC7FAE-E12B-9E4D-A55B-7A7562FA28FB}" destId="{E50A5593-7D04-AD4F-98FD-DE97DABA94B7}" srcOrd="0" destOrd="0" presId="urn:microsoft.com/office/officeart/2005/8/layout/vList2"/>
    <dgm:cxn modelId="{4AF8A0D9-966D-7348-BD2C-32F32E5988F5}" type="presParOf" srcId="{78AC7FAE-E12B-9E4D-A55B-7A7562FA28FB}" destId="{B94E38A4-009E-A340-B2EB-B926312C8B4C}" srcOrd="1" destOrd="0" presId="urn:microsoft.com/office/officeart/2005/8/layout/vList2"/>
    <dgm:cxn modelId="{090AA2F9-DD91-9946-B557-96C33DF90D1C}" type="presParOf" srcId="{78AC7FAE-E12B-9E4D-A55B-7A7562FA28FB}" destId="{9DAE4322-5482-5F40-9FD7-29B8D5CA9D81}" srcOrd="2" destOrd="0" presId="urn:microsoft.com/office/officeart/2005/8/layout/vList2"/>
    <dgm:cxn modelId="{0A29D41D-F39C-864A-8436-5A5564191CEA}" type="presParOf" srcId="{78AC7FAE-E12B-9E4D-A55B-7A7562FA28FB}" destId="{E3A97766-F7F4-6341-811E-8F054F3AC1BB}" srcOrd="3" destOrd="0" presId="urn:microsoft.com/office/officeart/2005/8/layout/vList2"/>
    <dgm:cxn modelId="{98314FEB-F4FD-A444-8D4E-8BFFF6D0C174}" type="presParOf" srcId="{78AC7FAE-E12B-9E4D-A55B-7A7562FA28FB}" destId="{A25B9748-0ED7-1148-A6CF-EDAC891C42EA}" srcOrd="4" destOrd="0" presId="urn:microsoft.com/office/officeart/2005/8/layout/vList2"/>
    <dgm:cxn modelId="{B01E49C5-E4B8-7F48-89A1-A341688302CE}" type="presParOf" srcId="{78AC7FAE-E12B-9E4D-A55B-7A7562FA28FB}" destId="{161B0A3A-719D-4041-AD5F-357B74B19329}" srcOrd="5" destOrd="0" presId="urn:microsoft.com/office/officeart/2005/8/layout/vList2"/>
    <dgm:cxn modelId="{9F8B4504-87E7-6642-952A-52AE6BD4E0E4}" type="presParOf" srcId="{78AC7FAE-E12B-9E4D-A55B-7A7562FA28FB}" destId="{7A282618-28EF-484E-A4BA-9ED5F35C565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C72D6E-811B-4830-B34A-62D5C76663A7}">
      <dsp:nvSpPr>
        <dsp:cNvPr id="0" name=""/>
        <dsp:cNvSpPr/>
      </dsp:nvSpPr>
      <dsp:spPr>
        <a:xfrm>
          <a:off x="146443" y="40857"/>
          <a:ext cx="797186" cy="79718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34BD8A-46E2-42A5-A95E-AE4C586C1571}">
      <dsp:nvSpPr>
        <dsp:cNvPr id="0" name=""/>
        <dsp:cNvSpPr/>
      </dsp:nvSpPr>
      <dsp:spPr>
        <a:xfrm>
          <a:off x="313852" y="208266"/>
          <a:ext cx="462368" cy="4623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C6A67C-51E5-4890-96DC-938AC5409663}">
      <dsp:nvSpPr>
        <dsp:cNvPr id="0" name=""/>
        <dsp:cNvSpPr/>
      </dsp:nvSpPr>
      <dsp:spPr>
        <a:xfrm>
          <a:off x="1114455" y="40857"/>
          <a:ext cx="1879081" cy="797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SMART objectives </a:t>
          </a:r>
          <a:r>
            <a:rPr lang="en-GB" sz="1100" kern="1200"/>
            <a:t>refers to the concepts of Specific, Measurable, Achievable, Relevant and Time-bound (udit, 2023). </a:t>
          </a:r>
          <a:endParaRPr lang="en-US" sz="1100" kern="1200"/>
        </a:p>
      </dsp:txBody>
      <dsp:txXfrm>
        <a:off x="1114455" y="40857"/>
        <a:ext cx="1879081" cy="797186"/>
      </dsp:txXfrm>
    </dsp:sp>
    <dsp:sp modelId="{8B6E4D7D-68C0-4E02-8A9E-23ECF17A8AFD}">
      <dsp:nvSpPr>
        <dsp:cNvPr id="0" name=""/>
        <dsp:cNvSpPr/>
      </dsp:nvSpPr>
      <dsp:spPr>
        <a:xfrm>
          <a:off x="3320953" y="40857"/>
          <a:ext cx="797186" cy="79718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4BA254-A6C6-431F-9458-BD3B637E0D19}">
      <dsp:nvSpPr>
        <dsp:cNvPr id="0" name=""/>
        <dsp:cNvSpPr/>
      </dsp:nvSpPr>
      <dsp:spPr>
        <a:xfrm>
          <a:off x="3488362" y="208266"/>
          <a:ext cx="462368" cy="4623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23D86C-F3BF-4BC5-B6EF-F18114F7AB89}">
      <dsp:nvSpPr>
        <dsp:cNvPr id="0" name=""/>
        <dsp:cNvSpPr/>
      </dsp:nvSpPr>
      <dsp:spPr>
        <a:xfrm>
          <a:off x="4288964" y="40857"/>
          <a:ext cx="1879081" cy="797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Increase the implementation of energy products for example, batteries and solar by 20% amongst recently acquired customers within the next 3 years.</a:t>
          </a:r>
          <a:endParaRPr lang="en-US" sz="1100" kern="1200"/>
        </a:p>
      </dsp:txBody>
      <dsp:txXfrm>
        <a:off x="4288964" y="40857"/>
        <a:ext cx="1879081" cy="797186"/>
      </dsp:txXfrm>
    </dsp:sp>
    <dsp:sp modelId="{1F22720C-3F74-44DD-A26D-39F4B45654CF}">
      <dsp:nvSpPr>
        <dsp:cNvPr id="0" name=""/>
        <dsp:cNvSpPr/>
      </dsp:nvSpPr>
      <dsp:spPr>
        <a:xfrm>
          <a:off x="6495462" y="40857"/>
          <a:ext cx="797186" cy="79718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E3A199-0BC6-43DD-B66F-89D67DD55F8F}">
      <dsp:nvSpPr>
        <dsp:cNvPr id="0" name=""/>
        <dsp:cNvSpPr/>
      </dsp:nvSpPr>
      <dsp:spPr>
        <a:xfrm>
          <a:off x="6662871" y="208266"/>
          <a:ext cx="462368" cy="4623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65768F-1212-43B6-A430-B8D243E59939}">
      <dsp:nvSpPr>
        <dsp:cNvPr id="0" name=""/>
        <dsp:cNvSpPr/>
      </dsp:nvSpPr>
      <dsp:spPr>
        <a:xfrm>
          <a:off x="7463474" y="40857"/>
          <a:ext cx="1879081" cy="797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Increase brand awareness of affordability using surveys by 25% within 22 months.</a:t>
          </a:r>
          <a:endParaRPr lang="en-US" sz="1100" kern="1200"/>
        </a:p>
      </dsp:txBody>
      <dsp:txXfrm>
        <a:off x="7463474" y="40857"/>
        <a:ext cx="1879081" cy="797186"/>
      </dsp:txXfrm>
    </dsp:sp>
    <dsp:sp modelId="{80E32003-7345-41B8-BCDD-E2E5FFD29132}">
      <dsp:nvSpPr>
        <dsp:cNvPr id="0" name=""/>
        <dsp:cNvSpPr/>
      </dsp:nvSpPr>
      <dsp:spPr>
        <a:xfrm>
          <a:off x="146443" y="1475098"/>
          <a:ext cx="797186" cy="79718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3A56B4-AF69-46B1-9762-8B4864DDD168}">
      <dsp:nvSpPr>
        <dsp:cNvPr id="0" name=""/>
        <dsp:cNvSpPr/>
      </dsp:nvSpPr>
      <dsp:spPr>
        <a:xfrm>
          <a:off x="313852" y="1642507"/>
          <a:ext cx="462368" cy="4623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7905FD-7B2A-46DB-8168-00630968E8B6}">
      <dsp:nvSpPr>
        <dsp:cNvPr id="0" name=""/>
        <dsp:cNvSpPr/>
      </dsp:nvSpPr>
      <dsp:spPr>
        <a:xfrm>
          <a:off x="1114455" y="1475098"/>
          <a:ext cx="1879081" cy="797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Achieve 35% of sales and top 5 positioning in “most reasonably priced EV brand” vision in primary markets within 2 years.</a:t>
          </a:r>
          <a:endParaRPr lang="en-US" sz="1100" kern="1200"/>
        </a:p>
      </dsp:txBody>
      <dsp:txXfrm>
        <a:off x="1114455" y="1475098"/>
        <a:ext cx="1879081" cy="797186"/>
      </dsp:txXfrm>
    </dsp:sp>
    <dsp:sp modelId="{FC406C8F-F775-4B46-8605-7455F1F86D2F}">
      <dsp:nvSpPr>
        <dsp:cNvPr id="0" name=""/>
        <dsp:cNvSpPr/>
      </dsp:nvSpPr>
      <dsp:spPr>
        <a:xfrm>
          <a:off x="3320953" y="1475098"/>
          <a:ext cx="797186" cy="79718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C35AA4-408D-4A63-97B6-CC91C84CD034}">
      <dsp:nvSpPr>
        <dsp:cNvPr id="0" name=""/>
        <dsp:cNvSpPr/>
      </dsp:nvSpPr>
      <dsp:spPr>
        <a:xfrm>
          <a:off x="3488362" y="1642507"/>
          <a:ext cx="462368" cy="4623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BC061A-B524-4C9D-A660-0B24447139DF}">
      <dsp:nvSpPr>
        <dsp:cNvPr id="0" name=""/>
        <dsp:cNvSpPr/>
      </dsp:nvSpPr>
      <dsp:spPr>
        <a:xfrm>
          <a:off x="4288964" y="1475098"/>
          <a:ext cx="1879081" cy="797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Boost the number of website visitors by 25% for less expensive models within 18 months.</a:t>
          </a:r>
          <a:endParaRPr lang="en-US" sz="1100" kern="1200"/>
        </a:p>
      </dsp:txBody>
      <dsp:txXfrm>
        <a:off x="4288964" y="1475098"/>
        <a:ext cx="1879081" cy="797186"/>
      </dsp:txXfrm>
    </dsp:sp>
    <dsp:sp modelId="{21E0BF2C-0B3F-4807-A252-F24BE3BF9019}">
      <dsp:nvSpPr>
        <dsp:cNvPr id="0" name=""/>
        <dsp:cNvSpPr/>
      </dsp:nvSpPr>
      <dsp:spPr>
        <a:xfrm>
          <a:off x="6495462" y="1475098"/>
          <a:ext cx="797186" cy="79718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7B379B-ECF6-4BD7-99A5-894B6637D51C}">
      <dsp:nvSpPr>
        <dsp:cNvPr id="0" name=""/>
        <dsp:cNvSpPr/>
      </dsp:nvSpPr>
      <dsp:spPr>
        <a:xfrm>
          <a:off x="6662871" y="1642507"/>
          <a:ext cx="462368" cy="4623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4B0B17-2805-4FD0-A0F6-18A374729AAC}">
      <dsp:nvSpPr>
        <dsp:cNvPr id="0" name=""/>
        <dsp:cNvSpPr/>
      </dsp:nvSpPr>
      <dsp:spPr>
        <a:xfrm>
          <a:off x="7463474" y="1475098"/>
          <a:ext cx="1879081" cy="797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Extend into 4 new emerging markets with cost-effective EV options within 3 years.</a:t>
          </a:r>
          <a:endParaRPr lang="en-US" sz="1100" kern="1200"/>
        </a:p>
      </dsp:txBody>
      <dsp:txXfrm>
        <a:off x="7463474" y="1475098"/>
        <a:ext cx="1879081" cy="797186"/>
      </dsp:txXfrm>
    </dsp:sp>
    <dsp:sp modelId="{6BE732B8-4A4E-4D52-8DC3-9ED1BE822AC1}">
      <dsp:nvSpPr>
        <dsp:cNvPr id="0" name=""/>
        <dsp:cNvSpPr/>
      </dsp:nvSpPr>
      <dsp:spPr>
        <a:xfrm>
          <a:off x="146443" y="2909340"/>
          <a:ext cx="797186" cy="79718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6D0E82-6EB5-4548-B7A2-41E69FFC85C7}">
      <dsp:nvSpPr>
        <dsp:cNvPr id="0" name=""/>
        <dsp:cNvSpPr/>
      </dsp:nvSpPr>
      <dsp:spPr>
        <a:xfrm>
          <a:off x="313852" y="3076749"/>
          <a:ext cx="462368" cy="4623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A04660-C8B3-4E15-ACE8-46619BED09AD}">
      <dsp:nvSpPr>
        <dsp:cNvPr id="0" name=""/>
        <dsp:cNvSpPr/>
      </dsp:nvSpPr>
      <dsp:spPr>
        <a:xfrm>
          <a:off x="1114455" y="2909340"/>
          <a:ext cx="1879081" cy="797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SMART objectives are crucial to Tesla as they provide insights into measurable goals that can be achieved and enable the business to monitor advancements in areas such as sustainability. While also remaining in line with Tesla’s mission and vision long-term goals.</a:t>
          </a:r>
          <a:endParaRPr lang="en-US" sz="1100" kern="1200" dirty="0"/>
        </a:p>
      </dsp:txBody>
      <dsp:txXfrm>
        <a:off x="1114455" y="2909340"/>
        <a:ext cx="1879081" cy="7971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0A5593-7D04-AD4F-98FD-DE97DABA94B7}">
      <dsp:nvSpPr>
        <dsp:cNvPr id="0" name=""/>
        <dsp:cNvSpPr/>
      </dsp:nvSpPr>
      <dsp:spPr>
        <a:xfrm>
          <a:off x="0" y="7451"/>
          <a:ext cx="9489000" cy="8985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Although Tesla is in the higher scale of strong competitors with other electric car brands globally, they do have their own individual advantages that sets them apart from other businesses. Effective marketing is what Tesla excel at . By doing this, they reach multiple different audiences.</a:t>
          </a:r>
        </a:p>
      </dsp:txBody>
      <dsp:txXfrm>
        <a:off x="43864" y="51315"/>
        <a:ext cx="9401272" cy="810832"/>
      </dsp:txXfrm>
    </dsp:sp>
    <dsp:sp modelId="{9DAE4322-5482-5F40-9FD7-29B8D5CA9D81}">
      <dsp:nvSpPr>
        <dsp:cNvPr id="0" name=""/>
        <dsp:cNvSpPr/>
      </dsp:nvSpPr>
      <dsp:spPr>
        <a:xfrm>
          <a:off x="0" y="952091"/>
          <a:ext cx="9489000" cy="8985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Tesla’s superfast-charging stations create efficient recharging opportunities for electric vehicle drivers. It is widespread and well integrated network for road trips and Supercharging (Fortuna, 2020). These are one of the most popular charging points as they are in multiple gas stations. </a:t>
          </a:r>
          <a:endParaRPr lang="en-US" sz="1600" kern="1200" dirty="0"/>
        </a:p>
      </dsp:txBody>
      <dsp:txXfrm>
        <a:off x="43864" y="995955"/>
        <a:ext cx="9401272" cy="810832"/>
      </dsp:txXfrm>
    </dsp:sp>
    <dsp:sp modelId="{A25B9748-0ED7-1148-A6CF-EDAC891C42EA}">
      <dsp:nvSpPr>
        <dsp:cNvPr id="0" name=""/>
        <dsp:cNvSpPr/>
      </dsp:nvSpPr>
      <dsp:spPr>
        <a:xfrm>
          <a:off x="0" y="1896732"/>
          <a:ext cx="9489000" cy="8985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Certain models that Tesla have produced set them apart from other car businesses, such as, the cyber truck as it is uniquely shaped and a specific type of paint wrapped across the car making it appear shiny.</a:t>
          </a:r>
          <a:endParaRPr lang="en-US" sz="1600" kern="1200" dirty="0"/>
        </a:p>
      </dsp:txBody>
      <dsp:txXfrm>
        <a:off x="43864" y="1940596"/>
        <a:ext cx="9401272" cy="810832"/>
      </dsp:txXfrm>
    </dsp:sp>
    <dsp:sp modelId="{7A282618-28EF-484E-A4BA-9ED5F35C5653}">
      <dsp:nvSpPr>
        <dsp:cNvPr id="0" name=""/>
        <dsp:cNvSpPr/>
      </dsp:nvSpPr>
      <dsp:spPr>
        <a:xfrm>
          <a:off x="0" y="2841371"/>
          <a:ext cx="9489000" cy="8985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The most popular advantage is the self-driving feature as part of Tesla’s high end AI technology. This is due to other companies having electric cars but not advanced features like voice activation or language support built in.</a:t>
          </a:r>
          <a:endParaRPr lang="en-US" sz="1600" kern="1200" dirty="0"/>
        </a:p>
      </dsp:txBody>
      <dsp:txXfrm>
        <a:off x="43864" y="2885235"/>
        <a:ext cx="9401272" cy="810832"/>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0DF03C-05BE-F540-97C6-D4A71775F72A}" type="datetimeFigureOut">
              <a:rPr lang="en-US" smtClean="0"/>
              <a:t>4/27/26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381FE2-A7E5-E744-B699-11AEE2F7E5A8}" type="slidenum">
              <a:rPr lang="en-US" smtClean="0"/>
              <a:t>‹#›</a:t>
            </a:fld>
            <a:endParaRPr lang="en-US"/>
          </a:p>
        </p:txBody>
      </p:sp>
    </p:spTree>
    <p:extLst>
      <p:ext uri="{BB962C8B-B14F-4D97-AF65-F5344CB8AC3E}">
        <p14:creationId xmlns:p14="http://schemas.microsoft.com/office/powerpoint/2010/main" val="38070429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381FE2-A7E5-E744-B699-11AEE2F7E5A8}" type="slidenum">
              <a:rPr lang="en-US" smtClean="0"/>
              <a:t>9</a:t>
            </a:fld>
            <a:endParaRPr lang="en-US"/>
          </a:p>
        </p:txBody>
      </p:sp>
    </p:spTree>
    <p:extLst>
      <p:ext uri="{BB962C8B-B14F-4D97-AF65-F5344CB8AC3E}">
        <p14:creationId xmlns:p14="http://schemas.microsoft.com/office/powerpoint/2010/main" val="35176048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8E770-44AE-47D5-B4B1-71BEC9A9D725}"/>
              </a:ext>
            </a:extLst>
          </p:cNvPr>
          <p:cNvSpPr>
            <a:spLocks noGrp="1"/>
          </p:cNvSpPr>
          <p:nvPr>
            <p:ph type="ctrTitle"/>
          </p:nvPr>
        </p:nvSpPr>
        <p:spPr>
          <a:xfrm>
            <a:off x="841248" y="663960"/>
            <a:ext cx="9456049" cy="3594112"/>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4CA91C7-81A9-46F3-B0F4-D9AB8808514E}"/>
              </a:ext>
            </a:extLst>
          </p:cNvPr>
          <p:cNvSpPr>
            <a:spLocks noGrp="1"/>
          </p:cNvSpPr>
          <p:nvPr>
            <p:ph type="subTitle" idx="1"/>
          </p:nvPr>
        </p:nvSpPr>
        <p:spPr>
          <a:xfrm>
            <a:off x="841248" y="4667581"/>
            <a:ext cx="9456049" cy="1197387"/>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1AA648C8-9681-4994-B52A-1A8BC79127E1}"/>
              </a:ext>
            </a:extLst>
          </p:cNvPr>
          <p:cNvSpPr>
            <a:spLocks noGrp="1"/>
          </p:cNvSpPr>
          <p:nvPr>
            <p:ph type="dt" sz="half" idx="10"/>
          </p:nvPr>
        </p:nvSpPr>
        <p:spPr>
          <a:xfrm>
            <a:off x="841248" y="6102693"/>
            <a:ext cx="2743200" cy="365125"/>
          </a:xfrm>
        </p:spPr>
        <p:txBody>
          <a:bodyPr/>
          <a:lstStyle/>
          <a:p>
            <a:fld id="{AE3425CA-4B9D-4420-BB9E-C250DB30E421}" type="datetime1">
              <a:rPr lang="en-US" smtClean="0"/>
              <a:t>4/27/26</a:t>
            </a:fld>
            <a:endParaRPr lang="en-US"/>
          </a:p>
        </p:txBody>
      </p:sp>
      <p:sp>
        <p:nvSpPr>
          <p:cNvPr id="5" name="Footer Placeholder 4">
            <a:extLst>
              <a:ext uri="{FF2B5EF4-FFF2-40B4-BE49-F238E27FC236}">
                <a16:creationId xmlns:a16="http://schemas.microsoft.com/office/drawing/2014/main" id="{6677F203-CB10-488B-82DC-9D0571A5EE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2B2E9B-C8B7-4716-9D05-265A04246E05}"/>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7" name="Straight Connector 6">
            <a:extLst>
              <a:ext uri="{FF2B5EF4-FFF2-40B4-BE49-F238E27FC236}">
                <a16:creationId xmlns:a16="http://schemas.microsoft.com/office/drawing/2014/main" id="{9EED8031-DD67-43C6-94A0-646636C95560}"/>
              </a:ext>
            </a:extLst>
          </p:cNvPr>
          <p:cNvCxnSpPr>
            <a:cxnSpLocks/>
          </p:cNvCxnSpPr>
          <p:nvPr/>
        </p:nvCxnSpPr>
        <p:spPr>
          <a:xfrm>
            <a:off x="360154" y="4495800"/>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06474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42B9A-9384-46B2-8B4F-B9C2035CAB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B413CF4-CD0B-4F3C-A1CE-1BA3EFDEEB5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C1DE659-17B0-4F70-8F1C-93BF4DB64390}"/>
              </a:ext>
            </a:extLst>
          </p:cNvPr>
          <p:cNvSpPr>
            <a:spLocks noGrp="1"/>
          </p:cNvSpPr>
          <p:nvPr>
            <p:ph type="dt" sz="half" idx="10"/>
          </p:nvPr>
        </p:nvSpPr>
        <p:spPr/>
        <p:txBody>
          <a:bodyPr/>
          <a:lstStyle/>
          <a:p>
            <a:fld id="{62751E1E-C50D-4FD4-8B1E-ECD78340D9AB}" type="datetime1">
              <a:rPr lang="en-US" smtClean="0"/>
              <a:t>4/27/26</a:t>
            </a:fld>
            <a:endParaRPr lang="en-US"/>
          </a:p>
        </p:txBody>
      </p:sp>
      <p:sp>
        <p:nvSpPr>
          <p:cNvPr id="5" name="Footer Placeholder 4">
            <a:extLst>
              <a:ext uri="{FF2B5EF4-FFF2-40B4-BE49-F238E27FC236}">
                <a16:creationId xmlns:a16="http://schemas.microsoft.com/office/drawing/2014/main" id="{37AB0750-AB4E-4FCF-9B52-BC954760B9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466B99-C716-4464-B695-623F4C5A9D9B}"/>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4245720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2233A-AD59-4FB1-A1CA-AABFAE040805}"/>
              </a:ext>
            </a:extLst>
          </p:cNvPr>
          <p:cNvSpPr>
            <a:spLocks noGrp="1"/>
          </p:cNvSpPr>
          <p:nvPr>
            <p:ph type="title"/>
          </p:nvPr>
        </p:nvSpPr>
        <p:spPr>
          <a:xfrm>
            <a:off x="841249" y="552782"/>
            <a:ext cx="9538428" cy="3714417"/>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A656964-650B-4E87-9541-0E659DEC0365}"/>
              </a:ext>
            </a:extLst>
          </p:cNvPr>
          <p:cNvSpPr>
            <a:spLocks noGrp="1"/>
          </p:cNvSpPr>
          <p:nvPr>
            <p:ph type="body" idx="1"/>
          </p:nvPr>
        </p:nvSpPr>
        <p:spPr>
          <a:xfrm>
            <a:off x="841249" y="4672584"/>
            <a:ext cx="9538428" cy="1143802"/>
          </a:xfrm>
        </p:spPr>
        <p:txBody>
          <a:bodyPr>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000" kern="1200" dirty="0" smtClean="0">
                <a:solidFill>
                  <a:schemeClr val="tx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21BB50-DF4A-47B5-A3AD-18712A3AD40E}"/>
              </a:ext>
            </a:extLst>
          </p:cNvPr>
          <p:cNvSpPr>
            <a:spLocks noGrp="1"/>
          </p:cNvSpPr>
          <p:nvPr>
            <p:ph type="dt" sz="half" idx="10"/>
          </p:nvPr>
        </p:nvSpPr>
        <p:spPr/>
        <p:txBody>
          <a:bodyPr/>
          <a:lstStyle/>
          <a:p>
            <a:fld id="{43C83AFB-9E54-459E-8C6D-0913AC3BA5D7}" type="datetime1">
              <a:rPr lang="en-US" smtClean="0"/>
              <a:t>4/27/26</a:t>
            </a:fld>
            <a:endParaRPr lang="en-US"/>
          </a:p>
        </p:txBody>
      </p:sp>
      <p:sp>
        <p:nvSpPr>
          <p:cNvPr id="5" name="Footer Placeholder 4">
            <a:extLst>
              <a:ext uri="{FF2B5EF4-FFF2-40B4-BE49-F238E27FC236}">
                <a16:creationId xmlns:a16="http://schemas.microsoft.com/office/drawing/2014/main" id="{3CDF59B3-D1B8-4A51-AD6E-868C5BF6F7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0CA779-6272-4A15-A566-20C4E9A60D47}"/>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7" name="Straight Connector 6">
            <a:extLst>
              <a:ext uri="{FF2B5EF4-FFF2-40B4-BE49-F238E27FC236}">
                <a16:creationId xmlns:a16="http://schemas.microsoft.com/office/drawing/2014/main" id="{F0B86E8F-91EA-4626-BCA8-3B4973C7C9D6}"/>
              </a:ext>
            </a:extLst>
          </p:cNvPr>
          <p:cNvCxnSpPr>
            <a:cxnSpLocks/>
          </p:cNvCxnSpPr>
          <p:nvPr/>
        </p:nvCxnSpPr>
        <p:spPr>
          <a:xfrm>
            <a:off x="360154" y="4495800"/>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987229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52A00-5BBD-436C-BB6D-CE650FC46202}"/>
              </a:ext>
            </a:extLst>
          </p:cNvPr>
          <p:cNvSpPr>
            <a:spLocks noGrp="1"/>
          </p:cNvSpPr>
          <p:nvPr>
            <p:ph type="title"/>
          </p:nvPr>
        </p:nvSpPr>
        <p:spPr>
          <a:xfrm>
            <a:off x="841248" y="552783"/>
            <a:ext cx="9683871" cy="132588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DFB3E2E-F3C4-4CDD-9138-86AE7A1B566D}"/>
              </a:ext>
            </a:extLst>
          </p:cNvPr>
          <p:cNvSpPr>
            <a:spLocks noGrp="1"/>
          </p:cNvSpPr>
          <p:nvPr>
            <p:ph sz="half" idx="1"/>
          </p:nvPr>
        </p:nvSpPr>
        <p:spPr>
          <a:xfrm>
            <a:off x="841248" y="2108362"/>
            <a:ext cx="4507926" cy="37216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795CD01-B639-46B6-B53D-18FE1E39AF50}"/>
              </a:ext>
            </a:extLst>
          </p:cNvPr>
          <p:cNvSpPr>
            <a:spLocks noGrp="1"/>
          </p:cNvSpPr>
          <p:nvPr>
            <p:ph sz="half" idx="2"/>
          </p:nvPr>
        </p:nvSpPr>
        <p:spPr>
          <a:xfrm>
            <a:off x="5699171" y="2108362"/>
            <a:ext cx="4825948" cy="37216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396E34C3-86AC-48F9-92A4-F17BFAF9EF06}"/>
              </a:ext>
            </a:extLst>
          </p:cNvPr>
          <p:cNvSpPr>
            <a:spLocks noGrp="1"/>
          </p:cNvSpPr>
          <p:nvPr>
            <p:ph type="dt" sz="half" idx="10"/>
          </p:nvPr>
        </p:nvSpPr>
        <p:spPr/>
        <p:txBody>
          <a:bodyPr/>
          <a:lstStyle/>
          <a:p>
            <a:fld id="{F10144B6-0CA7-46BA-A00B-1E68E5C3ED0C}" type="datetime1">
              <a:rPr lang="en-US" smtClean="0"/>
              <a:t>4/27/26</a:t>
            </a:fld>
            <a:endParaRPr lang="en-US"/>
          </a:p>
        </p:txBody>
      </p:sp>
      <p:sp>
        <p:nvSpPr>
          <p:cNvPr id="6" name="Footer Placeholder 5">
            <a:extLst>
              <a:ext uri="{FF2B5EF4-FFF2-40B4-BE49-F238E27FC236}">
                <a16:creationId xmlns:a16="http://schemas.microsoft.com/office/drawing/2014/main" id="{275D6A29-C51F-4654-82AD-04056FA6C7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21EEB6-57E6-40E7-9702-1D5999B505DC}"/>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8" name="Straight Connector 7">
            <a:extLst>
              <a:ext uri="{FF2B5EF4-FFF2-40B4-BE49-F238E27FC236}">
                <a16:creationId xmlns:a16="http://schemas.microsoft.com/office/drawing/2014/main" id="{F929C81A-4806-44FF-99D8-13A65B2D066F}"/>
              </a:ext>
            </a:extLst>
          </p:cNvPr>
          <p:cNvCxnSpPr>
            <a:cxnSpLocks/>
          </p:cNvCxnSpPr>
          <p:nvPr/>
        </p:nvCxnSpPr>
        <p:spPr>
          <a:xfrm>
            <a:off x="375523" y="2004012"/>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08DDCF9-5353-4B5F-8565-8C27F795A4BF}"/>
              </a:ext>
            </a:extLst>
          </p:cNvPr>
          <p:cNvCxnSpPr>
            <a:cxnSpLocks/>
          </p:cNvCxnSpPr>
          <p:nvPr/>
        </p:nvCxnSpPr>
        <p:spPr>
          <a:xfrm>
            <a:off x="5563342" y="2004012"/>
            <a:ext cx="0" cy="404869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88658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0D1A9-BF08-4C6D-805E-244B234EE852}"/>
              </a:ext>
            </a:extLst>
          </p:cNvPr>
          <p:cNvSpPr>
            <a:spLocks noGrp="1"/>
          </p:cNvSpPr>
          <p:nvPr>
            <p:ph type="title"/>
          </p:nvPr>
        </p:nvSpPr>
        <p:spPr>
          <a:xfrm>
            <a:off x="841248" y="557784"/>
            <a:ext cx="943957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920C1D8-0907-4FDB-BFAD-36E14AF98D81}"/>
              </a:ext>
            </a:extLst>
          </p:cNvPr>
          <p:cNvSpPr>
            <a:spLocks noGrp="1"/>
          </p:cNvSpPr>
          <p:nvPr>
            <p:ph type="body" idx="1"/>
          </p:nvPr>
        </p:nvSpPr>
        <p:spPr>
          <a:xfrm>
            <a:off x="841248" y="2114185"/>
            <a:ext cx="4438887" cy="693761"/>
          </a:xfrm>
        </p:spPr>
        <p:txBody>
          <a:bodyPr anchor="b">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400"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6A4441-5FC3-4F86-8ADE-ED90424DB9B8}"/>
              </a:ext>
            </a:extLst>
          </p:cNvPr>
          <p:cNvSpPr>
            <a:spLocks noGrp="1"/>
          </p:cNvSpPr>
          <p:nvPr>
            <p:ph sz="half" idx="2"/>
          </p:nvPr>
        </p:nvSpPr>
        <p:spPr>
          <a:xfrm>
            <a:off x="841248" y="2900451"/>
            <a:ext cx="4438887" cy="3028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3CEB34D-DB36-47E0-AE2C-FBEBA272076E}"/>
              </a:ext>
            </a:extLst>
          </p:cNvPr>
          <p:cNvSpPr>
            <a:spLocks noGrp="1"/>
          </p:cNvSpPr>
          <p:nvPr>
            <p:ph type="body" sz="quarter" idx="3"/>
          </p:nvPr>
        </p:nvSpPr>
        <p:spPr>
          <a:xfrm>
            <a:off x="5795090" y="2114185"/>
            <a:ext cx="4485728" cy="693761"/>
          </a:xfrm>
        </p:spPr>
        <p:txBody>
          <a:bodyPr anchor="b">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400"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F056219-D498-410D-8F2C-03045AE48016}"/>
              </a:ext>
            </a:extLst>
          </p:cNvPr>
          <p:cNvSpPr>
            <a:spLocks noGrp="1"/>
          </p:cNvSpPr>
          <p:nvPr>
            <p:ph sz="quarter" idx="4"/>
          </p:nvPr>
        </p:nvSpPr>
        <p:spPr>
          <a:xfrm>
            <a:off x="5795090" y="2900451"/>
            <a:ext cx="4485730" cy="3028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A8DC9AD-F6B8-44D0-8169-84553C1F92C9}"/>
              </a:ext>
            </a:extLst>
          </p:cNvPr>
          <p:cNvSpPr>
            <a:spLocks noGrp="1"/>
          </p:cNvSpPr>
          <p:nvPr>
            <p:ph type="dt" sz="half" idx="10"/>
          </p:nvPr>
        </p:nvSpPr>
        <p:spPr/>
        <p:txBody>
          <a:bodyPr/>
          <a:lstStyle/>
          <a:p>
            <a:fld id="{0051F549-537C-41EC-B9CC-5B6A9AC2A6A7}" type="datetime1">
              <a:rPr lang="en-US" smtClean="0"/>
              <a:t>4/27/26</a:t>
            </a:fld>
            <a:endParaRPr lang="en-US"/>
          </a:p>
        </p:txBody>
      </p:sp>
      <p:sp>
        <p:nvSpPr>
          <p:cNvPr id="8" name="Footer Placeholder 7">
            <a:extLst>
              <a:ext uri="{FF2B5EF4-FFF2-40B4-BE49-F238E27FC236}">
                <a16:creationId xmlns:a16="http://schemas.microsoft.com/office/drawing/2014/main" id="{FF9985ED-7382-4F00-845D-4F27841B5D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6A2CC25-9EC7-4706-9BD4-5E20C4B33200}"/>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12" name="Straight Connector 11">
            <a:extLst>
              <a:ext uri="{FF2B5EF4-FFF2-40B4-BE49-F238E27FC236}">
                <a16:creationId xmlns:a16="http://schemas.microsoft.com/office/drawing/2014/main" id="{4DBC7D26-1B30-46B8-8221-09886FA3D030}"/>
              </a:ext>
            </a:extLst>
          </p:cNvPr>
          <p:cNvCxnSpPr>
            <a:cxnSpLocks/>
          </p:cNvCxnSpPr>
          <p:nvPr/>
        </p:nvCxnSpPr>
        <p:spPr>
          <a:xfrm>
            <a:off x="375523" y="2004012"/>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4186A75-E140-4995-A8BB-89B5ACE678D2}"/>
              </a:ext>
            </a:extLst>
          </p:cNvPr>
          <p:cNvCxnSpPr>
            <a:cxnSpLocks/>
          </p:cNvCxnSpPr>
          <p:nvPr/>
        </p:nvCxnSpPr>
        <p:spPr>
          <a:xfrm>
            <a:off x="5563342" y="2004012"/>
            <a:ext cx="0" cy="404869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88414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221C2-B85F-435F-8DF3-C714A5472B7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399FE38-24D5-4D5F-A92E-E4F8B23FB7FC}"/>
              </a:ext>
            </a:extLst>
          </p:cNvPr>
          <p:cNvSpPr>
            <a:spLocks noGrp="1"/>
          </p:cNvSpPr>
          <p:nvPr>
            <p:ph type="dt" sz="half" idx="10"/>
          </p:nvPr>
        </p:nvSpPr>
        <p:spPr/>
        <p:txBody>
          <a:bodyPr/>
          <a:lstStyle/>
          <a:p>
            <a:fld id="{952F8D56-3D0E-48B8-8218-1F3A06A96C62}" type="datetime1">
              <a:rPr lang="en-US" smtClean="0"/>
              <a:t>4/27/26</a:t>
            </a:fld>
            <a:endParaRPr lang="en-US"/>
          </a:p>
        </p:txBody>
      </p:sp>
      <p:sp>
        <p:nvSpPr>
          <p:cNvPr id="4" name="Footer Placeholder 3">
            <a:extLst>
              <a:ext uri="{FF2B5EF4-FFF2-40B4-BE49-F238E27FC236}">
                <a16:creationId xmlns:a16="http://schemas.microsoft.com/office/drawing/2014/main" id="{E629DF69-BE29-4038-9744-17BFC57B886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8B9496F-64EC-46E7-97F0-BCB7E79F820A}"/>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6548427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9F19E0-8FE3-45E8-A227-D74EEF1A6322}"/>
              </a:ext>
            </a:extLst>
          </p:cNvPr>
          <p:cNvSpPr>
            <a:spLocks noGrp="1"/>
          </p:cNvSpPr>
          <p:nvPr>
            <p:ph type="dt" sz="half" idx="10"/>
          </p:nvPr>
        </p:nvSpPr>
        <p:spPr/>
        <p:txBody>
          <a:bodyPr/>
          <a:lstStyle/>
          <a:p>
            <a:fld id="{E8EC309E-27D4-401F-A74A-DEA16C7B51DC}" type="datetime1">
              <a:rPr lang="en-US" smtClean="0"/>
              <a:t>4/27/26</a:t>
            </a:fld>
            <a:endParaRPr lang="en-US"/>
          </a:p>
        </p:txBody>
      </p:sp>
      <p:sp>
        <p:nvSpPr>
          <p:cNvPr id="3" name="Footer Placeholder 2">
            <a:extLst>
              <a:ext uri="{FF2B5EF4-FFF2-40B4-BE49-F238E27FC236}">
                <a16:creationId xmlns:a16="http://schemas.microsoft.com/office/drawing/2014/main" id="{ABFB1926-56F3-40BC-A03F-62B969419E6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AFFE2B6-07A4-4AA0-9BCE-204E13DA447E}"/>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41159194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6266A-CB24-44C5-B2E8-011420844A17}"/>
              </a:ext>
            </a:extLst>
          </p:cNvPr>
          <p:cNvSpPr>
            <a:spLocks noGrp="1"/>
          </p:cNvSpPr>
          <p:nvPr>
            <p:ph type="title"/>
          </p:nvPr>
        </p:nvSpPr>
        <p:spPr>
          <a:xfrm>
            <a:off x="841248" y="549283"/>
            <a:ext cx="4603963" cy="2572489"/>
          </a:xfrm>
        </p:spPr>
        <p:txBody>
          <a:bodyPr anchor="ctr">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039DBD1-7133-47A5-A771-2CEA18533491}"/>
              </a:ext>
            </a:extLst>
          </p:cNvPr>
          <p:cNvSpPr>
            <a:spLocks noGrp="1"/>
          </p:cNvSpPr>
          <p:nvPr>
            <p:ph idx="1"/>
          </p:nvPr>
        </p:nvSpPr>
        <p:spPr>
          <a:xfrm>
            <a:off x="5870796" y="549283"/>
            <a:ext cx="4455517" cy="5319704"/>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576A729F-B24D-424E-B067-003B0601F259}"/>
              </a:ext>
            </a:extLst>
          </p:cNvPr>
          <p:cNvSpPr>
            <a:spLocks noGrp="1"/>
          </p:cNvSpPr>
          <p:nvPr>
            <p:ph type="body" sz="half" idx="2"/>
          </p:nvPr>
        </p:nvSpPr>
        <p:spPr>
          <a:xfrm>
            <a:off x="841248" y="3296498"/>
            <a:ext cx="4603963" cy="2572489"/>
          </a:xfrm>
        </p:spPr>
        <p:txBody>
          <a:bodyPr>
            <a:normAutofit/>
          </a:bodyPr>
          <a:lstStyle>
            <a:lvl1pPr marL="0" indent="0">
              <a:buNone/>
              <a:defRPr lang="en-US" sz="2000" kern="1200" dirty="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FA7323-5497-426C-9DD9-3CF69E88EC38}"/>
              </a:ext>
            </a:extLst>
          </p:cNvPr>
          <p:cNvSpPr>
            <a:spLocks noGrp="1"/>
          </p:cNvSpPr>
          <p:nvPr>
            <p:ph type="dt" sz="half" idx="10"/>
          </p:nvPr>
        </p:nvSpPr>
        <p:spPr/>
        <p:txBody>
          <a:bodyPr/>
          <a:lstStyle/>
          <a:p>
            <a:fld id="{6DEA2B81-2BC3-42D7-B67D-05C685AA80AD}" type="datetime1">
              <a:rPr lang="en-US" smtClean="0"/>
              <a:t>4/27/26</a:t>
            </a:fld>
            <a:endParaRPr lang="en-US"/>
          </a:p>
        </p:txBody>
      </p:sp>
      <p:sp>
        <p:nvSpPr>
          <p:cNvPr id="6" name="Footer Placeholder 5">
            <a:extLst>
              <a:ext uri="{FF2B5EF4-FFF2-40B4-BE49-F238E27FC236}">
                <a16:creationId xmlns:a16="http://schemas.microsoft.com/office/drawing/2014/main" id="{45FD7667-4D25-40AF-9D6D-FCB2C21E8EE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650918-EDF8-47A5-BEA8-AC9A7A1536DE}"/>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4627758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C5D2B-FAFB-4BC9-A917-610FDCD0B859}"/>
              </a:ext>
            </a:extLst>
          </p:cNvPr>
          <p:cNvSpPr>
            <a:spLocks noGrp="1"/>
          </p:cNvSpPr>
          <p:nvPr>
            <p:ph type="title"/>
          </p:nvPr>
        </p:nvSpPr>
        <p:spPr>
          <a:xfrm>
            <a:off x="841249" y="552782"/>
            <a:ext cx="4608576" cy="2569464"/>
          </a:xfrm>
        </p:spPr>
        <p:txBody>
          <a:bodyPr anchor="ctr">
            <a:noAutofit/>
          </a:bodyPr>
          <a:lstStyle>
            <a:lvl1pPr algn="l" defTabSz="914400" rtl="0" eaLnBrk="1" latinLnBrk="0" hangingPunct="1">
              <a:lnSpc>
                <a:spcPct val="90000"/>
              </a:lnSpc>
              <a:spcBef>
                <a:spcPct val="0"/>
              </a:spcBef>
              <a:buNone/>
              <a:defRPr lang="en-US" sz="4400" kern="1200" dirty="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226A694-5302-42BE-8A7A-6007C10F8F70}"/>
              </a:ext>
            </a:extLst>
          </p:cNvPr>
          <p:cNvSpPr>
            <a:spLocks noGrp="1"/>
          </p:cNvSpPr>
          <p:nvPr>
            <p:ph type="pic" idx="1"/>
          </p:nvPr>
        </p:nvSpPr>
        <p:spPr>
          <a:xfrm>
            <a:off x="5825952" y="552783"/>
            <a:ext cx="4663440" cy="530826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8E4481C-81D6-4329-8203-70B3FCC3F8FE}"/>
              </a:ext>
            </a:extLst>
          </p:cNvPr>
          <p:cNvSpPr>
            <a:spLocks noGrp="1"/>
          </p:cNvSpPr>
          <p:nvPr>
            <p:ph type="body" sz="half" idx="2"/>
          </p:nvPr>
        </p:nvSpPr>
        <p:spPr>
          <a:xfrm>
            <a:off x="841249" y="3300984"/>
            <a:ext cx="4608576" cy="2569464"/>
          </a:xfrm>
        </p:spPr>
        <p:txBody>
          <a:bodyPr>
            <a:normAutofit/>
          </a:bodyPr>
          <a:lstStyle>
            <a:lvl1pPr marL="0" indent="0">
              <a:buNone/>
              <a:defRPr lang="en-US" sz="2000"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AD6C12-26C4-4DF7-B013-56D0849AC7DE}"/>
              </a:ext>
            </a:extLst>
          </p:cNvPr>
          <p:cNvSpPr>
            <a:spLocks noGrp="1"/>
          </p:cNvSpPr>
          <p:nvPr>
            <p:ph type="dt" sz="half" idx="10"/>
          </p:nvPr>
        </p:nvSpPr>
        <p:spPr/>
        <p:txBody>
          <a:bodyPr/>
          <a:lstStyle/>
          <a:p>
            <a:fld id="{F0DB8F2B-E487-4905-B553-FB649F2B6F23}" type="datetime1">
              <a:rPr lang="en-US" smtClean="0"/>
              <a:t>4/27/26</a:t>
            </a:fld>
            <a:endParaRPr lang="en-US"/>
          </a:p>
        </p:txBody>
      </p:sp>
      <p:sp>
        <p:nvSpPr>
          <p:cNvPr id="6" name="Footer Placeholder 5">
            <a:extLst>
              <a:ext uri="{FF2B5EF4-FFF2-40B4-BE49-F238E27FC236}">
                <a16:creationId xmlns:a16="http://schemas.microsoft.com/office/drawing/2014/main" id="{5CE2F307-FB97-40EC-8517-E6F351B3DA8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C1B397-305A-42B7-A763-829634B939A9}"/>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4029533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3C3B3-C67F-4C48-A663-EF010429E74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94C4B3F-B3CB-4CF0-AEC8-1893A6A27E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46D005-2B71-4325-A646-A2278C3A2EAA}"/>
              </a:ext>
            </a:extLst>
          </p:cNvPr>
          <p:cNvSpPr>
            <a:spLocks noGrp="1"/>
          </p:cNvSpPr>
          <p:nvPr>
            <p:ph type="dt" sz="half" idx="10"/>
          </p:nvPr>
        </p:nvSpPr>
        <p:spPr/>
        <p:txBody>
          <a:bodyPr/>
          <a:lstStyle/>
          <a:p>
            <a:fld id="{6A14B861-3779-4E37-8DF0-E9EB3EA96210}" type="datetime1">
              <a:rPr lang="en-US" smtClean="0"/>
              <a:t>4/27/26</a:t>
            </a:fld>
            <a:endParaRPr lang="en-US"/>
          </a:p>
        </p:txBody>
      </p:sp>
      <p:sp>
        <p:nvSpPr>
          <p:cNvPr id="5" name="Footer Placeholder 4">
            <a:extLst>
              <a:ext uri="{FF2B5EF4-FFF2-40B4-BE49-F238E27FC236}">
                <a16:creationId xmlns:a16="http://schemas.microsoft.com/office/drawing/2014/main" id="{DB356B01-AE16-42EF-B970-5CAF0C891C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BF9BE2-24F4-4F83-8E64-4307C9794E17}"/>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6876057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601120-856A-4F01-B7C1-D87A1E5F8150}"/>
              </a:ext>
            </a:extLst>
          </p:cNvPr>
          <p:cNvSpPr>
            <a:spLocks noGrp="1"/>
          </p:cNvSpPr>
          <p:nvPr>
            <p:ph type="title" orient="vert"/>
          </p:nvPr>
        </p:nvSpPr>
        <p:spPr>
          <a:xfrm>
            <a:off x="7874324" y="552782"/>
            <a:ext cx="2620891" cy="52947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9D62358-C84C-4947-B826-FF738422EA5B}"/>
              </a:ext>
            </a:extLst>
          </p:cNvPr>
          <p:cNvSpPr>
            <a:spLocks noGrp="1"/>
          </p:cNvSpPr>
          <p:nvPr>
            <p:ph type="body" orient="vert" idx="1"/>
          </p:nvPr>
        </p:nvSpPr>
        <p:spPr>
          <a:xfrm>
            <a:off x="838200" y="552782"/>
            <a:ext cx="6803155" cy="52947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7971139-AA1A-46DB-B793-17FB8E6E8A77}"/>
              </a:ext>
            </a:extLst>
          </p:cNvPr>
          <p:cNvSpPr>
            <a:spLocks noGrp="1"/>
          </p:cNvSpPr>
          <p:nvPr>
            <p:ph type="dt" sz="half" idx="10"/>
          </p:nvPr>
        </p:nvSpPr>
        <p:spPr/>
        <p:txBody>
          <a:bodyPr/>
          <a:lstStyle/>
          <a:p>
            <a:fld id="{53E38388-E864-4553-9937-AE9FC5E50CFC}" type="datetime1">
              <a:rPr lang="en-US" smtClean="0"/>
              <a:t>4/27/26</a:t>
            </a:fld>
            <a:endParaRPr lang="en-US"/>
          </a:p>
        </p:txBody>
      </p:sp>
      <p:sp>
        <p:nvSpPr>
          <p:cNvPr id="5" name="Footer Placeholder 4">
            <a:extLst>
              <a:ext uri="{FF2B5EF4-FFF2-40B4-BE49-F238E27FC236}">
                <a16:creationId xmlns:a16="http://schemas.microsoft.com/office/drawing/2014/main" id="{1B2E06F6-0FE2-40FB-BFEE-010C22293D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BA7B1B-13A1-41BA-B924-FD11450C14E7}"/>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2024831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4BD48A-4D17-4225-AC4D-67B4C686C55D}"/>
              </a:ext>
            </a:extLst>
          </p:cNvPr>
          <p:cNvSpPr>
            <a:spLocks noGrp="1"/>
          </p:cNvSpPr>
          <p:nvPr>
            <p:ph type="title"/>
          </p:nvPr>
        </p:nvSpPr>
        <p:spPr>
          <a:xfrm>
            <a:off x="841248" y="552782"/>
            <a:ext cx="94890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7F14A2B-77AF-4E51-B0C1-0D361EF81A2C}"/>
              </a:ext>
            </a:extLst>
          </p:cNvPr>
          <p:cNvSpPr>
            <a:spLocks noGrp="1"/>
          </p:cNvSpPr>
          <p:nvPr>
            <p:ph type="body" idx="1"/>
          </p:nvPr>
        </p:nvSpPr>
        <p:spPr>
          <a:xfrm>
            <a:off x="841248" y="2096199"/>
            <a:ext cx="9489000" cy="374738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239C2F5-57CA-4152-A766-8F877538FB16}"/>
              </a:ext>
            </a:extLst>
          </p:cNvPr>
          <p:cNvSpPr>
            <a:spLocks noGrp="1"/>
          </p:cNvSpPr>
          <p:nvPr>
            <p:ph type="dt" sz="half" idx="2"/>
          </p:nvPr>
        </p:nvSpPr>
        <p:spPr>
          <a:xfrm>
            <a:off x="841248" y="6102693"/>
            <a:ext cx="2743200" cy="365125"/>
          </a:xfrm>
          <a:prstGeom prst="rect">
            <a:avLst/>
          </a:prstGeom>
        </p:spPr>
        <p:txBody>
          <a:bodyPr vert="horz" lIns="91440" tIns="45720" rIns="91440" bIns="45720" rtlCol="0" anchor="ctr"/>
          <a:lstStyle>
            <a:lvl1pPr algn="l">
              <a:defRPr lang="en-US" sz="1000" b="1" kern="1200" cap="all" spc="300" baseline="0" smtClean="0">
                <a:solidFill>
                  <a:schemeClr val="tx1"/>
                </a:solidFill>
                <a:latin typeface="+mn-lt"/>
                <a:ea typeface="+mn-ea"/>
                <a:cs typeface="+mn-cs"/>
              </a:defRPr>
            </a:lvl1pPr>
          </a:lstStyle>
          <a:p>
            <a:fld id="{6EF7C3A7-D6F6-4D38-A7C3-B72967BB81A6}" type="datetime1">
              <a:rPr lang="en-US" smtClean="0"/>
              <a:t>4/27/26</a:t>
            </a:fld>
            <a:endParaRPr lang="en-US"/>
          </a:p>
        </p:txBody>
      </p:sp>
      <p:sp>
        <p:nvSpPr>
          <p:cNvPr id="5" name="Footer Placeholder 4">
            <a:extLst>
              <a:ext uri="{FF2B5EF4-FFF2-40B4-BE49-F238E27FC236}">
                <a16:creationId xmlns:a16="http://schemas.microsoft.com/office/drawing/2014/main" id="{A1225FB5-D02B-4BB9-8B8B-D1A11CFE8961}"/>
              </a:ext>
            </a:extLst>
          </p:cNvPr>
          <p:cNvSpPr>
            <a:spLocks noGrp="1"/>
          </p:cNvSpPr>
          <p:nvPr>
            <p:ph type="ftr" sz="quarter" idx="3"/>
          </p:nvPr>
        </p:nvSpPr>
        <p:spPr>
          <a:xfrm rot="5400000">
            <a:off x="9234260" y="2427620"/>
            <a:ext cx="4114800" cy="365125"/>
          </a:xfrm>
          <a:prstGeom prst="rect">
            <a:avLst/>
          </a:prstGeom>
        </p:spPr>
        <p:txBody>
          <a:bodyPr vert="horz" lIns="91440" tIns="45720" rIns="91440" bIns="45720" rtlCol="0" anchor="ctr"/>
          <a:lstStyle>
            <a:lvl1pPr algn="l">
              <a:defRPr lang="en-US" sz="1000" b="1" kern="1200" cap="all" spc="300" baseline="0">
                <a:solidFill>
                  <a:schemeClr val="tx1"/>
                </a:solidFill>
                <a:latin typeface="+mn-lt"/>
                <a:ea typeface="+mn-ea"/>
                <a:cs typeface="+mn-cs"/>
              </a:defRPr>
            </a:lvl1pPr>
          </a:lstStyle>
          <a:p>
            <a:endParaRPr lang="en-US"/>
          </a:p>
        </p:txBody>
      </p:sp>
      <p:sp>
        <p:nvSpPr>
          <p:cNvPr id="6" name="Slide Number Placeholder 5">
            <a:extLst>
              <a:ext uri="{FF2B5EF4-FFF2-40B4-BE49-F238E27FC236}">
                <a16:creationId xmlns:a16="http://schemas.microsoft.com/office/drawing/2014/main" id="{EF6244FF-6F88-4090-A77F-499DF9AAEA8B}"/>
              </a:ext>
            </a:extLst>
          </p:cNvPr>
          <p:cNvSpPr>
            <a:spLocks noGrp="1"/>
          </p:cNvSpPr>
          <p:nvPr>
            <p:ph type="sldNum" sz="quarter" idx="4"/>
          </p:nvPr>
        </p:nvSpPr>
        <p:spPr>
          <a:xfrm>
            <a:off x="10815546" y="5878515"/>
            <a:ext cx="952229" cy="420381"/>
          </a:xfrm>
          <a:prstGeom prst="rect">
            <a:avLst/>
          </a:prstGeom>
        </p:spPr>
        <p:txBody>
          <a:bodyPr vert="horz" lIns="91440" tIns="45720" rIns="91440" bIns="45720" rtlCol="0" anchor="ctr"/>
          <a:lstStyle>
            <a:lvl1pPr algn="ctr">
              <a:defRPr lang="en-US" sz="3200" b="1" kern="1200" cap="all" spc="300" baseline="0" smtClean="0">
                <a:solidFill>
                  <a:schemeClr val="tx1"/>
                </a:solidFill>
                <a:latin typeface="+mn-lt"/>
                <a:ea typeface="+mn-ea"/>
                <a:cs typeface="+mn-cs"/>
              </a:defRPr>
            </a:lvl1pPr>
          </a:lstStyle>
          <a:p>
            <a:fld id="{6586042B-6341-4E38-A80C-926D3BB8AAC9}" type="slidenum">
              <a:rPr lang="en-US" smtClean="0"/>
              <a:t>‹#›</a:t>
            </a:fld>
            <a:endParaRPr lang="en-US"/>
          </a:p>
        </p:txBody>
      </p:sp>
      <p:sp>
        <p:nvSpPr>
          <p:cNvPr id="7" name="Rectangle 6">
            <a:extLst>
              <a:ext uri="{FF2B5EF4-FFF2-40B4-BE49-F238E27FC236}">
                <a16:creationId xmlns:a16="http://schemas.microsoft.com/office/drawing/2014/main" id="{F194AEDE-F25F-43E6-A2C4-7FFF41074990}"/>
              </a:ext>
            </a:extLst>
          </p:cNvPr>
          <p:cNvSpPr/>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Connector 7">
            <a:extLst>
              <a:ext uri="{FF2B5EF4-FFF2-40B4-BE49-F238E27FC236}">
                <a16:creationId xmlns:a16="http://schemas.microsoft.com/office/drawing/2014/main" id="{4C793C08-EF4C-422B-A728-6C717C47DF6F}"/>
              </a:ext>
            </a:extLst>
          </p:cNvPr>
          <p:cNvCxnSpPr>
            <a:cxnSpLocks/>
          </p:cNvCxnSpPr>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E825BC6-56A8-46DE-8037-A9A577624B0D}"/>
              </a:ext>
            </a:extLst>
          </p:cNvPr>
          <p:cNvCxnSpPr>
            <a:cxnSpLocks/>
          </p:cNvCxnSpPr>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4139099"/>
      </p:ext>
    </p:extLst>
  </p:cSld>
  <p:clrMap bg1="dk1" tx1="lt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7" r:id="rId6"/>
    <p:sldLayoutId id="2147483732" r:id="rId7"/>
    <p:sldLayoutId id="2147483733" r:id="rId8"/>
    <p:sldLayoutId id="2147483734" r:id="rId9"/>
    <p:sldLayoutId id="2147483736" r:id="rId10"/>
    <p:sldLayoutId id="2147483735"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Font typeface="Arial" panose="020B0604020202020204"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130000"/>
        </a:lnSpc>
        <a:spcBef>
          <a:spcPts val="500"/>
        </a:spcBef>
        <a:buFont typeface="Arial" panose="020B0604020202020204" pitchFamily="34" charset="0"/>
        <a:buChar char="•"/>
        <a:defRPr sz="1600" kern="1200">
          <a:solidFill>
            <a:schemeClr val="tx1"/>
          </a:solidFill>
          <a:latin typeface="+mn-lt"/>
          <a:ea typeface="+mn-ea"/>
          <a:cs typeface="+mn-cs"/>
        </a:defRPr>
      </a:lvl3pPr>
      <a:lvl4pPr marL="13716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4pPr>
      <a:lvl5pPr marL="18288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matrixbcg.com/blogs/target-market/tesla"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investopedia.com/terms/m/marketing-plan.asp"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mailchimp.com/resources/cost-per-lead/" TargetMode="External"/><Relationship Id="rId3" Type="http://schemas.openxmlformats.org/officeDocument/2006/relationships/hyperlink" Target="https://www.rac.co.uk/drive/electric-cars/choosing/tesla-data-statistics-and-projections/" TargetMode="External"/><Relationship Id="rId7" Type="http://schemas.openxmlformats.org/officeDocument/2006/relationships/hyperlink" Target="https://www.tesery.com/es-es/blogs/news/teslas-market-expansion-innovations-and-global-initiatives" TargetMode="External"/><Relationship Id="rId2" Type="http://schemas.openxmlformats.org/officeDocument/2006/relationships/hyperlink" Target="https://kambio.ca/blog/unique-features-and-benefits-of-tesla-vehicles/" TargetMode="External"/><Relationship Id="rId1" Type="http://schemas.openxmlformats.org/officeDocument/2006/relationships/slideLayout" Target="../slideLayouts/slideLayout2.xml"/><Relationship Id="rId6" Type="http://schemas.openxmlformats.org/officeDocument/2006/relationships/hyperlink" Target="https://www.investopedia.com/terms/m/marketing-mix.asp" TargetMode="External"/><Relationship Id="rId5" Type="http://schemas.openxmlformats.org/officeDocument/2006/relationships/hyperlink" Target="https://cleantechnica.com/2020/07/16/teslas-5-biggest-competitive-advantages/" TargetMode="External"/><Relationship Id="rId4" Type="http://schemas.openxmlformats.org/officeDocument/2006/relationships/hyperlink" Target="https://boardmix.com/analysis/tesla-segmentation-targeting-and-positioning/"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udit.es/en/objetivos-smart-que-son-y-como-utilizarlos/" TargetMode="External"/><Relationship Id="rId2" Type="http://schemas.openxmlformats.org/officeDocument/2006/relationships/hyperlink" Target="https://edrawmind.wondershare.com/strategy-planning/tesla-segmentation-targeting-and-positioning.html" TargetMode="External"/><Relationship Id="rId1" Type="http://schemas.openxmlformats.org/officeDocument/2006/relationships/slideLayout" Target="../slideLayouts/slideLayout2.xml"/><Relationship Id="rId6" Type="http://schemas.openxmlformats.org/officeDocument/2006/relationships/hyperlink" Target="https://prezi.com/p/vyjldetaav3e/teslas-marketing-mix-4ps/" TargetMode="External"/><Relationship Id="rId5" Type="http://schemas.openxmlformats.org/officeDocument/2006/relationships/hyperlink" Target="https://matrixbcg.com/blogs/target-market/tesla" TargetMode="External"/><Relationship Id="rId4" Type="http://schemas.openxmlformats.org/officeDocument/2006/relationships/hyperlink" Target="https://www.thestrategyinstitute.org/insights/inside-teslas-blueprint-strategy-sustainability-and-competitive-edg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3000"/>
                <a:satMod val="150000"/>
                <a:shade val="98000"/>
                <a:lumMod val="102000"/>
              </a:schemeClr>
            </a:gs>
            <a:gs pos="27000">
              <a:schemeClr val="bg2">
                <a:tint val="98000"/>
                <a:satMod val="130000"/>
                <a:shade val="90000"/>
                <a:lumMod val="35541"/>
              </a:schemeClr>
            </a:gs>
            <a:gs pos="100000">
              <a:schemeClr val="bg2">
                <a:shade val="63000"/>
                <a:satMod val="120000"/>
              </a:schemeClr>
            </a:gs>
          </a:gsLst>
          <a:lin ang="5400000" scaled="0"/>
        </a:gra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F919111-B7C8-3441-C911-00F7EF8526B9}"/>
              </a:ext>
            </a:extLst>
          </p:cNvPr>
          <p:cNvPicPr>
            <a:picLocks noChangeAspect="1"/>
          </p:cNvPicPr>
          <p:nvPr/>
        </p:nvPicPr>
        <p:blipFill>
          <a:blip r:embed="rId2">
            <a:alphaModFix amt="40000"/>
          </a:blip>
          <a:srcRect t="7342" r="-1" b="8681"/>
          <a:stretch>
            <a:fillRect/>
          </a:stretch>
        </p:blipFill>
        <p:spPr>
          <a:xfrm>
            <a:off x="20" y="10"/>
            <a:ext cx="12188932" cy="6857990"/>
          </a:xfrm>
          <a:prstGeom prst="rect">
            <a:avLst/>
          </a:prstGeom>
        </p:spPr>
      </p:pic>
      <p:sp>
        <p:nvSpPr>
          <p:cNvPr id="2" name="Title 1">
            <a:extLst>
              <a:ext uri="{FF2B5EF4-FFF2-40B4-BE49-F238E27FC236}">
                <a16:creationId xmlns:a16="http://schemas.microsoft.com/office/drawing/2014/main" id="{42ED6805-E05C-0119-322C-4459DB466A81}"/>
              </a:ext>
            </a:extLst>
          </p:cNvPr>
          <p:cNvSpPr>
            <a:spLocks noGrp="1"/>
          </p:cNvSpPr>
          <p:nvPr>
            <p:ph type="ctrTitle"/>
          </p:nvPr>
        </p:nvSpPr>
        <p:spPr/>
        <p:txBody>
          <a:bodyPr anchor="t">
            <a:normAutofit fontScale="90000"/>
          </a:bodyPr>
          <a:lstStyle/>
          <a:p>
            <a:r>
              <a:rPr lang="en-US" dirty="0">
                <a:solidFill>
                  <a:srgbClr val="FFFFFF"/>
                </a:solidFill>
              </a:rPr>
              <a:t>Tesla- New direction- positioning Tesla for top brand for sustainability energy and affordability regarding new models</a:t>
            </a:r>
          </a:p>
        </p:txBody>
      </p:sp>
      <p:sp>
        <p:nvSpPr>
          <p:cNvPr id="3" name="Subtitle 2">
            <a:extLst>
              <a:ext uri="{FF2B5EF4-FFF2-40B4-BE49-F238E27FC236}">
                <a16:creationId xmlns:a16="http://schemas.microsoft.com/office/drawing/2014/main" id="{0654B3F2-BDCE-A2FC-3D15-14C72416FC25}"/>
              </a:ext>
            </a:extLst>
          </p:cNvPr>
          <p:cNvSpPr>
            <a:spLocks noGrp="1"/>
          </p:cNvSpPr>
          <p:nvPr>
            <p:ph type="subTitle" idx="1"/>
          </p:nvPr>
        </p:nvSpPr>
        <p:spPr>
          <a:xfrm>
            <a:off x="841248" y="4837855"/>
            <a:ext cx="9456049" cy="1027113"/>
          </a:xfrm>
        </p:spPr>
        <p:txBody>
          <a:bodyPr anchor="t">
            <a:normAutofit/>
          </a:bodyPr>
          <a:lstStyle/>
          <a:p>
            <a:r>
              <a:rPr lang="en-US">
                <a:solidFill>
                  <a:srgbClr val="FFFFFF"/>
                </a:solidFill>
              </a:rPr>
              <a:t>Sienna Douglas</a:t>
            </a:r>
            <a:endParaRPr lang="en-US" dirty="0">
              <a:solidFill>
                <a:srgbClr val="FFFFFF"/>
              </a:solidFill>
            </a:endParaRPr>
          </a:p>
        </p:txBody>
      </p:sp>
    </p:spTree>
    <p:extLst>
      <p:ext uri="{BB962C8B-B14F-4D97-AF65-F5344CB8AC3E}">
        <p14:creationId xmlns:p14="http://schemas.microsoft.com/office/powerpoint/2010/main" val="2528806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1BCF1-AA85-4D8E-566A-DB86EEE4CBBA}"/>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7BEEC4CA-EFD8-CF4C-F837-D25D80B59DFD}"/>
              </a:ext>
            </a:extLst>
          </p:cNvPr>
          <p:cNvSpPr>
            <a:spLocks noGrp="1"/>
          </p:cNvSpPr>
          <p:nvPr>
            <p:ph idx="1"/>
          </p:nvPr>
        </p:nvSpPr>
        <p:spPr/>
        <p:txBody>
          <a:bodyPr>
            <a:normAutofit fontScale="92500"/>
          </a:bodyPr>
          <a:lstStyle/>
          <a:p>
            <a:r>
              <a:rPr lang="en-US" dirty="0"/>
              <a:t>Tesla is one of the most successful and sustainable businesses currently with their strong marketing strategies, innovations and popularity. It is internationally acknowledged to the contribution to renewable energy and electric cars. Within this presentation a new Tesla direction is being introduced with a new affordable and sustainable model being entering the markets. The CSR becomes extremely crucial in making sure that social standards and environmental effect are taken into account. Furthermore, using the marketing mix Tesla can then determine how to make sure the new direction is completed and marketed correctly. Additionally, using KPI’s like market share, ROI and CPL leading to competitive advantages.</a:t>
            </a:r>
          </a:p>
          <a:p>
            <a:r>
              <a:rPr lang="en-US" dirty="0" err="1"/>
              <a:t>Summmary</a:t>
            </a:r>
            <a:r>
              <a:rPr lang="en-US" dirty="0"/>
              <a:t> assign 1 </a:t>
            </a:r>
          </a:p>
        </p:txBody>
      </p:sp>
    </p:spTree>
    <p:extLst>
      <p:ext uri="{BB962C8B-B14F-4D97-AF65-F5344CB8AC3E}">
        <p14:creationId xmlns:p14="http://schemas.microsoft.com/office/powerpoint/2010/main" val="15712355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3E274-7A1B-79FD-E02F-EFDE8B78BD6D}"/>
              </a:ext>
            </a:extLst>
          </p:cNvPr>
          <p:cNvSpPr>
            <a:spLocks noGrp="1"/>
          </p:cNvSpPr>
          <p:nvPr>
            <p:ph type="title"/>
          </p:nvPr>
        </p:nvSpPr>
        <p:spPr/>
        <p:txBody>
          <a:bodyPr/>
          <a:lstStyle/>
          <a:p>
            <a:r>
              <a:rPr lang="en-US"/>
              <a:t>Situation analysis</a:t>
            </a:r>
            <a:endParaRPr lang="en-US" dirty="0"/>
          </a:p>
        </p:txBody>
      </p:sp>
      <p:sp>
        <p:nvSpPr>
          <p:cNvPr id="3" name="Content Placeholder 2">
            <a:extLst>
              <a:ext uri="{FF2B5EF4-FFF2-40B4-BE49-F238E27FC236}">
                <a16:creationId xmlns:a16="http://schemas.microsoft.com/office/drawing/2014/main" id="{A9E1BEE5-C225-607D-B5BF-222652A8B987}"/>
              </a:ext>
            </a:extLst>
          </p:cNvPr>
          <p:cNvSpPr>
            <a:spLocks noGrp="1"/>
          </p:cNvSpPr>
          <p:nvPr>
            <p:ph idx="1"/>
          </p:nvPr>
        </p:nvSpPr>
        <p:spPr>
          <a:xfrm>
            <a:off x="841248" y="1775012"/>
            <a:ext cx="9489000" cy="4068571"/>
          </a:xfrm>
        </p:spPr>
        <p:txBody>
          <a:bodyPr>
            <a:normAutofit/>
          </a:bodyPr>
          <a:lstStyle/>
          <a:p>
            <a:r>
              <a:rPr lang="en-GB" sz="1300" noProof="1">
                <a:latin typeface="Arial" panose="020B0604020202020204" pitchFamily="34" charset="0"/>
                <a:cs typeface="Arial" panose="020B0604020202020204" pitchFamily="34" charset="0"/>
              </a:rPr>
              <a:t>Tesla’s current position stands as being one of the most successful electric car brand. In a short amount of time, they increasingly developed popularity and sales skyrocketed globally earning them billions in profits. </a:t>
            </a:r>
          </a:p>
          <a:p>
            <a:r>
              <a:rPr lang="en-GB" sz="1300" noProof="1">
                <a:latin typeface="Arial" panose="020B0604020202020204" pitchFamily="34" charset="0"/>
                <a:cs typeface="Arial" panose="020B0604020202020204" pitchFamily="34" charset="0"/>
              </a:rPr>
              <a:t>Tesla are known to have extravagant features in their cars appealing to a wide range of people specifically eco-friendly and susatinble individuals. They have been significantly recognised for their autonomous features, for example, the most famous one being their self-driving technology. Some others include the Tesla app for full control, dog mode and the ability to play and watch on the screen while charging the car. </a:t>
            </a:r>
            <a:r>
              <a:rPr lang="en-GB" sz="1300" dirty="0">
                <a:latin typeface="Arial" panose="020B0604020202020204" pitchFamily="34" charset="0"/>
                <a:cs typeface="Arial" panose="020B0604020202020204" pitchFamily="34" charset="0"/>
              </a:rPr>
              <a:t>Tesla consistently pushes the boundaries of EV range, offering models that allow you to embark on extended journeys without the worry of frequent charging stops (admin, 2023). </a:t>
            </a:r>
          </a:p>
          <a:p>
            <a:r>
              <a:rPr lang="en-GB" sz="1300" dirty="0">
                <a:latin typeface="Arial" panose="020B0604020202020204" pitchFamily="34" charset="0"/>
                <a:cs typeface="Arial" panose="020B0604020202020204" pitchFamily="34" charset="0"/>
              </a:rPr>
              <a:t>Tesla Model Y was the best-selling model that Tesla has ever made. It was the world’s most popular new car in 2023, and the best-selling EVs in 2024 (Allan, 2025). That combined with a strong sustainability mission it became a top contender car brand worth the hype.</a:t>
            </a:r>
          </a:p>
          <a:p>
            <a:r>
              <a:rPr lang="en-GB" sz="1300" dirty="0">
                <a:latin typeface="Arial" panose="020B0604020202020204" pitchFamily="34" charset="0"/>
                <a:cs typeface="Arial" panose="020B0604020202020204" pitchFamily="34" charset="0"/>
              </a:rPr>
              <a:t>However, with the sheer expense of buying a Tesla, it makes it increasing easier for competitors to succeed; some of these include companies like BYD and Volkswagen who are priced at a lower costs and produce a wide range of electric cars. Making them a major threat to Tesla in the long run.</a:t>
            </a:r>
            <a:endParaRPr lang="en-GB" sz="1300" noProof="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834042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7DCDC-B051-3148-2F96-A6B71CA8AE6A}"/>
              </a:ext>
            </a:extLst>
          </p:cNvPr>
          <p:cNvSpPr>
            <a:spLocks noGrp="1"/>
          </p:cNvSpPr>
          <p:nvPr>
            <p:ph type="title"/>
          </p:nvPr>
        </p:nvSpPr>
        <p:spPr/>
        <p:txBody>
          <a:bodyPr/>
          <a:lstStyle/>
          <a:p>
            <a:r>
              <a:rPr lang="en-US" dirty="0"/>
              <a:t>Objectives</a:t>
            </a:r>
          </a:p>
        </p:txBody>
      </p:sp>
      <p:graphicFrame>
        <p:nvGraphicFramePr>
          <p:cNvPr id="5" name="Content Placeholder 2">
            <a:extLst>
              <a:ext uri="{FF2B5EF4-FFF2-40B4-BE49-F238E27FC236}">
                <a16:creationId xmlns:a16="http://schemas.microsoft.com/office/drawing/2014/main" id="{DB080C9D-F908-7A3E-E155-33DD4301F3E4}"/>
              </a:ext>
            </a:extLst>
          </p:cNvPr>
          <p:cNvGraphicFramePr>
            <a:graphicFrameLocks noGrp="1"/>
          </p:cNvGraphicFramePr>
          <p:nvPr>
            <p:ph idx="1"/>
          </p:nvPr>
        </p:nvGraphicFramePr>
        <p:xfrm>
          <a:off x="609600" y="1645095"/>
          <a:ext cx="9489000" cy="37473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165535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CC9AF-F40B-6363-EE7F-BCDD2FEEADFA}"/>
              </a:ext>
            </a:extLst>
          </p:cNvPr>
          <p:cNvSpPr>
            <a:spLocks noGrp="1"/>
          </p:cNvSpPr>
          <p:nvPr>
            <p:ph type="title"/>
          </p:nvPr>
        </p:nvSpPr>
        <p:spPr/>
        <p:txBody>
          <a:bodyPr/>
          <a:lstStyle/>
          <a:p>
            <a:r>
              <a:rPr lang="en-US" dirty="0"/>
              <a:t>Strategy- </a:t>
            </a:r>
            <a:r>
              <a:rPr lang="en-US" sz="3600" dirty="0"/>
              <a:t>Segmentation</a:t>
            </a:r>
          </a:p>
        </p:txBody>
      </p:sp>
      <p:sp>
        <p:nvSpPr>
          <p:cNvPr id="3" name="Content Placeholder 2">
            <a:extLst>
              <a:ext uri="{FF2B5EF4-FFF2-40B4-BE49-F238E27FC236}">
                <a16:creationId xmlns:a16="http://schemas.microsoft.com/office/drawing/2014/main" id="{921A0697-E589-AF03-BA61-3F9AA679599C}"/>
              </a:ext>
            </a:extLst>
          </p:cNvPr>
          <p:cNvSpPr>
            <a:spLocks noGrp="1"/>
          </p:cNvSpPr>
          <p:nvPr>
            <p:ph idx="1"/>
          </p:nvPr>
        </p:nvSpPr>
        <p:spPr/>
        <p:txBody>
          <a:bodyPr/>
          <a:lstStyle/>
          <a:p>
            <a:pPr marL="0" indent="0">
              <a:buNone/>
            </a:pPr>
            <a:r>
              <a:rPr lang="en-US" sz="1300" dirty="0">
                <a:latin typeface="Arial" panose="020B0604020202020204" pitchFamily="34" charset="0"/>
                <a:cs typeface="Arial" panose="020B0604020202020204" pitchFamily="34" charset="0"/>
              </a:rPr>
              <a:t>Segmentation within Tesla is divided into multiple categories, in this case Geographic and Demographic.</a:t>
            </a:r>
          </a:p>
          <a:p>
            <a:r>
              <a:rPr lang="en-US" sz="1300" dirty="0">
                <a:latin typeface="Arial" panose="020B0604020202020204" pitchFamily="34" charset="0"/>
                <a:cs typeface="Arial" panose="020B0604020202020204" pitchFamily="34" charset="0"/>
              </a:rPr>
              <a:t>In regard to the demographic's aspect, Tesla’s new direction will be mainly aimed at families, young adults and high-income adults. However, it may also target new time EV buyers.</a:t>
            </a:r>
          </a:p>
          <a:p>
            <a:r>
              <a:rPr lang="en-GB" sz="1300" dirty="0">
                <a:latin typeface="Arial" panose="020B0604020202020204" pitchFamily="34" charset="0"/>
                <a:cs typeface="Arial" panose="020B0604020202020204" pitchFamily="34" charset="0"/>
              </a:rPr>
              <a:t>While regarding the geographics of Tesla it excels in emerging markets like North America, Europe, and China. Southeast Asian market has not caught up yet. Currently, it is threatened by the entry of Chinese electric vehicles (</a:t>
            </a:r>
            <a:r>
              <a:rPr lang="en-GB" sz="1300" dirty="0" err="1">
                <a:latin typeface="Arial" panose="020B0604020202020204" pitchFamily="34" charset="0"/>
                <a:cs typeface="Arial" panose="020B0604020202020204" pitchFamily="34" charset="0"/>
              </a:rPr>
              <a:t>Wondershare</a:t>
            </a:r>
            <a:r>
              <a:rPr lang="en-GB" sz="1300" dirty="0">
                <a:latin typeface="Arial" panose="020B0604020202020204" pitchFamily="34" charset="0"/>
                <a:cs typeface="Arial" panose="020B0604020202020204" pitchFamily="34" charset="0"/>
              </a:rPr>
              <a:t>, 2025). Putting pressure on Tesla to conform and try to compete for new markets globally.</a:t>
            </a:r>
            <a:endParaRPr lang="en-US" sz="1300" dirty="0">
              <a:latin typeface="Arial" panose="020B0604020202020204" pitchFamily="34" charset="0"/>
              <a:cs typeface="Arial" panose="020B0604020202020204" pitchFamily="34" charset="0"/>
            </a:endParaRPr>
          </a:p>
          <a:p>
            <a:r>
              <a:rPr lang="en-US" sz="1300" dirty="0">
                <a:latin typeface="Arial" panose="020B0604020202020204" pitchFamily="34" charset="0"/>
                <a:cs typeface="Arial" panose="020B0604020202020204" pitchFamily="34" charset="0"/>
              </a:rPr>
              <a:t>Concerning Market segmentation </a:t>
            </a:r>
            <a:r>
              <a:rPr lang="en-GB" sz="1300" dirty="0">
                <a:latin typeface="Arial" panose="020B0604020202020204" pitchFamily="34" charset="0"/>
                <a:cs typeface="Arial" panose="020B0604020202020204" pitchFamily="34" charset="0"/>
              </a:rPr>
              <a:t>Tesla has primarily targeted urban and sub-urban regions in countries with strong economic backgrounds, like the United States, Canada, and parts of Europe (</a:t>
            </a:r>
            <a:r>
              <a:rPr lang="en-GB" sz="1300" dirty="0" err="1">
                <a:latin typeface="Arial" panose="020B0604020202020204" pitchFamily="34" charset="0"/>
                <a:cs typeface="Arial" panose="020B0604020202020204" pitchFamily="34" charset="0"/>
              </a:rPr>
              <a:t>boardmix</a:t>
            </a:r>
            <a:r>
              <a:rPr lang="en-GB" sz="1300" dirty="0">
                <a:latin typeface="Arial" panose="020B0604020202020204" pitchFamily="34" charset="0"/>
                <a:cs typeface="Arial" panose="020B0604020202020204" pitchFamily="34" charset="0"/>
              </a:rPr>
              <a:t>, 2024).</a:t>
            </a:r>
          </a:p>
          <a:p>
            <a:r>
              <a:rPr lang="en-GB" sz="1300" dirty="0">
                <a:latin typeface="Arial" panose="020B0604020202020204" pitchFamily="34" charset="0"/>
                <a:cs typeface="Arial" panose="020B0604020202020204" pitchFamily="34" charset="0"/>
              </a:rPr>
              <a:t>Additionally, especially for this new direction, it will adapt and change the segmentations in regard to most of the new customers . They will either be cost-effective or environmentally friendly individuals changing the dynamics from previous customer reports.</a:t>
            </a:r>
          </a:p>
          <a:p>
            <a:endParaRPr lang="en-US" dirty="0"/>
          </a:p>
        </p:txBody>
      </p:sp>
    </p:spTree>
    <p:extLst>
      <p:ext uri="{BB962C8B-B14F-4D97-AF65-F5344CB8AC3E}">
        <p14:creationId xmlns:p14="http://schemas.microsoft.com/office/powerpoint/2010/main" val="312731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6AE95-80ED-1E04-D649-A664B089350D}"/>
              </a:ext>
            </a:extLst>
          </p:cNvPr>
          <p:cNvSpPr>
            <a:spLocks noGrp="1"/>
          </p:cNvSpPr>
          <p:nvPr>
            <p:ph type="title"/>
          </p:nvPr>
        </p:nvSpPr>
        <p:spPr/>
        <p:txBody>
          <a:bodyPr/>
          <a:lstStyle/>
          <a:p>
            <a:r>
              <a:rPr lang="en-US" dirty="0"/>
              <a:t>Target market-</a:t>
            </a:r>
          </a:p>
        </p:txBody>
      </p:sp>
      <p:sp>
        <p:nvSpPr>
          <p:cNvPr id="3" name="Content Placeholder 2">
            <a:extLst>
              <a:ext uri="{FF2B5EF4-FFF2-40B4-BE49-F238E27FC236}">
                <a16:creationId xmlns:a16="http://schemas.microsoft.com/office/drawing/2014/main" id="{7869DEDC-A92E-08B9-02AD-8A35741CDB06}"/>
              </a:ext>
            </a:extLst>
          </p:cNvPr>
          <p:cNvSpPr>
            <a:spLocks noGrp="1"/>
          </p:cNvSpPr>
          <p:nvPr>
            <p:ph idx="1"/>
          </p:nvPr>
        </p:nvSpPr>
        <p:spPr>
          <a:xfrm>
            <a:off x="701548" y="1878345"/>
            <a:ext cx="9489000" cy="3747384"/>
          </a:xfrm>
        </p:spPr>
        <p:txBody>
          <a:bodyPr>
            <a:normAutofit lnSpcReduction="10000"/>
          </a:bodyPr>
          <a:lstStyle/>
          <a:p>
            <a:r>
              <a:rPr lang="en-GB" sz="13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Tesla's initial target market comprised affluent individuals and early adopters who were interested in cutting-edge technology and environmental sustainability</a:t>
            </a:r>
            <a:r>
              <a:rPr lang="en-GB" sz="1300" dirty="0">
                <a:latin typeface="Arial" panose="020B0604020202020204" pitchFamily="34" charset="0"/>
                <a:cs typeface="Arial" panose="020B0604020202020204" pitchFamily="34" charset="0"/>
              </a:rPr>
              <a:t> (Team, 2025).</a:t>
            </a:r>
          </a:p>
          <a:p>
            <a:r>
              <a:rPr lang="en-GB" sz="1300" dirty="0">
                <a:latin typeface="Arial" panose="020B0604020202020204" pitchFamily="34" charset="0"/>
                <a:cs typeface="Arial" panose="020B0604020202020204" pitchFamily="34" charset="0"/>
              </a:rPr>
              <a:t>Tesla’s primary target market includes eco-friendly and sustainable individuals. This is mainly due to the marketing of the brand and their sustainable mission goals attracting and drawing in more people who are trying to reduce carbon footprints. Furthermore, it is mainly aimed at adults over the age of 30 who have developed a steady income and families looking for comfortable cars. They can, however, be targeted at anyone who has the money to afford one.</a:t>
            </a:r>
          </a:p>
          <a:p>
            <a:r>
              <a:rPr lang="en-GB" sz="1300" dirty="0">
                <a:latin typeface="Arial" panose="020B0604020202020204" pitchFamily="34" charset="0"/>
                <a:cs typeface="Arial" panose="020B0604020202020204" pitchFamily="34" charset="0"/>
              </a:rPr>
              <a:t>Tesla are constantly trying to push for new EV buyers making them another primary target purely based on the fact that they are the future in spreading word-of-mouth, as most of them may not be sustainably educated. </a:t>
            </a:r>
          </a:p>
          <a:p>
            <a:r>
              <a:rPr lang="en-GB" sz="1300" dirty="0">
                <a:latin typeface="Arial" panose="020B0604020202020204" pitchFamily="34" charset="0"/>
                <a:cs typeface="Arial" panose="020B0604020202020204" pitchFamily="34" charset="0"/>
              </a:rPr>
              <a:t>As Tesla is known for being a luxury car brand it concentrates on premium brand recognition and the current state of guiding the next generation of transportation worldwide. The model Y Tesla in particular drove a huge market and broadened to a whole new range of customers in a short amount of time. </a:t>
            </a:r>
          </a:p>
          <a:p>
            <a:r>
              <a:rPr lang="en-GB" sz="1300" dirty="0">
                <a:latin typeface="Arial" panose="020B0604020202020204" pitchFamily="34" charset="0"/>
                <a:cs typeface="Arial" panose="020B0604020202020204" pitchFamily="34" charset="0"/>
              </a:rPr>
              <a:t>Tesla has also broadened their secondary market for example, in delivery services and also by using their cars as Ubers in many different countries. </a:t>
            </a:r>
            <a:endParaRPr lang="en-US"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48526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ACEB7-6F89-86B4-5BE9-3539ABF0C8D7}"/>
              </a:ext>
            </a:extLst>
          </p:cNvPr>
          <p:cNvSpPr>
            <a:spLocks noGrp="1"/>
          </p:cNvSpPr>
          <p:nvPr>
            <p:ph type="title"/>
          </p:nvPr>
        </p:nvSpPr>
        <p:spPr/>
        <p:txBody>
          <a:bodyPr/>
          <a:lstStyle/>
          <a:p>
            <a:r>
              <a:rPr lang="en-US"/>
              <a:t>Competitive positioning</a:t>
            </a:r>
            <a:endParaRPr lang="en-US" dirty="0"/>
          </a:p>
        </p:txBody>
      </p:sp>
      <p:graphicFrame>
        <p:nvGraphicFramePr>
          <p:cNvPr id="19" name="Content Placeholder 2">
            <a:extLst>
              <a:ext uri="{FF2B5EF4-FFF2-40B4-BE49-F238E27FC236}">
                <a16:creationId xmlns:a16="http://schemas.microsoft.com/office/drawing/2014/main" id="{BFA0C8D6-5837-5944-E9E2-B99CF61DB91E}"/>
              </a:ext>
            </a:extLst>
          </p:cNvPr>
          <p:cNvGraphicFramePr>
            <a:graphicFrameLocks noGrp="1"/>
          </p:cNvGraphicFramePr>
          <p:nvPr>
            <p:ph idx="1"/>
            <p:extLst>
              <p:ext uri="{D42A27DB-BD31-4B8C-83A1-F6EECF244321}">
                <p14:modId xmlns:p14="http://schemas.microsoft.com/office/powerpoint/2010/main" val="2969072411"/>
              </p:ext>
            </p:extLst>
          </p:nvPr>
        </p:nvGraphicFramePr>
        <p:xfrm>
          <a:off x="650748" y="1727899"/>
          <a:ext cx="9489000" cy="37473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43042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61AFD4-9046-6BC9-C575-EBC1276EAF7F}"/>
              </a:ext>
            </a:extLst>
          </p:cNvPr>
          <p:cNvSpPr>
            <a:spLocks noGrp="1"/>
          </p:cNvSpPr>
          <p:nvPr>
            <p:ph type="title"/>
          </p:nvPr>
        </p:nvSpPr>
        <p:spPr>
          <a:xfrm>
            <a:off x="5104750" y="552782"/>
            <a:ext cx="5225498" cy="1160313"/>
          </a:xfrm>
        </p:spPr>
        <p:txBody>
          <a:bodyPr>
            <a:normAutofit/>
          </a:bodyPr>
          <a:lstStyle/>
          <a:p>
            <a:r>
              <a:rPr lang="en-US" sz="3700"/>
              <a:t>Corporate Social Responsibility </a:t>
            </a:r>
          </a:p>
        </p:txBody>
      </p:sp>
      <p:pic>
        <p:nvPicPr>
          <p:cNvPr id="7" name="Graphic 6" descr="Electric Car">
            <a:extLst>
              <a:ext uri="{FF2B5EF4-FFF2-40B4-BE49-F238E27FC236}">
                <a16:creationId xmlns:a16="http://schemas.microsoft.com/office/drawing/2014/main" id="{8E826F6C-292E-8F02-0F6F-811B3B56493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9363" y="1361055"/>
            <a:ext cx="3657303" cy="3657303"/>
          </a:xfrm>
          <a:prstGeom prst="rect">
            <a:avLst/>
          </a:prstGeom>
        </p:spPr>
      </p:pic>
      <p:sp>
        <p:nvSpPr>
          <p:cNvPr id="3" name="Content Placeholder 2">
            <a:extLst>
              <a:ext uri="{FF2B5EF4-FFF2-40B4-BE49-F238E27FC236}">
                <a16:creationId xmlns:a16="http://schemas.microsoft.com/office/drawing/2014/main" id="{6884364A-10B7-2135-B709-89E8DAA5DA39}"/>
              </a:ext>
            </a:extLst>
          </p:cNvPr>
          <p:cNvSpPr>
            <a:spLocks noGrp="1"/>
          </p:cNvSpPr>
          <p:nvPr>
            <p:ph idx="1"/>
          </p:nvPr>
        </p:nvSpPr>
        <p:spPr>
          <a:xfrm>
            <a:off x="5100050" y="1905000"/>
            <a:ext cx="5225498" cy="3521704"/>
          </a:xfrm>
        </p:spPr>
        <p:txBody>
          <a:bodyPr>
            <a:noAutofit/>
          </a:bodyPr>
          <a:lstStyle/>
          <a:p>
            <a:pPr>
              <a:lnSpc>
                <a:spcPct val="120000"/>
              </a:lnSpc>
            </a:pPr>
            <a:endParaRPr lang="en-GB" sz="1000" dirty="0">
              <a:latin typeface="Arial" panose="020B0604020202020204" pitchFamily="34" charset="0"/>
              <a:cs typeface="Arial" panose="020B0604020202020204" pitchFamily="34" charset="0"/>
            </a:endParaRPr>
          </a:p>
          <a:p>
            <a:pPr>
              <a:lnSpc>
                <a:spcPct val="120000"/>
              </a:lnSpc>
            </a:pPr>
            <a:r>
              <a:rPr lang="en-GB" sz="1000" dirty="0">
                <a:latin typeface="Arial" panose="020B0604020202020204" pitchFamily="34" charset="0"/>
                <a:cs typeface="Arial" panose="020B0604020202020204" pitchFamily="34" charset="0"/>
              </a:rPr>
              <a:t>Corporate social responsibility </a:t>
            </a:r>
            <a:r>
              <a:rPr lang="en-GB" sz="1000" b="1" dirty="0">
                <a:latin typeface="Arial" panose="020B0604020202020204" pitchFamily="34" charset="0"/>
                <a:cs typeface="Arial" panose="020B0604020202020204" pitchFamily="34" charset="0"/>
              </a:rPr>
              <a:t>Investors/Shareholders:</a:t>
            </a:r>
            <a:r>
              <a:rPr lang="en-GB" sz="1000" dirty="0">
                <a:latin typeface="Arial" panose="020B0604020202020204" pitchFamily="34" charset="0"/>
                <a:cs typeface="Arial" panose="020B0604020202020204" pitchFamily="34" charset="0"/>
              </a:rPr>
              <a:t> Tesla's long-term strategies aim to transform the automotive and energy markets. By supporting open-source technology and pursuing ambitious goals, Tesla creates growth opportunities that benefit investors (The Strategy Institute, 2025). </a:t>
            </a:r>
          </a:p>
          <a:p>
            <a:pPr>
              <a:lnSpc>
                <a:spcPct val="120000"/>
              </a:lnSpc>
            </a:pPr>
            <a:r>
              <a:rPr lang="en-GB" sz="1000" dirty="0">
                <a:latin typeface="Arial" panose="020B0604020202020204" pitchFamily="34" charset="0"/>
                <a:cs typeface="Arial" panose="020B0604020202020204" pitchFamily="34" charset="0"/>
              </a:rPr>
              <a:t>As Tesla has strong sustainable mission values it links significantly to the new direction of adding a different models to the market to appeal to their target audience. With the new model going on the market, reduced materials need to be introduced by creating plans to decrease plastics and any other non-environmental substances and adding 20% more recycled materials to the new vehicles being introduced. This will then hit their target market and also save the business money and increase profits overall.</a:t>
            </a:r>
          </a:p>
          <a:p>
            <a:pPr>
              <a:lnSpc>
                <a:spcPct val="120000"/>
              </a:lnSpc>
            </a:pPr>
            <a:r>
              <a:rPr lang="en-GB" sz="1000" dirty="0">
                <a:latin typeface="Arial" panose="020B0604020202020204" pitchFamily="34" charset="0"/>
                <a:cs typeface="Arial" panose="020B0604020202020204" pitchFamily="34" charset="0"/>
              </a:rPr>
              <a:t>As they are trying to demolish fossil fuels vehicles with the likes of electric cars it is important to switch to more cost-effective and sustainable batteries within the new car models to lower the costs and also improve renewable energy while doing so. </a:t>
            </a:r>
          </a:p>
          <a:p>
            <a:pPr>
              <a:lnSpc>
                <a:spcPct val="120000"/>
              </a:lnSpc>
            </a:pPr>
            <a:r>
              <a:rPr lang="en-GB" sz="1000" dirty="0">
                <a:latin typeface="Arial" panose="020B0604020202020204" pitchFamily="34" charset="0"/>
                <a:cs typeface="Arial" panose="020B0604020202020204" pitchFamily="34" charset="0"/>
              </a:rPr>
              <a:t>Tesla also for the new models to be successful its needs to portray planned and strategic </a:t>
            </a:r>
            <a:r>
              <a:rPr lang="en-GB" sz="1000" dirty="0" err="1">
                <a:latin typeface="Arial" panose="020B0604020202020204" pitchFamily="34" charset="0"/>
                <a:cs typeface="Arial" panose="020B0604020202020204" pitchFamily="34" charset="0"/>
              </a:rPr>
              <a:t>csr</a:t>
            </a:r>
            <a:r>
              <a:rPr lang="en-GB" sz="1000" dirty="0">
                <a:latin typeface="Arial" panose="020B0604020202020204" pitchFamily="34" charset="0"/>
                <a:cs typeface="Arial" panose="020B0604020202020204" pitchFamily="34" charset="0"/>
              </a:rPr>
              <a:t> project that aims to increase opportunities for sustainable transport whilst lowering carbon emissions. Their bottom line is to try </a:t>
            </a:r>
            <a:r>
              <a:rPr lang="en-GB" sz="1000" dirty="0" err="1">
                <a:latin typeface="Arial" panose="020B0604020202020204" pitchFamily="34" charset="0"/>
                <a:cs typeface="Arial" panose="020B0604020202020204" pitchFamily="34" charset="0"/>
              </a:rPr>
              <a:t>csr</a:t>
            </a:r>
            <a:r>
              <a:rPr lang="en-GB" sz="1000" dirty="0">
                <a:latin typeface="Arial" panose="020B0604020202020204" pitchFamily="34" charset="0"/>
                <a:cs typeface="Arial" panose="020B0604020202020204" pitchFamily="34" charset="0"/>
              </a:rPr>
              <a:t> for the new models to have a good success rate.</a:t>
            </a:r>
            <a:endParaRPr lang="en-US" sz="1000" dirty="0">
              <a:latin typeface="Arial" panose="020B0604020202020204" pitchFamily="34" charset="0"/>
              <a:cs typeface="Arial" panose="020B0604020202020204" pitchFamily="34" charset="0"/>
            </a:endParaRPr>
          </a:p>
        </p:txBody>
      </p:sp>
      <p:sp>
        <p:nvSpPr>
          <p:cNvPr id="12" name="Main Frame">
            <a:extLst>
              <a:ext uri="{FF2B5EF4-FFF2-40B4-BE49-F238E27FC236}">
                <a16:creationId xmlns:a16="http://schemas.microsoft.com/office/drawing/2014/main" id="{8B3D301E-EEB6-4474-BFB1-FCD7A1F30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Main Horizontal Connector">
            <a:extLst>
              <a:ext uri="{FF2B5EF4-FFF2-40B4-BE49-F238E27FC236}">
                <a16:creationId xmlns:a16="http://schemas.microsoft.com/office/drawing/2014/main" id="{85F2753B-199B-4FF0-838F-41E8D058E9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8FC7970-104C-4B47-9697-0B0ECA9619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6300" y="340659"/>
            <a:ext cx="0" cy="570155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5953601-1CC2-471E-A514-F1705E091A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1600" y="1905000"/>
            <a:ext cx="606239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09608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79100-8554-308A-EAE0-1E33B3A9CEC8}"/>
              </a:ext>
            </a:extLst>
          </p:cNvPr>
          <p:cNvSpPr>
            <a:spLocks noGrp="1"/>
          </p:cNvSpPr>
          <p:nvPr>
            <p:ph type="title"/>
          </p:nvPr>
        </p:nvSpPr>
        <p:spPr>
          <a:xfrm>
            <a:off x="841248" y="109834"/>
            <a:ext cx="9489000" cy="1325563"/>
          </a:xfrm>
        </p:spPr>
        <p:txBody>
          <a:bodyPr/>
          <a:lstStyle/>
          <a:p>
            <a:r>
              <a:rPr lang="en-US" dirty="0"/>
              <a:t>Tactics- Marketing Mix</a:t>
            </a:r>
          </a:p>
        </p:txBody>
      </p:sp>
      <p:sp>
        <p:nvSpPr>
          <p:cNvPr id="3" name="Content Placeholder 2">
            <a:extLst>
              <a:ext uri="{FF2B5EF4-FFF2-40B4-BE49-F238E27FC236}">
                <a16:creationId xmlns:a16="http://schemas.microsoft.com/office/drawing/2014/main" id="{D895AB41-3F4A-F6DB-9703-00AE82532717}"/>
              </a:ext>
            </a:extLst>
          </p:cNvPr>
          <p:cNvSpPr>
            <a:spLocks noGrp="1"/>
          </p:cNvSpPr>
          <p:nvPr>
            <p:ph idx="1"/>
          </p:nvPr>
        </p:nvSpPr>
        <p:spPr>
          <a:xfrm>
            <a:off x="655716" y="953457"/>
            <a:ext cx="9489000" cy="3747384"/>
          </a:xfrm>
        </p:spPr>
        <p:txBody>
          <a:bodyPr>
            <a:noAutofit/>
          </a:bodyPr>
          <a:lstStyle/>
          <a:p>
            <a:r>
              <a:rPr lang="en-GB" sz="1150" dirty="0">
                <a:latin typeface="Arial" panose="020B0604020202020204" pitchFamily="34" charset="0"/>
                <a:cs typeface="Arial" panose="020B0604020202020204" pitchFamily="34" charset="0"/>
              </a:rPr>
              <a:t>One way to show the new strategic direction is through the marketing mix which is part of a comprehensive </a:t>
            </a:r>
            <a:r>
              <a:rPr lang="en-GB" sz="115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marketing plan</a:t>
            </a:r>
            <a:r>
              <a:rPr lang="en-GB" sz="1150" dirty="0">
                <a:latin typeface="Arial" panose="020B0604020202020204" pitchFamily="34" charset="0"/>
                <a:cs typeface="Arial" panose="020B0604020202020204" pitchFamily="34" charset="0"/>
              </a:rPr>
              <a:t>. The term refers to product, price, placement, and promotion the 4ps (Kenton, 2024).</a:t>
            </a:r>
          </a:p>
          <a:p>
            <a:r>
              <a:rPr lang="en-GB" sz="1150" dirty="0">
                <a:latin typeface="Arial" panose="020B0604020202020204" pitchFamily="34" charset="0"/>
                <a:cs typeface="Arial" panose="020B0604020202020204" pitchFamily="34" charset="0"/>
              </a:rPr>
              <a:t>Products are one of the most influential parts of a business as if it is not marketed right the odds of models selling is lower than with strong marketing strategies. For example, Tesla sells a high amount of their cars due to their website being easy and efficient to navigate, especially with the captivating images of the cars listed and bold text. In reference to the product aspect of Tesla, they should try to introduce a more cost-effective model around $30,000 to allow more individuals to be able to afford them. Another product plan that can be utilised is creating and promoting bundles such as solar and batteries to further increase their sustainable goals long-term.</a:t>
            </a:r>
          </a:p>
          <a:p>
            <a:r>
              <a:rPr lang="en-GB" sz="1150" dirty="0">
                <a:latin typeface="Arial" panose="020B0604020202020204" pitchFamily="34" charset="0"/>
                <a:cs typeface="Arial" panose="020B0604020202020204" pitchFamily="34" charset="0"/>
              </a:rPr>
              <a:t>Tesla employs a premium pricing strategy that positions its vehicles as high-value products. This approach not only attracts affluent consumers but also allows for price reductions over time (Phu, 2025). Tesla originally started off using premium pricing but eventually shifted to penetration pricing to enter a wider ranged market by lowering costs and appealing to a larger group of customers. By doing this Tesla need to again further lower their costs of cars to allow for an even playing field where anyone can purchase their vehicles.</a:t>
            </a:r>
          </a:p>
          <a:p>
            <a:r>
              <a:rPr lang="en-GB" sz="1150" dirty="0">
                <a:latin typeface="Arial" panose="020B0604020202020204" pitchFamily="34" charset="0"/>
                <a:cs typeface="Arial" panose="020B0604020202020204" pitchFamily="34" charset="0"/>
              </a:rPr>
              <a:t>One way that Tesla need to expand their place/distribution is by incorporating more stores whether it is in shopping centres, busy towns or repair shops. These venues allow for customers to have access to more locations for inquires or general concerns rather than going through the official website. A way Tesla can promote even more sustainability goals is by installing solar panels onto each one of their buildings saving renewable energy.</a:t>
            </a:r>
          </a:p>
          <a:p>
            <a:r>
              <a:rPr lang="en-GB" sz="1150" dirty="0">
                <a:latin typeface="Arial" panose="020B0604020202020204" pitchFamily="34" charset="0"/>
                <a:cs typeface="Arial" panose="020B0604020202020204" pitchFamily="34" charset="0"/>
              </a:rPr>
              <a:t>Furthermore, promotions and marketing are key for Tesla as this is mostly how they communicate and intrigue customers. Tesla has one of the strongest marketing tactics; shown through videos on their social media like X that is also owned by Elon Musk. To further introduce sustainability and affordability, Tesla need to do campaigns advertising renewable energy, cost-effective vehicles and sales promotions to enhance customers views. Partnerships with subsidy programmes also helps with this. Furthermore, by advertising affordability compared to petrol cars that are priced at a higher rate. </a:t>
            </a:r>
          </a:p>
          <a:p>
            <a:endParaRPr lang="en-US"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688335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F2BFA-D282-0EB8-4DDD-485E6A60E67C}"/>
              </a:ext>
            </a:extLst>
          </p:cNvPr>
          <p:cNvSpPr>
            <a:spLocks noGrp="1"/>
          </p:cNvSpPr>
          <p:nvPr>
            <p:ph type="title"/>
          </p:nvPr>
        </p:nvSpPr>
        <p:spPr/>
        <p:txBody>
          <a:bodyPr/>
          <a:lstStyle/>
          <a:p>
            <a:r>
              <a:rPr lang="en-US" dirty="0"/>
              <a:t>Action- Timeline</a:t>
            </a:r>
          </a:p>
        </p:txBody>
      </p:sp>
      <p:sp>
        <p:nvSpPr>
          <p:cNvPr id="3" name="Content Placeholder 2">
            <a:extLst>
              <a:ext uri="{FF2B5EF4-FFF2-40B4-BE49-F238E27FC236}">
                <a16:creationId xmlns:a16="http://schemas.microsoft.com/office/drawing/2014/main" id="{7F8AB996-A60A-3224-9818-0796F004338B}"/>
              </a:ext>
            </a:extLst>
          </p:cNvPr>
          <p:cNvSpPr>
            <a:spLocks noGrp="1"/>
          </p:cNvSpPr>
          <p:nvPr>
            <p:ph idx="1"/>
          </p:nvPr>
        </p:nvSpPr>
        <p:spPr>
          <a:xfrm>
            <a:off x="578012" y="1652290"/>
            <a:ext cx="9489000" cy="3747384"/>
          </a:xfrm>
        </p:spPr>
        <p:txBody>
          <a:bodyPr>
            <a:noAutofit/>
          </a:bodyPr>
          <a:lstStyle/>
          <a:p>
            <a:r>
              <a:rPr lang="en-GB" sz="1200" noProof="1">
                <a:latin typeface="Arial" panose="020B0604020202020204" pitchFamily="34" charset="0"/>
                <a:cs typeface="Arial" panose="020B0604020202020204" pitchFamily="34" charset="0"/>
              </a:rPr>
              <a:t>To implement that this new direction for Tesla is realistic, a timeline is key to see what needs to be accomplished when and where. With sustainability and affordability these can take years to perfect and draw the attention of customers and is important to use the right marketing strategies to ensure that the goals are promoted successfully and the product launches are ready. </a:t>
            </a:r>
          </a:p>
          <a:p>
            <a:r>
              <a:rPr lang="en-GB" sz="1200" noProof="1">
                <a:latin typeface="Arial" panose="020B0604020202020204" pitchFamily="34" charset="0"/>
                <a:cs typeface="Arial" panose="020B0604020202020204" pitchFamily="34" charset="0"/>
              </a:rPr>
              <a:t>A timeline is especially crucial in discovering what needs to be scheduled in the 1</a:t>
            </a:r>
            <a:r>
              <a:rPr lang="en-GB" sz="1200" baseline="30000" noProof="1">
                <a:latin typeface="Arial" panose="020B0604020202020204" pitchFamily="34" charset="0"/>
                <a:cs typeface="Arial" panose="020B0604020202020204" pitchFamily="34" charset="0"/>
              </a:rPr>
              <a:t>st</a:t>
            </a:r>
            <a:r>
              <a:rPr lang="en-GB" sz="1200" noProof="1">
                <a:latin typeface="Arial" panose="020B0604020202020204" pitchFamily="34" charset="0"/>
                <a:cs typeface="Arial" panose="020B0604020202020204" pitchFamily="34" charset="0"/>
              </a:rPr>
              <a:t> year to set the standard and make sure everything is in place for the following years. For this new direction to work, Tesla need to incorporate awareness campaigns towards their new car models. These campaigns are what will help spread positive opinions globally with the likes of the new changes. Tesla is known as being a sustainable brands. However,  they are still let down in the department regarding their batteries and emissions which some of their competitors do not have.</a:t>
            </a:r>
          </a:p>
          <a:p>
            <a:r>
              <a:rPr lang="en-GB" sz="1200" noProof="1">
                <a:latin typeface="Arial" panose="020B0604020202020204" pitchFamily="34" charset="0"/>
                <a:cs typeface="Arial" panose="020B0604020202020204" pitchFamily="34" charset="0"/>
              </a:rPr>
              <a:t>The 2</a:t>
            </a:r>
            <a:r>
              <a:rPr lang="en-GB" sz="1200" baseline="30000" noProof="1">
                <a:latin typeface="Arial" panose="020B0604020202020204" pitchFamily="34" charset="0"/>
                <a:cs typeface="Arial" panose="020B0604020202020204" pitchFamily="34" charset="0"/>
              </a:rPr>
              <a:t>nd</a:t>
            </a:r>
            <a:r>
              <a:rPr lang="en-GB" sz="1200" noProof="1">
                <a:latin typeface="Arial" panose="020B0604020202020204" pitchFamily="34" charset="0"/>
                <a:cs typeface="Arial" panose="020B0604020202020204" pitchFamily="34" charset="0"/>
              </a:rPr>
              <a:t> year it is mostly appealing to new partnerships that will help and develop market expansions in multiple other countries. By offering its new products into countries they already have high sales in will more likely land with a positive outcome for example, USA, the UK and Canada. With expanding into some countries in South America, it opens the gate for more of a demand in neighbouring countries. Meanwhile countries like India who have emerging markets and high tariff can be expanded in with the small percentage of the population that have sustainable opinions. Furthermore, Tesla</a:t>
            </a:r>
            <a:r>
              <a:rPr lang="en-GB" sz="1200" dirty="0">
                <a:latin typeface="Arial" panose="020B0604020202020204" pitchFamily="34" charset="0"/>
                <a:cs typeface="Arial" panose="020B0604020202020204" pitchFamily="34" charset="0"/>
              </a:rPr>
              <a:t> have strategic partnerships with governments, companies and other stakeholders to drive its market expansion efforts (LI, 2026).</a:t>
            </a:r>
            <a:endParaRPr lang="en-GB" sz="1200" noProof="1">
              <a:latin typeface="Arial" panose="020B0604020202020204" pitchFamily="34" charset="0"/>
              <a:cs typeface="Arial" panose="020B0604020202020204" pitchFamily="34" charset="0"/>
            </a:endParaRPr>
          </a:p>
          <a:p>
            <a:r>
              <a:rPr lang="en-GB" sz="1200" noProof="1">
                <a:latin typeface="Arial" panose="020B0604020202020204" pitchFamily="34" charset="0"/>
                <a:cs typeface="Arial" panose="020B0604020202020204" pitchFamily="34" charset="0"/>
              </a:rPr>
              <a:t>The 3</a:t>
            </a:r>
            <a:r>
              <a:rPr lang="en-GB" sz="1200" baseline="30000" noProof="1">
                <a:latin typeface="Arial" panose="020B0604020202020204" pitchFamily="34" charset="0"/>
                <a:cs typeface="Arial" panose="020B0604020202020204" pitchFamily="34" charset="0"/>
              </a:rPr>
              <a:t>rd</a:t>
            </a:r>
            <a:r>
              <a:rPr lang="en-GB" sz="1200" noProof="1">
                <a:latin typeface="Arial" panose="020B0604020202020204" pitchFamily="34" charset="0"/>
                <a:cs typeface="Arial" panose="020B0604020202020204" pitchFamily="34" charset="0"/>
              </a:rPr>
              <a:t> year is all about constanly promoting and marketing the new products whether it being on social media or through word-of-mouth to consistenly have new time buyers from all over the world. This is done through scale adoption and affordabity by introducing slogans encouraging supercharging and how Evs  are significantly better for the environment than petrol fuled cars.</a:t>
            </a:r>
          </a:p>
        </p:txBody>
      </p:sp>
    </p:spTree>
    <p:extLst>
      <p:ext uri="{BB962C8B-B14F-4D97-AF65-F5344CB8AC3E}">
        <p14:creationId xmlns:p14="http://schemas.microsoft.com/office/powerpoint/2010/main" val="36866531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194AEDE-F25F-43E6-A2C4-7FFF410749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C793C08-EF4C-422B-A728-6C717C47DF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FE825BC6-56A8-46DE-8037-A9A577624B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EED8031-DD67-43C6-94A0-646636C955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0154" y="4495800"/>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8"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ABB28A-8E03-ED37-8020-BCD15E17FB97}"/>
              </a:ext>
            </a:extLst>
          </p:cNvPr>
          <p:cNvSpPr>
            <a:spLocks noGrp="1"/>
          </p:cNvSpPr>
          <p:nvPr>
            <p:ph type="title"/>
          </p:nvPr>
        </p:nvSpPr>
        <p:spPr>
          <a:xfrm>
            <a:off x="841249" y="663960"/>
            <a:ext cx="2656818" cy="3310164"/>
          </a:xfrm>
        </p:spPr>
        <p:txBody>
          <a:bodyPr vert="horz" lIns="91440" tIns="45720" rIns="91440" bIns="45720" rtlCol="0" anchor="t">
            <a:normAutofit/>
          </a:bodyPr>
          <a:lstStyle/>
          <a:p>
            <a:r>
              <a:rPr lang="en-US" dirty="0"/>
              <a:t>sheet</a:t>
            </a:r>
          </a:p>
        </p:txBody>
      </p:sp>
      <p:pic>
        <p:nvPicPr>
          <p:cNvPr id="5" name="Content Placeholder 4">
            <a:extLst>
              <a:ext uri="{FF2B5EF4-FFF2-40B4-BE49-F238E27FC236}">
                <a16:creationId xmlns:a16="http://schemas.microsoft.com/office/drawing/2014/main" id="{8FF5B979-40FC-E297-9E81-5A186FB26CCD}"/>
              </a:ext>
            </a:extLst>
          </p:cNvPr>
          <p:cNvPicPr>
            <a:picLocks noGrp="1" noChangeAspect="1"/>
          </p:cNvPicPr>
          <p:nvPr>
            <p:ph idx="1"/>
          </p:nvPr>
        </p:nvPicPr>
        <p:blipFill>
          <a:blip r:embed="rId2"/>
          <a:stretch>
            <a:fillRect/>
          </a:stretch>
        </p:blipFill>
        <p:spPr>
          <a:xfrm>
            <a:off x="4198131" y="1248206"/>
            <a:ext cx="6208088" cy="3880055"/>
          </a:xfrm>
          <a:prstGeom prst="rect">
            <a:avLst/>
          </a:prstGeom>
        </p:spPr>
      </p:pic>
      <p:sp>
        <p:nvSpPr>
          <p:cNvPr id="20" name="Main Frame">
            <a:extLst>
              <a:ext uri="{FF2B5EF4-FFF2-40B4-BE49-F238E27FC236}">
                <a16:creationId xmlns:a16="http://schemas.microsoft.com/office/drawing/2014/main" id="{9502469D-C562-48E3-ABA2-3CFA55C52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Main Horizontal Connector">
            <a:extLst>
              <a:ext uri="{FF2B5EF4-FFF2-40B4-BE49-F238E27FC236}">
                <a16:creationId xmlns:a16="http://schemas.microsoft.com/office/drawing/2014/main" id="{4D594499-F983-4364-8ABC-5BCDC2E906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0A37E3E-52D3-44C9-B418-2D26B214CB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848100" y="334928"/>
            <a:ext cx="0" cy="571250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A74BE92-BA24-4F82-94AC-ED4A58B227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744" y="4502926"/>
            <a:ext cx="3480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Main Vertical Connector">
            <a:extLst>
              <a:ext uri="{FF2B5EF4-FFF2-40B4-BE49-F238E27FC236}">
                <a16:creationId xmlns:a16="http://schemas.microsoft.com/office/drawing/2014/main" id="{6D4C177C-581F-4CC8-A686-0B6D25DC6A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1CB81A90-5E4A-EC69-79A4-18FCA8F35272}"/>
              </a:ext>
            </a:extLst>
          </p:cNvPr>
          <p:cNvSpPr txBox="1"/>
          <p:nvPr/>
        </p:nvSpPr>
        <p:spPr>
          <a:xfrm>
            <a:off x="476552" y="1481088"/>
            <a:ext cx="3006848" cy="2308324"/>
          </a:xfrm>
          <a:prstGeom prst="rect">
            <a:avLst/>
          </a:prstGeom>
          <a:noFill/>
        </p:spPr>
        <p:txBody>
          <a:bodyPr wrap="square" rtlCol="0">
            <a:spAutoFit/>
          </a:bodyPr>
          <a:lstStyle/>
          <a:p>
            <a:r>
              <a:rPr lang="en-US" dirty="0"/>
              <a:t>This Gantt chart represents all the start and end dates of  the tasks that need to be completed before the product can launch. It is important to show Tesla the duration of what needs to be done how and when. </a:t>
            </a:r>
          </a:p>
        </p:txBody>
      </p:sp>
    </p:spTree>
    <p:extLst>
      <p:ext uri="{BB962C8B-B14F-4D97-AF65-F5344CB8AC3E}">
        <p14:creationId xmlns:p14="http://schemas.microsoft.com/office/powerpoint/2010/main" val="28540213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4DD4C7-06B7-F7E4-1802-7E7BAAAC0FE8}"/>
              </a:ext>
            </a:extLst>
          </p:cNvPr>
          <p:cNvSpPr>
            <a:spLocks noGrp="1"/>
          </p:cNvSpPr>
          <p:nvPr>
            <p:ph type="title"/>
          </p:nvPr>
        </p:nvSpPr>
        <p:spPr>
          <a:xfrm>
            <a:off x="841248" y="552783"/>
            <a:ext cx="5314222" cy="1161020"/>
          </a:xfrm>
        </p:spPr>
        <p:txBody>
          <a:bodyPr>
            <a:normAutofit/>
          </a:bodyPr>
          <a:lstStyle/>
          <a:p>
            <a:r>
              <a:rPr lang="en-US" dirty="0"/>
              <a:t>Control- KPI’s</a:t>
            </a:r>
          </a:p>
        </p:txBody>
      </p:sp>
      <p:sp>
        <p:nvSpPr>
          <p:cNvPr id="3" name="Content Placeholder 2">
            <a:extLst>
              <a:ext uri="{FF2B5EF4-FFF2-40B4-BE49-F238E27FC236}">
                <a16:creationId xmlns:a16="http://schemas.microsoft.com/office/drawing/2014/main" id="{E43D1282-F82C-0C92-AF64-547563D6C007}"/>
              </a:ext>
            </a:extLst>
          </p:cNvPr>
          <p:cNvSpPr>
            <a:spLocks noGrp="1"/>
          </p:cNvSpPr>
          <p:nvPr>
            <p:ph idx="1"/>
          </p:nvPr>
        </p:nvSpPr>
        <p:spPr>
          <a:xfrm>
            <a:off x="622471" y="1931658"/>
            <a:ext cx="5314219" cy="3747384"/>
          </a:xfrm>
        </p:spPr>
        <p:txBody>
          <a:bodyPr>
            <a:normAutofit fontScale="77500" lnSpcReduction="20000"/>
          </a:bodyPr>
          <a:lstStyle/>
          <a:p>
            <a:pPr>
              <a:lnSpc>
                <a:spcPct val="120000"/>
              </a:lnSpc>
            </a:pPr>
            <a:r>
              <a:rPr lang="en-US" sz="1200" dirty="0">
                <a:latin typeface="Arial" panose="020B0604020202020204" pitchFamily="34" charset="0"/>
                <a:cs typeface="Arial" panose="020B0604020202020204" pitchFamily="34" charset="0"/>
              </a:rPr>
              <a:t>KPI’s are extremely important in monitoring how good or bad the businesses performance is. One KPI that is useful is return on investment (ROI) as the plan is to reduce their battery recycling by at least 80% this can be done by reducing the use of nickel and cobalt and replacing them with more renewable energy resources. This will also help with them untimely increase customer retention and website viewers. By implementing solar panels roofs it will reduce the long </a:t>
            </a:r>
            <a:r>
              <a:rPr lang="en-US" sz="1200" dirty="0" err="1">
                <a:latin typeface="Arial" panose="020B0604020202020204" pitchFamily="34" charset="0"/>
                <a:cs typeface="Arial" panose="020B0604020202020204" pitchFamily="34" charset="0"/>
              </a:rPr>
              <a:t>gerrity</a:t>
            </a:r>
            <a:r>
              <a:rPr lang="en-US" sz="1200" dirty="0">
                <a:latin typeface="Arial" panose="020B0604020202020204" pitchFamily="34" charset="0"/>
                <a:cs typeface="Arial" panose="020B0604020202020204" pitchFamily="34" charset="0"/>
              </a:rPr>
              <a:t> from 10 years to 40 years showing drastic future development growths.  The social media and advertising team are responsible and in charge of this department to make sure that these new car models are promoted successfully for example,  posting ads about them daily to try encourage as much sales globally as possible. </a:t>
            </a:r>
          </a:p>
          <a:p>
            <a:pPr>
              <a:lnSpc>
                <a:spcPct val="120000"/>
              </a:lnSpc>
            </a:pPr>
            <a:r>
              <a:rPr lang="en-US" sz="1200" dirty="0">
                <a:latin typeface="Arial" panose="020B0604020202020204" pitchFamily="34" charset="0"/>
                <a:cs typeface="Arial" panose="020B0604020202020204" pitchFamily="34" charset="0"/>
              </a:rPr>
              <a:t>Another key KPI includes Cost per lead (CPL) </a:t>
            </a:r>
            <a:r>
              <a:rPr lang="en-GB" sz="1200" i="1" dirty="0">
                <a:latin typeface="Arial" panose="020B0604020202020204" pitchFamily="34" charset="0"/>
                <a:cs typeface="Arial" panose="020B0604020202020204" pitchFamily="34" charset="0"/>
              </a:rPr>
              <a:t>Cost per lead </a:t>
            </a:r>
            <a:r>
              <a:rPr lang="en-GB" sz="1200" dirty="0">
                <a:latin typeface="Arial" panose="020B0604020202020204" pitchFamily="34" charset="0"/>
                <a:cs typeface="Arial" panose="020B0604020202020204" pitchFamily="34" charset="0"/>
              </a:rPr>
              <a:t>simply means how much it costs to get customers interested in your business (Intuit Mailchimp, 2025). As mentioned before as there is no money spent on advertising the cost per lead is lower in addition to some of their other competitors. So, in order to attract more customers in the future who may be interested in the new sustainable models Tesla need to organise showrooms in busy shopping centres and campaigns. Tesla generally has a low CPL due to frequent leads which leads to a lower CPL. This is typically shown through strong sustainability goals, high word-of-mouth strategies and efficient website sales.</a:t>
            </a:r>
          </a:p>
          <a:p>
            <a:pPr>
              <a:lnSpc>
                <a:spcPct val="120000"/>
              </a:lnSpc>
            </a:pPr>
            <a:r>
              <a:rPr lang="en-GB" sz="1200" dirty="0">
                <a:latin typeface="Arial" panose="020B0604020202020204" pitchFamily="34" charset="0"/>
                <a:cs typeface="Arial" panose="020B0604020202020204" pitchFamily="34" charset="0"/>
              </a:rPr>
              <a:t>Lastly, as Tesla is massively invested in artificial intelligence regarding their state-of-the-art electronic screens that allow for movie watching and also voice activated google maps. So, the market share for adding new sustainable and affordable models is significantly going to increase when the products Lauch as `Tesla’s market share has spiked at the start of 2026 due to competitors cars dropping below Tesla. </a:t>
            </a:r>
            <a:endParaRPr lang="en-US" sz="1200" dirty="0">
              <a:latin typeface="Arial" panose="020B0604020202020204" pitchFamily="34" charset="0"/>
              <a:cs typeface="Arial" panose="020B0604020202020204" pitchFamily="34" charset="0"/>
            </a:endParaRPr>
          </a:p>
          <a:p>
            <a:pPr>
              <a:lnSpc>
                <a:spcPct val="120000"/>
              </a:lnSpc>
            </a:pPr>
            <a:endParaRPr lang="en-US" sz="1000" dirty="0"/>
          </a:p>
        </p:txBody>
      </p:sp>
      <p:pic>
        <p:nvPicPr>
          <p:cNvPr id="7" name="Graphic 6" descr="Business Growth">
            <a:extLst>
              <a:ext uri="{FF2B5EF4-FFF2-40B4-BE49-F238E27FC236}">
                <a16:creationId xmlns:a16="http://schemas.microsoft.com/office/drawing/2014/main" id="{61AF1F6A-420A-52C4-F1D0-69E56C75B5A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784234" y="1375442"/>
            <a:ext cx="3622628" cy="3622628"/>
          </a:xfrm>
          <a:prstGeom prst="rect">
            <a:avLst/>
          </a:prstGeom>
        </p:spPr>
      </p:pic>
      <p:sp>
        <p:nvSpPr>
          <p:cNvPr id="12" name="Main Frame">
            <a:extLst>
              <a:ext uri="{FF2B5EF4-FFF2-40B4-BE49-F238E27FC236}">
                <a16:creationId xmlns:a16="http://schemas.microsoft.com/office/drawing/2014/main" id="{8B3D301E-EEB6-4474-BFB1-FCD7A1F30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Main Horizontal Connector">
            <a:extLst>
              <a:ext uri="{FF2B5EF4-FFF2-40B4-BE49-F238E27FC236}">
                <a16:creationId xmlns:a16="http://schemas.microsoft.com/office/drawing/2014/main" id="{85F2753B-199B-4FF0-838F-41E8D058E9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E341D9C-BF5C-4FF9-8BDA-3B4838CEE5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8900" y="335680"/>
            <a:ext cx="0" cy="5711757"/>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52B8AEB-3A84-48C9-BE11-1E19E66A0D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744" y="1905000"/>
            <a:ext cx="60711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79217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5EAAD-5913-3A09-4B88-2409868107CE}"/>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70C5DC42-76D1-94D3-1A48-4326058852C6}"/>
              </a:ext>
            </a:extLst>
          </p:cNvPr>
          <p:cNvSpPr>
            <a:spLocks noGrp="1"/>
          </p:cNvSpPr>
          <p:nvPr>
            <p:ph idx="1"/>
          </p:nvPr>
        </p:nvSpPr>
        <p:spPr>
          <a:xfrm>
            <a:off x="841248" y="1652854"/>
            <a:ext cx="9489000" cy="3747384"/>
          </a:xfrm>
        </p:spPr>
        <p:txBody>
          <a:bodyPr/>
          <a:lstStyle/>
          <a:p>
            <a:r>
              <a:rPr lang="en-US" dirty="0"/>
              <a:t>In conclusion, Tesla is known world-wide for its sustainability missions and goals showing that it can significantly enhance economic performance and marketing effectiveness. This is shown through the new direction of introducing more sustainable and affordable models. Furthermore, with the likes of KPI’s such market share, ROI and CPL as they are extremely beneficial for this new direction to thrive purely based-on the fact that plans have been made and aligned with the goals. These new models will hit the target audience and will bring in more sales overall. Mostly through the planning of the marketing mix and timelines.</a:t>
            </a:r>
          </a:p>
        </p:txBody>
      </p:sp>
    </p:spTree>
    <p:extLst>
      <p:ext uri="{BB962C8B-B14F-4D97-AF65-F5344CB8AC3E}">
        <p14:creationId xmlns:p14="http://schemas.microsoft.com/office/powerpoint/2010/main" val="10749875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C3462-290B-C75F-351E-AF1DE2C0118C}"/>
              </a:ext>
            </a:extLst>
          </p:cNvPr>
          <p:cNvSpPr>
            <a:spLocks noGrp="1"/>
          </p:cNvSpPr>
          <p:nvPr>
            <p:ph type="title"/>
          </p:nvPr>
        </p:nvSpPr>
        <p:spPr>
          <a:xfrm>
            <a:off x="841248" y="321950"/>
            <a:ext cx="9489000" cy="1325563"/>
          </a:xfrm>
        </p:spPr>
        <p:txBody>
          <a:bodyPr/>
          <a:lstStyle/>
          <a:p>
            <a:r>
              <a:rPr lang="en-US" dirty="0"/>
              <a:t>Bibliography </a:t>
            </a:r>
          </a:p>
        </p:txBody>
      </p:sp>
      <p:sp>
        <p:nvSpPr>
          <p:cNvPr id="4" name="Rectangle 1">
            <a:extLst>
              <a:ext uri="{FF2B5EF4-FFF2-40B4-BE49-F238E27FC236}">
                <a16:creationId xmlns:a16="http://schemas.microsoft.com/office/drawing/2014/main" id="{7AEEA4A3-572B-3D51-F6A3-A5649EAE2F90}"/>
              </a:ext>
            </a:extLst>
          </p:cNvPr>
          <p:cNvSpPr>
            <a:spLocks noGrp="1" noChangeArrowheads="1"/>
          </p:cNvSpPr>
          <p:nvPr>
            <p:ph idx="1"/>
          </p:nvPr>
        </p:nvSpPr>
        <p:spPr bwMode="auto">
          <a:xfrm>
            <a:off x="743712" y="1647513"/>
            <a:ext cx="8705088"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rgbClr val="000000"/>
                </a:solidFill>
                <a:effectLst/>
                <a:latin typeface="Times New Roman" panose="02020603050405020304" pitchFamily="18" charset="0"/>
              </a:rPr>
              <a:t>admin (2023). </a:t>
            </a:r>
            <a:r>
              <a:rPr kumimoji="0" lang="en-US" altLang="en-US" sz="1300" b="0" i="1" u="none" strike="noStrike" cap="none" normalizeH="0" baseline="0" dirty="0">
                <a:ln>
                  <a:noFill/>
                </a:ln>
                <a:solidFill>
                  <a:srgbClr val="000000"/>
                </a:solidFill>
                <a:effectLst/>
                <a:latin typeface="Times New Roman" panose="02020603050405020304" pitchFamily="18" charset="0"/>
              </a:rPr>
              <a:t>Unique Features and Benefits of Tesla Vehicles | </a:t>
            </a:r>
            <a:r>
              <a:rPr kumimoji="0" lang="en-US" altLang="en-US" sz="1300" b="0" i="1" u="none" strike="noStrike" cap="none" normalizeH="0" baseline="0" dirty="0" err="1">
                <a:ln>
                  <a:noFill/>
                </a:ln>
                <a:solidFill>
                  <a:srgbClr val="000000"/>
                </a:solidFill>
                <a:effectLst/>
                <a:latin typeface="Times New Roman" panose="02020603050405020304" pitchFamily="18" charset="0"/>
              </a:rPr>
              <a:t>kambio</a:t>
            </a:r>
            <a:r>
              <a:rPr kumimoji="0" lang="en-US" altLang="en-US" sz="1300" b="0" i="0" u="none" strike="noStrike" cap="none" normalizeH="0" baseline="0" dirty="0">
                <a:ln>
                  <a:noFill/>
                </a:ln>
                <a:solidFill>
                  <a:srgbClr val="000000"/>
                </a:solidFill>
                <a:effectLst/>
                <a:latin typeface="Times New Roman" panose="02020603050405020304" pitchFamily="18" charset="0"/>
              </a:rPr>
              <a:t>. [online] </a:t>
            </a:r>
            <a:r>
              <a:rPr kumimoji="0" lang="en-US" altLang="en-US" sz="1300" b="0" i="0" u="none" strike="noStrike" cap="none" normalizeH="0" baseline="0" dirty="0" err="1">
                <a:ln>
                  <a:noFill/>
                </a:ln>
                <a:solidFill>
                  <a:srgbClr val="000000"/>
                </a:solidFill>
                <a:effectLst/>
                <a:latin typeface="Times New Roman" panose="02020603050405020304" pitchFamily="18" charset="0"/>
              </a:rPr>
              <a:t>Kambio</a:t>
            </a:r>
            <a:r>
              <a:rPr kumimoji="0" lang="en-US" altLang="en-US" sz="1300" b="0" i="0" u="none" strike="noStrike" cap="none" normalizeH="0" baseline="0" dirty="0">
                <a:ln>
                  <a:noFill/>
                </a:ln>
                <a:solidFill>
                  <a:srgbClr val="000000"/>
                </a:solidFill>
                <a:effectLst/>
                <a:latin typeface="Times New Roman" panose="02020603050405020304" pitchFamily="18" charset="0"/>
              </a:rPr>
              <a:t>. Available at: </a:t>
            </a:r>
            <a:r>
              <a:rPr kumimoji="0" lang="en-US" altLang="en-US" sz="1300" b="0" i="0" u="none" strike="noStrike" cap="none" normalizeH="0" baseline="0" dirty="0">
                <a:ln>
                  <a:noFill/>
                </a:ln>
                <a:solidFill>
                  <a:srgbClr val="000000"/>
                </a:solidFill>
                <a:effectLst/>
                <a:latin typeface="Times New Roman" panose="02020603050405020304" pitchFamily="18" charset="0"/>
                <a:hlinkClick r:id="rId2"/>
              </a:rPr>
              <a:t>https://kambio.ca/blog/unique-features-and-benefits-of-tesla-vehicles/</a:t>
            </a:r>
            <a:r>
              <a:rPr kumimoji="0" lang="en-US" altLang="en-US" sz="1300" b="0" i="0" u="none" strike="noStrike" cap="none" normalizeH="0" baseline="0" dirty="0">
                <a:ln>
                  <a:noFill/>
                </a:ln>
                <a:solidFill>
                  <a:srgbClr val="000000"/>
                </a:solidFill>
                <a:effectLst/>
                <a:latin typeface="Times New Roman" panose="02020603050405020304" pitchFamily="18" charset="0"/>
              </a:rPr>
              <a:t>  [Accessed 5 Apr. 2026].</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300" dirty="0">
              <a:solidFill>
                <a:srgbClr val="000000"/>
              </a:solidFill>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300" b="0" i="0" u="none" strike="noStrike" cap="none" normalizeH="0" baseline="0" dirty="0">
              <a:ln>
                <a:noFill/>
              </a:ln>
              <a:solidFill>
                <a:schemeClr val="tx1"/>
              </a:solidFill>
              <a:effectLst/>
              <a:latin typeface="Arial" panose="020B0604020202020204" pitchFamily="34" charset="0"/>
            </a:endParaRPr>
          </a:p>
        </p:txBody>
      </p:sp>
      <p:sp>
        <p:nvSpPr>
          <p:cNvPr id="7" name="Rectangle 3">
            <a:extLst>
              <a:ext uri="{FF2B5EF4-FFF2-40B4-BE49-F238E27FC236}">
                <a16:creationId xmlns:a16="http://schemas.microsoft.com/office/drawing/2014/main" id="{0B1A3E45-FE9D-31CA-0C12-20C4DFE6F5BB}"/>
              </a:ext>
            </a:extLst>
          </p:cNvPr>
          <p:cNvSpPr>
            <a:spLocks noChangeArrowheads="1"/>
          </p:cNvSpPr>
          <p:nvPr/>
        </p:nvSpPr>
        <p:spPr bwMode="auto">
          <a:xfrm>
            <a:off x="743712" y="2278455"/>
            <a:ext cx="7863840"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rgbClr val="000000"/>
                </a:solidFill>
                <a:effectLst/>
                <a:latin typeface="Times New Roman" panose="02020603050405020304" pitchFamily="18" charset="0"/>
              </a:rPr>
              <a:t>Allan, L. (2025). </a:t>
            </a:r>
            <a:r>
              <a:rPr kumimoji="0" lang="en-US" altLang="en-US" sz="1300" b="0" i="1" u="none" strike="noStrike" cap="none" normalizeH="0" baseline="0" dirty="0">
                <a:ln>
                  <a:noFill/>
                </a:ln>
                <a:solidFill>
                  <a:srgbClr val="000000"/>
                </a:solidFill>
                <a:effectLst/>
                <a:latin typeface="Times New Roman" panose="02020603050405020304" pitchFamily="18" charset="0"/>
              </a:rPr>
              <a:t>Tesla statistics, data and sales numbers - all the latest figures</a:t>
            </a:r>
            <a:r>
              <a:rPr kumimoji="0" lang="en-US" altLang="en-US" sz="1300" b="0" i="0" u="none" strike="noStrike" cap="none" normalizeH="0" baseline="0" dirty="0">
                <a:ln>
                  <a:noFill/>
                </a:ln>
                <a:solidFill>
                  <a:srgbClr val="000000"/>
                </a:solidFill>
                <a:effectLst/>
                <a:latin typeface="Times New Roman" panose="02020603050405020304" pitchFamily="18" charset="0"/>
              </a:rPr>
              <a:t>. [online] </a:t>
            </a:r>
            <a:r>
              <a:rPr kumimoji="0" lang="en-US" altLang="en-US" sz="1300" b="0" i="0" u="none" strike="noStrike" cap="none" normalizeH="0" baseline="0" dirty="0" err="1">
                <a:ln>
                  <a:noFill/>
                </a:ln>
                <a:solidFill>
                  <a:srgbClr val="000000"/>
                </a:solidFill>
                <a:effectLst/>
                <a:latin typeface="Times New Roman" panose="02020603050405020304" pitchFamily="18" charset="0"/>
              </a:rPr>
              <a:t>Rac.co.uk</a:t>
            </a:r>
            <a:r>
              <a:rPr kumimoji="0" lang="en-US" altLang="en-US" sz="1300" b="0" i="0" u="none" strike="noStrike" cap="none" normalizeH="0" baseline="0" dirty="0">
                <a:ln>
                  <a:noFill/>
                </a:ln>
                <a:solidFill>
                  <a:srgbClr val="000000"/>
                </a:solidFill>
                <a:effectLst/>
                <a:latin typeface="Times New Roman" panose="02020603050405020304" pitchFamily="18" charset="0"/>
              </a:rPr>
              <a:t>. Available at: </a:t>
            </a:r>
            <a:r>
              <a:rPr kumimoji="0" lang="en-US" altLang="en-US" sz="1300" b="0" i="0" u="none" strike="noStrike" cap="none" normalizeH="0" baseline="0" dirty="0">
                <a:ln>
                  <a:noFill/>
                </a:ln>
                <a:solidFill>
                  <a:srgbClr val="000000"/>
                </a:solidFill>
                <a:effectLst/>
                <a:latin typeface="Times New Roman" panose="02020603050405020304" pitchFamily="18" charset="0"/>
                <a:hlinkClick r:id="rId3"/>
              </a:rPr>
              <a:t>https://www.rac.co.uk/drive/electric-cars/choosing/tesla-data-statistics-and-projections/</a:t>
            </a:r>
            <a:r>
              <a:rPr kumimoji="0" lang="en-US" altLang="en-US" sz="1300" b="0" i="0" u="none" strike="noStrike" cap="none" normalizeH="0" baseline="0" dirty="0">
                <a:ln>
                  <a:noFill/>
                </a:ln>
                <a:solidFill>
                  <a:srgbClr val="000000"/>
                </a:solidFill>
                <a:effectLst/>
                <a:latin typeface="Times New Roman" panose="02020603050405020304" pitchFamily="18" charset="0"/>
              </a:rPr>
              <a:t>. </a:t>
            </a:r>
            <a:endParaRPr kumimoji="0" lang="en-US" altLang="en-US" sz="1300" b="0" i="0" u="none" strike="noStrike" cap="none" normalizeH="0" baseline="0" dirty="0">
              <a:ln>
                <a:noFill/>
              </a:ln>
              <a:solidFill>
                <a:schemeClr val="tx1"/>
              </a:solidFill>
              <a:effectLst/>
              <a:latin typeface="Arial" panose="020B0604020202020204" pitchFamily="34" charset="0"/>
            </a:endParaRPr>
          </a:p>
        </p:txBody>
      </p:sp>
      <p:sp>
        <p:nvSpPr>
          <p:cNvPr id="5" name="Rectangle 1">
            <a:extLst>
              <a:ext uri="{FF2B5EF4-FFF2-40B4-BE49-F238E27FC236}">
                <a16:creationId xmlns:a16="http://schemas.microsoft.com/office/drawing/2014/main" id="{AB50F52D-EEA3-D947-4FFE-B4BF03080F37}"/>
              </a:ext>
            </a:extLst>
          </p:cNvPr>
          <p:cNvSpPr>
            <a:spLocks noChangeArrowheads="1"/>
          </p:cNvSpPr>
          <p:nvPr/>
        </p:nvSpPr>
        <p:spPr bwMode="auto">
          <a:xfrm>
            <a:off x="743712" y="2875460"/>
            <a:ext cx="7337778"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err="1">
                <a:ln>
                  <a:noFill/>
                </a:ln>
                <a:solidFill>
                  <a:srgbClr val="000000"/>
                </a:solidFill>
                <a:effectLst/>
                <a:latin typeface="Times New Roman" panose="02020603050405020304" pitchFamily="18" charset="0"/>
              </a:rPr>
              <a:t>boardmix</a:t>
            </a:r>
            <a:r>
              <a:rPr kumimoji="0" lang="en-US" altLang="en-US" sz="1300" b="0" i="0" u="none" strike="noStrike" cap="none" normalizeH="0" baseline="0" dirty="0">
                <a:ln>
                  <a:noFill/>
                </a:ln>
                <a:solidFill>
                  <a:srgbClr val="000000"/>
                </a:solidFill>
                <a:effectLst/>
                <a:latin typeface="Times New Roman" panose="02020603050405020304" pitchFamily="18" charset="0"/>
              </a:rPr>
              <a:t> (2024). </a:t>
            </a:r>
            <a:r>
              <a:rPr kumimoji="0" lang="en-US" altLang="en-US" sz="1300" b="0" i="1" u="none" strike="noStrike" cap="none" normalizeH="0" baseline="0" dirty="0">
                <a:ln>
                  <a:noFill/>
                </a:ln>
                <a:solidFill>
                  <a:srgbClr val="000000"/>
                </a:solidFill>
                <a:effectLst/>
                <a:latin typeface="Times New Roman" panose="02020603050405020304" pitchFamily="18" charset="0"/>
              </a:rPr>
              <a:t>Tesla segmentation, targeting, and positioning</a:t>
            </a:r>
            <a:r>
              <a:rPr kumimoji="0" lang="en-US" altLang="en-US" sz="1300" b="0" i="0" u="none" strike="noStrike" cap="none" normalizeH="0" baseline="0" dirty="0">
                <a:ln>
                  <a:noFill/>
                </a:ln>
                <a:solidFill>
                  <a:srgbClr val="000000"/>
                </a:solidFill>
                <a:effectLst/>
                <a:latin typeface="Times New Roman" panose="02020603050405020304" pitchFamily="18" charset="0"/>
              </a:rPr>
              <a:t>. [online] </a:t>
            </a:r>
            <a:r>
              <a:rPr kumimoji="0" lang="en-US" altLang="en-US" sz="1300" b="0" i="0" u="none" strike="noStrike" cap="none" normalizeH="0" baseline="0" dirty="0" err="1">
                <a:ln>
                  <a:noFill/>
                </a:ln>
                <a:solidFill>
                  <a:srgbClr val="000000"/>
                </a:solidFill>
                <a:effectLst/>
                <a:latin typeface="Times New Roman" panose="02020603050405020304" pitchFamily="18" charset="0"/>
              </a:rPr>
              <a:t>Boardmix</a:t>
            </a:r>
            <a:r>
              <a:rPr kumimoji="0" lang="en-US" altLang="en-US" sz="1300" b="0" i="0" u="none" strike="noStrike" cap="none" normalizeH="0" baseline="0" dirty="0">
                <a:ln>
                  <a:noFill/>
                </a:ln>
                <a:solidFill>
                  <a:srgbClr val="000000"/>
                </a:solidFill>
                <a:effectLst/>
                <a:latin typeface="Times New Roman" panose="02020603050405020304" pitchFamily="18" charset="0"/>
              </a:rPr>
              <a:t>. Available at: </a:t>
            </a:r>
            <a:r>
              <a:rPr kumimoji="0" lang="en-US" altLang="en-US" sz="1300" b="0" i="0" u="none" strike="noStrike" cap="none" normalizeH="0" baseline="0" dirty="0">
                <a:ln>
                  <a:noFill/>
                </a:ln>
                <a:solidFill>
                  <a:srgbClr val="000000"/>
                </a:solidFill>
                <a:effectLst/>
                <a:latin typeface="Times New Roman" panose="02020603050405020304" pitchFamily="18" charset="0"/>
                <a:hlinkClick r:id="rId4"/>
              </a:rPr>
              <a:t>https://boardmix.com/analysis/tesla-segmentation-targeting-and-positioning/</a:t>
            </a:r>
            <a:r>
              <a:rPr kumimoji="0" lang="en-US" altLang="en-US" sz="1300" b="0" i="0" u="none" strike="noStrike" cap="none" normalizeH="0" baseline="0" dirty="0">
                <a:ln>
                  <a:noFill/>
                </a:ln>
                <a:solidFill>
                  <a:srgbClr val="000000"/>
                </a:solidFill>
                <a:effectLst/>
                <a:latin typeface="Times New Roman" panose="02020603050405020304" pitchFamily="18" charset="0"/>
              </a:rPr>
              <a:t>. </a:t>
            </a:r>
            <a:endParaRPr kumimoji="0" lang="en-US" altLang="en-US" sz="1300" b="0" i="0" u="none" strike="noStrike" cap="none" normalizeH="0" baseline="0" dirty="0">
              <a:ln>
                <a:noFill/>
              </a:ln>
              <a:solidFill>
                <a:schemeClr val="tx1"/>
              </a:solidFill>
              <a:effectLst/>
              <a:latin typeface="Arial" panose="020B0604020202020204" pitchFamily="34" charset="0"/>
            </a:endParaRPr>
          </a:p>
        </p:txBody>
      </p:sp>
      <p:sp>
        <p:nvSpPr>
          <p:cNvPr id="12" name="Rectangle 2">
            <a:extLst>
              <a:ext uri="{FF2B5EF4-FFF2-40B4-BE49-F238E27FC236}">
                <a16:creationId xmlns:a16="http://schemas.microsoft.com/office/drawing/2014/main" id="{54D1703E-8288-EBCF-6DB2-EB85C8A0DB64}"/>
              </a:ext>
            </a:extLst>
          </p:cNvPr>
          <p:cNvSpPr>
            <a:spLocks noChangeArrowheads="1"/>
          </p:cNvSpPr>
          <p:nvPr/>
        </p:nvSpPr>
        <p:spPr bwMode="auto">
          <a:xfrm>
            <a:off x="743712" y="3418366"/>
            <a:ext cx="7818735"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rgbClr val="000000"/>
                </a:solidFill>
                <a:effectLst/>
                <a:latin typeface="Times New Roman" panose="02020603050405020304" pitchFamily="18" charset="0"/>
              </a:rPr>
              <a:t>Fortuna, C. (2020). </a:t>
            </a:r>
            <a:r>
              <a:rPr kumimoji="0" lang="en-US" altLang="en-US" sz="1300" b="0" i="1" u="none" strike="noStrike" cap="none" normalizeH="0" baseline="0" dirty="0">
                <a:ln>
                  <a:noFill/>
                </a:ln>
                <a:solidFill>
                  <a:srgbClr val="000000"/>
                </a:solidFill>
                <a:effectLst/>
                <a:latin typeface="Times New Roman" panose="02020603050405020304" pitchFamily="18" charset="0"/>
              </a:rPr>
              <a:t>Tesla’s 5 Biggest Competitive Advantages</a:t>
            </a:r>
            <a:r>
              <a:rPr kumimoji="0" lang="en-US" altLang="en-US" sz="1300" b="0" i="0" u="none" strike="noStrike" cap="none" normalizeH="0" baseline="0" dirty="0">
                <a:ln>
                  <a:noFill/>
                </a:ln>
                <a:solidFill>
                  <a:srgbClr val="000000"/>
                </a:solidFill>
                <a:effectLst/>
                <a:latin typeface="Times New Roman" panose="02020603050405020304" pitchFamily="18" charset="0"/>
              </a:rPr>
              <a:t>. [online] </a:t>
            </a:r>
            <a:r>
              <a:rPr kumimoji="0" lang="en-US" altLang="en-US" sz="1300" b="0" i="0" u="none" strike="noStrike" cap="none" normalizeH="0" baseline="0" dirty="0" err="1">
                <a:ln>
                  <a:noFill/>
                </a:ln>
                <a:solidFill>
                  <a:srgbClr val="000000"/>
                </a:solidFill>
                <a:effectLst/>
                <a:latin typeface="Times New Roman" panose="02020603050405020304" pitchFamily="18" charset="0"/>
              </a:rPr>
              <a:t>CleanTechnica</a:t>
            </a:r>
            <a:r>
              <a:rPr kumimoji="0" lang="en-US" altLang="en-US" sz="1300" b="0" i="0" u="none" strike="noStrike" cap="none" normalizeH="0" baseline="0" dirty="0">
                <a:ln>
                  <a:noFill/>
                </a:ln>
                <a:solidFill>
                  <a:srgbClr val="000000"/>
                </a:solidFill>
                <a:effectLst/>
                <a:latin typeface="Times New Roman" panose="02020603050405020304" pitchFamily="18" charset="0"/>
              </a:rPr>
              <a:t>. Available at: </a:t>
            </a:r>
            <a:r>
              <a:rPr kumimoji="0" lang="en-US" altLang="en-US" sz="1300" b="0" i="0" u="none" strike="noStrike" cap="none" normalizeH="0" baseline="0" dirty="0">
                <a:ln>
                  <a:noFill/>
                </a:ln>
                <a:solidFill>
                  <a:srgbClr val="000000"/>
                </a:solidFill>
                <a:effectLst/>
                <a:latin typeface="Times New Roman" panose="02020603050405020304" pitchFamily="18" charset="0"/>
                <a:hlinkClick r:id="rId5"/>
              </a:rPr>
              <a:t>https://cleantechnica.com/2020/07/16/teslas-5-biggest-competitive-advantages/</a:t>
            </a:r>
            <a:r>
              <a:rPr kumimoji="0" lang="en-US" altLang="en-US" sz="1300" b="0" i="0" u="none" strike="noStrike" cap="none" normalizeH="0" baseline="0" dirty="0">
                <a:ln>
                  <a:noFill/>
                </a:ln>
                <a:solidFill>
                  <a:srgbClr val="000000"/>
                </a:solidFill>
                <a:effectLst/>
                <a:latin typeface="Times New Roman" panose="02020603050405020304" pitchFamily="18" charset="0"/>
              </a:rPr>
              <a:t>. </a:t>
            </a:r>
            <a:endParaRPr kumimoji="0" lang="en-US" altLang="en-US" sz="1300" b="0" i="0" u="none" strike="noStrike" cap="none" normalizeH="0" baseline="0" dirty="0">
              <a:ln>
                <a:noFill/>
              </a:ln>
              <a:solidFill>
                <a:schemeClr val="tx1"/>
              </a:solidFill>
              <a:effectLst/>
              <a:latin typeface="Arial" panose="020B0604020202020204" pitchFamily="34" charset="0"/>
            </a:endParaRPr>
          </a:p>
        </p:txBody>
      </p:sp>
      <p:sp>
        <p:nvSpPr>
          <p:cNvPr id="14" name="Rectangle 3">
            <a:extLst>
              <a:ext uri="{FF2B5EF4-FFF2-40B4-BE49-F238E27FC236}">
                <a16:creationId xmlns:a16="http://schemas.microsoft.com/office/drawing/2014/main" id="{43258390-B4A4-D75E-D248-4D3166322406}"/>
              </a:ext>
            </a:extLst>
          </p:cNvPr>
          <p:cNvSpPr>
            <a:spLocks noChangeArrowheads="1"/>
          </p:cNvSpPr>
          <p:nvPr/>
        </p:nvSpPr>
        <p:spPr bwMode="auto">
          <a:xfrm>
            <a:off x="793101" y="4558277"/>
            <a:ext cx="7239000"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rgbClr val="000000"/>
                </a:solidFill>
                <a:effectLst/>
                <a:latin typeface="Times New Roman" panose="02020603050405020304" pitchFamily="18" charset="0"/>
              </a:rPr>
              <a:t>Kenton, W. (2024). </a:t>
            </a:r>
            <a:r>
              <a:rPr kumimoji="0" lang="en-US" altLang="en-US" sz="1300" b="0" i="1" u="none" strike="noStrike" cap="none" normalizeH="0" baseline="0" dirty="0">
                <a:ln>
                  <a:noFill/>
                </a:ln>
                <a:solidFill>
                  <a:srgbClr val="000000"/>
                </a:solidFill>
                <a:effectLst/>
                <a:latin typeface="Times New Roman" panose="02020603050405020304" pitchFamily="18" charset="0"/>
              </a:rPr>
              <a:t>Marketing Mix: The 4 Ps of Marketing and How to Use Them</a:t>
            </a:r>
            <a:r>
              <a:rPr kumimoji="0" lang="en-US" altLang="en-US" sz="1300" b="0" i="0" u="none" strike="noStrike" cap="none" normalizeH="0" baseline="0" dirty="0">
                <a:ln>
                  <a:noFill/>
                </a:ln>
                <a:solidFill>
                  <a:srgbClr val="000000"/>
                </a:solidFill>
                <a:effectLst/>
                <a:latin typeface="Times New Roman" panose="02020603050405020304" pitchFamily="18" charset="0"/>
              </a:rPr>
              <a:t>. [online] Investopedia. Available at: </a:t>
            </a:r>
            <a:r>
              <a:rPr kumimoji="0" lang="en-US" altLang="en-US" sz="1300" b="0" i="0" u="none" strike="noStrike" cap="none" normalizeH="0" baseline="0" dirty="0">
                <a:ln>
                  <a:noFill/>
                </a:ln>
                <a:solidFill>
                  <a:srgbClr val="000000"/>
                </a:solidFill>
                <a:effectLst/>
                <a:latin typeface="Times New Roman" panose="02020603050405020304" pitchFamily="18" charset="0"/>
                <a:hlinkClick r:id="rId6"/>
              </a:rPr>
              <a:t>https://www.investopedia.com/terms/m/marketing-mix.asp</a:t>
            </a:r>
            <a:r>
              <a:rPr kumimoji="0" lang="en-US" altLang="en-US" sz="1300" b="0" i="0" u="none" strike="noStrike" cap="none" normalizeH="0" baseline="0" dirty="0">
                <a:ln>
                  <a:noFill/>
                </a:ln>
                <a:solidFill>
                  <a:srgbClr val="000000"/>
                </a:solidFill>
                <a:effectLst/>
                <a:latin typeface="Times New Roman" panose="02020603050405020304" pitchFamily="18" charset="0"/>
              </a:rPr>
              <a:t>. </a:t>
            </a:r>
            <a:endParaRPr kumimoji="0" lang="en-US" altLang="en-US" sz="1300" b="0" i="0" u="none" strike="noStrike" cap="none" normalizeH="0" baseline="0" dirty="0">
              <a:ln>
                <a:noFill/>
              </a:ln>
              <a:solidFill>
                <a:schemeClr val="tx1"/>
              </a:solidFill>
              <a:effectLst/>
              <a:latin typeface="Arial" panose="020B0604020202020204" pitchFamily="34" charset="0"/>
            </a:endParaRPr>
          </a:p>
        </p:txBody>
      </p:sp>
      <p:sp>
        <p:nvSpPr>
          <p:cNvPr id="8" name="Rectangle 1">
            <a:extLst>
              <a:ext uri="{FF2B5EF4-FFF2-40B4-BE49-F238E27FC236}">
                <a16:creationId xmlns:a16="http://schemas.microsoft.com/office/drawing/2014/main" id="{302701B6-FC9E-E44C-FD16-265257FDDEB9}"/>
              </a:ext>
            </a:extLst>
          </p:cNvPr>
          <p:cNvSpPr>
            <a:spLocks noChangeArrowheads="1"/>
          </p:cNvSpPr>
          <p:nvPr/>
        </p:nvSpPr>
        <p:spPr bwMode="auto">
          <a:xfrm>
            <a:off x="793101" y="5190468"/>
            <a:ext cx="7065818" cy="6001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rgbClr val="000000"/>
                </a:solidFill>
                <a:effectLst/>
                <a:latin typeface="Times New Roman" panose="02020603050405020304" pitchFamily="18" charset="0"/>
              </a:rPr>
              <a:t>LI, L. (2026). </a:t>
            </a:r>
            <a:r>
              <a:rPr kumimoji="0" lang="en-US" altLang="en-US" sz="1300" b="0" i="1" u="none" strike="noStrike" cap="none" normalizeH="0" baseline="0" dirty="0">
                <a:ln>
                  <a:noFill/>
                </a:ln>
                <a:solidFill>
                  <a:srgbClr val="000000"/>
                </a:solidFill>
                <a:effectLst/>
                <a:latin typeface="Times New Roman" panose="02020603050405020304" pitchFamily="18" charset="0"/>
              </a:rPr>
              <a:t>Tesla’s Market Expansion: Innovations and Global Initiatives</a:t>
            </a:r>
            <a:r>
              <a:rPr kumimoji="0" lang="en-US" altLang="en-US" sz="1300" b="0" i="0" u="none" strike="noStrike" cap="none" normalizeH="0" baseline="0" dirty="0">
                <a:ln>
                  <a:noFill/>
                </a:ln>
                <a:solidFill>
                  <a:srgbClr val="000000"/>
                </a:solidFill>
                <a:effectLst/>
                <a:latin typeface="Times New Roman" panose="02020603050405020304" pitchFamily="18" charset="0"/>
              </a:rPr>
              <a:t>. [online] </a:t>
            </a:r>
            <a:r>
              <a:rPr kumimoji="0" lang="en-US" altLang="en-US" sz="1300" b="0" i="0" u="none" strike="noStrike" cap="none" normalizeH="0" baseline="0" dirty="0" err="1">
                <a:ln>
                  <a:noFill/>
                </a:ln>
                <a:solidFill>
                  <a:srgbClr val="000000"/>
                </a:solidFill>
                <a:effectLst/>
                <a:latin typeface="Times New Roman" panose="02020603050405020304" pitchFamily="18" charset="0"/>
              </a:rPr>
              <a:t>Tesery</a:t>
            </a:r>
            <a:r>
              <a:rPr kumimoji="0" lang="en-US" altLang="en-US" sz="1300" b="0" i="0" u="none" strike="noStrike" cap="none" normalizeH="0" baseline="0" dirty="0">
                <a:ln>
                  <a:noFill/>
                </a:ln>
                <a:solidFill>
                  <a:srgbClr val="000000"/>
                </a:solidFill>
                <a:effectLst/>
                <a:latin typeface="Times New Roman" panose="02020603050405020304" pitchFamily="18" charset="0"/>
              </a:rPr>
              <a:t> Official Store. Available at: </a:t>
            </a:r>
            <a:r>
              <a:rPr kumimoji="0" lang="en-US" altLang="en-US" sz="1300" b="0" i="0" u="none" strike="noStrike" cap="none" normalizeH="0" baseline="0" dirty="0">
                <a:ln>
                  <a:noFill/>
                </a:ln>
                <a:solidFill>
                  <a:srgbClr val="000000"/>
                </a:solidFill>
                <a:effectLst/>
                <a:latin typeface="Times New Roman" panose="02020603050405020304" pitchFamily="18" charset="0"/>
                <a:hlinkClick r:id="rId7"/>
              </a:rPr>
              <a:t>https://www.tesery.com/es-es/blogs/news/teslas-market-expansion-innovations-and-global-initiatives</a:t>
            </a:r>
            <a:r>
              <a:rPr kumimoji="0" lang="en-US" altLang="en-US" sz="1300" b="0" i="0" u="none" strike="noStrike" cap="none" normalizeH="0" baseline="0" dirty="0">
                <a:ln>
                  <a:noFill/>
                </a:ln>
                <a:solidFill>
                  <a:srgbClr val="000000"/>
                </a:solidFill>
                <a:effectLst/>
                <a:latin typeface="Times New Roman" panose="02020603050405020304" pitchFamily="18" charset="0"/>
              </a:rPr>
              <a:t>  [Accessed 13 Apr. 2026].</a:t>
            </a:r>
            <a:endParaRPr kumimoji="0" lang="en-US" altLang="en-US" sz="1300" b="0" i="0" u="none" strike="noStrike" cap="none" normalizeH="0" baseline="0" dirty="0">
              <a:ln>
                <a:noFill/>
              </a:ln>
              <a:solidFill>
                <a:schemeClr val="tx1"/>
              </a:solidFill>
              <a:effectLst/>
              <a:latin typeface="Arial" panose="020B0604020202020204" pitchFamily="34" charset="0"/>
            </a:endParaRPr>
          </a:p>
        </p:txBody>
      </p:sp>
      <p:sp>
        <p:nvSpPr>
          <p:cNvPr id="6" name="Rectangle 1">
            <a:extLst>
              <a:ext uri="{FF2B5EF4-FFF2-40B4-BE49-F238E27FC236}">
                <a16:creationId xmlns:a16="http://schemas.microsoft.com/office/drawing/2014/main" id="{061824A5-C102-76FD-FEF0-247B0AE7460E}"/>
              </a:ext>
            </a:extLst>
          </p:cNvPr>
          <p:cNvSpPr>
            <a:spLocks noChangeArrowheads="1"/>
          </p:cNvSpPr>
          <p:nvPr/>
        </p:nvSpPr>
        <p:spPr bwMode="auto">
          <a:xfrm>
            <a:off x="743712" y="3962330"/>
            <a:ext cx="8705088"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Times New Roman" panose="02020603050405020304" pitchFamily="18" charset="0"/>
              </a:rPr>
              <a:t>Intuit Mailchimp (2025). </a:t>
            </a:r>
            <a:r>
              <a:rPr kumimoji="0" lang="en-US" altLang="en-US" sz="1200" b="0" i="1" u="none" strike="noStrike" cap="none" normalizeH="0" baseline="0" dirty="0">
                <a:ln>
                  <a:noFill/>
                </a:ln>
                <a:solidFill>
                  <a:srgbClr val="000000"/>
                </a:solidFill>
                <a:effectLst/>
                <a:latin typeface="Times New Roman" panose="02020603050405020304" pitchFamily="18" charset="0"/>
              </a:rPr>
              <a:t>Understanding Cost per Lead Optimization | Mailchimp</a:t>
            </a:r>
            <a:r>
              <a:rPr kumimoji="0" lang="en-US" altLang="en-US" sz="1200" b="0" i="0" u="none" strike="noStrike" cap="none" normalizeH="0" baseline="0" dirty="0">
                <a:ln>
                  <a:noFill/>
                </a:ln>
                <a:solidFill>
                  <a:srgbClr val="000000"/>
                </a:solidFill>
                <a:effectLst/>
                <a:latin typeface="Times New Roman" panose="02020603050405020304" pitchFamily="18" charset="0"/>
              </a:rPr>
              <a:t>. [online] Mailchimp. Available at: </a:t>
            </a:r>
            <a:r>
              <a:rPr kumimoji="0" lang="en-US" altLang="en-US" sz="1200" b="0" i="0" u="none" strike="noStrike" cap="none" normalizeH="0" baseline="0" dirty="0">
                <a:ln>
                  <a:noFill/>
                </a:ln>
                <a:solidFill>
                  <a:srgbClr val="000000"/>
                </a:solidFill>
                <a:effectLst/>
                <a:latin typeface="Times New Roman" panose="02020603050405020304" pitchFamily="18" charset="0"/>
                <a:hlinkClick r:id="rId8"/>
              </a:rPr>
              <a:t>https://mailchimp.com/resources/cost-per-lead/</a:t>
            </a:r>
            <a:r>
              <a:rPr kumimoji="0" lang="en-US" altLang="en-US" sz="1200" b="0" i="0" u="none" strike="noStrike" cap="none" normalizeH="0" baseline="0" dirty="0">
                <a:ln>
                  <a:noFill/>
                </a:ln>
                <a:solidFill>
                  <a:srgbClr val="000000"/>
                </a:solidFill>
                <a:effectLst/>
                <a:latin typeface="Times New Roman" panose="02020603050405020304" pitchFamily="18" charset="0"/>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8009395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678AA-85BA-120E-8202-20F08686C9D1}"/>
              </a:ext>
            </a:extLst>
          </p:cNvPr>
          <p:cNvSpPr>
            <a:spLocks noGrp="1"/>
          </p:cNvSpPr>
          <p:nvPr>
            <p:ph type="title"/>
          </p:nvPr>
        </p:nvSpPr>
        <p:spPr>
          <a:xfrm>
            <a:off x="716557" y="375729"/>
            <a:ext cx="9489000" cy="1325563"/>
          </a:xfrm>
        </p:spPr>
        <p:txBody>
          <a:bodyPr/>
          <a:lstStyle/>
          <a:p>
            <a:r>
              <a:rPr lang="en-US" dirty="0"/>
              <a:t>Bibliography</a:t>
            </a:r>
          </a:p>
        </p:txBody>
      </p:sp>
      <p:sp>
        <p:nvSpPr>
          <p:cNvPr id="3" name="Content Placeholder 2">
            <a:extLst>
              <a:ext uri="{FF2B5EF4-FFF2-40B4-BE49-F238E27FC236}">
                <a16:creationId xmlns:a16="http://schemas.microsoft.com/office/drawing/2014/main" id="{BC283587-DCAA-7DE5-61CC-A504262032A2}"/>
              </a:ext>
            </a:extLst>
          </p:cNvPr>
          <p:cNvSpPr>
            <a:spLocks noGrp="1"/>
          </p:cNvSpPr>
          <p:nvPr>
            <p:ph idx="1"/>
          </p:nvPr>
        </p:nvSpPr>
        <p:spPr>
          <a:xfrm>
            <a:off x="841248" y="3762315"/>
            <a:ext cx="9489000" cy="1195055"/>
          </a:xfrm>
        </p:spPr>
        <p:txBody>
          <a:bodyPr/>
          <a:lstStyle/>
          <a:p>
            <a:endParaRPr lang="en-US" altLang="en-US" sz="1300" dirty="0">
              <a:solidFill>
                <a:srgbClr val="000000"/>
              </a:solidFill>
              <a:latin typeface="Arial" panose="020B0604020202020204" pitchFamily="34" charset="0"/>
              <a:cs typeface="Arial" panose="020B0604020202020204" pitchFamily="34" charset="0"/>
            </a:endParaRPr>
          </a:p>
          <a:p>
            <a:pPr marL="0" indent="0">
              <a:buNone/>
            </a:pPr>
            <a:r>
              <a:rPr lang="en-US" altLang="en-US" sz="1300" dirty="0" err="1">
                <a:solidFill>
                  <a:srgbClr val="000000"/>
                </a:solidFill>
                <a:latin typeface="Arial" panose="020B0604020202020204" pitchFamily="34" charset="0"/>
                <a:cs typeface="Arial" panose="020B0604020202020204" pitchFamily="34" charset="0"/>
              </a:rPr>
              <a:t>Wondershare</a:t>
            </a:r>
            <a:r>
              <a:rPr lang="en-US" altLang="en-US" sz="1300" dirty="0">
                <a:solidFill>
                  <a:srgbClr val="000000"/>
                </a:solidFill>
                <a:latin typeface="Arial" panose="020B0604020202020204" pitchFamily="34" charset="0"/>
                <a:cs typeface="Arial" panose="020B0604020202020204" pitchFamily="34" charset="0"/>
              </a:rPr>
              <a:t> (2025). </a:t>
            </a:r>
            <a:r>
              <a:rPr lang="en-US" altLang="en-US" sz="1300" i="1" dirty="0">
                <a:solidFill>
                  <a:srgbClr val="000000"/>
                </a:solidFill>
                <a:latin typeface="Arial" panose="020B0604020202020204" pitchFamily="34" charset="0"/>
                <a:cs typeface="Arial" panose="020B0604020202020204" pitchFamily="34" charset="0"/>
              </a:rPr>
              <a:t>Tesla Segmentation, Targeting, and Positioning | </a:t>
            </a:r>
            <a:r>
              <a:rPr lang="en-US" altLang="en-US" sz="1300" i="1" dirty="0" err="1">
                <a:solidFill>
                  <a:srgbClr val="000000"/>
                </a:solidFill>
                <a:latin typeface="Arial" panose="020B0604020202020204" pitchFamily="34" charset="0"/>
                <a:cs typeface="Arial" panose="020B0604020202020204" pitchFamily="34" charset="0"/>
              </a:rPr>
              <a:t>EdrawMind</a:t>
            </a:r>
            <a:r>
              <a:rPr lang="en-US" altLang="en-US" sz="1300" dirty="0">
                <a:solidFill>
                  <a:srgbClr val="000000"/>
                </a:solidFill>
                <a:latin typeface="Arial" panose="020B0604020202020204" pitchFamily="34" charset="0"/>
                <a:cs typeface="Arial" panose="020B0604020202020204" pitchFamily="34" charset="0"/>
              </a:rPr>
              <a:t>. [online] </a:t>
            </a:r>
            <a:r>
              <a:rPr lang="en-US" altLang="en-US" sz="1300" dirty="0" err="1">
                <a:solidFill>
                  <a:srgbClr val="000000"/>
                </a:solidFill>
                <a:latin typeface="Arial" panose="020B0604020202020204" pitchFamily="34" charset="0"/>
                <a:cs typeface="Arial" panose="020B0604020202020204" pitchFamily="34" charset="0"/>
              </a:rPr>
              <a:t>EdrawMind</a:t>
            </a:r>
            <a:r>
              <a:rPr lang="en-US" altLang="en-US" sz="1300" dirty="0">
                <a:solidFill>
                  <a:srgbClr val="000000"/>
                </a:solidFill>
                <a:latin typeface="Arial" panose="020B0604020202020204" pitchFamily="34" charset="0"/>
                <a:cs typeface="Arial" panose="020B0604020202020204" pitchFamily="34" charset="0"/>
              </a:rPr>
              <a:t>. Available at: </a:t>
            </a:r>
            <a:r>
              <a:rPr lang="en-US" altLang="en-US" sz="1300" dirty="0">
                <a:solidFill>
                  <a:srgbClr val="000000"/>
                </a:solidFill>
                <a:latin typeface="Arial" panose="020B0604020202020204" pitchFamily="34" charset="0"/>
                <a:cs typeface="Arial" panose="020B0604020202020204" pitchFamily="34" charset="0"/>
                <a:hlinkClick r:id="rId2"/>
              </a:rPr>
              <a:t>https://edrawmind.wondershare.com/strategy-planning/tesla-segmentation-targeting-and-positioning.html</a:t>
            </a:r>
            <a:r>
              <a:rPr lang="en-US" altLang="en-US" sz="1300" dirty="0">
                <a:solidFill>
                  <a:srgbClr val="000000"/>
                </a:solidFill>
                <a:latin typeface="Arial" panose="020B0604020202020204" pitchFamily="34" charset="0"/>
                <a:cs typeface="Arial" panose="020B0604020202020204" pitchFamily="34" charset="0"/>
              </a:rPr>
              <a:t>. </a:t>
            </a:r>
            <a:endParaRPr lang="en-US" altLang="en-US" sz="1300" dirty="0">
              <a:latin typeface="Arial" panose="020B0604020202020204" pitchFamily="34" charset="0"/>
              <a:cs typeface="Arial" panose="020B0604020202020204" pitchFamily="34" charset="0"/>
            </a:endParaRPr>
          </a:p>
          <a:p>
            <a:endParaRPr lang="en-US" dirty="0"/>
          </a:p>
        </p:txBody>
      </p:sp>
      <p:sp>
        <p:nvSpPr>
          <p:cNvPr id="5" name="TextBox 4">
            <a:extLst>
              <a:ext uri="{FF2B5EF4-FFF2-40B4-BE49-F238E27FC236}">
                <a16:creationId xmlns:a16="http://schemas.microsoft.com/office/drawing/2014/main" id="{93895647-AE79-0684-93B3-1387B7794FF8}"/>
              </a:ext>
            </a:extLst>
          </p:cNvPr>
          <p:cNvSpPr txBox="1"/>
          <p:nvPr/>
        </p:nvSpPr>
        <p:spPr>
          <a:xfrm>
            <a:off x="841248" y="3611996"/>
            <a:ext cx="7061200" cy="492443"/>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udit</a:t>
            </a:r>
            <a:r>
              <a:rPr kumimoji="0" lang="en-US" altLang="en-US" sz="13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(2023). </a:t>
            </a:r>
            <a:r>
              <a:rPr kumimoji="0" lang="en-US" altLang="en-US" sz="13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SMART Targets: what they are and how to use them | UDIT</a:t>
            </a:r>
            <a:r>
              <a:rPr kumimoji="0" lang="en-US" altLang="en-US" sz="13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[online] UDIT. Available at: </a:t>
            </a:r>
            <a:r>
              <a:rPr kumimoji="0" lang="en-US" altLang="en-US" sz="1300" b="0" i="0" u="none" strike="noStrike" cap="none" normalizeH="0" baseline="0" dirty="0">
                <a:ln>
                  <a:noFill/>
                </a:ln>
                <a:solidFill>
                  <a:srgbClr val="000000"/>
                </a:solidFill>
                <a:effectLst/>
                <a:latin typeface="Arial" panose="020B0604020202020204" pitchFamily="34" charset="0"/>
                <a:cs typeface="Arial" panose="020B0604020202020204" pitchFamily="34" charset="0"/>
                <a:hlinkClick r:id="rId3"/>
              </a:rPr>
              <a:t>https://www.udit.es/en/objetivos-smart-que-son-y-como-utilizarlos/</a:t>
            </a:r>
            <a:r>
              <a:rPr kumimoji="0" lang="en-US" altLang="en-US" sz="13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a:t>
            </a:r>
            <a:endParaRPr kumimoji="0" lang="en-US" altLang="en-US" sz="13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09C76F4F-37FC-234A-31AB-72816ECF6443}"/>
              </a:ext>
            </a:extLst>
          </p:cNvPr>
          <p:cNvSpPr txBox="1"/>
          <p:nvPr/>
        </p:nvSpPr>
        <p:spPr>
          <a:xfrm>
            <a:off x="841248" y="2844339"/>
            <a:ext cx="7739270" cy="69249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The Strategy Institute (2025). </a:t>
            </a:r>
            <a:r>
              <a:rPr kumimoji="0" lang="en-US" altLang="en-US" sz="13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Inside Tesla’s Blueprint: Strategy, Sustainability, and Competitive Edge</a:t>
            </a:r>
            <a:r>
              <a:rPr kumimoji="0" lang="en-US" altLang="en-US" sz="13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[online] </a:t>
            </a:r>
            <a:r>
              <a:rPr kumimoji="0" lang="en-US" altLang="en-US" sz="13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Thestrategyinstitute.org</a:t>
            </a:r>
            <a:r>
              <a:rPr kumimoji="0" lang="en-US" altLang="en-US" sz="13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Available at: </a:t>
            </a:r>
            <a:r>
              <a:rPr kumimoji="0" lang="en-US" altLang="en-US" sz="1300" b="0" i="0" u="none" strike="noStrike" cap="none" normalizeH="0" baseline="0" dirty="0">
                <a:ln>
                  <a:noFill/>
                </a:ln>
                <a:solidFill>
                  <a:srgbClr val="000000"/>
                </a:solidFill>
                <a:effectLst/>
                <a:latin typeface="Arial" panose="020B0604020202020204" pitchFamily="34" charset="0"/>
                <a:cs typeface="Arial" panose="020B0604020202020204" pitchFamily="34" charset="0"/>
                <a:hlinkClick r:id="rId4"/>
              </a:rPr>
              <a:t>https://www.thestrategyinstitute.org/insights/inside-teslas-blueprint-strategy-sustainability-and-competitive-edge</a:t>
            </a:r>
            <a:r>
              <a:rPr kumimoji="0" lang="en-US" altLang="en-US" sz="13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a:t>
            </a:r>
            <a:endParaRPr kumimoji="0" lang="en-US" altLang="en-US" sz="13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5F958AD3-4EC4-5554-3478-398260E7F64C}"/>
              </a:ext>
            </a:extLst>
          </p:cNvPr>
          <p:cNvSpPr txBox="1"/>
          <p:nvPr/>
        </p:nvSpPr>
        <p:spPr>
          <a:xfrm>
            <a:off x="841248" y="2239156"/>
            <a:ext cx="7282248" cy="492443"/>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Team, M. (2025). </a:t>
            </a:r>
            <a:r>
              <a:rPr kumimoji="0" lang="en-US" altLang="en-US" sz="13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What is Customer Demographics and Target Market of Tesla Company?</a:t>
            </a:r>
            <a:r>
              <a:rPr kumimoji="0" lang="en-US" altLang="en-US" sz="13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[online] </a:t>
            </a:r>
            <a:r>
              <a:rPr kumimoji="0" lang="en-US" altLang="en-US" sz="13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matrixbcg.com</a:t>
            </a:r>
            <a:r>
              <a:rPr kumimoji="0" lang="en-US" altLang="en-US" sz="13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Available at: </a:t>
            </a:r>
            <a:r>
              <a:rPr kumimoji="0" lang="en-US" altLang="en-US" sz="1300" b="0" i="0" u="none" strike="noStrike" cap="none" normalizeH="0" baseline="0" dirty="0">
                <a:ln>
                  <a:noFill/>
                </a:ln>
                <a:solidFill>
                  <a:srgbClr val="000000"/>
                </a:solidFill>
                <a:effectLst/>
                <a:latin typeface="Arial" panose="020B0604020202020204" pitchFamily="34" charset="0"/>
                <a:cs typeface="Arial" panose="020B0604020202020204" pitchFamily="34" charset="0"/>
                <a:hlinkClick r:id="rId5"/>
              </a:rPr>
              <a:t>https://matrixbcg.com/blogs/target-market/tesla</a:t>
            </a:r>
            <a:r>
              <a:rPr kumimoji="0" lang="en-US" altLang="en-US" sz="13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a:t>
            </a:r>
            <a:endParaRPr kumimoji="0" lang="en-US" altLang="en-US" sz="13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C1A1D02F-439B-7C34-E1C1-CC385F4E4081}"/>
              </a:ext>
            </a:extLst>
          </p:cNvPr>
          <p:cNvSpPr txBox="1"/>
          <p:nvPr/>
        </p:nvSpPr>
        <p:spPr>
          <a:xfrm>
            <a:off x="841248" y="1702331"/>
            <a:ext cx="6096000" cy="461665"/>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Times New Roman" panose="02020603050405020304" pitchFamily="18" charset="0"/>
              </a:rPr>
              <a:t>Phu, T. (2025). </a:t>
            </a:r>
            <a:r>
              <a:rPr kumimoji="0" lang="en-US" altLang="en-US" sz="1200" b="0" i="1" u="none" strike="noStrike" cap="none" normalizeH="0" baseline="0" dirty="0">
                <a:ln>
                  <a:noFill/>
                </a:ln>
                <a:solidFill>
                  <a:srgbClr val="000000"/>
                </a:solidFill>
                <a:effectLst/>
                <a:latin typeface="Times New Roman" panose="02020603050405020304" pitchFamily="18" charset="0"/>
              </a:rPr>
              <a:t>Tesla’s Marketing Mix (4Ps)</a:t>
            </a:r>
            <a:r>
              <a:rPr kumimoji="0" lang="en-US" altLang="en-US" sz="1200" b="0" i="0" u="none" strike="noStrike" cap="none" normalizeH="0" baseline="0" dirty="0">
                <a:ln>
                  <a:noFill/>
                </a:ln>
                <a:solidFill>
                  <a:srgbClr val="000000"/>
                </a:solidFill>
                <a:effectLst/>
                <a:latin typeface="Times New Roman" panose="02020603050405020304" pitchFamily="18" charset="0"/>
              </a:rPr>
              <a:t>. [online] </a:t>
            </a:r>
            <a:r>
              <a:rPr kumimoji="0" lang="en-US" altLang="en-US" sz="1200" b="0" i="0" u="none" strike="noStrike" cap="none" normalizeH="0" baseline="0" dirty="0" err="1">
                <a:ln>
                  <a:noFill/>
                </a:ln>
                <a:solidFill>
                  <a:srgbClr val="000000"/>
                </a:solidFill>
                <a:effectLst/>
                <a:latin typeface="Times New Roman" panose="02020603050405020304" pitchFamily="18" charset="0"/>
              </a:rPr>
              <a:t>prezi.com</a:t>
            </a:r>
            <a:r>
              <a:rPr kumimoji="0" lang="en-US" altLang="en-US" sz="1200" b="0" i="0" u="none" strike="noStrike" cap="none" normalizeH="0" baseline="0" dirty="0">
                <a:ln>
                  <a:noFill/>
                </a:ln>
                <a:solidFill>
                  <a:srgbClr val="000000"/>
                </a:solidFill>
                <a:effectLst/>
                <a:latin typeface="Times New Roman" panose="02020603050405020304" pitchFamily="18" charset="0"/>
              </a:rPr>
              <a:t>. Available at: </a:t>
            </a:r>
            <a:r>
              <a:rPr kumimoji="0" lang="en-US" altLang="en-US" sz="1200" b="0" i="0" u="none" strike="noStrike" cap="none" normalizeH="0" baseline="0" dirty="0">
                <a:ln>
                  <a:noFill/>
                </a:ln>
                <a:solidFill>
                  <a:srgbClr val="000000"/>
                </a:solidFill>
                <a:effectLst/>
                <a:latin typeface="Times New Roman" panose="02020603050405020304" pitchFamily="18" charset="0"/>
                <a:hlinkClick r:id="rId6"/>
              </a:rPr>
              <a:t>https://prezi.com/p/vyjldetaav3e/teslas-marketing-mix-4ps/</a:t>
            </a:r>
            <a:r>
              <a:rPr kumimoji="0" lang="en-US" altLang="en-US" sz="1200" b="0" i="0" u="none" strike="noStrike" cap="none" normalizeH="0" baseline="0" dirty="0">
                <a:ln>
                  <a:noFill/>
                </a:ln>
                <a:solidFill>
                  <a:srgbClr val="000000"/>
                </a:solidFill>
                <a:effectLst/>
                <a:latin typeface="Times New Roman" panose="02020603050405020304" pitchFamily="18" charset="0"/>
              </a:rPr>
              <a:t>  [Accessed 9 Apr. 2026]. </a:t>
            </a: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85567200"/>
      </p:ext>
    </p:extLst>
  </p:cSld>
  <p:clrMapOvr>
    <a:masterClrMapping/>
  </p:clrMapOvr>
</p:sld>
</file>

<file path=ppt/theme/theme1.xml><?xml version="1.0" encoding="utf-8"?>
<a:theme xmlns:a="http://schemas.openxmlformats.org/drawingml/2006/main" name="MimeoVTI">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Custom 3">
      <a:majorFont>
        <a:latin typeface="Elephant"/>
        <a:ea typeface=""/>
        <a:cs typeface=""/>
      </a:majorFont>
      <a:minorFont>
        <a:latin typeface="Univers Condense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meoVTI" id="{63E3BFD8-7F9C-46D1-A4F3-04054403C108}" vid="{C505C190-EE38-45FD-8294-6454536D04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2407</TotalTime>
  <Words>3118</Words>
  <Application>Microsoft Macintosh PowerPoint</Application>
  <PresentationFormat>Widescreen</PresentationFormat>
  <Paragraphs>76</Paragraphs>
  <Slides>15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Arial</vt:lpstr>
      <vt:lpstr>Elephant</vt:lpstr>
      <vt:lpstr>Times New Roman</vt:lpstr>
      <vt:lpstr>Univers Condensed</vt:lpstr>
      <vt:lpstr>MimeoVTI</vt:lpstr>
      <vt:lpstr>Tesla- New direction- positioning Tesla for top brand for sustainability energy and affordability regarding new models</vt:lpstr>
      <vt:lpstr>Introduction</vt:lpstr>
      <vt:lpstr>Situation analysis</vt:lpstr>
      <vt:lpstr>Objectives</vt:lpstr>
      <vt:lpstr>Strategy- Segmentation</vt:lpstr>
      <vt:lpstr>Target market-</vt:lpstr>
      <vt:lpstr>Competitive positioning</vt:lpstr>
      <vt:lpstr>Corporate Social Responsibility </vt:lpstr>
      <vt:lpstr>Tactics- Marketing Mix</vt:lpstr>
      <vt:lpstr>Action- Timeline</vt:lpstr>
      <vt:lpstr>sheet</vt:lpstr>
      <vt:lpstr>Control- KPI’s</vt:lpstr>
      <vt:lpstr>Conclusion </vt:lpstr>
      <vt:lpstr>Bibliography </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Sienna Douglas</dc:creator>
  <cp:lastModifiedBy>Sienna Douglas</cp:lastModifiedBy>
  <cp:revision>28</cp:revision>
  <dcterms:created xsi:type="dcterms:W3CDTF">2026-04-05T15:13:18Z</dcterms:created>
  <dcterms:modified xsi:type="dcterms:W3CDTF">2026-04-27T11:40:32Z</dcterms:modified>
</cp:coreProperties>
</file>