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8" r:id="rId2"/>
    <p:sldId id="260" r:id="rId3"/>
    <p:sldId id="259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6327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376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47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3367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2431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28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0565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150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3970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081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883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7324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435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4986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262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9785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0044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944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D54F98E-1F06-EE42-B5F1-9462DF9CB221}" type="datetimeFigureOut">
              <a:rPr lang="en-US" smtClean="0"/>
              <a:t>9/17/21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9483D6A-10E3-B941-B866-F7D793FCAE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743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stor.org/stable/10.1525/j.ctv1wxs1d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D3AEF-A0C8-D745-929C-31B92CFA8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550505"/>
            <a:ext cx="6815669" cy="1948070"/>
          </a:xfrm>
        </p:spPr>
        <p:txBody>
          <a:bodyPr/>
          <a:lstStyle/>
          <a:p>
            <a:r>
              <a:rPr lang="en-US" altLang="zh-CN" sz="3200" dirty="0"/>
              <a:t>HPCH5010/6010 </a:t>
            </a:r>
            <a:br>
              <a:rPr lang="en-US" altLang="zh-CN" sz="3200" dirty="0"/>
            </a:br>
            <a:r>
              <a:rPr lang="en-US" altLang="zh-CN" sz="3200" dirty="0"/>
              <a:t>Chinese Wellbeing: from Philosophy and Religion to Culture</a:t>
            </a:r>
            <a:br>
              <a:rPr lang="en-US" altLang="zh-CN" sz="3200" dirty="0"/>
            </a:br>
            <a:r>
              <a:rPr lang="en-US" altLang="zh-CN" sz="3200" dirty="0"/>
              <a:t>Week 1-3</a:t>
            </a: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4F688E-07B1-D142-BE03-4856ABFD272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/>
              <a:t>Yiying</a:t>
            </a:r>
            <a:r>
              <a:rPr lang="en-US" dirty="0"/>
              <a:t> Jiao</a:t>
            </a:r>
          </a:p>
          <a:p>
            <a:r>
              <a:rPr lang="en-US" dirty="0"/>
              <a:t>Lecturer in Chinese Studies</a:t>
            </a:r>
          </a:p>
          <a:p>
            <a:r>
              <a:rPr lang="en-US" dirty="0"/>
              <a:t>Institute of Education and Humanities</a:t>
            </a:r>
          </a:p>
        </p:txBody>
      </p:sp>
    </p:spTree>
    <p:extLst>
      <p:ext uri="{BB962C8B-B14F-4D97-AF65-F5344CB8AC3E}">
        <p14:creationId xmlns:p14="http://schemas.microsoft.com/office/powerpoint/2010/main" val="2879206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29D25-DC0A-BF43-8589-E31811005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Reading</a:t>
            </a:r>
            <a:r>
              <a:rPr lang="zh-CN" altLang="en-US" dirty="0"/>
              <a:t> </a:t>
            </a:r>
            <a:r>
              <a:rPr lang="en-US" altLang="zh-CN" dirty="0"/>
              <a:t>Session: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8DDA40-6DA1-774A-9672-F7FA42DB2C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NEI, HUANG TI, et al. </a:t>
            </a:r>
            <a:r>
              <a:rPr lang="en-GB" i="1" dirty="0"/>
              <a:t>The Yellow Emperor’s Classic of Internal Medicine</a:t>
            </a:r>
            <a:r>
              <a:rPr lang="en-GB" dirty="0"/>
              <a:t>. 1st ed., University of California Press, 1975, </a:t>
            </a:r>
            <a:r>
              <a:rPr lang="en-GB" dirty="0">
                <a:hlinkClick r:id="rId2"/>
              </a:rPr>
              <a:t>http://www.jstor.org/stable/10.1525/j.ctv1wxs1d</a:t>
            </a:r>
            <a:r>
              <a:rPr lang="en-GB" dirty="0"/>
              <a:t>.</a:t>
            </a:r>
          </a:p>
          <a:p>
            <a:pPr marL="457200" indent="-457200">
              <a:buAutoNum type="arabicPeriod"/>
            </a:pPr>
            <a:r>
              <a:rPr lang="en-GB" dirty="0"/>
              <a:t>p. 9-25</a:t>
            </a:r>
          </a:p>
          <a:p>
            <a:pPr marL="457200" indent="-457200">
              <a:buAutoNum type="arabicPeriod"/>
            </a:pPr>
            <a:r>
              <a:rPr lang="en-GB" dirty="0"/>
              <a:t>P. 97-113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973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1D112-EC8E-084D-AD98-0D361990F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Reading</a:t>
            </a:r>
            <a:r>
              <a:rPr lang="zh-CN" altLang="en-US" dirty="0"/>
              <a:t> </a:t>
            </a:r>
            <a:r>
              <a:rPr lang="en-US" altLang="zh-CN" dirty="0"/>
              <a:t>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38E5D-41DB-D547-A463-FB9E9FEA9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en-US" altLang="zh-CN" dirty="0"/>
              <a:t>According</a:t>
            </a:r>
            <a:r>
              <a:rPr lang="zh-CN" altLang="en-US" dirty="0"/>
              <a:t> </a:t>
            </a:r>
            <a:r>
              <a:rPr lang="en-US" altLang="zh-CN" dirty="0"/>
              <a:t>to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reading,</a:t>
            </a:r>
            <a:r>
              <a:rPr lang="zh-CN" altLang="en-US" dirty="0"/>
              <a:t> </a:t>
            </a:r>
            <a:r>
              <a:rPr lang="en-US" altLang="zh-CN" dirty="0"/>
              <a:t>what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Dao</a:t>
            </a:r>
            <a:r>
              <a:rPr lang="zh-CN" altLang="en-US" dirty="0"/>
              <a:t> </a:t>
            </a:r>
            <a:r>
              <a:rPr lang="en-US" altLang="zh-CN" dirty="0"/>
              <a:t>(Tao),</a:t>
            </a:r>
            <a:r>
              <a:rPr lang="zh-CN" altLang="en-US" dirty="0"/>
              <a:t> </a:t>
            </a:r>
            <a:r>
              <a:rPr lang="en-US" altLang="zh-CN" dirty="0"/>
              <a:t>or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Way?</a:t>
            </a:r>
          </a:p>
          <a:p>
            <a:pPr marL="457200" indent="-457200">
              <a:buAutoNum type="arabicPeriod"/>
            </a:pPr>
            <a:r>
              <a:rPr lang="en-US" altLang="zh-CN" dirty="0"/>
              <a:t>How</a:t>
            </a:r>
            <a:r>
              <a:rPr lang="zh-CN" altLang="en-US" dirty="0"/>
              <a:t> </a:t>
            </a:r>
            <a:r>
              <a:rPr lang="en-US" altLang="zh-CN" dirty="0"/>
              <a:t>was</a:t>
            </a:r>
            <a:r>
              <a:rPr lang="zh-CN" altLang="en-US" dirty="0"/>
              <a:t> </a:t>
            </a:r>
            <a:r>
              <a:rPr lang="en-US" altLang="zh-CN" dirty="0"/>
              <a:t>Dao,</a:t>
            </a:r>
            <a:r>
              <a:rPr lang="zh-CN" altLang="en-US" dirty="0"/>
              <a:t> </a:t>
            </a:r>
            <a:r>
              <a:rPr lang="en-US" altLang="zh-CN" dirty="0"/>
              <a:t>or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Way</a:t>
            </a:r>
            <a:r>
              <a:rPr lang="zh-CN" altLang="en-US" dirty="0"/>
              <a:t> </a:t>
            </a:r>
            <a:r>
              <a:rPr lang="en-US" altLang="zh-CN" dirty="0"/>
              <a:t>applied</a:t>
            </a:r>
            <a:r>
              <a:rPr lang="zh-CN" altLang="en-US" dirty="0"/>
              <a:t> </a:t>
            </a:r>
            <a:r>
              <a:rPr lang="en-US" altLang="zh-CN" dirty="0"/>
              <a:t>to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Jing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Ching)?</a:t>
            </a:r>
          </a:p>
          <a:p>
            <a:pPr marL="457200" indent="-457200">
              <a:buAutoNum type="arabicPeriod"/>
            </a:pPr>
            <a:r>
              <a:rPr lang="en-US" altLang="zh-CN" dirty="0"/>
              <a:t>What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Yin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Yang?</a:t>
            </a:r>
          </a:p>
          <a:p>
            <a:pPr marL="457200" indent="-457200">
              <a:buAutoNum type="arabicPeriod"/>
            </a:pPr>
            <a:r>
              <a:rPr lang="en-US" altLang="zh-CN" dirty="0"/>
              <a:t>How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Yin</a:t>
            </a:r>
            <a:r>
              <a:rPr lang="zh-CN" altLang="en-US" dirty="0"/>
              <a:t> </a:t>
            </a:r>
            <a:r>
              <a:rPr lang="en-US" altLang="zh-CN" dirty="0"/>
              <a:t>and</a:t>
            </a:r>
            <a:r>
              <a:rPr lang="zh-CN" altLang="en-US" dirty="0"/>
              <a:t> </a:t>
            </a:r>
            <a:r>
              <a:rPr lang="en-US" altLang="zh-CN" dirty="0"/>
              <a:t>Yang</a:t>
            </a:r>
            <a:r>
              <a:rPr lang="zh-CN" altLang="en-US" dirty="0"/>
              <a:t> </a:t>
            </a:r>
            <a:r>
              <a:rPr lang="en-US" altLang="zh-CN" dirty="0"/>
              <a:t>represented</a:t>
            </a:r>
            <a:r>
              <a:rPr lang="zh-CN" altLang="en-US" dirty="0"/>
              <a:t> </a:t>
            </a:r>
            <a:r>
              <a:rPr lang="en-US" altLang="zh-CN" dirty="0"/>
              <a:t>through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Jing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Ching)?</a:t>
            </a:r>
          </a:p>
          <a:p>
            <a:pPr marL="457200" indent="-457200">
              <a:buAutoNum type="arabicPeriod"/>
            </a:pPr>
            <a:r>
              <a:rPr lang="en-US" altLang="zh-CN" dirty="0"/>
              <a:t>What</a:t>
            </a:r>
            <a:r>
              <a:rPr lang="zh-CN" altLang="en-US" dirty="0"/>
              <a:t> </a:t>
            </a:r>
            <a:r>
              <a:rPr lang="en-US" altLang="zh-CN" dirty="0"/>
              <a:t>is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Five</a:t>
            </a:r>
            <a:r>
              <a:rPr lang="zh-CN" altLang="en-US" dirty="0"/>
              <a:t> </a:t>
            </a:r>
            <a:r>
              <a:rPr lang="en-US" altLang="zh-CN" dirty="0"/>
              <a:t>Elements? What are the relationship between each one of them?</a:t>
            </a:r>
          </a:p>
          <a:p>
            <a:pPr marL="457200" indent="-457200">
              <a:buAutoNum type="arabicPeriod"/>
            </a:pPr>
            <a:r>
              <a:rPr lang="en-US" altLang="zh-CN" dirty="0"/>
              <a:t>What</a:t>
            </a:r>
            <a:r>
              <a:rPr lang="zh-CN" altLang="en-US" dirty="0"/>
              <a:t> </a:t>
            </a:r>
            <a:r>
              <a:rPr lang="en-US" altLang="zh-CN" dirty="0"/>
              <a:t>do</a:t>
            </a:r>
            <a:r>
              <a:rPr lang="zh-CN" altLang="en-US" dirty="0"/>
              <a:t> </a:t>
            </a:r>
            <a:r>
              <a:rPr lang="en-US" altLang="zh-CN" dirty="0"/>
              <a:t>the Five Elements</a:t>
            </a:r>
            <a:r>
              <a:rPr lang="zh-CN" altLang="en-US" dirty="0"/>
              <a:t> </a:t>
            </a:r>
            <a:r>
              <a:rPr lang="en-US" altLang="zh-CN" dirty="0"/>
              <a:t>represent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terms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/>
              <a:t>properties</a:t>
            </a:r>
            <a:r>
              <a:rPr lang="zh-CN" altLang="en-US" dirty="0"/>
              <a:t> </a:t>
            </a:r>
            <a:r>
              <a:rPr lang="en-US" altLang="zh-CN" dirty="0"/>
              <a:t>of</a:t>
            </a:r>
            <a:r>
              <a:rPr lang="zh-CN" altLang="en-US" dirty="0"/>
              <a:t> </a:t>
            </a:r>
            <a:r>
              <a:rPr lang="en-US" altLang="zh-CN" dirty="0"/>
              <a:t>human</a:t>
            </a:r>
            <a:r>
              <a:rPr lang="zh-CN" altLang="en-US" dirty="0"/>
              <a:t> </a:t>
            </a:r>
            <a:r>
              <a:rPr lang="en-US" altLang="zh-CN" dirty="0"/>
              <a:t>organs</a:t>
            </a:r>
            <a:r>
              <a:rPr lang="zh-CN" altLang="en-US" dirty="0"/>
              <a:t> </a:t>
            </a:r>
            <a:r>
              <a:rPr lang="en-US" altLang="zh-CN" dirty="0"/>
              <a:t>in</a:t>
            </a:r>
            <a:r>
              <a:rPr lang="zh-CN" altLang="en-US" dirty="0"/>
              <a:t> </a:t>
            </a:r>
            <a:r>
              <a:rPr lang="en-US" altLang="zh-CN" dirty="0"/>
              <a:t>the</a:t>
            </a:r>
            <a:r>
              <a:rPr lang="zh-CN" altLang="en-US" dirty="0"/>
              <a:t> 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Jing</a:t>
            </a:r>
            <a:r>
              <a:rPr lang="zh-CN" altLang="en-US" dirty="0"/>
              <a:t> </a:t>
            </a:r>
            <a:r>
              <a:rPr lang="en-US" altLang="zh-CN" dirty="0"/>
              <a:t>(</a:t>
            </a:r>
            <a:r>
              <a:rPr lang="en-US" altLang="zh-CN" dirty="0" err="1"/>
              <a:t>Nei</a:t>
            </a:r>
            <a:r>
              <a:rPr lang="zh-CN" altLang="en-US" dirty="0"/>
              <a:t> </a:t>
            </a:r>
            <a:r>
              <a:rPr lang="en-US" altLang="zh-CN" dirty="0"/>
              <a:t>Ching)?</a:t>
            </a:r>
          </a:p>
          <a:p>
            <a:pPr marL="457200" indent="-457200"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6229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{0BCC9E90-A864-7E4F-A2C7-1166C33B5D98}tf10001064</Template>
  <TotalTime>32</TotalTime>
  <Words>167</Words>
  <Application>Microsoft Macintosh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Garamond</vt:lpstr>
      <vt:lpstr>Organic</vt:lpstr>
      <vt:lpstr>HPCH5010/6010  Chinese Wellbeing: from Philosophy and Religion to Culture Week 1-3</vt:lpstr>
      <vt:lpstr>Reading Session:</vt:lpstr>
      <vt:lpstr>Reading 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HPCH5010/6010  Chinese Wellbeing: from Philosophy and Religion to Culture Week 1-3</dc:title>
  <dc:creator>Yiying Jiao</dc:creator>
  <cp:lastModifiedBy>Yiying Jiao</cp:lastModifiedBy>
  <cp:revision>1</cp:revision>
  <dcterms:created xsi:type="dcterms:W3CDTF">2021-09-17T08:25:21Z</dcterms:created>
  <dcterms:modified xsi:type="dcterms:W3CDTF">2021-09-17T08:57:55Z</dcterms:modified>
</cp:coreProperties>
</file>