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786" r:id="rId2"/>
  </p:sldMasterIdLst>
  <p:notesMasterIdLst>
    <p:notesMasterId r:id="rId28"/>
  </p:notesMasterIdLst>
  <p:sldIdLst>
    <p:sldId id="282" r:id="rId3"/>
    <p:sldId id="278" r:id="rId4"/>
    <p:sldId id="262" r:id="rId5"/>
    <p:sldId id="263" r:id="rId6"/>
    <p:sldId id="277" r:id="rId7"/>
    <p:sldId id="260" r:id="rId8"/>
    <p:sldId id="275" r:id="rId9"/>
    <p:sldId id="259" r:id="rId10"/>
    <p:sldId id="274" r:id="rId11"/>
    <p:sldId id="273" r:id="rId12"/>
    <p:sldId id="271" r:id="rId13"/>
    <p:sldId id="272" r:id="rId14"/>
    <p:sldId id="268" r:id="rId15"/>
    <p:sldId id="269" r:id="rId16"/>
    <p:sldId id="280" r:id="rId17"/>
    <p:sldId id="281" r:id="rId18"/>
    <p:sldId id="264" r:id="rId19"/>
    <p:sldId id="265" r:id="rId20"/>
    <p:sldId id="266" r:id="rId21"/>
    <p:sldId id="267" r:id="rId22"/>
    <p:sldId id="258" r:id="rId23"/>
    <p:sldId id="276" r:id="rId24"/>
    <p:sldId id="283" r:id="rId25"/>
    <p:sldId id="284" r:id="rId26"/>
    <p:sldId id="285" r:id="rId2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A88B62-F873-4FF3-3EB2-E8696DBB5FEA}" v="88" dt="2026-07-16T17:39:31.765"/>
    <p1510:client id="{224E1FE9-E530-489A-80FC-6D6B4F532AF6}" v="2470" dt="2026-07-16T13:40:56.673"/>
    <p1510:client id="{35C20D44-1AE3-A471-EFE2-408C9F236659}" v="27" dt="2026-07-16T17:54:49.167"/>
    <p1510:client id="{4778E738-64AD-B5C9-BDD2-8F1B54CF29A8}" v="14" dt="2026-07-17T11:46:10.541"/>
    <p1510:client id="{F1AAFCF3-F99D-4D3A-BD6B-9E9D59DF70C7}" v="5" dt="2026-07-16T17:49:13.002"/>
  </p1510:revLst>
</p1510:revInfo>
</file>

<file path=ppt/tableStyles.xml><?xml version="1.0" encoding="utf-8"?>
<a:tblStyleLst xmlns:a="http://schemas.openxmlformats.org/drawingml/2006/main" def="{5C22544A-7EE6-4342-B048-85BDC9FD1C3A}"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viewProps" Target="viewProps.xml"/><Relationship Id="rId8" Type="http://schemas.openxmlformats.org/officeDocument/2006/relationships/slide" Target="slides/slide6.xml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image" Target="../media/image7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svg"/><Relationship Id="rId1" Type="http://schemas.openxmlformats.org/officeDocument/2006/relationships/image" Target="../media/image16.svg"/><Relationship Id="rId5" Type="http://schemas.openxmlformats.org/officeDocument/2006/relationships/image" Target="../media/image20.svg"/><Relationship Id="rId4" Type="http://schemas.openxmlformats.org/officeDocument/2006/relationships/image" Target="../media/image19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svg"/><Relationship Id="rId1" Type="http://schemas.openxmlformats.org/officeDocument/2006/relationships/image" Target="../media/image22.svg"/><Relationship Id="rId5" Type="http://schemas.openxmlformats.org/officeDocument/2006/relationships/image" Target="../media/image26.svg"/><Relationship Id="rId4" Type="http://schemas.openxmlformats.org/officeDocument/2006/relationships/image" Target="../media/image25.sv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image" Target="../media/image7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svg"/><Relationship Id="rId1" Type="http://schemas.openxmlformats.org/officeDocument/2006/relationships/image" Target="../media/image16.svg"/><Relationship Id="rId5" Type="http://schemas.openxmlformats.org/officeDocument/2006/relationships/image" Target="../media/image20.svg"/><Relationship Id="rId4" Type="http://schemas.openxmlformats.org/officeDocument/2006/relationships/image" Target="../media/image19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svg"/><Relationship Id="rId1" Type="http://schemas.openxmlformats.org/officeDocument/2006/relationships/image" Target="../media/image22.svg"/><Relationship Id="rId5" Type="http://schemas.openxmlformats.org/officeDocument/2006/relationships/image" Target="../media/image26.svg"/><Relationship Id="rId4" Type="http://schemas.openxmlformats.org/officeDocument/2006/relationships/image" Target="../media/image2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B9E13B-740D-4019-8495-77AFB5765548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47BE017C-6185-40A9-A403-00D5E885BAE7}">
      <dgm:prSet/>
      <dgm:spPr>
        <a:xfrm>
          <a:off x="7211" y="179840"/>
          <a:ext cx="2714769" cy="1628861"/>
        </a:xfrm>
        <a:prstGeom prst="rect">
          <a:avLst/>
        </a:prstGeom>
        <a:solidFill>
          <a:srgbClr val="FE801A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US" err="1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MindCare</a:t>
          </a:r>
          <a:r>
            <a:rPr lang="en-US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+</a:t>
          </a:r>
        </a:p>
      </dgm:t>
    </dgm:pt>
    <dgm:pt modelId="{A40BC09D-BC90-43A5-BC9F-5C5C86D3B866}" type="parTrans" cxnId="{5F7887A0-E872-4409-9EB4-C2F2EF2FBDD6}">
      <dgm:prSet/>
      <dgm:spPr/>
      <dgm:t>
        <a:bodyPr/>
        <a:lstStyle/>
        <a:p>
          <a:endParaRPr lang="en-US"/>
        </a:p>
      </dgm:t>
    </dgm:pt>
    <dgm:pt modelId="{6971C1E7-25C7-44E0-896B-29296DAF2837}" type="sibTrans" cxnId="{5F7887A0-E872-4409-9EB4-C2F2EF2FBDD6}">
      <dgm:prSet/>
      <dgm:spPr>
        <a:xfrm>
          <a:off x="2720181" y="948550"/>
          <a:ext cx="593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3796" y="45720"/>
              </a:lnTo>
            </a:path>
          </a:pathLst>
        </a:custGeom>
        <a:noFill/>
        <a:ln w="9525" cap="flat" cmpd="sng" algn="ctr">
          <a:solidFill>
            <a:srgbClr val="FE801A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gm:spPr>
      <dgm:t>
        <a:bodyPr/>
        <a:lstStyle/>
        <a:p>
          <a:pPr>
            <a:buNone/>
          </a:pPr>
          <a:endParaRPr lang="en-US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gm:t>
    </dgm:pt>
    <dgm:pt modelId="{17056237-A8CB-45AE-BA24-67AA9D907475}">
      <dgm:prSet custT="1"/>
      <dgm:spPr>
        <a:xfrm>
          <a:off x="3346377" y="179840"/>
          <a:ext cx="2714769" cy="1628861"/>
        </a:xfrm>
        <a:prstGeom prst="rect">
          <a:avLst/>
        </a:prstGeom>
        <a:solidFill>
          <a:srgbClr val="E9BF3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GB" sz="18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A Digital Wellbeing App for Stress Management Among Healthcare Workers</a:t>
          </a:r>
          <a:endParaRPr lang="en-US" sz="180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18ECBEBB-E297-4AA1-A124-5136FB667B94}" type="parTrans" cxnId="{343973BE-E6CA-4962-9CFF-2210252C4336}">
      <dgm:prSet/>
      <dgm:spPr/>
      <dgm:t>
        <a:bodyPr/>
        <a:lstStyle/>
        <a:p>
          <a:endParaRPr lang="en-US"/>
        </a:p>
      </dgm:t>
    </dgm:pt>
    <dgm:pt modelId="{1D4480E4-BC62-4904-823A-DDB7EC2462B2}" type="sibTrans" cxnId="{343973BE-E6CA-4962-9CFF-2210252C4336}">
      <dgm:prSet/>
      <dgm:spPr>
        <a:xfrm>
          <a:off x="6059347" y="948550"/>
          <a:ext cx="593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3796" y="45720"/>
              </a:lnTo>
            </a:path>
          </a:pathLst>
        </a:custGeom>
        <a:noFill/>
        <a:ln w="9525" cap="flat" cmpd="sng" algn="ctr">
          <a:solidFill>
            <a:srgbClr val="E9BF35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gm:spPr>
      <dgm:t>
        <a:bodyPr/>
        <a:lstStyle/>
        <a:p>
          <a:pPr>
            <a:buNone/>
          </a:pPr>
          <a:endParaRPr lang="en-US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gm:t>
    </dgm:pt>
    <dgm:pt modelId="{54F03CF9-98EE-4015-AFF6-ACAD2BC931B9}">
      <dgm:prSet custT="1"/>
      <dgm:spPr>
        <a:xfrm>
          <a:off x="6685543" y="179840"/>
          <a:ext cx="2714769" cy="1628861"/>
        </a:xfrm>
        <a:prstGeom prst="rect">
          <a:avLst/>
        </a:prstGeom>
        <a:solidFill>
          <a:srgbClr val="81BB42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GB" sz="20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Target Group</a:t>
          </a:r>
          <a:br>
            <a:rPr lang="en-GB" sz="20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</a:br>
          <a:r>
            <a:rPr lang="en-GB" sz="20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Healthcare workers (nurses, doctors, allied health professionals and healthcare assistants</a:t>
          </a:r>
          <a:r>
            <a:rPr lang="en-GB" sz="19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)</a:t>
          </a:r>
          <a:endParaRPr lang="en-US" sz="190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AE5558CF-92DD-40C5-92FF-0F29C8B8CB8A}" type="parTrans" cxnId="{96B1784D-FEF4-487B-9402-A69C3FF8D37B}">
      <dgm:prSet/>
      <dgm:spPr/>
      <dgm:t>
        <a:bodyPr/>
        <a:lstStyle/>
        <a:p>
          <a:endParaRPr lang="en-US"/>
        </a:p>
      </dgm:t>
    </dgm:pt>
    <dgm:pt modelId="{88C63D3D-CE0A-48F6-93D3-1CADF4659D4C}" type="sibTrans" cxnId="{96B1784D-FEF4-487B-9402-A69C3FF8D37B}">
      <dgm:prSet/>
      <dgm:spPr>
        <a:xfrm>
          <a:off x="1364596" y="1806901"/>
          <a:ext cx="6678332" cy="593796"/>
        </a:xfrm>
        <a:custGeom>
          <a:avLst/>
          <a:gdLst/>
          <a:ahLst/>
          <a:cxnLst/>
          <a:rect l="0" t="0" r="0" b="0"/>
          <a:pathLst>
            <a:path>
              <a:moveTo>
                <a:pt x="6678332" y="0"/>
              </a:moveTo>
              <a:lnTo>
                <a:pt x="6678332" y="313998"/>
              </a:lnTo>
              <a:lnTo>
                <a:pt x="0" y="313998"/>
              </a:lnTo>
              <a:lnTo>
                <a:pt x="0" y="593796"/>
              </a:lnTo>
            </a:path>
          </a:pathLst>
        </a:custGeom>
        <a:noFill/>
        <a:ln w="9525" cap="flat" cmpd="sng" algn="ctr">
          <a:solidFill>
            <a:srgbClr val="81BB42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gm:spPr>
      <dgm:t>
        <a:bodyPr/>
        <a:lstStyle/>
        <a:p>
          <a:pPr>
            <a:buNone/>
          </a:pPr>
          <a:endParaRPr lang="en-US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gm:t>
    </dgm:pt>
    <dgm:pt modelId="{3B18FBA7-A544-44BE-A95C-8BC9FC4EE7CF}">
      <dgm:prSet/>
      <dgm:spPr>
        <a:xfrm>
          <a:off x="7211" y="2433098"/>
          <a:ext cx="2714769" cy="1628861"/>
        </a:xfrm>
        <a:prstGeom prst="rect">
          <a:avLst/>
        </a:prstGeom>
        <a:solidFill>
          <a:srgbClr val="32C7A9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GB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Public Health Concern</a:t>
          </a:r>
          <a:br>
            <a:rPr lang="en-GB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</a:br>
          <a:r>
            <a:rPr lang="en-GB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Occupational stress and burnout</a:t>
          </a:r>
          <a:endParaRPr lang="en-US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A25AE083-CDA5-4467-BB92-80BCFC04426D}" type="parTrans" cxnId="{6D0FA2A0-F7F8-4A86-A0B3-44D349BC6BF3}">
      <dgm:prSet/>
      <dgm:spPr/>
      <dgm:t>
        <a:bodyPr/>
        <a:lstStyle/>
        <a:p>
          <a:endParaRPr lang="en-US"/>
        </a:p>
      </dgm:t>
    </dgm:pt>
    <dgm:pt modelId="{616CA656-CC1E-4E01-8ECF-C007684355B2}" type="sibTrans" cxnId="{6D0FA2A0-F7F8-4A86-A0B3-44D349BC6BF3}">
      <dgm:prSet/>
      <dgm:spPr>
        <a:xfrm>
          <a:off x="2720181" y="3201809"/>
          <a:ext cx="593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3796" y="45720"/>
              </a:lnTo>
            </a:path>
          </a:pathLst>
        </a:custGeom>
        <a:noFill/>
        <a:ln w="9525" cap="flat" cmpd="sng" algn="ctr">
          <a:solidFill>
            <a:srgbClr val="32C7A9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gm:spPr>
      <dgm:t>
        <a:bodyPr/>
        <a:lstStyle/>
        <a:p>
          <a:pPr>
            <a:buNone/>
          </a:pPr>
          <a:endParaRPr lang="en-US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gm:t>
    </dgm:pt>
    <dgm:pt modelId="{7197EA2A-A268-4260-9A90-F6D238A99E62}">
      <dgm:prSet/>
      <dgm:spPr>
        <a:xfrm>
          <a:off x="3346377" y="2433098"/>
          <a:ext cx="2714769" cy="1628861"/>
        </a:xfrm>
        <a:prstGeom prst="rect">
          <a:avLst/>
        </a:prstGeom>
        <a:solidFill>
          <a:srgbClr val="4A9BDC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GB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Prepared by</a:t>
          </a:r>
          <a:br>
            <a:rPr lang="en-GB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</a:br>
          <a:r>
            <a:rPr lang="en-GB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(Group Members' Names)</a:t>
          </a:r>
          <a:endParaRPr lang="en-US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4C58D9A2-3D3F-4CB4-A915-DEC812DE3E24}" type="parTrans" cxnId="{8E238DFD-AD5E-4461-A64A-66EF89EA742E}">
      <dgm:prSet/>
      <dgm:spPr/>
      <dgm:t>
        <a:bodyPr/>
        <a:lstStyle/>
        <a:p>
          <a:endParaRPr lang="en-US"/>
        </a:p>
      </dgm:t>
    </dgm:pt>
    <dgm:pt modelId="{5DAF819E-2A36-4F0A-85B6-3502B2EDFBBB}" type="sibTrans" cxnId="{8E238DFD-AD5E-4461-A64A-66EF89EA742E}">
      <dgm:prSet/>
      <dgm:spPr>
        <a:xfrm>
          <a:off x="6059347" y="3201809"/>
          <a:ext cx="593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3796" y="45720"/>
              </a:lnTo>
            </a:path>
          </a:pathLst>
        </a:custGeom>
        <a:noFill/>
        <a:ln w="9525" cap="flat" cmpd="sng" algn="ctr">
          <a:solidFill>
            <a:srgbClr val="4A9BDC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gm:spPr>
      <dgm:t>
        <a:bodyPr/>
        <a:lstStyle/>
        <a:p>
          <a:pPr>
            <a:buNone/>
          </a:pPr>
          <a:endParaRPr lang="en-US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gm:t>
    </dgm:pt>
    <dgm:pt modelId="{3F56D6FB-74A7-4636-AC67-E5920B7A3084}">
      <dgm:prSet/>
      <dgm:spPr>
        <a:xfrm>
          <a:off x="6685543" y="2433098"/>
          <a:ext cx="2714769" cy="1628861"/>
        </a:xfrm>
        <a:prstGeom prst="rect">
          <a:avLst/>
        </a:prstGeom>
        <a:solidFill>
          <a:srgbClr val="FE801A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GB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Module</a:t>
          </a:r>
          <a:br>
            <a:rPr lang="en-GB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</a:br>
          <a:r>
            <a:rPr lang="en-GB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Digital Health Promotion</a:t>
          </a:r>
          <a:endParaRPr lang="en-US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CE06B0DF-73B5-4546-99B6-E88A19D87BD9}" type="parTrans" cxnId="{47BF60C7-3E5E-4952-BB23-33C61EAB338B}">
      <dgm:prSet/>
      <dgm:spPr/>
      <dgm:t>
        <a:bodyPr/>
        <a:lstStyle/>
        <a:p>
          <a:endParaRPr lang="en-US"/>
        </a:p>
      </dgm:t>
    </dgm:pt>
    <dgm:pt modelId="{5BF88BFA-51D0-4BFA-B2DA-38E513C54139}" type="sibTrans" cxnId="{47BF60C7-3E5E-4952-BB23-33C61EAB338B}">
      <dgm:prSet/>
      <dgm:spPr/>
      <dgm:t>
        <a:bodyPr/>
        <a:lstStyle/>
        <a:p>
          <a:endParaRPr lang="en-US"/>
        </a:p>
      </dgm:t>
    </dgm:pt>
    <dgm:pt modelId="{F76C4D80-03D5-6C4F-876E-23E20458AC78}" type="pres">
      <dgm:prSet presAssocID="{81B9E13B-740D-4019-8495-77AFB5765548}" presName="Name0" presStyleCnt="0">
        <dgm:presLayoutVars>
          <dgm:dir/>
          <dgm:resizeHandles val="exact"/>
        </dgm:presLayoutVars>
      </dgm:prSet>
      <dgm:spPr/>
    </dgm:pt>
    <dgm:pt modelId="{331FCB72-618C-EC45-9A8F-65BC36DDE974}" type="pres">
      <dgm:prSet presAssocID="{47BE017C-6185-40A9-A403-00D5E885BAE7}" presName="node" presStyleLbl="node1" presStyleIdx="0" presStyleCnt="6" custLinFactNeighborX="1654" custLinFactNeighborY="3859">
        <dgm:presLayoutVars>
          <dgm:bulletEnabled val="1"/>
        </dgm:presLayoutVars>
      </dgm:prSet>
      <dgm:spPr/>
    </dgm:pt>
    <dgm:pt modelId="{2515B623-5C9E-984F-9D48-1AE8690C0C65}" type="pres">
      <dgm:prSet presAssocID="{6971C1E7-25C7-44E0-896B-29296DAF2837}" presName="sibTrans" presStyleLbl="sibTrans1D1" presStyleIdx="0" presStyleCnt="5"/>
      <dgm:spPr/>
    </dgm:pt>
    <dgm:pt modelId="{7C9315F2-758A-1543-85AA-39D15EACD805}" type="pres">
      <dgm:prSet presAssocID="{6971C1E7-25C7-44E0-896B-29296DAF2837}" presName="connectorText" presStyleLbl="sibTrans1D1" presStyleIdx="0" presStyleCnt="5"/>
      <dgm:spPr/>
    </dgm:pt>
    <dgm:pt modelId="{50DD80C5-6BB6-1044-A30C-1799B07B1892}" type="pres">
      <dgm:prSet presAssocID="{17056237-A8CB-45AE-BA24-67AA9D907475}" presName="node" presStyleLbl="node1" presStyleIdx="1" presStyleCnt="6">
        <dgm:presLayoutVars>
          <dgm:bulletEnabled val="1"/>
        </dgm:presLayoutVars>
      </dgm:prSet>
      <dgm:spPr/>
    </dgm:pt>
    <dgm:pt modelId="{58F2DBF7-1F49-7144-91CE-57B502F863EA}" type="pres">
      <dgm:prSet presAssocID="{1D4480E4-BC62-4904-823A-DDB7EC2462B2}" presName="sibTrans" presStyleLbl="sibTrans1D1" presStyleIdx="1" presStyleCnt="5"/>
      <dgm:spPr/>
    </dgm:pt>
    <dgm:pt modelId="{D74AEC25-5DA9-AB41-9AFE-168BA9122D49}" type="pres">
      <dgm:prSet presAssocID="{1D4480E4-BC62-4904-823A-DDB7EC2462B2}" presName="connectorText" presStyleLbl="sibTrans1D1" presStyleIdx="1" presStyleCnt="5"/>
      <dgm:spPr/>
    </dgm:pt>
    <dgm:pt modelId="{2914B9DF-AACE-E149-A92D-41AEB997A673}" type="pres">
      <dgm:prSet presAssocID="{54F03CF9-98EE-4015-AFF6-ACAD2BC931B9}" presName="node" presStyleLbl="node1" presStyleIdx="2" presStyleCnt="6">
        <dgm:presLayoutVars>
          <dgm:bulletEnabled val="1"/>
        </dgm:presLayoutVars>
      </dgm:prSet>
      <dgm:spPr/>
    </dgm:pt>
    <dgm:pt modelId="{5598B97B-1F66-414B-92E4-D9562D7B015C}" type="pres">
      <dgm:prSet presAssocID="{88C63D3D-CE0A-48F6-93D3-1CADF4659D4C}" presName="sibTrans" presStyleLbl="sibTrans1D1" presStyleIdx="2" presStyleCnt="5"/>
      <dgm:spPr/>
    </dgm:pt>
    <dgm:pt modelId="{ECC8E9BF-9993-8449-8634-AEDBCA407214}" type="pres">
      <dgm:prSet presAssocID="{88C63D3D-CE0A-48F6-93D3-1CADF4659D4C}" presName="connectorText" presStyleLbl="sibTrans1D1" presStyleIdx="2" presStyleCnt="5"/>
      <dgm:spPr/>
    </dgm:pt>
    <dgm:pt modelId="{D49A9C5A-B19E-3940-9592-2BD619C1FB96}" type="pres">
      <dgm:prSet presAssocID="{3B18FBA7-A544-44BE-A95C-8BC9FC4EE7CF}" presName="node" presStyleLbl="node1" presStyleIdx="3" presStyleCnt="6">
        <dgm:presLayoutVars>
          <dgm:bulletEnabled val="1"/>
        </dgm:presLayoutVars>
      </dgm:prSet>
      <dgm:spPr/>
    </dgm:pt>
    <dgm:pt modelId="{AB41DF3D-2551-7F4B-A0B5-93E4DB65A7AB}" type="pres">
      <dgm:prSet presAssocID="{616CA656-CC1E-4E01-8ECF-C007684355B2}" presName="sibTrans" presStyleLbl="sibTrans1D1" presStyleIdx="3" presStyleCnt="5"/>
      <dgm:spPr/>
    </dgm:pt>
    <dgm:pt modelId="{AEE580AD-E443-3E4B-8707-D1CFB5BFE8EC}" type="pres">
      <dgm:prSet presAssocID="{616CA656-CC1E-4E01-8ECF-C007684355B2}" presName="connectorText" presStyleLbl="sibTrans1D1" presStyleIdx="3" presStyleCnt="5"/>
      <dgm:spPr/>
    </dgm:pt>
    <dgm:pt modelId="{4970AF96-F7CE-0749-820F-1F2FFD5A5C37}" type="pres">
      <dgm:prSet presAssocID="{7197EA2A-A268-4260-9A90-F6D238A99E62}" presName="node" presStyleLbl="node1" presStyleIdx="4" presStyleCnt="6">
        <dgm:presLayoutVars>
          <dgm:bulletEnabled val="1"/>
        </dgm:presLayoutVars>
      </dgm:prSet>
      <dgm:spPr/>
    </dgm:pt>
    <dgm:pt modelId="{95BF4CE6-1EB4-0343-8535-EB3EC1A9B09F}" type="pres">
      <dgm:prSet presAssocID="{5DAF819E-2A36-4F0A-85B6-3502B2EDFBBB}" presName="sibTrans" presStyleLbl="sibTrans1D1" presStyleIdx="4" presStyleCnt="5"/>
      <dgm:spPr/>
    </dgm:pt>
    <dgm:pt modelId="{74AC8EA1-0569-734A-BB86-62F4A725EA19}" type="pres">
      <dgm:prSet presAssocID="{5DAF819E-2A36-4F0A-85B6-3502B2EDFBBB}" presName="connectorText" presStyleLbl="sibTrans1D1" presStyleIdx="4" presStyleCnt="5"/>
      <dgm:spPr/>
    </dgm:pt>
    <dgm:pt modelId="{BEF2564F-361E-5C4D-8BBA-1BF9FF89EF6C}" type="pres">
      <dgm:prSet presAssocID="{3F56D6FB-74A7-4636-AC67-E5920B7A3084}" presName="node" presStyleLbl="node1" presStyleIdx="5" presStyleCnt="6" custLinFactNeighborX="1323" custLinFactNeighborY="1942">
        <dgm:presLayoutVars>
          <dgm:bulletEnabled val="1"/>
        </dgm:presLayoutVars>
      </dgm:prSet>
      <dgm:spPr/>
    </dgm:pt>
  </dgm:ptLst>
  <dgm:cxnLst>
    <dgm:cxn modelId="{ACE26021-D889-864C-A704-7E479B0E9509}" type="presOf" srcId="{616CA656-CC1E-4E01-8ECF-C007684355B2}" destId="{AEE580AD-E443-3E4B-8707-D1CFB5BFE8EC}" srcOrd="1" destOrd="0" presId="urn:microsoft.com/office/officeart/2016/7/layout/RepeatingBendingProcessNew"/>
    <dgm:cxn modelId="{91113722-EFA2-C64C-A9AC-699322A1C49C}" type="presOf" srcId="{17056237-A8CB-45AE-BA24-67AA9D907475}" destId="{50DD80C5-6BB6-1044-A30C-1799B07B1892}" srcOrd="0" destOrd="0" presId="urn:microsoft.com/office/officeart/2016/7/layout/RepeatingBendingProcessNew"/>
    <dgm:cxn modelId="{AB855326-DF0B-4244-AFDF-2ACE5DD5781B}" type="presOf" srcId="{54F03CF9-98EE-4015-AFF6-ACAD2BC931B9}" destId="{2914B9DF-AACE-E149-A92D-41AEB997A673}" srcOrd="0" destOrd="0" presId="urn:microsoft.com/office/officeart/2016/7/layout/RepeatingBendingProcessNew"/>
    <dgm:cxn modelId="{9804AA26-1852-2940-A56C-3945B1B52582}" type="presOf" srcId="{88C63D3D-CE0A-48F6-93D3-1CADF4659D4C}" destId="{ECC8E9BF-9993-8449-8634-AEDBCA407214}" srcOrd="1" destOrd="0" presId="urn:microsoft.com/office/officeart/2016/7/layout/RepeatingBendingProcessNew"/>
    <dgm:cxn modelId="{96C1F462-6B8B-234E-B6F0-26C7C3E0E3FC}" type="presOf" srcId="{1D4480E4-BC62-4904-823A-DDB7EC2462B2}" destId="{58F2DBF7-1F49-7144-91CE-57B502F863EA}" srcOrd="0" destOrd="0" presId="urn:microsoft.com/office/officeart/2016/7/layout/RepeatingBendingProcessNew"/>
    <dgm:cxn modelId="{10600966-2245-4C46-ACB0-C3639C509D7E}" type="presOf" srcId="{5DAF819E-2A36-4F0A-85B6-3502B2EDFBBB}" destId="{95BF4CE6-1EB4-0343-8535-EB3EC1A9B09F}" srcOrd="0" destOrd="0" presId="urn:microsoft.com/office/officeart/2016/7/layout/RepeatingBendingProcessNew"/>
    <dgm:cxn modelId="{96B1784D-FEF4-487B-9402-A69C3FF8D37B}" srcId="{81B9E13B-740D-4019-8495-77AFB5765548}" destId="{54F03CF9-98EE-4015-AFF6-ACAD2BC931B9}" srcOrd="2" destOrd="0" parTransId="{AE5558CF-92DD-40C5-92FF-0F29C8B8CB8A}" sibTransId="{88C63D3D-CE0A-48F6-93D3-1CADF4659D4C}"/>
    <dgm:cxn modelId="{E8841989-2A3E-CC4E-BDEA-265688F7DC5B}" type="presOf" srcId="{7197EA2A-A268-4260-9A90-F6D238A99E62}" destId="{4970AF96-F7CE-0749-820F-1F2FFD5A5C37}" srcOrd="0" destOrd="0" presId="urn:microsoft.com/office/officeart/2016/7/layout/RepeatingBendingProcessNew"/>
    <dgm:cxn modelId="{A0F9F78E-BF01-CF4F-9F7E-1CD062EFF3D0}" type="presOf" srcId="{3F56D6FB-74A7-4636-AC67-E5920B7A3084}" destId="{BEF2564F-361E-5C4D-8BBA-1BF9FF89EF6C}" srcOrd="0" destOrd="0" presId="urn:microsoft.com/office/officeart/2016/7/layout/RepeatingBendingProcessNew"/>
    <dgm:cxn modelId="{59B0D297-F139-9642-9D97-397AA1D6D99F}" type="presOf" srcId="{3B18FBA7-A544-44BE-A95C-8BC9FC4EE7CF}" destId="{D49A9C5A-B19E-3940-9592-2BD619C1FB96}" srcOrd="0" destOrd="0" presId="urn:microsoft.com/office/officeart/2016/7/layout/RepeatingBendingProcessNew"/>
    <dgm:cxn modelId="{5F7887A0-E872-4409-9EB4-C2F2EF2FBDD6}" srcId="{81B9E13B-740D-4019-8495-77AFB5765548}" destId="{47BE017C-6185-40A9-A403-00D5E885BAE7}" srcOrd="0" destOrd="0" parTransId="{A40BC09D-BC90-43A5-BC9F-5C5C86D3B866}" sibTransId="{6971C1E7-25C7-44E0-896B-29296DAF2837}"/>
    <dgm:cxn modelId="{6D0FA2A0-F7F8-4A86-A0B3-44D349BC6BF3}" srcId="{81B9E13B-740D-4019-8495-77AFB5765548}" destId="{3B18FBA7-A544-44BE-A95C-8BC9FC4EE7CF}" srcOrd="3" destOrd="0" parTransId="{A25AE083-CDA5-4467-BB92-80BCFC04426D}" sibTransId="{616CA656-CC1E-4E01-8ECF-C007684355B2}"/>
    <dgm:cxn modelId="{343973BE-E6CA-4962-9CFF-2210252C4336}" srcId="{81B9E13B-740D-4019-8495-77AFB5765548}" destId="{17056237-A8CB-45AE-BA24-67AA9D907475}" srcOrd="1" destOrd="0" parTransId="{18ECBEBB-E297-4AA1-A124-5136FB667B94}" sibTransId="{1D4480E4-BC62-4904-823A-DDB7EC2462B2}"/>
    <dgm:cxn modelId="{47BF60C7-3E5E-4952-BB23-33C61EAB338B}" srcId="{81B9E13B-740D-4019-8495-77AFB5765548}" destId="{3F56D6FB-74A7-4636-AC67-E5920B7A3084}" srcOrd="5" destOrd="0" parTransId="{CE06B0DF-73B5-4546-99B6-E88A19D87BD9}" sibTransId="{5BF88BFA-51D0-4BFA-B2DA-38E513C54139}"/>
    <dgm:cxn modelId="{1F71D7C8-19BF-824D-8A4C-C27F4EA2D789}" type="presOf" srcId="{47BE017C-6185-40A9-A403-00D5E885BAE7}" destId="{331FCB72-618C-EC45-9A8F-65BC36DDE974}" srcOrd="0" destOrd="0" presId="urn:microsoft.com/office/officeart/2016/7/layout/RepeatingBendingProcessNew"/>
    <dgm:cxn modelId="{F5BD66CB-3E69-4645-A7E6-7529BFDA645C}" type="presOf" srcId="{81B9E13B-740D-4019-8495-77AFB5765548}" destId="{F76C4D80-03D5-6C4F-876E-23E20458AC78}" srcOrd="0" destOrd="0" presId="urn:microsoft.com/office/officeart/2016/7/layout/RepeatingBendingProcessNew"/>
    <dgm:cxn modelId="{B81366D5-F636-A641-B918-171F5A425BB9}" type="presOf" srcId="{616CA656-CC1E-4E01-8ECF-C007684355B2}" destId="{AB41DF3D-2551-7F4B-A0B5-93E4DB65A7AB}" srcOrd="0" destOrd="0" presId="urn:microsoft.com/office/officeart/2016/7/layout/RepeatingBendingProcessNew"/>
    <dgm:cxn modelId="{F4AC92D5-94EC-024C-8B72-B3FAF76CB3A9}" type="presOf" srcId="{88C63D3D-CE0A-48F6-93D3-1CADF4659D4C}" destId="{5598B97B-1F66-414B-92E4-D9562D7B015C}" srcOrd="0" destOrd="0" presId="urn:microsoft.com/office/officeart/2016/7/layout/RepeatingBendingProcessNew"/>
    <dgm:cxn modelId="{6FAFD4DA-CC14-F64B-8A0B-1D8F85B827F1}" type="presOf" srcId="{1D4480E4-BC62-4904-823A-DDB7EC2462B2}" destId="{D74AEC25-5DA9-AB41-9AFE-168BA9122D49}" srcOrd="1" destOrd="0" presId="urn:microsoft.com/office/officeart/2016/7/layout/RepeatingBendingProcessNew"/>
    <dgm:cxn modelId="{153596F1-A6AD-AB45-B7CF-1650506853C5}" type="presOf" srcId="{6971C1E7-25C7-44E0-896B-29296DAF2837}" destId="{7C9315F2-758A-1543-85AA-39D15EACD805}" srcOrd="1" destOrd="0" presId="urn:microsoft.com/office/officeart/2016/7/layout/RepeatingBendingProcessNew"/>
    <dgm:cxn modelId="{1C76EFF3-8A44-EC49-AC27-F2ED1D9438DF}" type="presOf" srcId="{5DAF819E-2A36-4F0A-85B6-3502B2EDFBBB}" destId="{74AC8EA1-0569-734A-BB86-62F4A725EA19}" srcOrd="1" destOrd="0" presId="urn:microsoft.com/office/officeart/2016/7/layout/RepeatingBendingProcessNew"/>
    <dgm:cxn modelId="{8E238DFD-AD5E-4461-A64A-66EF89EA742E}" srcId="{81B9E13B-740D-4019-8495-77AFB5765548}" destId="{7197EA2A-A268-4260-9A90-F6D238A99E62}" srcOrd="4" destOrd="0" parTransId="{4C58D9A2-3D3F-4CB4-A915-DEC812DE3E24}" sibTransId="{5DAF819E-2A36-4F0A-85B6-3502B2EDFBBB}"/>
    <dgm:cxn modelId="{D742F8FD-E737-4E4B-8935-E95DDED08EA9}" type="presOf" srcId="{6971C1E7-25C7-44E0-896B-29296DAF2837}" destId="{2515B623-5C9E-984F-9D48-1AE8690C0C65}" srcOrd="0" destOrd="0" presId="urn:microsoft.com/office/officeart/2016/7/layout/RepeatingBendingProcessNew"/>
    <dgm:cxn modelId="{309B0AA1-88E7-BC49-9559-F6429D481CC5}" type="presParOf" srcId="{F76C4D80-03D5-6C4F-876E-23E20458AC78}" destId="{331FCB72-618C-EC45-9A8F-65BC36DDE974}" srcOrd="0" destOrd="0" presId="urn:microsoft.com/office/officeart/2016/7/layout/RepeatingBendingProcessNew"/>
    <dgm:cxn modelId="{3DC88ECB-76D0-8749-A423-B581F8AEEE2A}" type="presParOf" srcId="{F76C4D80-03D5-6C4F-876E-23E20458AC78}" destId="{2515B623-5C9E-984F-9D48-1AE8690C0C65}" srcOrd="1" destOrd="0" presId="urn:microsoft.com/office/officeart/2016/7/layout/RepeatingBendingProcessNew"/>
    <dgm:cxn modelId="{AA0ACA8A-DA96-E540-B012-C39203261234}" type="presParOf" srcId="{2515B623-5C9E-984F-9D48-1AE8690C0C65}" destId="{7C9315F2-758A-1543-85AA-39D15EACD805}" srcOrd="0" destOrd="0" presId="urn:microsoft.com/office/officeart/2016/7/layout/RepeatingBendingProcessNew"/>
    <dgm:cxn modelId="{68609E39-B7A5-7C42-895F-B72DA4E2F5BA}" type="presParOf" srcId="{F76C4D80-03D5-6C4F-876E-23E20458AC78}" destId="{50DD80C5-6BB6-1044-A30C-1799B07B1892}" srcOrd="2" destOrd="0" presId="urn:microsoft.com/office/officeart/2016/7/layout/RepeatingBendingProcessNew"/>
    <dgm:cxn modelId="{ACA4347F-A9CC-C941-97F6-2D6077073650}" type="presParOf" srcId="{F76C4D80-03D5-6C4F-876E-23E20458AC78}" destId="{58F2DBF7-1F49-7144-91CE-57B502F863EA}" srcOrd="3" destOrd="0" presId="urn:microsoft.com/office/officeart/2016/7/layout/RepeatingBendingProcessNew"/>
    <dgm:cxn modelId="{F11E7897-8339-4048-85AF-9A45BE848AF8}" type="presParOf" srcId="{58F2DBF7-1F49-7144-91CE-57B502F863EA}" destId="{D74AEC25-5DA9-AB41-9AFE-168BA9122D49}" srcOrd="0" destOrd="0" presId="urn:microsoft.com/office/officeart/2016/7/layout/RepeatingBendingProcessNew"/>
    <dgm:cxn modelId="{87050020-2335-944D-8001-5AE93110357D}" type="presParOf" srcId="{F76C4D80-03D5-6C4F-876E-23E20458AC78}" destId="{2914B9DF-AACE-E149-A92D-41AEB997A673}" srcOrd="4" destOrd="0" presId="urn:microsoft.com/office/officeart/2016/7/layout/RepeatingBendingProcessNew"/>
    <dgm:cxn modelId="{0E346D89-EAC9-0A48-9527-45671454A4C2}" type="presParOf" srcId="{F76C4D80-03D5-6C4F-876E-23E20458AC78}" destId="{5598B97B-1F66-414B-92E4-D9562D7B015C}" srcOrd="5" destOrd="0" presId="urn:microsoft.com/office/officeart/2016/7/layout/RepeatingBendingProcessNew"/>
    <dgm:cxn modelId="{B6568540-11DE-1740-99C9-7B36B55700AC}" type="presParOf" srcId="{5598B97B-1F66-414B-92E4-D9562D7B015C}" destId="{ECC8E9BF-9993-8449-8634-AEDBCA407214}" srcOrd="0" destOrd="0" presId="urn:microsoft.com/office/officeart/2016/7/layout/RepeatingBendingProcessNew"/>
    <dgm:cxn modelId="{8773305A-E453-D043-BF0C-721DFFC68927}" type="presParOf" srcId="{F76C4D80-03D5-6C4F-876E-23E20458AC78}" destId="{D49A9C5A-B19E-3940-9592-2BD619C1FB96}" srcOrd="6" destOrd="0" presId="urn:microsoft.com/office/officeart/2016/7/layout/RepeatingBendingProcessNew"/>
    <dgm:cxn modelId="{C39BB51C-500B-1749-89A6-668353BEA58A}" type="presParOf" srcId="{F76C4D80-03D5-6C4F-876E-23E20458AC78}" destId="{AB41DF3D-2551-7F4B-A0B5-93E4DB65A7AB}" srcOrd="7" destOrd="0" presId="urn:microsoft.com/office/officeart/2016/7/layout/RepeatingBendingProcessNew"/>
    <dgm:cxn modelId="{2C030A5A-1934-D645-9895-61160D3A0CFB}" type="presParOf" srcId="{AB41DF3D-2551-7F4B-A0B5-93E4DB65A7AB}" destId="{AEE580AD-E443-3E4B-8707-D1CFB5BFE8EC}" srcOrd="0" destOrd="0" presId="urn:microsoft.com/office/officeart/2016/7/layout/RepeatingBendingProcessNew"/>
    <dgm:cxn modelId="{56EB31EA-40BD-864A-BC05-BB8674F166ED}" type="presParOf" srcId="{F76C4D80-03D5-6C4F-876E-23E20458AC78}" destId="{4970AF96-F7CE-0749-820F-1F2FFD5A5C37}" srcOrd="8" destOrd="0" presId="urn:microsoft.com/office/officeart/2016/7/layout/RepeatingBendingProcessNew"/>
    <dgm:cxn modelId="{C611E3A8-C521-6442-A140-BFF82087EB76}" type="presParOf" srcId="{F76C4D80-03D5-6C4F-876E-23E20458AC78}" destId="{95BF4CE6-1EB4-0343-8535-EB3EC1A9B09F}" srcOrd="9" destOrd="0" presId="urn:microsoft.com/office/officeart/2016/7/layout/RepeatingBendingProcessNew"/>
    <dgm:cxn modelId="{0E044F28-C4C4-A04F-ACCE-70868C25CDE8}" type="presParOf" srcId="{95BF4CE6-1EB4-0343-8535-EB3EC1A9B09F}" destId="{74AC8EA1-0569-734A-BB86-62F4A725EA19}" srcOrd="0" destOrd="0" presId="urn:microsoft.com/office/officeart/2016/7/layout/RepeatingBendingProcessNew"/>
    <dgm:cxn modelId="{BF014F72-A03A-A545-90A3-6F652FD66F5F}" type="presParOf" srcId="{F76C4D80-03D5-6C4F-876E-23E20458AC78}" destId="{BEF2564F-361E-5C4D-8BBA-1BF9FF89EF6C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781C9AF-F422-47ED-AA24-EC73CB3D698B}" type="doc">
      <dgm:prSet loTypeId="urn:microsoft.com/office/officeart/2018/2/layout/IconLabelDescriptionList" loCatId="icon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E29AFDD9-7EA7-422B-9B7D-7CA420289582}">
      <dgm:prSet custT="1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Aim: To design an AI-powered digital wellbeing intervention that helps healthcare workers manage stress, improve resilience and enhance mental wellbeing</a:t>
          </a:r>
          <a:r>
            <a:rPr lang="en-GB" sz="1600"/>
            <a:t>.</a:t>
          </a:r>
          <a:endParaRPr lang="en-US" sz="1600"/>
        </a:p>
      </dgm:t>
    </dgm:pt>
    <dgm:pt modelId="{1DBD3835-F65A-4F26-ADB4-9F1E99619062}" type="parTrans" cxnId="{6D21A8F5-117C-45AA-A56A-75D84998DE80}">
      <dgm:prSet/>
      <dgm:spPr/>
      <dgm:t>
        <a:bodyPr/>
        <a:lstStyle/>
        <a:p>
          <a:endParaRPr lang="en-US"/>
        </a:p>
      </dgm:t>
    </dgm:pt>
    <dgm:pt modelId="{A619DDA4-68D9-4BF2-A19E-CD424A6E9A0A}" type="sibTrans" cxnId="{6D21A8F5-117C-45AA-A56A-75D84998DE80}">
      <dgm:prSet/>
      <dgm:spPr/>
      <dgm:t>
        <a:bodyPr/>
        <a:lstStyle/>
        <a:p>
          <a:endParaRPr lang="en-US"/>
        </a:p>
      </dgm:t>
    </dgm:pt>
    <dgm:pt modelId="{1195BE50-402B-4E3B-85D7-387303E7EF6E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Objectives</a:t>
          </a:r>
          <a:endParaRPr lang="en-US"/>
        </a:p>
      </dgm:t>
    </dgm:pt>
    <dgm:pt modelId="{6DA66C8D-9CAE-49CA-BD26-DF020CBF60A3}" type="parTrans" cxnId="{65DDCBF9-31BE-4E2A-9984-6189D6D268E6}">
      <dgm:prSet/>
      <dgm:spPr/>
      <dgm:t>
        <a:bodyPr/>
        <a:lstStyle/>
        <a:p>
          <a:endParaRPr lang="en-US"/>
        </a:p>
      </dgm:t>
    </dgm:pt>
    <dgm:pt modelId="{CC2F10EC-1F7D-4666-8B54-2A28BC7A1DA5}" type="sibTrans" cxnId="{65DDCBF9-31BE-4E2A-9984-6189D6D268E6}">
      <dgm:prSet/>
      <dgm:spPr/>
      <dgm:t>
        <a:bodyPr/>
        <a:lstStyle/>
        <a:p>
          <a:endParaRPr lang="en-US"/>
        </a:p>
      </dgm:t>
    </dgm:pt>
    <dgm:pt modelId="{2F1F36EB-E25D-456B-B03E-16055E71977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Reduce occupational stress                                                    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6B739BE-7212-466E-9CED-70EF4CA3F630}" type="parTrans" cxnId="{505A43D4-D1A7-4F55-AC9F-9B74189C44F2}">
      <dgm:prSet/>
      <dgm:spPr/>
      <dgm:t>
        <a:bodyPr/>
        <a:lstStyle/>
        <a:p>
          <a:endParaRPr lang="en-US"/>
        </a:p>
      </dgm:t>
    </dgm:pt>
    <dgm:pt modelId="{3DB1093D-34C8-4D1B-9CA4-E40DEACBD0C1}" type="sibTrans" cxnId="{505A43D4-D1A7-4F55-AC9F-9B74189C44F2}">
      <dgm:prSet/>
      <dgm:spPr/>
      <dgm:t>
        <a:bodyPr/>
        <a:lstStyle/>
        <a:p>
          <a:endParaRPr lang="en-US"/>
        </a:p>
      </dgm:t>
    </dgm:pt>
    <dgm:pt modelId="{7F21D376-BBCF-44F4-A378-5985702A0DE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Prevent burnout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787D61F-E513-4695-9063-9C4F7CEEAE18}" type="parTrans" cxnId="{319135BA-CD7E-4B32-B91D-1B377E34F20E}">
      <dgm:prSet/>
      <dgm:spPr/>
      <dgm:t>
        <a:bodyPr/>
        <a:lstStyle/>
        <a:p>
          <a:endParaRPr lang="en-US"/>
        </a:p>
      </dgm:t>
    </dgm:pt>
    <dgm:pt modelId="{FD35B9F5-9DF3-4CB5-8B58-2234D07C5456}" type="sibTrans" cxnId="{319135BA-CD7E-4B32-B91D-1B377E34F20E}">
      <dgm:prSet/>
      <dgm:spPr/>
      <dgm:t>
        <a:bodyPr/>
        <a:lstStyle/>
        <a:p>
          <a:endParaRPr lang="en-US"/>
        </a:p>
      </dgm:t>
    </dgm:pt>
    <dgm:pt modelId="{16FCB2AA-F673-418B-8532-DDAE56D1E8B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Improve psychological wellbeing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D9028BB-9C14-4DF4-9955-5207D78FA266}" type="parTrans" cxnId="{DBFDB960-AD5E-4AE4-BCC1-76028545AC74}">
      <dgm:prSet/>
      <dgm:spPr/>
      <dgm:t>
        <a:bodyPr/>
        <a:lstStyle/>
        <a:p>
          <a:endParaRPr lang="en-US"/>
        </a:p>
      </dgm:t>
    </dgm:pt>
    <dgm:pt modelId="{908455A4-DE13-4B7F-AC05-3B8CBDF9A25E}" type="sibTrans" cxnId="{DBFDB960-AD5E-4AE4-BCC1-76028545AC74}">
      <dgm:prSet/>
      <dgm:spPr/>
      <dgm:t>
        <a:bodyPr/>
        <a:lstStyle/>
        <a:p>
          <a:endParaRPr lang="en-US"/>
        </a:p>
      </dgm:t>
    </dgm:pt>
    <dgm:pt modelId="{FAD7E5D1-8184-4880-935C-B015C98979C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Encourage healthy coping strategies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2FD0D43-0023-4F6F-BD7D-A6B263E5E8D4}" type="parTrans" cxnId="{8647E750-F2BB-4E8D-B91E-13BA9C98B0B4}">
      <dgm:prSet/>
      <dgm:spPr/>
      <dgm:t>
        <a:bodyPr/>
        <a:lstStyle/>
        <a:p>
          <a:endParaRPr lang="en-US"/>
        </a:p>
      </dgm:t>
    </dgm:pt>
    <dgm:pt modelId="{A62687AD-63C4-42A0-83F6-6AB977B8FB6E}" type="sibTrans" cxnId="{8647E750-F2BB-4E8D-B91E-13BA9C98B0B4}">
      <dgm:prSet/>
      <dgm:spPr/>
      <dgm:t>
        <a:bodyPr/>
        <a:lstStyle/>
        <a:p>
          <a:endParaRPr lang="en-US"/>
        </a:p>
      </dgm:t>
    </dgm:pt>
    <dgm:pt modelId="{C5EB408D-60C6-4B92-86BD-FB4C1D5F739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Improve workforce resilience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03BEA13-F791-4885-B330-33CC0608AD9B}" type="parTrans" cxnId="{05014E37-1131-45DF-9B06-B8DCBDFC3D54}">
      <dgm:prSet/>
      <dgm:spPr/>
      <dgm:t>
        <a:bodyPr/>
        <a:lstStyle/>
        <a:p>
          <a:endParaRPr lang="en-US"/>
        </a:p>
      </dgm:t>
    </dgm:pt>
    <dgm:pt modelId="{8A8E9366-31E6-4B8C-B86B-D4C63A7F12CF}" type="sibTrans" cxnId="{05014E37-1131-45DF-9B06-B8DCBDFC3D54}">
      <dgm:prSet/>
      <dgm:spPr/>
      <dgm:t>
        <a:bodyPr/>
        <a:lstStyle/>
        <a:p>
          <a:endParaRPr lang="en-US"/>
        </a:p>
      </dgm:t>
    </dgm:pt>
    <dgm:pt modelId="{5498E475-0B2E-4373-A8D3-0558C53C690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Support better patient care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356EBCE-060B-4734-8C01-D716C880571E}" type="parTrans" cxnId="{3100B795-C9A4-43E8-8D12-CCB1EF465DF6}">
      <dgm:prSet/>
      <dgm:spPr/>
      <dgm:t>
        <a:bodyPr/>
        <a:lstStyle/>
        <a:p>
          <a:endParaRPr lang="en-US"/>
        </a:p>
      </dgm:t>
    </dgm:pt>
    <dgm:pt modelId="{95EC3CD1-3DFC-4471-B4CC-008FE13028D1}" type="sibTrans" cxnId="{3100B795-C9A4-43E8-8D12-CCB1EF465DF6}">
      <dgm:prSet/>
      <dgm:spPr/>
      <dgm:t>
        <a:bodyPr/>
        <a:lstStyle/>
        <a:p>
          <a:endParaRPr lang="en-US"/>
        </a:p>
      </dgm:t>
    </dgm:pt>
    <dgm:pt modelId="{79E9729A-44FF-4AC9-A3F0-89784FB32184}">
      <dgm:prSet/>
      <dgm:spPr/>
      <dgm:t>
        <a:bodyPr/>
        <a:lstStyle/>
        <a:p>
          <a:pPr>
            <a:lnSpc>
              <a:spcPct val="100000"/>
            </a:lnSpc>
          </a:pPr>
          <a:endParaRPr lang="en-US" sz="1100"/>
        </a:p>
      </dgm:t>
    </dgm:pt>
    <dgm:pt modelId="{50631D42-4696-4D36-AB04-891E956906B8}" type="parTrans" cxnId="{B0AD5632-3D4D-458E-9E75-154EC703CCC6}">
      <dgm:prSet/>
      <dgm:spPr/>
      <dgm:t>
        <a:bodyPr/>
        <a:lstStyle/>
        <a:p>
          <a:endParaRPr lang="en-GB"/>
        </a:p>
      </dgm:t>
    </dgm:pt>
    <dgm:pt modelId="{16B877C8-B7C6-4D34-9956-7F2894F44FE8}" type="sibTrans" cxnId="{B0AD5632-3D4D-458E-9E75-154EC703CCC6}">
      <dgm:prSet/>
      <dgm:spPr/>
      <dgm:t>
        <a:bodyPr/>
        <a:lstStyle/>
        <a:p>
          <a:endParaRPr lang="en-GB"/>
        </a:p>
      </dgm:t>
    </dgm:pt>
    <dgm:pt modelId="{A0D7E5EA-EDF6-4222-B492-37D491DA2FF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100"/>
            <a:t>                                                                                                                                                                            </a:t>
          </a:r>
          <a:r>
            <a:rPr lang="en-US" sz="1600">
              <a:latin typeface="Arial" panose="020B0604020202020204" pitchFamily="34" charset="0"/>
              <a:cs typeface="Arial" panose="020B0604020202020204" pitchFamily="34" charset="0"/>
            </a:rPr>
            <a:t>Charlotte Jackson 2223874                                                                                                                                                               </a:t>
          </a:r>
        </a:p>
      </dgm:t>
    </dgm:pt>
    <dgm:pt modelId="{1457690D-BE7A-465F-B446-2343579D4960}" type="parTrans" cxnId="{71F55425-DD8D-4991-9785-CA21E71B635E}">
      <dgm:prSet/>
      <dgm:spPr/>
      <dgm:t>
        <a:bodyPr/>
        <a:lstStyle/>
        <a:p>
          <a:endParaRPr lang="en-GB"/>
        </a:p>
      </dgm:t>
    </dgm:pt>
    <dgm:pt modelId="{9E3F8A4F-6DF0-4F90-81CD-80906F5B7DF8}" type="sibTrans" cxnId="{71F55425-DD8D-4991-9785-CA21E71B635E}">
      <dgm:prSet/>
      <dgm:spPr/>
      <dgm:t>
        <a:bodyPr/>
        <a:lstStyle/>
        <a:p>
          <a:endParaRPr lang="en-GB"/>
        </a:p>
      </dgm:t>
    </dgm:pt>
    <dgm:pt modelId="{204B5680-CE47-43C6-91D1-C0849294E7B4}" type="pres">
      <dgm:prSet presAssocID="{D781C9AF-F422-47ED-AA24-EC73CB3D698B}" presName="root" presStyleCnt="0">
        <dgm:presLayoutVars>
          <dgm:dir/>
          <dgm:resizeHandles val="exact"/>
        </dgm:presLayoutVars>
      </dgm:prSet>
      <dgm:spPr/>
    </dgm:pt>
    <dgm:pt modelId="{F0BB9D1E-5E36-49AF-A71A-8D328A8D7BA8}" type="pres">
      <dgm:prSet presAssocID="{E29AFDD9-7EA7-422B-9B7D-7CA420289582}" presName="compNode" presStyleCnt="0"/>
      <dgm:spPr/>
    </dgm:pt>
    <dgm:pt modelId="{805353C4-E3EF-42FA-B180-2D6B4DB06CC5}" type="pres">
      <dgm:prSet presAssocID="{E29AFDD9-7EA7-422B-9B7D-7CA420289582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9153DC15-D4C8-4C89-A86C-1787173AEACE}" type="pres">
      <dgm:prSet presAssocID="{E29AFDD9-7EA7-422B-9B7D-7CA420289582}" presName="iconSpace" presStyleCnt="0"/>
      <dgm:spPr/>
    </dgm:pt>
    <dgm:pt modelId="{805C7475-6CFE-474B-AB00-767D11D84F1E}" type="pres">
      <dgm:prSet presAssocID="{E29AFDD9-7EA7-422B-9B7D-7CA420289582}" presName="parTx" presStyleLbl="revTx" presStyleIdx="0" presStyleCnt="4">
        <dgm:presLayoutVars>
          <dgm:chMax val="0"/>
          <dgm:chPref val="0"/>
        </dgm:presLayoutVars>
      </dgm:prSet>
      <dgm:spPr/>
    </dgm:pt>
    <dgm:pt modelId="{802B8FDD-225C-4CFF-9745-B5032BA4C305}" type="pres">
      <dgm:prSet presAssocID="{E29AFDD9-7EA7-422B-9B7D-7CA420289582}" presName="txSpace" presStyleCnt="0"/>
      <dgm:spPr/>
    </dgm:pt>
    <dgm:pt modelId="{485F364B-B817-459E-9FCD-A172A3393F6A}" type="pres">
      <dgm:prSet presAssocID="{E29AFDD9-7EA7-422B-9B7D-7CA420289582}" presName="desTx" presStyleLbl="revTx" presStyleIdx="1" presStyleCnt="4">
        <dgm:presLayoutVars/>
      </dgm:prSet>
      <dgm:spPr/>
    </dgm:pt>
    <dgm:pt modelId="{68F52F4C-F337-4AC3-A51A-A89A100C2ED1}" type="pres">
      <dgm:prSet presAssocID="{A619DDA4-68D9-4BF2-A19E-CD424A6E9A0A}" presName="sibTrans" presStyleCnt="0"/>
      <dgm:spPr/>
    </dgm:pt>
    <dgm:pt modelId="{A4F8956A-3B35-4055-A50D-7C3BF795CD23}" type="pres">
      <dgm:prSet presAssocID="{1195BE50-402B-4E3B-85D7-387303E7EF6E}" presName="compNode" presStyleCnt="0"/>
      <dgm:spPr/>
    </dgm:pt>
    <dgm:pt modelId="{49ED065D-096D-49F0-A2DF-87EBC16BABE2}" type="pres">
      <dgm:prSet presAssocID="{1195BE50-402B-4E3B-85D7-387303E7EF6E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7A4E3B8D-6CF1-4444-A3B0-137CE54D96CD}" type="pres">
      <dgm:prSet presAssocID="{1195BE50-402B-4E3B-85D7-387303E7EF6E}" presName="iconSpace" presStyleCnt="0"/>
      <dgm:spPr/>
    </dgm:pt>
    <dgm:pt modelId="{DA588DF2-E7B3-4121-8B94-C5A782D806B9}" type="pres">
      <dgm:prSet presAssocID="{1195BE50-402B-4E3B-85D7-387303E7EF6E}" presName="parTx" presStyleLbl="revTx" presStyleIdx="2" presStyleCnt="4">
        <dgm:presLayoutVars>
          <dgm:chMax val="0"/>
          <dgm:chPref val="0"/>
        </dgm:presLayoutVars>
      </dgm:prSet>
      <dgm:spPr/>
    </dgm:pt>
    <dgm:pt modelId="{27E4E9F2-2C60-458F-92FE-D8EC64BD67F1}" type="pres">
      <dgm:prSet presAssocID="{1195BE50-402B-4E3B-85D7-387303E7EF6E}" presName="txSpace" presStyleCnt="0"/>
      <dgm:spPr/>
    </dgm:pt>
    <dgm:pt modelId="{EC3EB7F9-2901-4E2B-AAB7-4D6E0B3A79EA}" type="pres">
      <dgm:prSet presAssocID="{1195BE50-402B-4E3B-85D7-387303E7EF6E}" presName="desTx" presStyleLbl="revTx" presStyleIdx="3" presStyleCnt="4">
        <dgm:presLayoutVars/>
      </dgm:prSet>
      <dgm:spPr/>
    </dgm:pt>
  </dgm:ptLst>
  <dgm:cxnLst>
    <dgm:cxn modelId="{0ECD5E06-8FB7-44B7-AF3F-B6FCFDE74FE8}" type="presOf" srcId="{A0D7E5EA-EDF6-4222-B492-37D491DA2FF7}" destId="{EC3EB7F9-2901-4E2B-AAB7-4D6E0B3A79EA}" srcOrd="0" destOrd="7" presId="urn:microsoft.com/office/officeart/2018/2/layout/IconLabelDescriptionList"/>
    <dgm:cxn modelId="{0BC8AA19-C357-47BF-971B-1926F3660A19}" type="presOf" srcId="{79E9729A-44FF-4AC9-A3F0-89784FB32184}" destId="{EC3EB7F9-2901-4E2B-AAB7-4D6E0B3A79EA}" srcOrd="0" destOrd="6" presId="urn:microsoft.com/office/officeart/2018/2/layout/IconLabelDescriptionList"/>
    <dgm:cxn modelId="{CB2E551E-8749-4C7C-B29D-FE2D754C0030}" type="presOf" srcId="{2F1F36EB-E25D-456B-B03E-16055E719775}" destId="{EC3EB7F9-2901-4E2B-AAB7-4D6E0B3A79EA}" srcOrd="0" destOrd="0" presId="urn:microsoft.com/office/officeart/2018/2/layout/IconLabelDescriptionList"/>
    <dgm:cxn modelId="{71F55425-DD8D-4991-9785-CA21E71B635E}" srcId="{1195BE50-402B-4E3B-85D7-387303E7EF6E}" destId="{A0D7E5EA-EDF6-4222-B492-37D491DA2FF7}" srcOrd="7" destOrd="0" parTransId="{1457690D-BE7A-465F-B446-2343579D4960}" sibTransId="{9E3F8A4F-6DF0-4F90-81CD-80906F5B7DF8}"/>
    <dgm:cxn modelId="{07207129-4A16-4202-9607-950EC6DBCD94}" type="presOf" srcId="{D781C9AF-F422-47ED-AA24-EC73CB3D698B}" destId="{204B5680-CE47-43C6-91D1-C0849294E7B4}" srcOrd="0" destOrd="0" presId="urn:microsoft.com/office/officeart/2018/2/layout/IconLabelDescriptionList"/>
    <dgm:cxn modelId="{B0AD5632-3D4D-458E-9E75-154EC703CCC6}" srcId="{1195BE50-402B-4E3B-85D7-387303E7EF6E}" destId="{79E9729A-44FF-4AC9-A3F0-89784FB32184}" srcOrd="6" destOrd="0" parTransId="{50631D42-4696-4D36-AB04-891E956906B8}" sibTransId="{16B877C8-B7C6-4D34-9956-7F2894F44FE8}"/>
    <dgm:cxn modelId="{FA855E36-BEA8-41EB-A63C-B30F39173324}" type="presOf" srcId="{1195BE50-402B-4E3B-85D7-387303E7EF6E}" destId="{DA588DF2-E7B3-4121-8B94-C5A782D806B9}" srcOrd="0" destOrd="0" presId="urn:microsoft.com/office/officeart/2018/2/layout/IconLabelDescriptionList"/>
    <dgm:cxn modelId="{05014E37-1131-45DF-9B06-B8DCBDFC3D54}" srcId="{1195BE50-402B-4E3B-85D7-387303E7EF6E}" destId="{C5EB408D-60C6-4B92-86BD-FB4C1D5F739B}" srcOrd="4" destOrd="0" parTransId="{103BEA13-F791-4885-B330-33CC0608AD9B}" sibTransId="{8A8E9366-31E6-4B8C-B86B-D4C63A7F12CF}"/>
    <dgm:cxn modelId="{DBFDB960-AD5E-4AE4-BCC1-76028545AC74}" srcId="{1195BE50-402B-4E3B-85D7-387303E7EF6E}" destId="{16FCB2AA-F673-418B-8532-DDAE56D1E8B9}" srcOrd="2" destOrd="0" parTransId="{ED9028BB-9C14-4DF4-9955-5207D78FA266}" sibTransId="{908455A4-DE13-4B7F-AC05-3B8CBDF9A25E}"/>
    <dgm:cxn modelId="{46D15843-BABE-4F31-9B71-43AB4A936D8C}" type="presOf" srcId="{C5EB408D-60C6-4B92-86BD-FB4C1D5F739B}" destId="{EC3EB7F9-2901-4E2B-AAB7-4D6E0B3A79EA}" srcOrd="0" destOrd="4" presId="urn:microsoft.com/office/officeart/2018/2/layout/IconLabelDescriptionList"/>
    <dgm:cxn modelId="{600E036C-337C-4B48-9265-686D5A8CDB76}" type="presOf" srcId="{E29AFDD9-7EA7-422B-9B7D-7CA420289582}" destId="{805C7475-6CFE-474B-AB00-767D11D84F1E}" srcOrd="0" destOrd="0" presId="urn:microsoft.com/office/officeart/2018/2/layout/IconLabelDescriptionList"/>
    <dgm:cxn modelId="{8F6F884D-7486-4BD4-BCB3-0DD1407C15A5}" type="presOf" srcId="{FAD7E5D1-8184-4880-935C-B015C98979C9}" destId="{EC3EB7F9-2901-4E2B-AAB7-4D6E0B3A79EA}" srcOrd="0" destOrd="3" presId="urn:microsoft.com/office/officeart/2018/2/layout/IconLabelDescriptionList"/>
    <dgm:cxn modelId="{8647E750-F2BB-4E8D-B91E-13BA9C98B0B4}" srcId="{1195BE50-402B-4E3B-85D7-387303E7EF6E}" destId="{FAD7E5D1-8184-4880-935C-B015C98979C9}" srcOrd="3" destOrd="0" parTransId="{82FD0D43-0023-4F6F-BD7D-A6B263E5E8D4}" sibTransId="{A62687AD-63C4-42A0-83F6-6AB977B8FB6E}"/>
    <dgm:cxn modelId="{B19E2277-FED1-4B8F-BB02-8B19440B3C13}" type="presOf" srcId="{5498E475-0B2E-4373-A8D3-0558C53C690C}" destId="{EC3EB7F9-2901-4E2B-AAB7-4D6E0B3A79EA}" srcOrd="0" destOrd="5" presId="urn:microsoft.com/office/officeart/2018/2/layout/IconLabelDescriptionList"/>
    <dgm:cxn modelId="{F2563088-CE64-4E33-B5BC-6A9F40B3546B}" type="presOf" srcId="{7F21D376-BBCF-44F4-A378-5985702A0DE9}" destId="{EC3EB7F9-2901-4E2B-AAB7-4D6E0B3A79EA}" srcOrd="0" destOrd="1" presId="urn:microsoft.com/office/officeart/2018/2/layout/IconLabelDescriptionList"/>
    <dgm:cxn modelId="{3100B795-C9A4-43E8-8D12-CCB1EF465DF6}" srcId="{1195BE50-402B-4E3B-85D7-387303E7EF6E}" destId="{5498E475-0B2E-4373-A8D3-0558C53C690C}" srcOrd="5" destOrd="0" parTransId="{9356EBCE-060B-4734-8C01-D716C880571E}" sibTransId="{95EC3CD1-3DFC-4471-B4CC-008FE13028D1}"/>
    <dgm:cxn modelId="{319135BA-CD7E-4B32-B91D-1B377E34F20E}" srcId="{1195BE50-402B-4E3B-85D7-387303E7EF6E}" destId="{7F21D376-BBCF-44F4-A378-5985702A0DE9}" srcOrd="1" destOrd="0" parTransId="{9787D61F-E513-4695-9063-9C4F7CEEAE18}" sibTransId="{FD35B9F5-9DF3-4CB5-8B58-2234D07C5456}"/>
    <dgm:cxn modelId="{505A43D4-D1A7-4F55-AC9F-9B74189C44F2}" srcId="{1195BE50-402B-4E3B-85D7-387303E7EF6E}" destId="{2F1F36EB-E25D-456B-B03E-16055E719775}" srcOrd="0" destOrd="0" parTransId="{76B739BE-7212-466E-9CED-70EF4CA3F630}" sibTransId="{3DB1093D-34C8-4D1B-9CA4-E40DEACBD0C1}"/>
    <dgm:cxn modelId="{7F5BAEDD-95F7-4B71-A1B2-6BA213507B4E}" type="presOf" srcId="{16FCB2AA-F673-418B-8532-DDAE56D1E8B9}" destId="{EC3EB7F9-2901-4E2B-AAB7-4D6E0B3A79EA}" srcOrd="0" destOrd="2" presId="urn:microsoft.com/office/officeart/2018/2/layout/IconLabelDescriptionList"/>
    <dgm:cxn modelId="{6D21A8F5-117C-45AA-A56A-75D84998DE80}" srcId="{D781C9AF-F422-47ED-AA24-EC73CB3D698B}" destId="{E29AFDD9-7EA7-422B-9B7D-7CA420289582}" srcOrd="0" destOrd="0" parTransId="{1DBD3835-F65A-4F26-ADB4-9F1E99619062}" sibTransId="{A619DDA4-68D9-4BF2-A19E-CD424A6E9A0A}"/>
    <dgm:cxn modelId="{65DDCBF9-31BE-4E2A-9984-6189D6D268E6}" srcId="{D781C9AF-F422-47ED-AA24-EC73CB3D698B}" destId="{1195BE50-402B-4E3B-85D7-387303E7EF6E}" srcOrd="1" destOrd="0" parTransId="{6DA66C8D-9CAE-49CA-BD26-DF020CBF60A3}" sibTransId="{CC2F10EC-1F7D-4666-8B54-2A28BC7A1DA5}"/>
    <dgm:cxn modelId="{43E1A863-A49E-40D2-8889-E89800DB1B2D}" type="presParOf" srcId="{204B5680-CE47-43C6-91D1-C0849294E7B4}" destId="{F0BB9D1E-5E36-49AF-A71A-8D328A8D7BA8}" srcOrd="0" destOrd="0" presId="urn:microsoft.com/office/officeart/2018/2/layout/IconLabelDescriptionList"/>
    <dgm:cxn modelId="{41A058D1-26A9-41D0-AC10-AC5DC713C087}" type="presParOf" srcId="{F0BB9D1E-5E36-49AF-A71A-8D328A8D7BA8}" destId="{805353C4-E3EF-42FA-B180-2D6B4DB06CC5}" srcOrd="0" destOrd="0" presId="urn:microsoft.com/office/officeart/2018/2/layout/IconLabelDescriptionList"/>
    <dgm:cxn modelId="{B73FF809-9847-4C90-8BCA-5D7E791D07EA}" type="presParOf" srcId="{F0BB9D1E-5E36-49AF-A71A-8D328A8D7BA8}" destId="{9153DC15-D4C8-4C89-A86C-1787173AEACE}" srcOrd="1" destOrd="0" presId="urn:microsoft.com/office/officeart/2018/2/layout/IconLabelDescriptionList"/>
    <dgm:cxn modelId="{6CE1942D-3A0E-4E6C-A95D-025FB1A9A579}" type="presParOf" srcId="{F0BB9D1E-5E36-49AF-A71A-8D328A8D7BA8}" destId="{805C7475-6CFE-474B-AB00-767D11D84F1E}" srcOrd="2" destOrd="0" presId="urn:microsoft.com/office/officeart/2018/2/layout/IconLabelDescriptionList"/>
    <dgm:cxn modelId="{849103F1-AFBB-4156-844C-8D4F64BEDDD9}" type="presParOf" srcId="{F0BB9D1E-5E36-49AF-A71A-8D328A8D7BA8}" destId="{802B8FDD-225C-4CFF-9745-B5032BA4C305}" srcOrd="3" destOrd="0" presId="urn:microsoft.com/office/officeart/2018/2/layout/IconLabelDescriptionList"/>
    <dgm:cxn modelId="{3E850BC4-9D31-4920-A999-988003CCB2E7}" type="presParOf" srcId="{F0BB9D1E-5E36-49AF-A71A-8D328A8D7BA8}" destId="{485F364B-B817-459E-9FCD-A172A3393F6A}" srcOrd="4" destOrd="0" presId="urn:microsoft.com/office/officeart/2018/2/layout/IconLabelDescriptionList"/>
    <dgm:cxn modelId="{8DE60F43-D241-4E9C-A8DB-E2A13627D38F}" type="presParOf" srcId="{204B5680-CE47-43C6-91D1-C0849294E7B4}" destId="{68F52F4C-F337-4AC3-A51A-A89A100C2ED1}" srcOrd="1" destOrd="0" presId="urn:microsoft.com/office/officeart/2018/2/layout/IconLabelDescriptionList"/>
    <dgm:cxn modelId="{645ED47E-FF76-4660-A21A-D8F948F0330E}" type="presParOf" srcId="{204B5680-CE47-43C6-91D1-C0849294E7B4}" destId="{A4F8956A-3B35-4055-A50D-7C3BF795CD23}" srcOrd="2" destOrd="0" presId="urn:microsoft.com/office/officeart/2018/2/layout/IconLabelDescriptionList"/>
    <dgm:cxn modelId="{DB8D8244-A52F-4550-AB36-23CAAAA439F5}" type="presParOf" srcId="{A4F8956A-3B35-4055-A50D-7C3BF795CD23}" destId="{49ED065D-096D-49F0-A2DF-87EBC16BABE2}" srcOrd="0" destOrd="0" presId="urn:microsoft.com/office/officeart/2018/2/layout/IconLabelDescriptionList"/>
    <dgm:cxn modelId="{9E2B0850-4E3C-46C5-BB9F-3F23BA7CC573}" type="presParOf" srcId="{A4F8956A-3B35-4055-A50D-7C3BF795CD23}" destId="{7A4E3B8D-6CF1-4444-A3B0-137CE54D96CD}" srcOrd="1" destOrd="0" presId="urn:microsoft.com/office/officeart/2018/2/layout/IconLabelDescriptionList"/>
    <dgm:cxn modelId="{1AC6B190-B5B1-441D-8CA8-BEDBDBE65D08}" type="presParOf" srcId="{A4F8956A-3B35-4055-A50D-7C3BF795CD23}" destId="{DA588DF2-E7B3-4121-8B94-C5A782D806B9}" srcOrd="2" destOrd="0" presId="urn:microsoft.com/office/officeart/2018/2/layout/IconLabelDescriptionList"/>
    <dgm:cxn modelId="{FFFB5058-779D-4C5A-8167-07FDFB3A08F7}" type="presParOf" srcId="{A4F8956A-3B35-4055-A50D-7C3BF795CD23}" destId="{27E4E9F2-2C60-458F-92FE-D8EC64BD67F1}" srcOrd="3" destOrd="0" presId="urn:microsoft.com/office/officeart/2018/2/layout/IconLabelDescriptionList"/>
    <dgm:cxn modelId="{F313DA60-0859-40F5-9755-FB044BD433D8}" type="presParOf" srcId="{A4F8956A-3B35-4055-A50D-7C3BF795CD23}" destId="{EC3EB7F9-2901-4E2B-AAB7-4D6E0B3A79EA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2C03548-BF08-4868-AA17-7B7410246067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43E424D-7B7E-4E61-8B42-564227E13F46}">
      <dgm:prSet custT="1"/>
      <dgm:spPr/>
      <dgm:t>
        <a:bodyPr/>
        <a:lstStyle/>
        <a:p>
          <a:r>
            <a:rPr lang="en-GB" sz="1400" b="1">
              <a:latin typeface="Arial" panose="020B0604020202020204" pitchFamily="34" charset="0"/>
              <a:cs typeface="Arial" panose="020B0604020202020204" pitchFamily="34" charset="0"/>
            </a:rPr>
            <a:t>According to the theory of planned behaviour (TPB)</a:t>
          </a:r>
          <a:r>
            <a:rPr lang="de-DE" sz="1400" b="1">
              <a:latin typeface="Arial" panose="020B0604020202020204" pitchFamily="34" charset="0"/>
              <a:cs typeface="Arial" panose="020B0604020202020204" pitchFamily="34" charset="0"/>
            </a:rPr>
            <a:t>,</a:t>
          </a:r>
          <a:r>
            <a:rPr lang="en-GB" sz="1400" b="1">
              <a:latin typeface="Arial" panose="020B0604020202020204" pitchFamily="34" charset="0"/>
              <a:cs typeface="Arial" panose="020B0604020202020204" pitchFamily="34" charset="0"/>
            </a:rPr>
            <a:t> care workers will be more willing to use the </a:t>
          </a:r>
          <a:r>
            <a:rPr lang="en-GB" sz="1400" b="1" err="1">
              <a:latin typeface="Arial" panose="020B0604020202020204" pitchFamily="34" charset="0"/>
              <a:cs typeface="Arial" panose="020B0604020202020204" pitchFamily="34" charset="0"/>
            </a:rPr>
            <a:t>MindCare</a:t>
          </a:r>
          <a:r>
            <a:rPr lang="en-GB" sz="1400" b="1">
              <a:latin typeface="Arial" panose="020B0604020202020204" pitchFamily="34" charset="0"/>
              <a:cs typeface="Arial" panose="020B0604020202020204" pitchFamily="34" charset="0"/>
            </a:rPr>
            <a:t>+ App when:</a:t>
          </a:r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8EF2807-3E5C-4100-ABB5-2EA6257F2CD1}" type="parTrans" cxnId="{08292616-E60B-447A-849D-72C7A140CAB8}">
      <dgm:prSet/>
      <dgm:spPr/>
      <dgm:t>
        <a:bodyPr/>
        <a:lstStyle/>
        <a:p>
          <a:endParaRPr lang="en-US"/>
        </a:p>
      </dgm:t>
    </dgm:pt>
    <dgm:pt modelId="{01154B4C-9E5D-49E6-B4C3-FDD9F8AF32BF}" type="sibTrans" cxnId="{08292616-E60B-447A-849D-72C7A140CAB8}">
      <dgm:prSet/>
      <dgm:spPr/>
      <dgm:t>
        <a:bodyPr/>
        <a:lstStyle/>
        <a:p>
          <a:endParaRPr lang="en-US"/>
        </a:p>
      </dgm:t>
    </dgm:pt>
    <dgm:pt modelId="{DDD3402C-BA1B-4C84-B542-28E6A78D37A8}">
      <dgm:prSet custT="1"/>
      <dgm:spPr/>
      <dgm:t>
        <a:bodyPr/>
        <a:lstStyle/>
        <a:p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Behavioural beliefs -thinking it will improve their welfare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E51EE50-4C5A-4C7A-A796-424E1D4F0C2F}" type="parTrans" cxnId="{CE4F08D1-4CBC-47AC-9357-548E2B465E7C}">
      <dgm:prSet/>
      <dgm:spPr/>
      <dgm:t>
        <a:bodyPr/>
        <a:lstStyle/>
        <a:p>
          <a:endParaRPr lang="en-US"/>
        </a:p>
      </dgm:t>
    </dgm:pt>
    <dgm:pt modelId="{59CC75E9-1BD5-4085-AF59-A34C86168941}" type="sibTrans" cxnId="{CE4F08D1-4CBC-47AC-9357-548E2B465E7C}">
      <dgm:prSet/>
      <dgm:spPr/>
      <dgm:t>
        <a:bodyPr/>
        <a:lstStyle/>
        <a:p>
          <a:endParaRPr lang="en-US"/>
        </a:p>
      </dgm:t>
    </dgm:pt>
    <dgm:pt modelId="{CFE357D7-6C98-4E38-A307-9A1B85E3D5F8}">
      <dgm:prSet custT="1"/>
      <dgm:spPr/>
      <dgm:t>
        <a:bodyPr/>
        <a:lstStyle/>
        <a:p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Normative beliefs -they feel supported by their workplaces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75FCE1A-F78D-4E61-8A8F-60F8A88A6EC9}" type="parTrans" cxnId="{62665DEF-E461-4A19-A45A-321DC8555C69}">
      <dgm:prSet/>
      <dgm:spPr/>
      <dgm:t>
        <a:bodyPr/>
        <a:lstStyle/>
        <a:p>
          <a:endParaRPr lang="en-US"/>
        </a:p>
      </dgm:t>
    </dgm:pt>
    <dgm:pt modelId="{6A811B27-0D3B-4767-90F3-678017FE074E}" type="sibTrans" cxnId="{62665DEF-E461-4A19-A45A-321DC8555C69}">
      <dgm:prSet/>
      <dgm:spPr/>
      <dgm:t>
        <a:bodyPr/>
        <a:lstStyle/>
        <a:p>
          <a:endParaRPr lang="en-US"/>
        </a:p>
      </dgm:t>
    </dgm:pt>
    <dgm:pt modelId="{40446882-DCE6-4D2B-BEC8-5174DFE491DF}">
      <dgm:prSet custT="1"/>
      <dgm:spPr/>
      <dgm:t>
        <a:bodyPr/>
        <a:lstStyle/>
        <a:p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Control beliefs -having confidence that they can successfully use the app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558A03E-835E-491C-86A5-7A658F8A0BF5}" type="parTrans" cxnId="{959785B7-DAC7-4016-991C-CCB6E9AE8586}">
      <dgm:prSet/>
      <dgm:spPr/>
      <dgm:t>
        <a:bodyPr/>
        <a:lstStyle/>
        <a:p>
          <a:endParaRPr lang="en-US"/>
        </a:p>
      </dgm:t>
    </dgm:pt>
    <dgm:pt modelId="{BFF3B30D-0587-45CC-BD44-D18A3D91C709}" type="sibTrans" cxnId="{959785B7-DAC7-4016-991C-CCB6E9AE8586}">
      <dgm:prSet/>
      <dgm:spPr/>
      <dgm:t>
        <a:bodyPr/>
        <a:lstStyle/>
        <a:p>
          <a:endParaRPr lang="en-US"/>
        </a:p>
      </dgm:t>
    </dgm:pt>
    <dgm:pt modelId="{3BAF65E4-775C-42CF-AA77-105DDC01B56F}" type="pres">
      <dgm:prSet presAssocID="{62C03548-BF08-4868-AA17-7B7410246067}" presName="diagram" presStyleCnt="0">
        <dgm:presLayoutVars>
          <dgm:dir/>
          <dgm:resizeHandles val="exact"/>
        </dgm:presLayoutVars>
      </dgm:prSet>
      <dgm:spPr/>
    </dgm:pt>
    <dgm:pt modelId="{E7903B2D-4E7D-4ADD-875B-59DDEC93D1FA}" type="pres">
      <dgm:prSet presAssocID="{943E424D-7B7E-4E61-8B42-564227E13F46}" presName="node" presStyleLbl="node1" presStyleIdx="0" presStyleCnt="4">
        <dgm:presLayoutVars>
          <dgm:bulletEnabled val="1"/>
        </dgm:presLayoutVars>
      </dgm:prSet>
      <dgm:spPr/>
    </dgm:pt>
    <dgm:pt modelId="{862E8632-3EBF-44AB-95E7-73ACADE55737}" type="pres">
      <dgm:prSet presAssocID="{01154B4C-9E5D-49E6-B4C3-FDD9F8AF32BF}" presName="sibTrans" presStyleLbl="sibTrans2D1" presStyleIdx="0" presStyleCnt="3"/>
      <dgm:spPr/>
    </dgm:pt>
    <dgm:pt modelId="{7B50CA3E-589D-4FF2-A9CC-94B55A44990C}" type="pres">
      <dgm:prSet presAssocID="{01154B4C-9E5D-49E6-B4C3-FDD9F8AF32BF}" presName="connectorText" presStyleLbl="sibTrans2D1" presStyleIdx="0" presStyleCnt="3"/>
      <dgm:spPr/>
    </dgm:pt>
    <dgm:pt modelId="{F14120FC-4E8F-4146-A5A9-700A4AD567F8}" type="pres">
      <dgm:prSet presAssocID="{DDD3402C-BA1B-4C84-B542-28E6A78D37A8}" presName="node" presStyleLbl="node1" presStyleIdx="1" presStyleCnt="4">
        <dgm:presLayoutVars>
          <dgm:bulletEnabled val="1"/>
        </dgm:presLayoutVars>
      </dgm:prSet>
      <dgm:spPr/>
    </dgm:pt>
    <dgm:pt modelId="{67B11283-A829-4C17-84CA-1C78FB4DFF22}" type="pres">
      <dgm:prSet presAssocID="{59CC75E9-1BD5-4085-AF59-A34C86168941}" presName="sibTrans" presStyleLbl="sibTrans2D1" presStyleIdx="1" presStyleCnt="3"/>
      <dgm:spPr/>
    </dgm:pt>
    <dgm:pt modelId="{61E71084-8343-4A15-B6E7-79F9B0582647}" type="pres">
      <dgm:prSet presAssocID="{59CC75E9-1BD5-4085-AF59-A34C86168941}" presName="connectorText" presStyleLbl="sibTrans2D1" presStyleIdx="1" presStyleCnt="3"/>
      <dgm:spPr/>
    </dgm:pt>
    <dgm:pt modelId="{0BFFE173-62AF-4533-A6F2-6468F17D1B8A}" type="pres">
      <dgm:prSet presAssocID="{CFE357D7-6C98-4E38-A307-9A1B85E3D5F8}" presName="node" presStyleLbl="node1" presStyleIdx="2" presStyleCnt="4">
        <dgm:presLayoutVars>
          <dgm:bulletEnabled val="1"/>
        </dgm:presLayoutVars>
      </dgm:prSet>
      <dgm:spPr/>
    </dgm:pt>
    <dgm:pt modelId="{60385910-534D-41D4-A7AB-CA0D651ECCF4}" type="pres">
      <dgm:prSet presAssocID="{6A811B27-0D3B-4767-90F3-678017FE074E}" presName="sibTrans" presStyleLbl="sibTrans2D1" presStyleIdx="2" presStyleCnt="3"/>
      <dgm:spPr/>
    </dgm:pt>
    <dgm:pt modelId="{AE6BD62B-D507-4312-9D34-9E01809D3031}" type="pres">
      <dgm:prSet presAssocID="{6A811B27-0D3B-4767-90F3-678017FE074E}" presName="connectorText" presStyleLbl="sibTrans2D1" presStyleIdx="2" presStyleCnt="3"/>
      <dgm:spPr/>
    </dgm:pt>
    <dgm:pt modelId="{88DB8E78-4B74-4583-9117-7252C4F31729}" type="pres">
      <dgm:prSet presAssocID="{40446882-DCE6-4D2B-BEC8-5174DFE491DF}" presName="node" presStyleLbl="node1" presStyleIdx="3" presStyleCnt="4">
        <dgm:presLayoutVars>
          <dgm:bulletEnabled val="1"/>
        </dgm:presLayoutVars>
      </dgm:prSet>
      <dgm:spPr/>
    </dgm:pt>
  </dgm:ptLst>
  <dgm:cxnLst>
    <dgm:cxn modelId="{08292616-E60B-447A-849D-72C7A140CAB8}" srcId="{62C03548-BF08-4868-AA17-7B7410246067}" destId="{943E424D-7B7E-4E61-8B42-564227E13F46}" srcOrd="0" destOrd="0" parTransId="{48EF2807-3E5C-4100-ABB5-2EA6257F2CD1}" sibTransId="{01154B4C-9E5D-49E6-B4C3-FDD9F8AF32BF}"/>
    <dgm:cxn modelId="{B99E1E25-8984-49C8-8721-F3BBB80D65A9}" type="presOf" srcId="{59CC75E9-1BD5-4085-AF59-A34C86168941}" destId="{67B11283-A829-4C17-84CA-1C78FB4DFF22}" srcOrd="0" destOrd="0" presId="urn:microsoft.com/office/officeart/2005/8/layout/process5"/>
    <dgm:cxn modelId="{77F4482D-55BF-4389-956A-C96CA03ED1E1}" type="presOf" srcId="{DDD3402C-BA1B-4C84-B542-28E6A78D37A8}" destId="{F14120FC-4E8F-4146-A5A9-700A4AD567F8}" srcOrd="0" destOrd="0" presId="urn:microsoft.com/office/officeart/2005/8/layout/process5"/>
    <dgm:cxn modelId="{A3C17F33-9021-4118-B211-F59D7E078400}" type="presOf" srcId="{01154B4C-9E5D-49E6-B4C3-FDD9F8AF32BF}" destId="{862E8632-3EBF-44AB-95E7-73ACADE55737}" srcOrd="0" destOrd="0" presId="urn:microsoft.com/office/officeart/2005/8/layout/process5"/>
    <dgm:cxn modelId="{EA5D3B3F-FDF1-444D-BF7C-44C8542FDFA0}" type="presOf" srcId="{40446882-DCE6-4D2B-BEC8-5174DFE491DF}" destId="{88DB8E78-4B74-4583-9117-7252C4F31729}" srcOrd="0" destOrd="0" presId="urn:microsoft.com/office/officeart/2005/8/layout/process5"/>
    <dgm:cxn modelId="{5EAAC367-FA28-4AE6-93E0-5FCC5AD8C49E}" type="presOf" srcId="{943E424D-7B7E-4E61-8B42-564227E13F46}" destId="{E7903B2D-4E7D-4ADD-875B-59DDEC93D1FA}" srcOrd="0" destOrd="0" presId="urn:microsoft.com/office/officeart/2005/8/layout/process5"/>
    <dgm:cxn modelId="{110B486C-EDA3-4FAA-80E7-93DA4579250F}" type="presOf" srcId="{6A811B27-0D3B-4767-90F3-678017FE074E}" destId="{60385910-534D-41D4-A7AB-CA0D651ECCF4}" srcOrd="0" destOrd="0" presId="urn:microsoft.com/office/officeart/2005/8/layout/process5"/>
    <dgm:cxn modelId="{25DA2670-DC4E-4AFB-8920-9ACFF7A2E572}" type="presOf" srcId="{CFE357D7-6C98-4E38-A307-9A1B85E3D5F8}" destId="{0BFFE173-62AF-4533-A6F2-6468F17D1B8A}" srcOrd="0" destOrd="0" presId="urn:microsoft.com/office/officeart/2005/8/layout/process5"/>
    <dgm:cxn modelId="{3ED56179-33A9-49A2-A2E1-E2D1594AAAA2}" type="presOf" srcId="{62C03548-BF08-4868-AA17-7B7410246067}" destId="{3BAF65E4-775C-42CF-AA77-105DDC01B56F}" srcOrd="0" destOrd="0" presId="urn:microsoft.com/office/officeart/2005/8/layout/process5"/>
    <dgm:cxn modelId="{1BA32387-1A0A-4285-9450-00FCCFBE3F95}" type="presOf" srcId="{6A811B27-0D3B-4767-90F3-678017FE074E}" destId="{AE6BD62B-D507-4312-9D34-9E01809D3031}" srcOrd="1" destOrd="0" presId="urn:microsoft.com/office/officeart/2005/8/layout/process5"/>
    <dgm:cxn modelId="{B339EDA8-70A0-485A-AA26-7D46C4CDAEA1}" type="presOf" srcId="{59CC75E9-1BD5-4085-AF59-A34C86168941}" destId="{61E71084-8343-4A15-B6E7-79F9B0582647}" srcOrd="1" destOrd="0" presId="urn:microsoft.com/office/officeart/2005/8/layout/process5"/>
    <dgm:cxn modelId="{F2B42BB6-B329-42C5-BAAD-5E5BE7DF67FE}" type="presOf" srcId="{01154B4C-9E5D-49E6-B4C3-FDD9F8AF32BF}" destId="{7B50CA3E-589D-4FF2-A9CC-94B55A44990C}" srcOrd="1" destOrd="0" presId="urn:microsoft.com/office/officeart/2005/8/layout/process5"/>
    <dgm:cxn modelId="{959785B7-DAC7-4016-991C-CCB6E9AE8586}" srcId="{62C03548-BF08-4868-AA17-7B7410246067}" destId="{40446882-DCE6-4D2B-BEC8-5174DFE491DF}" srcOrd="3" destOrd="0" parTransId="{4558A03E-835E-491C-86A5-7A658F8A0BF5}" sibTransId="{BFF3B30D-0587-45CC-BD44-D18A3D91C709}"/>
    <dgm:cxn modelId="{CE4F08D1-4CBC-47AC-9357-548E2B465E7C}" srcId="{62C03548-BF08-4868-AA17-7B7410246067}" destId="{DDD3402C-BA1B-4C84-B542-28E6A78D37A8}" srcOrd="1" destOrd="0" parTransId="{FE51EE50-4C5A-4C7A-A796-424E1D4F0C2F}" sibTransId="{59CC75E9-1BD5-4085-AF59-A34C86168941}"/>
    <dgm:cxn modelId="{62665DEF-E461-4A19-A45A-321DC8555C69}" srcId="{62C03548-BF08-4868-AA17-7B7410246067}" destId="{CFE357D7-6C98-4E38-A307-9A1B85E3D5F8}" srcOrd="2" destOrd="0" parTransId="{275FCE1A-F78D-4E61-8A8F-60F8A88A6EC9}" sibTransId="{6A811B27-0D3B-4767-90F3-678017FE074E}"/>
    <dgm:cxn modelId="{3CECD9C7-9942-4F82-B14B-1F9128A112D4}" type="presParOf" srcId="{3BAF65E4-775C-42CF-AA77-105DDC01B56F}" destId="{E7903B2D-4E7D-4ADD-875B-59DDEC93D1FA}" srcOrd="0" destOrd="0" presId="urn:microsoft.com/office/officeart/2005/8/layout/process5"/>
    <dgm:cxn modelId="{36ABF8E9-E508-47B3-9E7A-380A224E03D5}" type="presParOf" srcId="{3BAF65E4-775C-42CF-AA77-105DDC01B56F}" destId="{862E8632-3EBF-44AB-95E7-73ACADE55737}" srcOrd="1" destOrd="0" presId="urn:microsoft.com/office/officeart/2005/8/layout/process5"/>
    <dgm:cxn modelId="{CB847EF9-0935-43DA-9AF5-8048B3265A20}" type="presParOf" srcId="{862E8632-3EBF-44AB-95E7-73ACADE55737}" destId="{7B50CA3E-589D-4FF2-A9CC-94B55A44990C}" srcOrd="0" destOrd="0" presId="urn:microsoft.com/office/officeart/2005/8/layout/process5"/>
    <dgm:cxn modelId="{C493112B-1A87-4B6D-B8B7-57EC7A47A437}" type="presParOf" srcId="{3BAF65E4-775C-42CF-AA77-105DDC01B56F}" destId="{F14120FC-4E8F-4146-A5A9-700A4AD567F8}" srcOrd="2" destOrd="0" presId="urn:microsoft.com/office/officeart/2005/8/layout/process5"/>
    <dgm:cxn modelId="{DB3395CE-8AB0-4331-A514-C2C5C7916224}" type="presParOf" srcId="{3BAF65E4-775C-42CF-AA77-105DDC01B56F}" destId="{67B11283-A829-4C17-84CA-1C78FB4DFF22}" srcOrd="3" destOrd="0" presId="urn:microsoft.com/office/officeart/2005/8/layout/process5"/>
    <dgm:cxn modelId="{94CAE523-36A7-4BB3-B8AD-3843317E6F5C}" type="presParOf" srcId="{67B11283-A829-4C17-84CA-1C78FB4DFF22}" destId="{61E71084-8343-4A15-B6E7-79F9B0582647}" srcOrd="0" destOrd="0" presId="urn:microsoft.com/office/officeart/2005/8/layout/process5"/>
    <dgm:cxn modelId="{4BAEA0A0-7564-4F23-9D53-9D666BC455F1}" type="presParOf" srcId="{3BAF65E4-775C-42CF-AA77-105DDC01B56F}" destId="{0BFFE173-62AF-4533-A6F2-6468F17D1B8A}" srcOrd="4" destOrd="0" presId="urn:microsoft.com/office/officeart/2005/8/layout/process5"/>
    <dgm:cxn modelId="{64308D29-F3AA-4607-B365-842071E35767}" type="presParOf" srcId="{3BAF65E4-775C-42CF-AA77-105DDC01B56F}" destId="{60385910-534D-41D4-A7AB-CA0D651ECCF4}" srcOrd="5" destOrd="0" presId="urn:microsoft.com/office/officeart/2005/8/layout/process5"/>
    <dgm:cxn modelId="{1B7698D1-8006-4B5C-818F-DAFD702DC15D}" type="presParOf" srcId="{60385910-534D-41D4-A7AB-CA0D651ECCF4}" destId="{AE6BD62B-D507-4312-9D34-9E01809D3031}" srcOrd="0" destOrd="0" presId="urn:microsoft.com/office/officeart/2005/8/layout/process5"/>
    <dgm:cxn modelId="{8ECE50F8-94D1-4FA4-9731-7C973AD7B5DA}" type="presParOf" srcId="{3BAF65E4-775C-42CF-AA77-105DDC01B56F}" destId="{88DB8E78-4B74-4583-9117-7252C4F31729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EBE2556-34D7-42D3-A99E-DD9FE97879FE}" type="doc">
      <dgm:prSet loTypeId="urn:microsoft.com/office/officeart/2005/8/layout/vList3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249B25D-BBE0-48B8-9963-8B71E336F136}">
      <dgm:prSet/>
      <dgm:spPr>
        <a:gradFill rotWithShape="0">
          <a:gsLst>
            <a:gs pos="0">
              <a:schemeClr val="bg2">
                <a:lumMod val="75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</a:gradFill>
      </dgm:spPr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Workload-daily workload monitoring and emotional demands</a:t>
          </a:r>
        </a:p>
      </dgm:t>
    </dgm:pt>
    <dgm:pt modelId="{04C14EEE-66CE-47EC-BBB8-03A87B7AD888}" type="parTrans" cxnId="{4CA6D6DD-403E-4052-8A37-8FE91C907E26}">
      <dgm:prSet/>
      <dgm:spPr/>
      <dgm:t>
        <a:bodyPr/>
        <a:lstStyle/>
        <a:p>
          <a:endParaRPr lang="en-GB"/>
        </a:p>
      </dgm:t>
    </dgm:pt>
    <dgm:pt modelId="{CC6DF07E-B22D-456C-ADA1-29FDEF75FB73}" type="sibTrans" cxnId="{4CA6D6DD-403E-4052-8A37-8FE91C907E26}">
      <dgm:prSet/>
      <dgm:spPr/>
      <dgm:t>
        <a:bodyPr/>
        <a:lstStyle/>
        <a:p>
          <a:endParaRPr lang="en-GB"/>
        </a:p>
      </dgm:t>
    </dgm:pt>
    <dgm:pt modelId="{D5EA0060-5CDA-406C-BB5D-021D660BE660}">
      <dgm:prSet/>
      <dgm:spPr>
        <a:gradFill rotWithShape="0">
          <a:gsLst>
            <a:gs pos="94250">
              <a:schemeClr val="bg2">
                <a:lumMod val="75000"/>
              </a:schemeClr>
            </a:gs>
            <a:gs pos="25000">
              <a:srgbClr val="55AEF0"/>
            </a:gs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</a:gradFill>
      </dgm:spPr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 Recovery and energy Tracker</a:t>
          </a:r>
        </a:p>
      </dgm:t>
    </dgm:pt>
    <dgm:pt modelId="{C9A8F6B4-9916-4347-8979-BCC5ADFBF502}" type="parTrans" cxnId="{7A8A9679-0579-440B-8560-25D0C7AC5107}">
      <dgm:prSet/>
      <dgm:spPr/>
      <dgm:t>
        <a:bodyPr/>
        <a:lstStyle/>
        <a:p>
          <a:endParaRPr lang="en-GB"/>
        </a:p>
      </dgm:t>
    </dgm:pt>
    <dgm:pt modelId="{295686BE-326E-4BA7-AB20-102E17948AAA}" type="sibTrans" cxnId="{7A8A9679-0579-440B-8560-25D0C7AC5107}">
      <dgm:prSet/>
      <dgm:spPr/>
      <dgm:t>
        <a:bodyPr/>
        <a:lstStyle/>
        <a:p>
          <a:endParaRPr lang="en-GB"/>
        </a:p>
      </dgm:t>
    </dgm:pt>
    <dgm:pt modelId="{C55DC030-4663-4B31-BE85-5CECC9B5A13A}">
      <dgm:prSet/>
      <dgm:spPr>
        <a:gradFill rotWithShape="0">
          <a:gsLst>
            <a:gs pos="0">
              <a:schemeClr val="tx2">
                <a:lumMod val="60000"/>
                <a:lumOff val="4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</a:gradFill>
      </dgm:spPr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Identifying declining resilience before burnout develops</a:t>
          </a:r>
        </a:p>
      </dgm:t>
    </dgm:pt>
    <dgm:pt modelId="{D1AFB564-A58E-475C-B968-764CC15C2A8F}" type="parTrans" cxnId="{5F77BBE3-7F01-4030-A7E7-BB7B441DAE80}">
      <dgm:prSet/>
      <dgm:spPr/>
      <dgm:t>
        <a:bodyPr/>
        <a:lstStyle/>
        <a:p>
          <a:endParaRPr lang="en-GB"/>
        </a:p>
      </dgm:t>
    </dgm:pt>
    <dgm:pt modelId="{CE56D52C-9BFD-4488-88DF-9D7FB4DE4902}" type="sibTrans" cxnId="{5F77BBE3-7F01-4030-A7E7-BB7B441DAE80}">
      <dgm:prSet/>
      <dgm:spPr/>
      <dgm:t>
        <a:bodyPr/>
        <a:lstStyle/>
        <a:p>
          <a:endParaRPr lang="en-GB"/>
        </a:p>
      </dgm:t>
    </dgm:pt>
    <dgm:pt modelId="{2DE71597-776A-4BE5-AA01-BE494CAD34FD}">
      <dgm:prSet/>
      <dgm:spPr>
        <a:gradFill rotWithShape="0">
          <a:gsLst>
            <a:gs pos="0">
              <a:schemeClr val="bg2">
                <a:lumMod val="75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</a:gradFill>
      </dgm:spPr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Recommend practical actions such as breaks, peer support CBT or mindfulness</a:t>
          </a:r>
        </a:p>
      </dgm:t>
    </dgm:pt>
    <dgm:pt modelId="{C385BF2D-6AAE-402D-A9E9-785A83BF9EE2}" type="parTrans" cxnId="{128EC146-4432-486E-A692-6635076CA002}">
      <dgm:prSet/>
      <dgm:spPr/>
      <dgm:t>
        <a:bodyPr/>
        <a:lstStyle/>
        <a:p>
          <a:endParaRPr lang="en-GB"/>
        </a:p>
      </dgm:t>
    </dgm:pt>
    <dgm:pt modelId="{ED391BA3-83D1-476C-9CF1-3DA406CA5B53}" type="sibTrans" cxnId="{128EC146-4432-486E-A692-6635076CA002}">
      <dgm:prSet/>
      <dgm:spPr/>
      <dgm:t>
        <a:bodyPr/>
        <a:lstStyle/>
        <a:p>
          <a:endParaRPr lang="en-GB"/>
        </a:p>
      </dgm:t>
    </dgm:pt>
    <dgm:pt modelId="{0FC90C5C-40D0-450A-8CFD-9763EF5CED45}">
      <dgm:prSet/>
      <dgm:spPr>
        <a:gradFill rotWithShape="0">
          <a:gsLst>
            <a:gs pos="0">
              <a:schemeClr val="bg2">
                <a:lumMod val="75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</a:gradFill>
      </dgm:spPr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Emotional demand-Mood checking</a:t>
          </a:r>
        </a:p>
      </dgm:t>
    </dgm:pt>
    <dgm:pt modelId="{71D3DC28-D2D5-413E-8281-F6F50F0091CE}" type="parTrans" cxnId="{A0E855B5-4C64-4F2F-AB85-77553EE20276}">
      <dgm:prSet/>
      <dgm:spPr/>
      <dgm:t>
        <a:bodyPr/>
        <a:lstStyle/>
        <a:p>
          <a:endParaRPr lang="en-GB"/>
        </a:p>
      </dgm:t>
    </dgm:pt>
    <dgm:pt modelId="{4DBF73AA-7E9C-4A7E-B822-80B814A8004C}" type="sibTrans" cxnId="{A0E855B5-4C64-4F2F-AB85-77553EE20276}">
      <dgm:prSet/>
      <dgm:spPr/>
      <dgm:t>
        <a:bodyPr/>
        <a:lstStyle/>
        <a:p>
          <a:endParaRPr lang="en-GB"/>
        </a:p>
      </dgm:t>
    </dgm:pt>
    <dgm:pt modelId="{B429FCCC-AC98-41EB-9838-7ACFBD20D7D7}" type="pres">
      <dgm:prSet presAssocID="{5EBE2556-34D7-42D3-A99E-DD9FE97879FE}" presName="linearFlow" presStyleCnt="0">
        <dgm:presLayoutVars>
          <dgm:dir/>
          <dgm:resizeHandles val="exact"/>
        </dgm:presLayoutVars>
      </dgm:prSet>
      <dgm:spPr/>
    </dgm:pt>
    <dgm:pt modelId="{6A78EC06-CBDF-4763-B8C3-32AFD32EFB5A}" type="pres">
      <dgm:prSet presAssocID="{6249B25D-BBE0-48B8-9963-8B71E336F136}" presName="composite" presStyleCnt="0"/>
      <dgm:spPr/>
    </dgm:pt>
    <dgm:pt modelId="{418BC397-C48C-4982-9B1A-C153424190C3}" type="pres">
      <dgm:prSet presAssocID="{6249B25D-BBE0-48B8-9963-8B71E336F136}" presName="imgShp" presStyleLbl="fgImgPlace1" presStyleIdx="0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nbox Check with solid fill"/>
        </a:ext>
      </dgm:extLst>
    </dgm:pt>
    <dgm:pt modelId="{02880768-3582-4B15-BDAF-E0E294FB96D4}" type="pres">
      <dgm:prSet presAssocID="{6249B25D-BBE0-48B8-9963-8B71E336F136}" presName="txShp" presStyleLbl="node1" presStyleIdx="0" presStyleCnt="5">
        <dgm:presLayoutVars>
          <dgm:bulletEnabled val="1"/>
        </dgm:presLayoutVars>
      </dgm:prSet>
      <dgm:spPr/>
    </dgm:pt>
    <dgm:pt modelId="{6CA61C77-7829-427A-80DB-210174318AAB}" type="pres">
      <dgm:prSet presAssocID="{CC6DF07E-B22D-456C-ADA1-29FDEF75FB73}" presName="spacing" presStyleCnt="0"/>
      <dgm:spPr/>
    </dgm:pt>
    <dgm:pt modelId="{D3E73830-7BB0-402A-B6A1-5734779BC1B4}" type="pres">
      <dgm:prSet presAssocID="{D5EA0060-5CDA-406C-BB5D-021D660BE660}" presName="composite" presStyleCnt="0"/>
      <dgm:spPr/>
    </dgm:pt>
    <dgm:pt modelId="{33FAB60F-17D6-41CC-ABB3-5CAFC8C26616}" type="pres">
      <dgm:prSet presAssocID="{D5EA0060-5CDA-406C-BB5D-021D660BE660}" presName="imgShp" presStyleLbl="fgImgPlace1" presStyleIdx="1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ttery with solid fill"/>
        </a:ext>
      </dgm:extLst>
    </dgm:pt>
    <dgm:pt modelId="{37970D46-90D7-4280-B5EB-60BB08DF27F3}" type="pres">
      <dgm:prSet presAssocID="{D5EA0060-5CDA-406C-BB5D-021D660BE660}" presName="txShp" presStyleLbl="node1" presStyleIdx="1" presStyleCnt="5">
        <dgm:presLayoutVars>
          <dgm:bulletEnabled val="1"/>
        </dgm:presLayoutVars>
      </dgm:prSet>
      <dgm:spPr/>
    </dgm:pt>
    <dgm:pt modelId="{5FE565B7-5B7B-48B5-8045-343296FEEEC7}" type="pres">
      <dgm:prSet presAssocID="{295686BE-326E-4BA7-AB20-102E17948AAA}" presName="spacing" presStyleCnt="0"/>
      <dgm:spPr/>
    </dgm:pt>
    <dgm:pt modelId="{F4E8EB69-45CB-48BE-8FF0-31A12BCBFFD1}" type="pres">
      <dgm:prSet presAssocID="{0FC90C5C-40D0-450A-8CFD-9763EF5CED45}" presName="composite" presStyleCnt="0"/>
      <dgm:spPr/>
    </dgm:pt>
    <dgm:pt modelId="{0641108E-DD46-499D-953C-1FE5526C3A8C}" type="pres">
      <dgm:prSet presAssocID="{0FC90C5C-40D0-450A-8CFD-9763EF5CED45}" presName="imgShp" presStyleLbl="fgImgPlace1" presStyleIdx="2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inking face outline outline"/>
        </a:ext>
      </dgm:extLst>
    </dgm:pt>
    <dgm:pt modelId="{B41D6F36-7595-46B6-A29B-BD1A601AAA42}" type="pres">
      <dgm:prSet presAssocID="{0FC90C5C-40D0-450A-8CFD-9763EF5CED45}" presName="txShp" presStyleLbl="node1" presStyleIdx="2" presStyleCnt="5">
        <dgm:presLayoutVars>
          <dgm:bulletEnabled val="1"/>
        </dgm:presLayoutVars>
      </dgm:prSet>
      <dgm:spPr/>
    </dgm:pt>
    <dgm:pt modelId="{B8264FF5-CABD-4B46-9A23-EA4319E3A0B7}" type="pres">
      <dgm:prSet presAssocID="{4DBF73AA-7E9C-4A7E-B822-80B814A8004C}" presName="spacing" presStyleCnt="0"/>
      <dgm:spPr/>
    </dgm:pt>
    <dgm:pt modelId="{976C3F0A-01CC-427E-927F-A06D57726A3A}" type="pres">
      <dgm:prSet presAssocID="{C55DC030-4663-4B31-BE85-5CECC9B5A13A}" presName="composite" presStyleCnt="0"/>
      <dgm:spPr/>
    </dgm:pt>
    <dgm:pt modelId="{825070C4-D0D5-45D4-8984-9597144D9C16}" type="pres">
      <dgm:prSet presAssocID="{C55DC030-4663-4B31-BE85-5CECC9B5A13A}" presName="imgShp" presStyleLbl="fgImgPlace1" presStyleIdx="3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wnward trend graph with solid fill"/>
        </a:ext>
      </dgm:extLst>
    </dgm:pt>
    <dgm:pt modelId="{2F427117-7CEC-49F4-9D92-6B7B152933F0}" type="pres">
      <dgm:prSet presAssocID="{C55DC030-4663-4B31-BE85-5CECC9B5A13A}" presName="txShp" presStyleLbl="node1" presStyleIdx="3" presStyleCnt="5">
        <dgm:presLayoutVars>
          <dgm:bulletEnabled val="1"/>
        </dgm:presLayoutVars>
      </dgm:prSet>
      <dgm:spPr/>
    </dgm:pt>
    <dgm:pt modelId="{C04D4489-B30A-4099-A250-6024003D444F}" type="pres">
      <dgm:prSet presAssocID="{CE56D52C-9BFD-4488-88DF-9D7FB4DE4902}" presName="spacing" presStyleCnt="0"/>
      <dgm:spPr/>
    </dgm:pt>
    <dgm:pt modelId="{B1909EC6-C69E-4B6E-B13E-32009FF6D733}" type="pres">
      <dgm:prSet presAssocID="{2DE71597-776A-4BE5-AA01-BE494CAD34FD}" presName="composite" presStyleCnt="0"/>
      <dgm:spPr/>
    </dgm:pt>
    <dgm:pt modelId="{231EE387-B653-47AA-BAA7-B2F98A3FE861}" type="pres">
      <dgm:prSet presAssocID="{2DE71597-776A-4BE5-AA01-BE494CAD34FD}" presName="imgShp" presStyleLbl="fgImgPlace1" presStyleIdx="4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 with solid fill"/>
        </a:ext>
      </dgm:extLst>
    </dgm:pt>
    <dgm:pt modelId="{62BE26DB-8098-46E9-8C27-F2365F729BF5}" type="pres">
      <dgm:prSet presAssocID="{2DE71597-776A-4BE5-AA01-BE494CAD34FD}" presName="txShp" presStyleLbl="node1" presStyleIdx="4" presStyleCnt="5">
        <dgm:presLayoutVars>
          <dgm:bulletEnabled val="1"/>
        </dgm:presLayoutVars>
      </dgm:prSet>
      <dgm:spPr/>
    </dgm:pt>
  </dgm:ptLst>
  <dgm:cxnLst>
    <dgm:cxn modelId="{00406A17-8ABF-4898-B8C9-472BF0F3D2EB}" type="presOf" srcId="{D5EA0060-5CDA-406C-BB5D-021D660BE660}" destId="{37970D46-90D7-4280-B5EB-60BB08DF27F3}" srcOrd="0" destOrd="0" presId="urn:microsoft.com/office/officeart/2005/8/layout/vList3"/>
    <dgm:cxn modelId="{128EC146-4432-486E-A692-6635076CA002}" srcId="{5EBE2556-34D7-42D3-A99E-DD9FE97879FE}" destId="{2DE71597-776A-4BE5-AA01-BE494CAD34FD}" srcOrd="4" destOrd="0" parTransId="{C385BF2D-6AAE-402D-A9E9-785A83BF9EE2}" sibTransId="{ED391BA3-83D1-476C-9CF1-3DA406CA5B53}"/>
    <dgm:cxn modelId="{B02D0750-C93E-4324-9A76-B26A33364238}" type="presOf" srcId="{0FC90C5C-40D0-450A-8CFD-9763EF5CED45}" destId="{B41D6F36-7595-46B6-A29B-BD1A601AAA42}" srcOrd="0" destOrd="0" presId="urn:microsoft.com/office/officeart/2005/8/layout/vList3"/>
    <dgm:cxn modelId="{D511EF51-95D1-4B37-8C91-5A77BB2AFD0C}" type="presOf" srcId="{5EBE2556-34D7-42D3-A99E-DD9FE97879FE}" destId="{B429FCCC-AC98-41EB-9838-7ACFBD20D7D7}" srcOrd="0" destOrd="0" presId="urn:microsoft.com/office/officeart/2005/8/layout/vList3"/>
    <dgm:cxn modelId="{488F2277-0AE9-45F9-BC15-EDA8F24C77E0}" type="presOf" srcId="{C55DC030-4663-4B31-BE85-5CECC9B5A13A}" destId="{2F427117-7CEC-49F4-9D92-6B7B152933F0}" srcOrd="0" destOrd="0" presId="urn:microsoft.com/office/officeart/2005/8/layout/vList3"/>
    <dgm:cxn modelId="{7A8A9679-0579-440B-8560-25D0C7AC5107}" srcId="{5EBE2556-34D7-42D3-A99E-DD9FE97879FE}" destId="{D5EA0060-5CDA-406C-BB5D-021D660BE660}" srcOrd="1" destOrd="0" parTransId="{C9A8F6B4-9916-4347-8979-BCC5ADFBF502}" sibTransId="{295686BE-326E-4BA7-AB20-102E17948AAA}"/>
    <dgm:cxn modelId="{9556AB85-8091-4D5F-902A-121BDE914335}" type="presOf" srcId="{2DE71597-776A-4BE5-AA01-BE494CAD34FD}" destId="{62BE26DB-8098-46E9-8C27-F2365F729BF5}" srcOrd="0" destOrd="0" presId="urn:microsoft.com/office/officeart/2005/8/layout/vList3"/>
    <dgm:cxn modelId="{A0E855B5-4C64-4F2F-AB85-77553EE20276}" srcId="{5EBE2556-34D7-42D3-A99E-DD9FE97879FE}" destId="{0FC90C5C-40D0-450A-8CFD-9763EF5CED45}" srcOrd="2" destOrd="0" parTransId="{71D3DC28-D2D5-413E-8281-F6F50F0091CE}" sibTransId="{4DBF73AA-7E9C-4A7E-B822-80B814A8004C}"/>
    <dgm:cxn modelId="{447A2FBC-ECA7-4966-AA54-822A878B5E77}" type="presOf" srcId="{6249B25D-BBE0-48B8-9963-8B71E336F136}" destId="{02880768-3582-4B15-BDAF-E0E294FB96D4}" srcOrd="0" destOrd="0" presId="urn:microsoft.com/office/officeart/2005/8/layout/vList3"/>
    <dgm:cxn modelId="{4CA6D6DD-403E-4052-8A37-8FE91C907E26}" srcId="{5EBE2556-34D7-42D3-A99E-DD9FE97879FE}" destId="{6249B25D-BBE0-48B8-9963-8B71E336F136}" srcOrd="0" destOrd="0" parTransId="{04C14EEE-66CE-47EC-BBB8-03A87B7AD888}" sibTransId="{CC6DF07E-B22D-456C-ADA1-29FDEF75FB73}"/>
    <dgm:cxn modelId="{5F77BBE3-7F01-4030-A7E7-BB7B441DAE80}" srcId="{5EBE2556-34D7-42D3-A99E-DD9FE97879FE}" destId="{C55DC030-4663-4B31-BE85-5CECC9B5A13A}" srcOrd="3" destOrd="0" parTransId="{D1AFB564-A58E-475C-B968-764CC15C2A8F}" sibTransId="{CE56D52C-9BFD-4488-88DF-9D7FB4DE4902}"/>
    <dgm:cxn modelId="{56732671-5CE5-4E43-B68F-33E057DB0F26}" type="presParOf" srcId="{B429FCCC-AC98-41EB-9838-7ACFBD20D7D7}" destId="{6A78EC06-CBDF-4763-B8C3-32AFD32EFB5A}" srcOrd="0" destOrd="0" presId="urn:microsoft.com/office/officeart/2005/8/layout/vList3"/>
    <dgm:cxn modelId="{499683CF-F9FC-48E8-B3CD-C2D4A1CF6A60}" type="presParOf" srcId="{6A78EC06-CBDF-4763-B8C3-32AFD32EFB5A}" destId="{418BC397-C48C-4982-9B1A-C153424190C3}" srcOrd="0" destOrd="0" presId="urn:microsoft.com/office/officeart/2005/8/layout/vList3"/>
    <dgm:cxn modelId="{6E090230-EE2D-4ABF-BA04-C7B18CB4E105}" type="presParOf" srcId="{6A78EC06-CBDF-4763-B8C3-32AFD32EFB5A}" destId="{02880768-3582-4B15-BDAF-E0E294FB96D4}" srcOrd="1" destOrd="0" presId="urn:microsoft.com/office/officeart/2005/8/layout/vList3"/>
    <dgm:cxn modelId="{7AA368D8-2EAE-4D46-B46C-B0576DFB33BD}" type="presParOf" srcId="{B429FCCC-AC98-41EB-9838-7ACFBD20D7D7}" destId="{6CA61C77-7829-427A-80DB-210174318AAB}" srcOrd="1" destOrd="0" presId="urn:microsoft.com/office/officeart/2005/8/layout/vList3"/>
    <dgm:cxn modelId="{A67BAA83-75CD-4F3A-9344-33257BE8A9B1}" type="presParOf" srcId="{B429FCCC-AC98-41EB-9838-7ACFBD20D7D7}" destId="{D3E73830-7BB0-402A-B6A1-5734779BC1B4}" srcOrd="2" destOrd="0" presId="urn:microsoft.com/office/officeart/2005/8/layout/vList3"/>
    <dgm:cxn modelId="{DD6401A3-7683-4FBA-8086-FA23233295C6}" type="presParOf" srcId="{D3E73830-7BB0-402A-B6A1-5734779BC1B4}" destId="{33FAB60F-17D6-41CC-ABB3-5CAFC8C26616}" srcOrd="0" destOrd="0" presId="urn:microsoft.com/office/officeart/2005/8/layout/vList3"/>
    <dgm:cxn modelId="{EC087134-3C6D-4649-A89E-FFDF242A28B6}" type="presParOf" srcId="{D3E73830-7BB0-402A-B6A1-5734779BC1B4}" destId="{37970D46-90D7-4280-B5EB-60BB08DF27F3}" srcOrd="1" destOrd="0" presId="urn:microsoft.com/office/officeart/2005/8/layout/vList3"/>
    <dgm:cxn modelId="{BB0B8A91-3F42-45BA-95B0-780BDA1FF1A3}" type="presParOf" srcId="{B429FCCC-AC98-41EB-9838-7ACFBD20D7D7}" destId="{5FE565B7-5B7B-48B5-8045-343296FEEEC7}" srcOrd="3" destOrd="0" presId="urn:microsoft.com/office/officeart/2005/8/layout/vList3"/>
    <dgm:cxn modelId="{8EEF0DB1-1627-4CC2-958F-75F6B079A1BF}" type="presParOf" srcId="{B429FCCC-AC98-41EB-9838-7ACFBD20D7D7}" destId="{F4E8EB69-45CB-48BE-8FF0-31A12BCBFFD1}" srcOrd="4" destOrd="0" presId="urn:microsoft.com/office/officeart/2005/8/layout/vList3"/>
    <dgm:cxn modelId="{FA3E01DD-4489-44A2-85B4-108D4503AB77}" type="presParOf" srcId="{F4E8EB69-45CB-48BE-8FF0-31A12BCBFFD1}" destId="{0641108E-DD46-499D-953C-1FE5526C3A8C}" srcOrd="0" destOrd="0" presId="urn:microsoft.com/office/officeart/2005/8/layout/vList3"/>
    <dgm:cxn modelId="{97139361-29D0-4798-97A4-BF7119D2E72C}" type="presParOf" srcId="{F4E8EB69-45CB-48BE-8FF0-31A12BCBFFD1}" destId="{B41D6F36-7595-46B6-A29B-BD1A601AAA42}" srcOrd="1" destOrd="0" presId="urn:microsoft.com/office/officeart/2005/8/layout/vList3"/>
    <dgm:cxn modelId="{A9218FAA-38B9-45A8-AE9C-4905D746C1EF}" type="presParOf" srcId="{B429FCCC-AC98-41EB-9838-7ACFBD20D7D7}" destId="{B8264FF5-CABD-4B46-9A23-EA4319E3A0B7}" srcOrd="5" destOrd="0" presId="urn:microsoft.com/office/officeart/2005/8/layout/vList3"/>
    <dgm:cxn modelId="{155A61DB-1D9A-4180-A53E-3C56C5E4D3D4}" type="presParOf" srcId="{B429FCCC-AC98-41EB-9838-7ACFBD20D7D7}" destId="{976C3F0A-01CC-427E-927F-A06D57726A3A}" srcOrd="6" destOrd="0" presId="urn:microsoft.com/office/officeart/2005/8/layout/vList3"/>
    <dgm:cxn modelId="{040F7089-3799-4560-84DC-54B63E4A3F36}" type="presParOf" srcId="{976C3F0A-01CC-427E-927F-A06D57726A3A}" destId="{825070C4-D0D5-45D4-8984-9597144D9C16}" srcOrd="0" destOrd="0" presId="urn:microsoft.com/office/officeart/2005/8/layout/vList3"/>
    <dgm:cxn modelId="{B3E0FF39-B87C-4F24-9650-148CA8D49510}" type="presParOf" srcId="{976C3F0A-01CC-427E-927F-A06D57726A3A}" destId="{2F427117-7CEC-49F4-9D92-6B7B152933F0}" srcOrd="1" destOrd="0" presId="urn:microsoft.com/office/officeart/2005/8/layout/vList3"/>
    <dgm:cxn modelId="{2B41EE55-5B34-4424-A483-65C1C6866637}" type="presParOf" srcId="{B429FCCC-AC98-41EB-9838-7ACFBD20D7D7}" destId="{C04D4489-B30A-4099-A250-6024003D444F}" srcOrd="7" destOrd="0" presId="urn:microsoft.com/office/officeart/2005/8/layout/vList3"/>
    <dgm:cxn modelId="{FF2830C2-66BE-486B-BD95-9DF14E83EC6C}" type="presParOf" srcId="{B429FCCC-AC98-41EB-9838-7ACFBD20D7D7}" destId="{B1909EC6-C69E-4B6E-B13E-32009FF6D733}" srcOrd="8" destOrd="0" presId="urn:microsoft.com/office/officeart/2005/8/layout/vList3"/>
    <dgm:cxn modelId="{852BD1C6-73DF-40F2-BE49-0453059DC25E}" type="presParOf" srcId="{B1909EC6-C69E-4B6E-B13E-32009FF6D733}" destId="{231EE387-B653-47AA-BAA7-B2F98A3FE861}" srcOrd="0" destOrd="0" presId="urn:microsoft.com/office/officeart/2005/8/layout/vList3"/>
    <dgm:cxn modelId="{79718088-E8EB-4DC1-AC92-839A546A068A}" type="presParOf" srcId="{B1909EC6-C69E-4B6E-B13E-32009FF6D733}" destId="{62BE26DB-8098-46E9-8C27-F2365F729BF5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123D76D-E016-4653-B221-622A24BA7F3F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624682B-4BEA-469F-B95A-85E7C8159BBC}">
      <dgm:prSet custT="1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GB" sz="1600" b="1">
              <a:latin typeface="Arial" panose="020B0604020202020204" pitchFamily="34" charset="0"/>
              <a:cs typeface="Arial" panose="020B0604020202020204" pitchFamily="34" charset="0"/>
            </a:rPr>
            <a:t>Data security </a:t>
          </a: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- actively protecting the information the device holds, generates, or accesses from unauthorized access (Fortinet, n.d.)    </a:t>
          </a:r>
        </a:p>
      </dgm:t>
    </dgm:pt>
    <dgm:pt modelId="{989BFED6-48FE-4AD8-824D-D05487D5249A}" type="parTrans" cxnId="{39AD74CD-0E27-4EA5-9AF1-C569F96BAD05}">
      <dgm:prSet/>
      <dgm:spPr/>
      <dgm:t>
        <a:bodyPr/>
        <a:lstStyle/>
        <a:p>
          <a:endParaRPr lang="en-GB"/>
        </a:p>
      </dgm:t>
    </dgm:pt>
    <dgm:pt modelId="{116F1301-4860-4924-8C7C-ACECE49A8B55}" type="sibTrans" cxnId="{39AD74CD-0E27-4EA5-9AF1-C569F96BAD05}">
      <dgm:prSet/>
      <dgm:spPr/>
      <dgm:t>
        <a:bodyPr/>
        <a:lstStyle/>
        <a:p>
          <a:endParaRPr lang="en-GB"/>
        </a:p>
      </dgm:t>
    </dgm:pt>
    <dgm:pt modelId="{92A2407A-68EC-4602-99A4-20CB819787A1}">
      <dgm:prSet custT="1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GB" sz="1600" b="1">
              <a:latin typeface="Arial" panose="020B0604020202020204" pitchFamily="34" charset="0"/>
              <a:cs typeface="Arial" panose="020B0604020202020204" pitchFamily="34" charset="0"/>
            </a:rPr>
            <a:t>Confidentiality </a:t>
          </a: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– “</a:t>
          </a:r>
          <a:r>
            <a:rPr lang="en-GB" sz="1600" b="0" u="none">
              <a:latin typeface="Arial" panose="020B0604020202020204" pitchFamily="34" charset="0"/>
              <a:cs typeface="Arial" panose="020B0604020202020204" pitchFamily="34" charset="0"/>
            </a:rPr>
            <a:t>Confidentiality means ensuring that sensitive information handled by your new digital device is only accessible, readable, and usable by authorized individuals or systems”</a:t>
          </a:r>
          <a:r>
            <a:rPr lang="en-GB" sz="1600" b="0" i="0">
              <a:latin typeface="Arial" panose="020B0604020202020204" pitchFamily="34" charset="0"/>
              <a:cs typeface="Arial" panose="020B0604020202020204" pitchFamily="34" charset="0"/>
            </a:rPr>
            <a:t> (ISMS.online, 2020)</a:t>
          </a: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.  </a:t>
          </a:r>
        </a:p>
      </dgm:t>
    </dgm:pt>
    <dgm:pt modelId="{8B4084F4-C713-486F-88B4-9A2D3A6481DD}" type="parTrans" cxnId="{8780B8C3-3F20-4F84-9626-0BBD1145D93F}">
      <dgm:prSet/>
      <dgm:spPr/>
      <dgm:t>
        <a:bodyPr/>
        <a:lstStyle/>
        <a:p>
          <a:endParaRPr lang="en-GB"/>
        </a:p>
      </dgm:t>
    </dgm:pt>
    <dgm:pt modelId="{87D40BB1-84A4-4BC3-ABE9-9F3A077B79D6}" type="sibTrans" cxnId="{8780B8C3-3F20-4F84-9626-0BBD1145D93F}">
      <dgm:prSet/>
      <dgm:spPr/>
      <dgm:t>
        <a:bodyPr/>
        <a:lstStyle/>
        <a:p>
          <a:endParaRPr lang="en-GB"/>
        </a:p>
      </dgm:t>
    </dgm:pt>
    <dgm:pt modelId="{8366E80B-ABE8-4C39-8108-F1B3DF080214}">
      <dgm:prSet custT="1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GB" sz="1600" b="1">
              <a:latin typeface="Arial" panose="020B0604020202020204" pitchFamily="34" charset="0"/>
              <a:cs typeface="Arial" panose="020B0604020202020204" pitchFamily="34" charset="0"/>
            </a:rPr>
            <a:t>NHS/social care integration </a:t>
          </a: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- the device doesn't just work in isolation. It seamlessly shares a patient's or service user's data between NHS healthcare professionals and local social care providers </a:t>
          </a:r>
          <a:r>
            <a:rPr lang="en-GB" sz="1600" b="0" i="0">
              <a:latin typeface="Arial" panose="020B0604020202020204" pitchFamily="34" charset="0"/>
              <a:cs typeface="Arial" panose="020B0604020202020204" pitchFamily="34" charset="0"/>
            </a:rPr>
            <a:t>(NHS England, 2018)</a:t>
          </a: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gm:t>
    </dgm:pt>
    <dgm:pt modelId="{861360CD-8552-43EC-8495-B87D19B4EFC5}" type="parTrans" cxnId="{A2A03B0A-64E4-43DD-9910-B1C99F2D09E9}">
      <dgm:prSet/>
      <dgm:spPr/>
      <dgm:t>
        <a:bodyPr/>
        <a:lstStyle/>
        <a:p>
          <a:endParaRPr lang="en-GB"/>
        </a:p>
      </dgm:t>
    </dgm:pt>
    <dgm:pt modelId="{4C986A33-9AA3-41A0-A27D-5671570C7A02}" type="sibTrans" cxnId="{A2A03B0A-64E4-43DD-9910-B1C99F2D09E9}">
      <dgm:prSet/>
      <dgm:spPr/>
      <dgm:t>
        <a:bodyPr/>
        <a:lstStyle/>
        <a:p>
          <a:endParaRPr lang="en-GB"/>
        </a:p>
      </dgm:t>
    </dgm:pt>
    <dgm:pt modelId="{94EF294F-5F0E-4CDC-8CFF-36A642C2B6F7}">
      <dgm:prSet custT="1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GB" sz="1600" b="1">
              <a:latin typeface="Arial" panose="020B0604020202020204" pitchFamily="34" charset="0"/>
              <a:cs typeface="Arial" panose="020B0604020202020204" pitchFamily="34" charset="0"/>
            </a:rPr>
            <a:t>Accessibility </a:t>
          </a:r>
          <a:r>
            <a:rPr lang="en-GB" sz="1600" b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ensuring everyone regardless of physical, sensory, or cognitive abilities—can use, understand, and navigate the device. (ionos Digital Guide, 2025)  </a:t>
          </a:r>
          <a:r>
            <a:rPr lang="en-GB" sz="1600" b="0">
              <a:latin typeface="Arial" panose="020B0604020202020204" pitchFamily="34" charset="0"/>
              <a:cs typeface="Arial" panose="020B0604020202020204" pitchFamily="34" charset="0"/>
            </a:rPr>
            <a:t>  </a:t>
          </a:r>
          <a:endParaRPr lang="en-GB" sz="16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5CDF2A6-8454-4FE3-8EDD-F180290EC7D2}" type="parTrans" cxnId="{6C245510-3A69-4443-8F69-804E66181228}">
      <dgm:prSet/>
      <dgm:spPr/>
      <dgm:t>
        <a:bodyPr/>
        <a:lstStyle/>
        <a:p>
          <a:endParaRPr lang="en-GB"/>
        </a:p>
      </dgm:t>
    </dgm:pt>
    <dgm:pt modelId="{99088342-E7B5-408D-9EFD-8BEFDED01A8B}" type="sibTrans" cxnId="{6C245510-3A69-4443-8F69-804E66181228}">
      <dgm:prSet/>
      <dgm:spPr/>
      <dgm:t>
        <a:bodyPr/>
        <a:lstStyle/>
        <a:p>
          <a:endParaRPr lang="en-GB"/>
        </a:p>
      </dgm:t>
    </dgm:pt>
    <dgm:pt modelId="{743905F9-5FD4-4243-B60C-00F79B1ED3EE}">
      <dgm:prSet custT="1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GB" sz="1600" b="1">
              <a:latin typeface="Arial" panose="020B0604020202020204" pitchFamily="34" charset="0"/>
              <a:cs typeface="Arial" panose="020B0604020202020204" pitchFamily="34" charset="0"/>
            </a:rPr>
            <a:t>Ethical considerations </a:t>
          </a:r>
          <a:r>
            <a:rPr lang="en-GB" sz="1600" b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US" sz="1600" b="0">
              <a:latin typeface="Arial" panose="020B0604020202020204" pitchFamily="34" charset="0"/>
              <a:cs typeface="Arial" panose="020B0604020202020204" pitchFamily="34" charset="0"/>
            </a:rPr>
            <a:t>dynamically assessing the moral, societal, and human impact of a new device</a:t>
          </a:r>
          <a:r>
            <a:rPr lang="en-GB" sz="1600" b="0">
              <a:latin typeface="Arial" panose="020B0604020202020204" pitchFamily="34" charset="0"/>
              <a:cs typeface="Arial" panose="020B0604020202020204" pitchFamily="34" charset="0"/>
            </a:rPr>
            <a:t> instead of checking the technological side of the app. (GOV.UK, 2019)</a:t>
          </a:r>
          <a:endParaRPr lang="en-GB" sz="16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89D4522-D0A9-46AE-9F3C-91DBE2A9B259}" type="parTrans" cxnId="{4EFC506C-47C1-4B78-B42E-CBFAA61B7BD3}">
      <dgm:prSet/>
      <dgm:spPr/>
      <dgm:t>
        <a:bodyPr/>
        <a:lstStyle/>
        <a:p>
          <a:endParaRPr lang="en-GB"/>
        </a:p>
      </dgm:t>
    </dgm:pt>
    <dgm:pt modelId="{77450A10-549D-4987-9A43-09E319564BC9}" type="sibTrans" cxnId="{4EFC506C-47C1-4B78-B42E-CBFAA61B7BD3}">
      <dgm:prSet/>
      <dgm:spPr/>
      <dgm:t>
        <a:bodyPr/>
        <a:lstStyle/>
        <a:p>
          <a:endParaRPr lang="en-GB"/>
        </a:p>
      </dgm:t>
    </dgm:pt>
    <dgm:pt modelId="{1F36D307-B001-44D2-A96B-F3E8BE6A8C35}" type="pres">
      <dgm:prSet presAssocID="{F123D76D-E016-4653-B221-622A24BA7F3F}" presName="linearFlow" presStyleCnt="0">
        <dgm:presLayoutVars>
          <dgm:dir/>
          <dgm:resizeHandles val="exact"/>
        </dgm:presLayoutVars>
      </dgm:prSet>
      <dgm:spPr/>
    </dgm:pt>
    <dgm:pt modelId="{57B2E54E-DDEA-4F42-A8D4-CE12AD293076}" type="pres">
      <dgm:prSet presAssocID="{5624682B-4BEA-469F-B95A-85E7C8159BBC}" presName="composite" presStyleCnt="0"/>
      <dgm:spPr/>
    </dgm:pt>
    <dgm:pt modelId="{F519F14F-F5E5-4819-AA26-B221FEA1ADE6}" type="pres">
      <dgm:prSet presAssocID="{5624682B-4BEA-469F-B95A-85E7C8159BBC}" presName="imgShp" presStyleLbl="fgImgPlace1" presStyleIdx="0" presStyleCnt="5"/>
      <dgm:spPr>
        <a:blipFill dpi="0" rotWithShape="1"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 with solid fill"/>
        </a:ext>
      </dgm:extLst>
    </dgm:pt>
    <dgm:pt modelId="{8B39683E-12C6-43D6-A9B8-4116FE688B65}" type="pres">
      <dgm:prSet presAssocID="{5624682B-4BEA-469F-B95A-85E7C8159BBC}" presName="txShp" presStyleLbl="node1" presStyleIdx="0" presStyleCnt="5">
        <dgm:presLayoutVars>
          <dgm:bulletEnabled val="1"/>
        </dgm:presLayoutVars>
      </dgm:prSet>
      <dgm:spPr/>
    </dgm:pt>
    <dgm:pt modelId="{3C2E2B59-65B7-4FCD-957C-16210F086B71}" type="pres">
      <dgm:prSet presAssocID="{116F1301-4860-4924-8C7C-ACECE49A8B55}" presName="spacing" presStyleCnt="0"/>
      <dgm:spPr/>
    </dgm:pt>
    <dgm:pt modelId="{A88379C4-15BD-4D3A-843C-2B119CAAEE18}" type="pres">
      <dgm:prSet presAssocID="{92A2407A-68EC-4602-99A4-20CB819787A1}" presName="composite" presStyleCnt="0"/>
      <dgm:spPr/>
    </dgm:pt>
    <dgm:pt modelId="{9A3FC9BB-0E19-44D6-A01D-D50A7F231148}" type="pres">
      <dgm:prSet presAssocID="{92A2407A-68EC-4602-99A4-20CB819787A1}" presName="imgShp" presStyleLbl="fgImgPlace1" presStyleIdx="1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w Vision with solid fill"/>
        </a:ext>
      </dgm:extLst>
    </dgm:pt>
    <dgm:pt modelId="{EC22DF16-4B77-4CDE-BB00-4A1DDF1BEC97}" type="pres">
      <dgm:prSet presAssocID="{92A2407A-68EC-4602-99A4-20CB819787A1}" presName="txShp" presStyleLbl="node1" presStyleIdx="1" presStyleCnt="5">
        <dgm:presLayoutVars>
          <dgm:bulletEnabled val="1"/>
        </dgm:presLayoutVars>
      </dgm:prSet>
      <dgm:spPr/>
    </dgm:pt>
    <dgm:pt modelId="{7AA37C00-2B4A-4A36-8D67-3505C878CA31}" type="pres">
      <dgm:prSet presAssocID="{87D40BB1-84A4-4BC3-ABE9-9F3A077B79D6}" presName="spacing" presStyleCnt="0"/>
      <dgm:spPr/>
    </dgm:pt>
    <dgm:pt modelId="{B521FCF3-22B3-4C10-ACDE-4C5EE8C1DB24}" type="pres">
      <dgm:prSet presAssocID="{8366E80B-ABE8-4C39-8108-F1B3DF080214}" presName="composite" presStyleCnt="0"/>
      <dgm:spPr/>
    </dgm:pt>
    <dgm:pt modelId="{EB78C693-8099-4389-A18B-77D3669C7EB3}" type="pres">
      <dgm:prSet presAssocID="{8366E80B-ABE8-4C39-8108-F1B3DF080214}" presName="imgShp" presStyleLbl="fgImgPlace1" presStyleIdx="2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ycle with people with solid fill"/>
        </a:ext>
      </dgm:extLst>
    </dgm:pt>
    <dgm:pt modelId="{F76639F8-B862-476A-9637-A77C027A512E}" type="pres">
      <dgm:prSet presAssocID="{8366E80B-ABE8-4C39-8108-F1B3DF080214}" presName="txShp" presStyleLbl="node1" presStyleIdx="2" presStyleCnt="5">
        <dgm:presLayoutVars>
          <dgm:bulletEnabled val="1"/>
        </dgm:presLayoutVars>
      </dgm:prSet>
      <dgm:spPr/>
    </dgm:pt>
    <dgm:pt modelId="{1C1E3509-EEA5-49B6-B6CC-0A5539E083CD}" type="pres">
      <dgm:prSet presAssocID="{4C986A33-9AA3-41A0-A27D-5671570C7A02}" presName="spacing" presStyleCnt="0"/>
      <dgm:spPr/>
    </dgm:pt>
    <dgm:pt modelId="{7A2264BB-265C-41C6-B3AB-2C80B2F45551}" type="pres">
      <dgm:prSet presAssocID="{94EF294F-5F0E-4CDC-8CFF-36A642C2B6F7}" presName="composite" presStyleCnt="0"/>
      <dgm:spPr/>
    </dgm:pt>
    <dgm:pt modelId="{3C5784A3-AB41-484D-AD4C-9827E2500693}" type="pres">
      <dgm:prSet presAssocID="{94EF294F-5F0E-4CDC-8CFF-36A642C2B6F7}" presName="imgShp" presStyleLbl="fgImgPlace1" presStyleIdx="3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lockchain with solid fill"/>
        </a:ext>
      </dgm:extLst>
    </dgm:pt>
    <dgm:pt modelId="{C269B343-1BCC-4719-8300-18CBD3AC488A}" type="pres">
      <dgm:prSet presAssocID="{94EF294F-5F0E-4CDC-8CFF-36A642C2B6F7}" presName="txShp" presStyleLbl="node1" presStyleIdx="3" presStyleCnt="5">
        <dgm:presLayoutVars>
          <dgm:bulletEnabled val="1"/>
        </dgm:presLayoutVars>
      </dgm:prSet>
      <dgm:spPr/>
    </dgm:pt>
    <dgm:pt modelId="{8CBB196C-743F-4D58-9B39-396634B7E091}" type="pres">
      <dgm:prSet presAssocID="{99088342-E7B5-408D-9EFD-8BEFDED01A8B}" presName="spacing" presStyleCnt="0"/>
      <dgm:spPr/>
    </dgm:pt>
    <dgm:pt modelId="{CF98723B-597F-4CFE-B8F0-A6830A9F34E7}" type="pres">
      <dgm:prSet presAssocID="{743905F9-5FD4-4243-B60C-00F79B1ED3EE}" presName="composite" presStyleCnt="0"/>
      <dgm:spPr/>
    </dgm:pt>
    <dgm:pt modelId="{89FA2F98-74C0-4488-97B5-AB967ED0875D}" type="pres">
      <dgm:prSet presAssocID="{743905F9-5FD4-4243-B60C-00F79B1ED3EE}" presName="imgShp" presStyleLbl="fgImgPlace1" presStyleIdx="4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iefcase with solid fill"/>
        </a:ext>
      </dgm:extLst>
    </dgm:pt>
    <dgm:pt modelId="{43E656D5-DAB3-4A0C-9B06-E66CD6E2F67D}" type="pres">
      <dgm:prSet presAssocID="{743905F9-5FD4-4243-B60C-00F79B1ED3EE}" presName="txShp" presStyleLbl="node1" presStyleIdx="4" presStyleCnt="5">
        <dgm:presLayoutVars>
          <dgm:bulletEnabled val="1"/>
        </dgm:presLayoutVars>
      </dgm:prSet>
      <dgm:spPr/>
    </dgm:pt>
  </dgm:ptLst>
  <dgm:cxnLst>
    <dgm:cxn modelId="{A2A03B0A-64E4-43DD-9910-B1C99F2D09E9}" srcId="{F123D76D-E016-4653-B221-622A24BA7F3F}" destId="{8366E80B-ABE8-4C39-8108-F1B3DF080214}" srcOrd="2" destOrd="0" parTransId="{861360CD-8552-43EC-8495-B87D19B4EFC5}" sibTransId="{4C986A33-9AA3-41A0-A27D-5671570C7A02}"/>
    <dgm:cxn modelId="{6C245510-3A69-4443-8F69-804E66181228}" srcId="{F123D76D-E016-4653-B221-622A24BA7F3F}" destId="{94EF294F-5F0E-4CDC-8CFF-36A642C2B6F7}" srcOrd="3" destOrd="0" parTransId="{A5CDF2A6-8454-4FE3-8EDD-F180290EC7D2}" sibTransId="{99088342-E7B5-408D-9EFD-8BEFDED01A8B}"/>
    <dgm:cxn modelId="{70197241-4DA9-4304-8242-82577F4EE4B1}" type="presOf" srcId="{8366E80B-ABE8-4C39-8108-F1B3DF080214}" destId="{F76639F8-B862-476A-9637-A77C027A512E}" srcOrd="0" destOrd="0" presId="urn:microsoft.com/office/officeart/2005/8/layout/vList3"/>
    <dgm:cxn modelId="{4EFC506C-47C1-4B78-B42E-CBFAA61B7BD3}" srcId="{F123D76D-E016-4653-B221-622A24BA7F3F}" destId="{743905F9-5FD4-4243-B60C-00F79B1ED3EE}" srcOrd="4" destOrd="0" parTransId="{389D4522-D0A9-46AE-9F3C-91DBE2A9B259}" sibTransId="{77450A10-549D-4987-9A43-09E319564BC9}"/>
    <dgm:cxn modelId="{D716766D-F1A3-4F60-933D-72E2135849A9}" type="presOf" srcId="{5624682B-4BEA-469F-B95A-85E7C8159BBC}" destId="{8B39683E-12C6-43D6-A9B8-4116FE688B65}" srcOrd="0" destOrd="0" presId="urn:microsoft.com/office/officeart/2005/8/layout/vList3"/>
    <dgm:cxn modelId="{EBE3EB7F-63F6-4594-A6D7-A9875F6B368D}" type="presOf" srcId="{743905F9-5FD4-4243-B60C-00F79B1ED3EE}" destId="{43E656D5-DAB3-4A0C-9B06-E66CD6E2F67D}" srcOrd="0" destOrd="0" presId="urn:microsoft.com/office/officeart/2005/8/layout/vList3"/>
    <dgm:cxn modelId="{1F48D081-CF4A-4866-89B7-B0221AB13C37}" type="presOf" srcId="{94EF294F-5F0E-4CDC-8CFF-36A642C2B6F7}" destId="{C269B343-1BCC-4719-8300-18CBD3AC488A}" srcOrd="0" destOrd="0" presId="urn:microsoft.com/office/officeart/2005/8/layout/vList3"/>
    <dgm:cxn modelId="{8780B8C3-3F20-4F84-9626-0BBD1145D93F}" srcId="{F123D76D-E016-4653-B221-622A24BA7F3F}" destId="{92A2407A-68EC-4602-99A4-20CB819787A1}" srcOrd="1" destOrd="0" parTransId="{8B4084F4-C713-486F-88B4-9A2D3A6481DD}" sibTransId="{87D40BB1-84A4-4BC3-ABE9-9F3A077B79D6}"/>
    <dgm:cxn modelId="{39AD74CD-0E27-4EA5-9AF1-C569F96BAD05}" srcId="{F123D76D-E016-4653-B221-622A24BA7F3F}" destId="{5624682B-4BEA-469F-B95A-85E7C8159BBC}" srcOrd="0" destOrd="0" parTransId="{989BFED6-48FE-4AD8-824D-D05487D5249A}" sibTransId="{116F1301-4860-4924-8C7C-ACECE49A8B55}"/>
    <dgm:cxn modelId="{C6BF20DA-487A-4F06-8586-375618812A89}" type="presOf" srcId="{92A2407A-68EC-4602-99A4-20CB819787A1}" destId="{EC22DF16-4B77-4CDE-BB00-4A1DDF1BEC97}" srcOrd="0" destOrd="0" presId="urn:microsoft.com/office/officeart/2005/8/layout/vList3"/>
    <dgm:cxn modelId="{8D9D5FDD-F008-44EB-A425-E93EEB977E60}" type="presOf" srcId="{F123D76D-E016-4653-B221-622A24BA7F3F}" destId="{1F36D307-B001-44D2-A96B-F3E8BE6A8C35}" srcOrd="0" destOrd="0" presId="urn:microsoft.com/office/officeart/2005/8/layout/vList3"/>
    <dgm:cxn modelId="{5D678542-D65E-414D-8B85-DC6228991F65}" type="presParOf" srcId="{1F36D307-B001-44D2-A96B-F3E8BE6A8C35}" destId="{57B2E54E-DDEA-4F42-A8D4-CE12AD293076}" srcOrd="0" destOrd="0" presId="urn:microsoft.com/office/officeart/2005/8/layout/vList3"/>
    <dgm:cxn modelId="{B707EB97-AC4C-4DDE-94BA-F201BE8C57D4}" type="presParOf" srcId="{57B2E54E-DDEA-4F42-A8D4-CE12AD293076}" destId="{F519F14F-F5E5-4819-AA26-B221FEA1ADE6}" srcOrd="0" destOrd="0" presId="urn:microsoft.com/office/officeart/2005/8/layout/vList3"/>
    <dgm:cxn modelId="{D99EF3ED-05B3-4AB2-A373-C7C51A977033}" type="presParOf" srcId="{57B2E54E-DDEA-4F42-A8D4-CE12AD293076}" destId="{8B39683E-12C6-43D6-A9B8-4116FE688B65}" srcOrd="1" destOrd="0" presId="urn:microsoft.com/office/officeart/2005/8/layout/vList3"/>
    <dgm:cxn modelId="{2DD14B4E-5CC4-4873-8D42-15C09EDCF9CC}" type="presParOf" srcId="{1F36D307-B001-44D2-A96B-F3E8BE6A8C35}" destId="{3C2E2B59-65B7-4FCD-957C-16210F086B71}" srcOrd="1" destOrd="0" presId="urn:microsoft.com/office/officeart/2005/8/layout/vList3"/>
    <dgm:cxn modelId="{D67BCB9A-2DAA-4CFD-B93D-B5C1C1005ECC}" type="presParOf" srcId="{1F36D307-B001-44D2-A96B-F3E8BE6A8C35}" destId="{A88379C4-15BD-4D3A-843C-2B119CAAEE18}" srcOrd="2" destOrd="0" presId="urn:microsoft.com/office/officeart/2005/8/layout/vList3"/>
    <dgm:cxn modelId="{ECC9D9AB-E422-438E-A8FC-9203A23B96C7}" type="presParOf" srcId="{A88379C4-15BD-4D3A-843C-2B119CAAEE18}" destId="{9A3FC9BB-0E19-44D6-A01D-D50A7F231148}" srcOrd="0" destOrd="0" presId="urn:microsoft.com/office/officeart/2005/8/layout/vList3"/>
    <dgm:cxn modelId="{8A3802A0-F683-4084-B5A1-745EC0957DAD}" type="presParOf" srcId="{A88379C4-15BD-4D3A-843C-2B119CAAEE18}" destId="{EC22DF16-4B77-4CDE-BB00-4A1DDF1BEC97}" srcOrd="1" destOrd="0" presId="urn:microsoft.com/office/officeart/2005/8/layout/vList3"/>
    <dgm:cxn modelId="{FFC39C16-B853-4330-97C5-8CA15ACE8062}" type="presParOf" srcId="{1F36D307-B001-44D2-A96B-F3E8BE6A8C35}" destId="{7AA37C00-2B4A-4A36-8D67-3505C878CA31}" srcOrd="3" destOrd="0" presId="urn:microsoft.com/office/officeart/2005/8/layout/vList3"/>
    <dgm:cxn modelId="{DDF8DBB6-3F5C-4E32-BD47-4EDFEB74C2E0}" type="presParOf" srcId="{1F36D307-B001-44D2-A96B-F3E8BE6A8C35}" destId="{B521FCF3-22B3-4C10-ACDE-4C5EE8C1DB24}" srcOrd="4" destOrd="0" presId="urn:microsoft.com/office/officeart/2005/8/layout/vList3"/>
    <dgm:cxn modelId="{D545920C-AA9F-4203-AB88-0BC09064F772}" type="presParOf" srcId="{B521FCF3-22B3-4C10-ACDE-4C5EE8C1DB24}" destId="{EB78C693-8099-4389-A18B-77D3669C7EB3}" srcOrd="0" destOrd="0" presId="urn:microsoft.com/office/officeart/2005/8/layout/vList3"/>
    <dgm:cxn modelId="{49DEC8CB-E459-42A6-B680-3957DA91C0E8}" type="presParOf" srcId="{B521FCF3-22B3-4C10-ACDE-4C5EE8C1DB24}" destId="{F76639F8-B862-476A-9637-A77C027A512E}" srcOrd="1" destOrd="0" presId="urn:microsoft.com/office/officeart/2005/8/layout/vList3"/>
    <dgm:cxn modelId="{9954314E-3DF0-4EEF-B1DB-4DFD2092FF5D}" type="presParOf" srcId="{1F36D307-B001-44D2-A96B-F3E8BE6A8C35}" destId="{1C1E3509-EEA5-49B6-B6CC-0A5539E083CD}" srcOrd="5" destOrd="0" presId="urn:microsoft.com/office/officeart/2005/8/layout/vList3"/>
    <dgm:cxn modelId="{B6669314-CBF7-4226-B7BF-4F2A7B6EF267}" type="presParOf" srcId="{1F36D307-B001-44D2-A96B-F3E8BE6A8C35}" destId="{7A2264BB-265C-41C6-B3AB-2C80B2F45551}" srcOrd="6" destOrd="0" presId="urn:microsoft.com/office/officeart/2005/8/layout/vList3"/>
    <dgm:cxn modelId="{3ED6524D-4417-443E-A4AC-01C20592D5E0}" type="presParOf" srcId="{7A2264BB-265C-41C6-B3AB-2C80B2F45551}" destId="{3C5784A3-AB41-484D-AD4C-9827E2500693}" srcOrd="0" destOrd="0" presId="urn:microsoft.com/office/officeart/2005/8/layout/vList3"/>
    <dgm:cxn modelId="{E7AFA9C4-0EE0-480B-85FC-DA6E795B50FB}" type="presParOf" srcId="{7A2264BB-265C-41C6-B3AB-2C80B2F45551}" destId="{C269B343-1BCC-4719-8300-18CBD3AC488A}" srcOrd="1" destOrd="0" presId="urn:microsoft.com/office/officeart/2005/8/layout/vList3"/>
    <dgm:cxn modelId="{E7C73C6C-E1FE-416B-8C85-3E4F70E97112}" type="presParOf" srcId="{1F36D307-B001-44D2-A96B-F3E8BE6A8C35}" destId="{8CBB196C-743F-4D58-9B39-396634B7E091}" srcOrd="7" destOrd="0" presId="urn:microsoft.com/office/officeart/2005/8/layout/vList3"/>
    <dgm:cxn modelId="{44822996-BF82-42C9-BA8B-7ED7F1F86317}" type="presParOf" srcId="{1F36D307-B001-44D2-A96B-F3E8BE6A8C35}" destId="{CF98723B-597F-4CFE-B8F0-A6830A9F34E7}" srcOrd="8" destOrd="0" presId="urn:microsoft.com/office/officeart/2005/8/layout/vList3"/>
    <dgm:cxn modelId="{901AF529-88B8-4CE4-973C-C1C9FAB2DA86}" type="presParOf" srcId="{CF98723B-597F-4CFE-B8F0-A6830A9F34E7}" destId="{89FA2F98-74C0-4488-97B5-AB967ED0875D}" srcOrd="0" destOrd="0" presId="urn:microsoft.com/office/officeart/2005/8/layout/vList3"/>
    <dgm:cxn modelId="{74B78D58-22C2-4C8F-A1DD-E37BB54A4A5A}" type="presParOf" srcId="{CF98723B-597F-4CFE-B8F0-A6830A9F34E7}" destId="{43E656D5-DAB3-4A0C-9B06-E66CD6E2F67D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B6DD65D-BAE8-4D7A-8BD7-4F1CAC36708A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0CC7E4D7-A537-40D0-AA2E-2087A32A4757}">
      <dgm:prSet custT="1"/>
      <dgm:spPr/>
      <dgm:t>
        <a:bodyPr/>
        <a:lstStyle/>
        <a:p>
          <a:r>
            <a:rPr lang="en-GB" sz="2000" b="1" baseline="0">
              <a:latin typeface="Arial" panose="020B0604020202020204" pitchFamily="34" charset="0"/>
              <a:cs typeface="Arial" panose="020B0604020202020204" pitchFamily="34" charset="0"/>
            </a:rPr>
            <a:t>In order to check the efficacity of the app  the following methods could be used:</a:t>
          </a:r>
          <a:endParaRPr lang="en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2E2FF91-5BD2-46D5-BD1B-B7B1E0170F7A}" type="parTrans" cxnId="{3806D41D-1098-4F28-9AC5-6B7E8B05E681}">
      <dgm:prSet/>
      <dgm:spPr/>
      <dgm:t>
        <a:bodyPr/>
        <a:lstStyle/>
        <a:p>
          <a:endParaRPr lang="en-GB"/>
        </a:p>
      </dgm:t>
    </dgm:pt>
    <dgm:pt modelId="{35CA0A67-70DF-46D9-BB03-6F756AE2261E}" type="sibTrans" cxnId="{3806D41D-1098-4F28-9AC5-6B7E8B05E681}">
      <dgm:prSet/>
      <dgm:spPr/>
      <dgm:t>
        <a:bodyPr/>
        <a:lstStyle/>
        <a:p>
          <a:endParaRPr lang="en-GB"/>
        </a:p>
      </dgm:t>
    </dgm:pt>
    <dgm:pt modelId="{3CA44DE2-FE86-4EE8-BA01-80B49FB98D99}">
      <dgm:prSet custT="1"/>
      <dgm:spPr/>
      <dgm:t>
        <a:bodyPr/>
        <a:lstStyle/>
        <a:p>
          <a:r>
            <a:rPr lang="en-GB" sz="2000" b="1" baseline="0">
              <a:latin typeface="Arial" panose="020B0604020202020204" pitchFamily="34" charset="0"/>
              <a:cs typeface="Arial" panose="020B0604020202020204" pitchFamily="34" charset="0"/>
            </a:rPr>
            <a:t>Perceived stress scale (PSS) </a:t>
          </a:r>
          <a:r>
            <a:rPr lang="en-GB" sz="2000" baseline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US" sz="2000" baseline="0">
              <a:latin typeface="Arial" panose="020B0604020202020204" pitchFamily="34" charset="0"/>
              <a:cs typeface="Arial" panose="020B0604020202020204" pitchFamily="34" charset="0"/>
            </a:rPr>
            <a:t>it measures: The degree to which situations in your life are appraised as unpredictable, uncontrollable, and overwhelming. </a:t>
          </a:r>
          <a:r>
            <a:rPr lang="it-IT" sz="2000" baseline="0">
              <a:latin typeface="Arial" panose="020B0604020202020204" pitchFamily="34" charset="0"/>
              <a:cs typeface="Arial" panose="020B0604020202020204" pitchFamily="34" charset="0"/>
            </a:rPr>
            <a:t>(cancercontrol.cancer.gov, n.d.).</a:t>
          </a:r>
          <a:endParaRPr lang="en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C1305A9-4345-497B-8A5E-9A2301592BDD}" type="parTrans" cxnId="{3F75A097-867A-45C6-9E5E-C0C545985A43}">
      <dgm:prSet/>
      <dgm:spPr/>
      <dgm:t>
        <a:bodyPr/>
        <a:lstStyle/>
        <a:p>
          <a:endParaRPr lang="en-GB"/>
        </a:p>
      </dgm:t>
    </dgm:pt>
    <dgm:pt modelId="{9061BF7D-BA61-427F-97B2-2093523E7610}" type="sibTrans" cxnId="{3F75A097-867A-45C6-9E5E-C0C545985A43}">
      <dgm:prSet/>
      <dgm:spPr/>
      <dgm:t>
        <a:bodyPr/>
        <a:lstStyle/>
        <a:p>
          <a:endParaRPr lang="en-GB"/>
        </a:p>
      </dgm:t>
    </dgm:pt>
    <dgm:pt modelId="{51A8B7AC-1B65-40C7-9816-A0D6C1D0412F}">
      <dgm:prSet custT="1"/>
      <dgm:spPr/>
      <dgm:t>
        <a:bodyPr/>
        <a:lstStyle/>
        <a:p>
          <a:r>
            <a:rPr lang="en-GB" sz="2000" b="1" baseline="0">
              <a:latin typeface="Arial" panose="020B0604020202020204" pitchFamily="34" charset="0"/>
              <a:cs typeface="Arial" panose="020B0604020202020204" pitchFamily="34" charset="0"/>
            </a:rPr>
            <a:t>Wellbeing scores (e.g., Edinburgh mental wellbeing scale) </a:t>
          </a:r>
          <a:r>
            <a:rPr lang="en-GB" sz="2000" baseline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US" sz="2000" baseline="0">
              <a:latin typeface="Arial" panose="020B0604020202020204" pitchFamily="34" charset="0"/>
              <a:cs typeface="Arial" panose="020B0604020202020204" pitchFamily="34" charset="0"/>
            </a:rPr>
            <a:t>it measures: Positive mental wellbeing over a recent period. (University of Greater Manchester, 2021).</a:t>
          </a:r>
          <a:endParaRPr lang="en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2650BCA-6C19-41BF-A2CE-A9D282E4A27F}" type="parTrans" cxnId="{C5641760-84BB-4A30-B050-229F96636B93}">
      <dgm:prSet/>
      <dgm:spPr/>
      <dgm:t>
        <a:bodyPr/>
        <a:lstStyle/>
        <a:p>
          <a:endParaRPr lang="en-GB"/>
        </a:p>
      </dgm:t>
    </dgm:pt>
    <dgm:pt modelId="{7BC21D3F-16E8-43B1-BA6A-7EDA95BC6017}" type="sibTrans" cxnId="{C5641760-84BB-4A30-B050-229F96636B93}">
      <dgm:prSet/>
      <dgm:spPr/>
      <dgm:t>
        <a:bodyPr/>
        <a:lstStyle/>
        <a:p>
          <a:endParaRPr lang="en-GB"/>
        </a:p>
      </dgm:t>
    </dgm:pt>
    <dgm:pt modelId="{1F5E227E-1A7E-44DE-82CD-0A5DECB48EC1}">
      <dgm:prSet custT="1"/>
      <dgm:spPr/>
      <dgm:t>
        <a:bodyPr/>
        <a:lstStyle/>
        <a:p>
          <a:r>
            <a:rPr lang="en-GB" sz="2000" b="1" baseline="0">
              <a:latin typeface="Arial" panose="020B0604020202020204" pitchFamily="34" charset="0"/>
              <a:cs typeface="Arial" panose="020B0604020202020204" pitchFamily="34" charset="0"/>
            </a:rPr>
            <a:t>User engagement </a:t>
          </a:r>
          <a:r>
            <a:rPr lang="en-GB" sz="2000" baseline="0">
              <a:latin typeface="Arial" panose="020B0604020202020204" pitchFamily="34" charset="0"/>
              <a:cs typeface="Arial" panose="020B0604020202020204" pitchFamily="34" charset="0"/>
            </a:rPr>
            <a:t>– it measures: </a:t>
          </a:r>
          <a:r>
            <a:rPr lang="en-US" sz="2000" baseline="0">
              <a:latin typeface="Arial" panose="020B0604020202020204" pitchFamily="34" charset="0"/>
              <a:cs typeface="Arial" panose="020B0604020202020204" pitchFamily="34" charset="0"/>
            </a:rPr>
            <a:t>How deeply, frequently, and effectively users interact with a digital product. (Guides - Learn user testing &amp; UX research | </a:t>
          </a:r>
          <a:r>
            <a:rPr lang="en-US" sz="2000" baseline="0" err="1">
              <a:latin typeface="Arial" panose="020B0604020202020204" pitchFamily="34" charset="0"/>
              <a:cs typeface="Arial" panose="020B0604020202020204" pitchFamily="34" charset="0"/>
            </a:rPr>
            <a:t>UXtweak</a:t>
          </a:r>
          <a:r>
            <a:rPr lang="en-US" sz="2000" baseline="0">
              <a:latin typeface="Arial" panose="020B0604020202020204" pitchFamily="34" charset="0"/>
              <a:cs typeface="Arial" panose="020B0604020202020204" pitchFamily="34" charset="0"/>
            </a:rPr>
            <a:t>, n.d.).</a:t>
          </a:r>
          <a:endParaRPr lang="en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D634BBA-6FB0-4444-A235-46AD73C35B78}" type="parTrans" cxnId="{FAB24C4D-C05C-4D95-A520-DF99CB79B6D0}">
      <dgm:prSet/>
      <dgm:spPr/>
      <dgm:t>
        <a:bodyPr/>
        <a:lstStyle/>
        <a:p>
          <a:endParaRPr lang="en-GB"/>
        </a:p>
      </dgm:t>
    </dgm:pt>
    <dgm:pt modelId="{85187248-821B-4E7A-8FF0-6217DAEECE61}" type="sibTrans" cxnId="{FAB24C4D-C05C-4D95-A520-DF99CB79B6D0}">
      <dgm:prSet/>
      <dgm:spPr/>
      <dgm:t>
        <a:bodyPr/>
        <a:lstStyle/>
        <a:p>
          <a:endParaRPr lang="en-GB"/>
        </a:p>
      </dgm:t>
    </dgm:pt>
    <dgm:pt modelId="{ED82714D-BAA4-4B7F-AF57-544E5E8FB355}">
      <dgm:prSet custT="1"/>
      <dgm:spPr/>
      <dgm:t>
        <a:bodyPr/>
        <a:lstStyle/>
        <a:p>
          <a:r>
            <a:rPr lang="en-GB" sz="2000" b="1" baseline="0">
              <a:latin typeface="Arial" panose="020B0604020202020204" pitchFamily="34" charset="0"/>
              <a:cs typeface="Arial" panose="020B0604020202020204" pitchFamily="34" charset="0"/>
            </a:rPr>
            <a:t>User feedback </a:t>
          </a:r>
          <a:r>
            <a:rPr lang="en-GB" sz="2000" baseline="0">
              <a:latin typeface="Arial" panose="020B0604020202020204" pitchFamily="34" charset="0"/>
              <a:cs typeface="Arial" panose="020B0604020202020204" pitchFamily="34" charset="0"/>
            </a:rPr>
            <a:t>– it measures: </a:t>
          </a:r>
          <a:r>
            <a:rPr lang="en-US" sz="2000" baseline="0">
              <a:latin typeface="Arial" panose="020B0604020202020204" pitchFamily="34" charset="0"/>
              <a:cs typeface="Arial" panose="020B0604020202020204" pitchFamily="34" charset="0"/>
            </a:rPr>
            <a:t>The qualitative opinions, thoughts</a:t>
          </a:r>
          <a:r>
            <a:rPr lang="en-US" sz="2000" b="0" i="0" baseline="0">
              <a:latin typeface="Arial" panose="020B0604020202020204" pitchFamily="34" charset="0"/>
              <a:cs typeface="Arial" panose="020B0604020202020204" pitchFamily="34" charset="0"/>
            </a:rPr>
            <a:t> (for example interviews or surveys)</a:t>
          </a:r>
          <a:r>
            <a:rPr lang="en-US" sz="2000" baseline="0">
              <a:latin typeface="Arial" panose="020B0604020202020204" pitchFamily="34" charset="0"/>
              <a:cs typeface="Arial" panose="020B0604020202020204" pitchFamily="34" charset="0"/>
            </a:rPr>
            <a:t>, and specific friction points a user has when interacting with a product, feature, or service. (Thomas, 2024).</a:t>
          </a:r>
          <a:endParaRPr lang="en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2053906-4E88-4A02-B506-6723239E29C2}" type="parTrans" cxnId="{4640E62D-916B-4895-8864-93525A67729A}">
      <dgm:prSet/>
      <dgm:spPr/>
      <dgm:t>
        <a:bodyPr/>
        <a:lstStyle/>
        <a:p>
          <a:endParaRPr lang="en-GB"/>
        </a:p>
      </dgm:t>
    </dgm:pt>
    <dgm:pt modelId="{9CCC6623-9F60-4C76-877D-D11401042421}" type="sibTrans" cxnId="{4640E62D-916B-4895-8864-93525A67729A}">
      <dgm:prSet/>
      <dgm:spPr/>
      <dgm:t>
        <a:bodyPr/>
        <a:lstStyle/>
        <a:p>
          <a:endParaRPr lang="en-GB"/>
        </a:p>
      </dgm:t>
    </dgm:pt>
    <dgm:pt modelId="{4F555DE9-B7A1-4679-9F4E-23BBA432C86C}" type="pres">
      <dgm:prSet presAssocID="{0B6DD65D-BAE8-4D7A-8BD7-4F1CAC36708A}" presName="Name0" presStyleCnt="0">
        <dgm:presLayoutVars>
          <dgm:dir/>
          <dgm:animLvl val="lvl"/>
          <dgm:resizeHandles val="exact"/>
        </dgm:presLayoutVars>
      </dgm:prSet>
      <dgm:spPr/>
    </dgm:pt>
    <dgm:pt modelId="{3EBCE6AB-D9D8-475D-A549-9C48A0C4AC3B}" type="pres">
      <dgm:prSet presAssocID="{0CC7E4D7-A537-40D0-AA2E-2087A32A4757}" presName="composite" presStyleCnt="0"/>
      <dgm:spPr/>
    </dgm:pt>
    <dgm:pt modelId="{26DF5ED1-5F7E-413E-A13F-F5786CA67230}" type="pres">
      <dgm:prSet presAssocID="{0CC7E4D7-A537-40D0-AA2E-2087A32A4757}" presName="parTx" presStyleLbl="alignNode1" presStyleIdx="0" presStyleCnt="1">
        <dgm:presLayoutVars>
          <dgm:chMax val="0"/>
          <dgm:chPref val="0"/>
          <dgm:bulletEnabled val="1"/>
        </dgm:presLayoutVars>
      </dgm:prSet>
      <dgm:spPr/>
    </dgm:pt>
    <dgm:pt modelId="{4C9E446A-9586-48D0-B711-65D66DDAD7BE}" type="pres">
      <dgm:prSet presAssocID="{0CC7E4D7-A537-40D0-AA2E-2087A32A4757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3806D41D-1098-4F28-9AC5-6B7E8B05E681}" srcId="{0B6DD65D-BAE8-4D7A-8BD7-4F1CAC36708A}" destId="{0CC7E4D7-A537-40D0-AA2E-2087A32A4757}" srcOrd="0" destOrd="0" parTransId="{32E2FF91-5BD2-46D5-BD1B-B7B1E0170F7A}" sibTransId="{35CA0A67-70DF-46D9-BB03-6F756AE2261E}"/>
    <dgm:cxn modelId="{4640E62D-916B-4895-8864-93525A67729A}" srcId="{0CC7E4D7-A537-40D0-AA2E-2087A32A4757}" destId="{ED82714D-BAA4-4B7F-AF57-544E5E8FB355}" srcOrd="3" destOrd="0" parTransId="{C2053906-4E88-4A02-B506-6723239E29C2}" sibTransId="{9CCC6623-9F60-4C76-877D-D11401042421}"/>
    <dgm:cxn modelId="{C5641760-84BB-4A30-B050-229F96636B93}" srcId="{0CC7E4D7-A537-40D0-AA2E-2087A32A4757}" destId="{51A8B7AC-1B65-40C7-9816-A0D6C1D0412F}" srcOrd="1" destOrd="0" parTransId="{12650BCA-6C19-41BF-A2CE-A9D282E4A27F}" sibTransId="{7BC21D3F-16E8-43B1-BA6A-7EDA95BC6017}"/>
    <dgm:cxn modelId="{2A7F9862-315C-4294-977C-5246F9954560}" type="presOf" srcId="{1F5E227E-1A7E-44DE-82CD-0A5DECB48EC1}" destId="{4C9E446A-9586-48D0-B711-65D66DDAD7BE}" srcOrd="0" destOrd="2" presId="urn:microsoft.com/office/officeart/2005/8/layout/hList1"/>
    <dgm:cxn modelId="{95F3DF68-CFAB-476A-9C6B-DD532535F0DA}" type="presOf" srcId="{3CA44DE2-FE86-4EE8-BA01-80B49FB98D99}" destId="{4C9E446A-9586-48D0-B711-65D66DDAD7BE}" srcOrd="0" destOrd="0" presId="urn:microsoft.com/office/officeart/2005/8/layout/hList1"/>
    <dgm:cxn modelId="{FAB24C4D-C05C-4D95-A520-DF99CB79B6D0}" srcId="{0CC7E4D7-A537-40D0-AA2E-2087A32A4757}" destId="{1F5E227E-1A7E-44DE-82CD-0A5DECB48EC1}" srcOrd="2" destOrd="0" parTransId="{8D634BBA-6FB0-4444-A235-46AD73C35B78}" sibTransId="{85187248-821B-4E7A-8FF0-6217DAEECE61}"/>
    <dgm:cxn modelId="{8832CE86-A619-4503-AF1E-7F559A96AA64}" type="presOf" srcId="{0B6DD65D-BAE8-4D7A-8BD7-4F1CAC36708A}" destId="{4F555DE9-B7A1-4679-9F4E-23BBA432C86C}" srcOrd="0" destOrd="0" presId="urn:microsoft.com/office/officeart/2005/8/layout/hList1"/>
    <dgm:cxn modelId="{3F75A097-867A-45C6-9E5E-C0C545985A43}" srcId="{0CC7E4D7-A537-40D0-AA2E-2087A32A4757}" destId="{3CA44DE2-FE86-4EE8-BA01-80B49FB98D99}" srcOrd="0" destOrd="0" parTransId="{BC1305A9-4345-497B-8A5E-9A2301592BDD}" sibTransId="{9061BF7D-BA61-427F-97B2-2093523E7610}"/>
    <dgm:cxn modelId="{AF1F90B4-1F4D-43C4-908F-49937D705501}" type="presOf" srcId="{0CC7E4D7-A537-40D0-AA2E-2087A32A4757}" destId="{26DF5ED1-5F7E-413E-A13F-F5786CA67230}" srcOrd="0" destOrd="0" presId="urn:microsoft.com/office/officeart/2005/8/layout/hList1"/>
    <dgm:cxn modelId="{EB03F2EA-2D17-4967-A70F-FED5F926E28D}" type="presOf" srcId="{ED82714D-BAA4-4B7F-AF57-544E5E8FB355}" destId="{4C9E446A-9586-48D0-B711-65D66DDAD7BE}" srcOrd="0" destOrd="3" presId="urn:microsoft.com/office/officeart/2005/8/layout/hList1"/>
    <dgm:cxn modelId="{889391FB-4FFE-43F0-94FF-B87559B17DB2}" type="presOf" srcId="{51A8B7AC-1B65-40C7-9816-A0D6C1D0412F}" destId="{4C9E446A-9586-48D0-B711-65D66DDAD7BE}" srcOrd="0" destOrd="1" presId="urn:microsoft.com/office/officeart/2005/8/layout/hList1"/>
    <dgm:cxn modelId="{83664997-EBAC-4FC2-9EBA-A913DB5947D4}" type="presParOf" srcId="{4F555DE9-B7A1-4679-9F4E-23BBA432C86C}" destId="{3EBCE6AB-D9D8-475D-A549-9C48A0C4AC3B}" srcOrd="0" destOrd="0" presId="urn:microsoft.com/office/officeart/2005/8/layout/hList1"/>
    <dgm:cxn modelId="{E0A8CA38-C165-4989-975A-B69B185FACC9}" type="presParOf" srcId="{3EBCE6AB-D9D8-475D-A549-9C48A0C4AC3B}" destId="{26DF5ED1-5F7E-413E-A13F-F5786CA67230}" srcOrd="0" destOrd="0" presId="urn:microsoft.com/office/officeart/2005/8/layout/hList1"/>
    <dgm:cxn modelId="{D531A5D8-75A9-4C0F-9F7D-E77D5D799988}" type="presParOf" srcId="{3EBCE6AB-D9D8-475D-A549-9C48A0C4AC3B}" destId="{4C9E446A-9586-48D0-B711-65D66DDAD7BE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15B623-5C9E-984F-9D48-1AE8690C0C65}">
      <dsp:nvSpPr>
        <dsp:cNvPr id="0" name=""/>
        <dsp:cNvSpPr/>
      </dsp:nvSpPr>
      <dsp:spPr>
        <a:xfrm>
          <a:off x="3030157" y="889778"/>
          <a:ext cx="6033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3796" y="45720"/>
              </a:lnTo>
            </a:path>
          </a:pathLst>
        </a:custGeom>
        <a:noFill/>
        <a:ln w="9525" cap="flat" cmpd="sng" algn="ctr">
          <a:solidFill>
            <a:srgbClr val="FE801A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sp:txBody>
      <dsp:txXfrm>
        <a:off x="3315895" y="932079"/>
        <a:ext cx="0" cy="0"/>
      </dsp:txXfrm>
    </dsp:sp>
    <dsp:sp modelId="{331FCB72-618C-EC45-9A8F-65BC36DDE974}">
      <dsp:nvSpPr>
        <dsp:cNvPr id="0" name=""/>
        <dsp:cNvSpPr/>
      </dsp:nvSpPr>
      <dsp:spPr>
        <a:xfrm>
          <a:off x="62042" y="113289"/>
          <a:ext cx="2969915" cy="1781949"/>
        </a:xfrm>
        <a:prstGeom prst="rect">
          <a:avLst/>
        </a:prstGeom>
        <a:solidFill>
          <a:srgbClr val="FE801A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528" tIns="152758" rIns="145528" bIns="152758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err="1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MindCare</a:t>
          </a:r>
          <a:r>
            <a:rPr lang="en-US" sz="25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+</a:t>
          </a:r>
        </a:p>
      </dsp:txBody>
      <dsp:txXfrm>
        <a:off x="62042" y="113289"/>
        <a:ext cx="2969915" cy="1781949"/>
      </dsp:txXfrm>
    </dsp:sp>
    <dsp:sp modelId="{58F2DBF7-1F49-7144-91CE-57B502F863EA}">
      <dsp:nvSpPr>
        <dsp:cNvPr id="0" name=""/>
        <dsp:cNvSpPr/>
      </dsp:nvSpPr>
      <dsp:spPr>
        <a:xfrm>
          <a:off x="6634031" y="889778"/>
          <a:ext cx="65248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3796" y="45720"/>
              </a:lnTo>
            </a:path>
          </a:pathLst>
        </a:custGeom>
        <a:noFill/>
        <a:ln w="9525" cap="flat" cmpd="sng" algn="ctr">
          <a:solidFill>
            <a:srgbClr val="E9BF35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sp:txBody>
      <dsp:txXfrm>
        <a:off x="6943195" y="932079"/>
        <a:ext cx="0" cy="0"/>
      </dsp:txXfrm>
    </dsp:sp>
    <dsp:sp modelId="{50DD80C5-6BB6-1044-A30C-1799B07B1892}">
      <dsp:nvSpPr>
        <dsp:cNvPr id="0" name=""/>
        <dsp:cNvSpPr/>
      </dsp:nvSpPr>
      <dsp:spPr>
        <a:xfrm>
          <a:off x="3665916" y="44523"/>
          <a:ext cx="2969915" cy="1781949"/>
        </a:xfrm>
        <a:prstGeom prst="rect">
          <a:avLst/>
        </a:prstGeom>
        <a:solidFill>
          <a:srgbClr val="E9BF3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528" tIns="152758" rIns="145528" bIns="152758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A Digital Wellbeing App for Stress Management Among Healthcare Workers</a:t>
          </a:r>
          <a:endParaRPr lang="en-US" sz="1800" kern="120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3665916" y="44523"/>
        <a:ext cx="2969915" cy="1781949"/>
      </dsp:txXfrm>
    </dsp:sp>
    <dsp:sp modelId="{5598B97B-1F66-414B-92E4-D9562D7B015C}">
      <dsp:nvSpPr>
        <dsp:cNvPr id="0" name=""/>
        <dsp:cNvSpPr/>
      </dsp:nvSpPr>
      <dsp:spPr>
        <a:xfrm>
          <a:off x="1497877" y="1824673"/>
          <a:ext cx="7305992" cy="652480"/>
        </a:xfrm>
        <a:custGeom>
          <a:avLst/>
          <a:gdLst/>
          <a:ahLst/>
          <a:cxnLst/>
          <a:rect l="0" t="0" r="0" b="0"/>
          <a:pathLst>
            <a:path>
              <a:moveTo>
                <a:pt x="6678332" y="0"/>
              </a:moveTo>
              <a:lnTo>
                <a:pt x="6678332" y="313998"/>
              </a:lnTo>
              <a:lnTo>
                <a:pt x="0" y="313998"/>
              </a:lnTo>
              <a:lnTo>
                <a:pt x="0" y="593796"/>
              </a:lnTo>
            </a:path>
          </a:pathLst>
        </a:custGeom>
        <a:noFill/>
        <a:ln w="9525" cap="flat" cmpd="sng" algn="ctr">
          <a:solidFill>
            <a:srgbClr val="81BB42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sp:txBody>
      <dsp:txXfrm>
        <a:off x="4967427" y="2147494"/>
        <a:ext cx="0" cy="0"/>
      </dsp:txXfrm>
    </dsp:sp>
    <dsp:sp modelId="{2914B9DF-AACE-E149-A92D-41AEB997A673}">
      <dsp:nvSpPr>
        <dsp:cNvPr id="0" name=""/>
        <dsp:cNvSpPr/>
      </dsp:nvSpPr>
      <dsp:spPr>
        <a:xfrm>
          <a:off x="7318912" y="44523"/>
          <a:ext cx="2969915" cy="1781949"/>
        </a:xfrm>
        <a:prstGeom prst="rect">
          <a:avLst/>
        </a:prstGeom>
        <a:solidFill>
          <a:srgbClr val="81BB42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528" tIns="152758" rIns="145528" bIns="152758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Target Group</a:t>
          </a:r>
          <a:br>
            <a:rPr lang="en-GB" sz="20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</a:br>
          <a:r>
            <a:rPr lang="en-GB" sz="20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Healthcare workers (nurses, doctors, allied health professionals and healthcare assistants</a:t>
          </a:r>
          <a:r>
            <a:rPr lang="en-GB" sz="19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)</a:t>
          </a:r>
          <a:endParaRPr lang="en-US" sz="1900" kern="120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7318912" y="44523"/>
        <a:ext cx="2969915" cy="1781949"/>
      </dsp:txXfrm>
    </dsp:sp>
    <dsp:sp modelId="{AB41DF3D-2551-7F4B-A0B5-93E4DB65A7AB}">
      <dsp:nvSpPr>
        <dsp:cNvPr id="0" name=""/>
        <dsp:cNvSpPr/>
      </dsp:nvSpPr>
      <dsp:spPr>
        <a:xfrm>
          <a:off x="2981035" y="3354808"/>
          <a:ext cx="65248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3796" y="45720"/>
              </a:lnTo>
            </a:path>
          </a:pathLst>
        </a:custGeom>
        <a:noFill/>
        <a:ln w="9525" cap="flat" cmpd="sng" algn="ctr">
          <a:solidFill>
            <a:srgbClr val="32C7A9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sp:txBody>
      <dsp:txXfrm>
        <a:off x="3290198" y="3397109"/>
        <a:ext cx="0" cy="0"/>
      </dsp:txXfrm>
    </dsp:sp>
    <dsp:sp modelId="{D49A9C5A-B19E-3940-9592-2BD619C1FB96}">
      <dsp:nvSpPr>
        <dsp:cNvPr id="0" name=""/>
        <dsp:cNvSpPr/>
      </dsp:nvSpPr>
      <dsp:spPr>
        <a:xfrm>
          <a:off x="12919" y="2509553"/>
          <a:ext cx="2969915" cy="1781949"/>
        </a:xfrm>
        <a:prstGeom prst="rect">
          <a:avLst/>
        </a:prstGeom>
        <a:solidFill>
          <a:srgbClr val="32C7A9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528" tIns="152758" rIns="145528" bIns="152758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Public Health Concern</a:t>
          </a:r>
          <a:br>
            <a:rPr lang="en-GB" sz="25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</a:br>
          <a:r>
            <a:rPr lang="en-GB" sz="25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Occupational stress and burnout</a:t>
          </a:r>
          <a:endParaRPr lang="en-US" sz="2500" kern="120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12919" y="2509553"/>
        <a:ext cx="2969915" cy="1781949"/>
      </dsp:txXfrm>
    </dsp:sp>
    <dsp:sp modelId="{95BF4CE6-1EB4-0343-8535-EB3EC1A9B09F}">
      <dsp:nvSpPr>
        <dsp:cNvPr id="0" name=""/>
        <dsp:cNvSpPr/>
      </dsp:nvSpPr>
      <dsp:spPr>
        <a:xfrm>
          <a:off x="6634031" y="3354808"/>
          <a:ext cx="66540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3796" y="45720"/>
              </a:lnTo>
            </a:path>
          </a:pathLst>
        </a:custGeom>
        <a:noFill/>
        <a:ln w="9525" cap="flat" cmpd="sng" algn="ctr">
          <a:solidFill>
            <a:srgbClr val="4A9BDC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sp:txBody>
      <dsp:txXfrm>
        <a:off x="6949310" y="3397109"/>
        <a:ext cx="0" cy="0"/>
      </dsp:txXfrm>
    </dsp:sp>
    <dsp:sp modelId="{4970AF96-F7CE-0749-820F-1F2FFD5A5C37}">
      <dsp:nvSpPr>
        <dsp:cNvPr id="0" name=""/>
        <dsp:cNvSpPr/>
      </dsp:nvSpPr>
      <dsp:spPr>
        <a:xfrm>
          <a:off x="3665916" y="2509553"/>
          <a:ext cx="2969915" cy="1781949"/>
        </a:xfrm>
        <a:prstGeom prst="rect">
          <a:avLst/>
        </a:prstGeom>
        <a:solidFill>
          <a:srgbClr val="4A9BDC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528" tIns="152758" rIns="145528" bIns="152758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Prepared by</a:t>
          </a:r>
          <a:br>
            <a:rPr lang="en-GB" sz="25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</a:br>
          <a:r>
            <a:rPr lang="en-GB" sz="25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(Group Members' Names)</a:t>
          </a:r>
          <a:endParaRPr lang="en-US" sz="2500" kern="120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3665916" y="2509553"/>
        <a:ext cx="2969915" cy="1781949"/>
      </dsp:txXfrm>
    </dsp:sp>
    <dsp:sp modelId="{BEF2564F-361E-5C4D-8BBA-1BF9FF89EF6C}">
      <dsp:nvSpPr>
        <dsp:cNvPr id="0" name=""/>
        <dsp:cNvSpPr/>
      </dsp:nvSpPr>
      <dsp:spPr>
        <a:xfrm>
          <a:off x="7331832" y="2544159"/>
          <a:ext cx="2969915" cy="1781949"/>
        </a:xfrm>
        <a:prstGeom prst="rect">
          <a:avLst/>
        </a:prstGeom>
        <a:solidFill>
          <a:srgbClr val="FE801A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528" tIns="152758" rIns="145528" bIns="152758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Module</a:t>
          </a:r>
          <a:br>
            <a:rPr lang="en-GB" sz="25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</a:br>
          <a:r>
            <a:rPr lang="en-GB" sz="25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Digital Health Promotion</a:t>
          </a:r>
          <a:endParaRPr lang="en-US" sz="2500" kern="120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7331832" y="2544159"/>
        <a:ext cx="2969915" cy="178194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5353C4-E3EF-42FA-B180-2D6B4DB06CC5}">
      <dsp:nvSpPr>
        <dsp:cNvPr id="0" name=""/>
        <dsp:cNvSpPr/>
      </dsp:nvSpPr>
      <dsp:spPr>
        <a:xfrm>
          <a:off x="10401" y="502640"/>
          <a:ext cx="1136207" cy="86751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5C7475-6CFE-474B-AB00-767D11D84F1E}">
      <dsp:nvSpPr>
        <dsp:cNvPr id="0" name=""/>
        <dsp:cNvSpPr/>
      </dsp:nvSpPr>
      <dsp:spPr>
        <a:xfrm>
          <a:off x="10401" y="1509154"/>
          <a:ext cx="3246306" cy="10889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Aim: To design an AI-powered digital wellbeing intervention that helps healthcare workers manage stress, improve resilience and enhance mental wellbeing</a:t>
          </a:r>
          <a:r>
            <a:rPr lang="en-GB" sz="1600" kern="1200"/>
            <a:t>.</a:t>
          </a:r>
          <a:endParaRPr lang="en-US" sz="1600" kern="1200"/>
        </a:p>
      </dsp:txBody>
      <dsp:txXfrm>
        <a:off x="10401" y="1509154"/>
        <a:ext cx="3246306" cy="1088959"/>
      </dsp:txXfrm>
    </dsp:sp>
    <dsp:sp modelId="{485F364B-B817-459E-9FCD-A172A3393F6A}">
      <dsp:nvSpPr>
        <dsp:cNvPr id="0" name=""/>
        <dsp:cNvSpPr/>
      </dsp:nvSpPr>
      <dsp:spPr>
        <a:xfrm>
          <a:off x="10401" y="2662762"/>
          <a:ext cx="3246306" cy="10723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9ED065D-096D-49F0-A2DF-87EBC16BABE2}">
      <dsp:nvSpPr>
        <dsp:cNvPr id="0" name=""/>
        <dsp:cNvSpPr/>
      </dsp:nvSpPr>
      <dsp:spPr>
        <a:xfrm>
          <a:off x="3824811" y="502640"/>
          <a:ext cx="1136207" cy="86751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588DF2-E7B3-4121-8B94-C5A782D806B9}">
      <dsp:nvSpPr>
        <dsp:cNvPr id="0" name=""/>
        <dsp:cNvSpPr/>
      </dsp:nvSpPr>
      <dsp:spPr>
        <a:xfrm>
          <a:off x="3824811" y="1509154"/>
          <a:ext cx="3246306" cy="10889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3600" kern="1200"/>
            <a:t>Objectives</a:t>
          </a:r>
          <a:endParaRPr lang="en-US" sz="3600" kern="1200"/>
        </a:p>
      </dsp:txBody>
      <dsp:txXfrm>
        <a:off x="3824811" y="1509154"/>
        <a:ext cx="3246306" cy="1088959"/>
      </dsp:txXfrm>
    </dsp:sp>
    <dsp:sp modelId="{EC3EB7F9-2901-4E2B-AAB7-4D6E0B3A79EA}">
      <dsp:nvSpPr>
        <dsp:cNvPr id="0" name=""/>
        <dsp:cNvSpPr/>
      </dsp:nvSpPr>
      <dsp:spPr>
        <a:xfrm>
          <a:off x="3824811" y="2662762"/>
          <a:ext cx="3246306" cy="10723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Reduce occupational stress                                                    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Prevent burnout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Improve psychological wellbeing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Encourage healthy coping strategies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Improve workforce resilience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Support better patient care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                                                                                                                                                                            </a:t>
          </a:r>
          <a:r>
            <a:rPr lang="en-US" sz="1600" kern="1200">
              <a:latin typeface="Arial" panose="020B0604020202020204" pitchFamily="34" charset="0"/>
              <a:cs typeface="Arial" panose="020B0604020202020204" pitchFamily="34" charset="0"/>
            </a:rPr>
            <a:t>Charlotte Jackson 2223874                                                                                                                                                               </a:t>
          </a:r>
        </a:p>
      </dsp:txBody>
      <dsp:txXfrm>
        <a:off x="3824811" y="2662762"/>
        <a:ext cx="3246306" cy="10723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903B2D-4E7D-4ADD-875B-59DDEC93D1FA}">
      <dsp:nvSpPr>
        <dsp:cNvPr id="0" name=""/>
        <dsp:cNvSpPr/>
      </dsp:nvSpPr>
      <dsp:spPr>
        <a:xfrm>
          <a:off x="5063" y="591356"/>
          <a:ext cx="2214092" cy="13284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Arial" panose="020B0604020202020204" pitchFamily="34" charset="0"/>
              <a:cs typeface="Arial" panose="020B0604020202020204" pitchFamily="34" charset="0"/>
            </a:rPr>
            <a:t>According to the theory of planned behaviour (TPB)</a:t>
          </a:r>
          <a:r>
            <a:rPr lang="de-DE" sz="1400" b="1" kern="1200">
              <a:latin typeface="Arial" panose="020B0604020202020204" pitchFamily="34" charset="0"/>
              <a:cs typeface="Arial" panose="020B0604020202020204" pitchFamily="34" charset="0"/>
            </a:rPr>
            <a:t>,</a:t>
          </a:r>
          <a:r>
            <a:rPr lang="en-GB" sz="1400" b="1" kern="1200">
              <a:latin typeface="Arial" panose="020B0604020202020204" pitchFamily="34" charset="0"/>
              <a:cs typeface="Arial" panose="020B0604020202020204" pitchFamily="34" charset="0"/>
            </a:rPr>
            <a:t> care workers will be more willing to use the </a:t>
          </a:r>
          <a:r>
            <a:rPr lang="en-GB" sz="1400" b="1" kern="1200" err="1">
              <a:latin typeface="Arial" panose="020B0604020202020204" pitchFamily="34" charset="0"/>
              <a:cs typeface="Arial" panose="020B0604020202020204" pitchFamily="34" charset="0"/>
            </a:rPr>
            <a:t>MindCare</a:t>
          </a:r>
          <a:r>
            <a:rPr lang="en-GB" sz="1400" b="1" kern="1200">
              <a:latin typeface="Arial" panose="020B0604020202020204" pitchFamily="34" charset="0"/>
              <a:cs typeface="Arial" panose="020B0604020202020204" pitchFamily="34" charset="0"/>
            </a:rPr>
            <a:t>+ App when: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3972" y="630265"/>
        <a:ext cx="2136274" cy="1250637"/>
      </dsp:txXfrm>
    </dsp:sp>
    <dsp:sp modelId="{862E8632-3EBF-44AB-95E7-73ACADE55737}">
      <dsp:nvSpPr>
        <dsp:cNvPr id="0" name=""/>
        <dsp:cNvSpPr/>
      </dsp:nvSpPr>
      <dsp:spPr>
        <a:xfrm>
          <a:off x="2413996" y="981037"/>
          <a:ext cx="469387" cy="54909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2413996" y="1090856"/>
        <a:ext cx="328571" cy="329456"/>
      </dsp:txXfrm>
    </dsp:sp>
    <dsp:sp modelId="{F14120FC-4E8F-4146-A5A9-700A4AD567F8}">
      <dsp:nvSpPr>
        <dsp:cNvPr id="0" name=""/>
        <dsp:cNvSpPr/>
      </dsp:nvSpPr>
      <dsp:spPr>
        <a:xfrm>
          <a:off x="3104792" y="591356"/>
          <a:ext cx="2214092" cy="13284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Behavioural beliefs -thinking it will improve their welfare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43701" y="630265"/>
        <a:ext cx="2136274" cy="1250637"/>
      </dsp:txXfrm>
    </dsp:sp>
    <dsp:sp modelId="{67B11283-A829-4C17-84CA-1C78FB4DFF22}">
      <dsp:nvSpPr>
        <dsp:cNvPr id="0" name=""/>
        <dsp:cNvSpPr/>
      </dsp:nvSpPr>
      <dsp:spPr>
        <a:xfrm>
          <a:off x="5513725" y="981037"/>
          <a:ext cx="469387" cy="54909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5513725" y="1090856"/>
        <a:ext cx="328571" cy="329456"/>
      </dsp:txXfrm>
    </dsp:sp>
    <dsp:sp modelId="{0BFFE173-62AF-4533-A6F2-6468F17D1B8A}">
      <dsp:nvSpPr>
        <dsp:cNvPr id="0" name=""/>
        <dsp:cNvSpPr/>
      </dsp:nvSpPr>
      <dsp:spPr>
        <a:xfrm>
          <a:off x="6204521" y="591356"/>
          <a:ext cx="2214092" cy="13284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Normative beliefs -they feel supported by their workplaces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243430" y="630265"/>
        <a:ext cx="2136274" cy="1250637"/>
      </dsp:txXfrm>
    </dsp:sp>
    <dsp:sp modelId="{60385910-534D-41D4-A7AB-CA0D651ECCF4}">
      <dsp:nvSpPr>
        <dsp:cNvPr id="0" name=""/>
        <dsp:cNvSpPr/>
      </dsp:nvSpPr>
      <dsp:spPr>
        <a:xfrm>
          <a:off x="8613454" y="981037"/>
          <a:ext cx="469387" cy="54909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8613454" y="1090856"/>
        <a:ext cx="328571" cy="329456"/>
      </dsp:txXfrm>
    </dsp:sp>
    <dsp:sp modelId="{88DB8E78-4B74-4583-9117-7252C4F31729}">
      <dsp:nvSpPr>
        <dsp:cNvPr id="0" name=""/>
        <dsp:cNvSpPr/>
      </dsp:nvSpPr>
      <dsp:spPr>
        <a:xfrm>
          <a:off x="9304250" y="591356"/>
          <a:ext cx="2214092" cy="13284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Control beliefs -having confidence that they can successfully use the app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343159" y="630265"/>
        <a:ext cx="2136274" cy="125063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880768-3582-4B15-BDAF-E0E294FB96D4}">
      <dsp:nvSpPr>
        <dsp:cNvPr id="0" name=""/>
        <dsp:cNvSpPr/>
      </dsp:nvSpPr>
      <dsp:spPr>
        <a:xfrm rot="10800000">
          <a:off x="1318714" y="2897"/>
          <a:ext cx="4620679" cy="619434"/>
        </a:xfrm>
        <a:prstGeom prst="homePlate">
          <a:avLst/>
        </a:prstGeom>
        <a:gradFill rotWithShape="0">
          <a:gsLst>
            <a:gs pos="0">
              <a:schemeClr val="bg2">
                <a:lumMod val="75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3154" tIns="64770" rIns="120904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Arial" panose="020B0604020202020204" pitchFamily="34" charset="0"/>
              <a:cs typeface="Arial" panose="020B0604020202020204" pitchFamily="34" charset="0"/>
            </a:rPr>
            <a:t>Workload-daily workload monitoring and emotional demands</a:t>
          </a:r>
        </a:p>
      </dsp:txBody>
      <dsp:txXfrm rot="10800000">
        <a:off x="1473572" y="2897"/>
        <a:ext cx="4465821" cy="619434"/>
      </dsp:txXfrm>
    </dsp:sp>
    <dsp:sp modelId="{418BC397-C48C-4982-9B1A-C153424190C3}">
      <dsp:nvSpPr>
        <dsp:cNvPr id="0" name=""/>
        <dsp:cNvSpPr/>
      </dsp:nvSpPr>
      <dsp:spPr>
        <a:xfrm>
          <a:off x="1008996" y="2897"/>
          <a:ext cx="619434" cy="619434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37970D46-90D7-4280-B5EB-60BB08DF27F3}">
      <dsp:nvSpPr>
        <dsp:cNvPr id="0" name=""/>
        <dsp:cNvSpPr/>
      </dsp:nvSpPr>
      <dsp:spPr>
        <a:xfrm rot="10800000">
          <a:off x="1318714" y="807238"/>
          <a:ext cx="4620679" cy="619434"/>
        </a:xfrm>
        <a:prstGeom prst="homePlate">
          <a:avLst/>
        </a:prstGeom>
        <a:gradFill rotWithShape="0">
          <a:gsLst>
            <a:gs pos="94250">
              <a:schemeClr val="bg2">
                <a:lumMod val="75000"/>
              </a:schemeClr>
            </a:gs>
            <a:gs pos="25000">
              <a:srgbClr val="55AEF0"/>
            </a:gs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3154" tIns="64770" rIns="120904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Arial" panose="020B0604020202020204" pitchFamily="34" charset="0"/>
              <a:cs typeface="Arial" panose="020B0604020202020204" pitchFamily="34" charset="0"/>
            </a:rPr>
            <a:t> Recovery and energy Tracker</a:t>
          </a:r>
        </a:p>
      </dsp:txBody>
      <dsp:txXfrm rot="10800000">
        <a:off x="1473572" y="807238"/>
        <a:ext cx="4465821" cy="619434"/>
      </dsp:txXfrm>
    </dsp:sp>
    <dsp:sp modelId="{33FAB60F-17D6-41CC-ABB3-5CAFC8C26616}">
      <dsp:nvSpPr>
        <dsp:cNvPr id="0" name=""/>
        <dsp:cNvSpPr/>
      </dsp:nvSpPr>
      <dsp:spPr>
        <a:xfrm>
          <a:off x="1008996" y="807238"/>
          <a:ext cx="619434" cy="619434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B41D6F36-7595-46B6-A29B-BD1A601AAA42}">
      <dsp:nvSpPr>
        <dsp:cNvPr id="0" name=""/>
        <dsp:cNvSpPr/>
      </dsp:nvSpPr>
      <dsp:spPr>
        <a:xfrm rot="10800000">
          <a:off x="1318714" y="1611579"/>
          <a:ext cx="4620679" cy="619434"/>
        </a:xfrm>
        <a:prstGeom prst="homePlate">
          <a:avLst/>
        </a:prstGeom>
        <a:gradFill rotWithShape="0">
          <a:gsLst>
            <a:gs pos="0">
              <a:schemeClr val="bg2">
                <a:lumMod val="75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3154" tIns="64770" rIns="120904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Arial" panose="020B0604020202020204" pitchFamily="34" charset="0"/>
              <a:cs typeface="Arial" panose="020B0604020202020204" pitchFamily="34" charset="0"/>
            </a:rPr>
            <a:t>Emotional demand-Mood checking</a:t>
          </a:r>
        </a:p>
      </dsp:txBody>
      <dsp:txXfrm rot="10800000">
        <a:off x="1473572" y="1611579"/>
        <a:ext cx="4465821" cy="619434"/>
      </dsp:txXfrm>
    </dsp:sp>
    <dsp:sp modelId="{0641108E-DD46-499D-953C-1FE5526C3A8C}">
      <dsp:nvSpPr>
        <dsp:cNvPr id="0" name=""/>
        <dsp:cNvSpPr/>
      </dsp:nvSpPr>
      <dsp:spPr>
        <a:xfrm>
          <a:off x="1008996" y="1611579"/>
          <a:ext cx="619434" cy="619434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F427117-7CEC-49F4-9D92-6B7B152933F0}">
      <dsp:nvSpPr>
        <dsp:cNvPr id="0" name=""/>
        <dsp:cNvSpPr/>
      </dsp:nvSpPr>
      <dsp:spPr>
        <a:xfrm rot="10800000">
          <a:off x="1318714" y="2415919"/>
          <a:ext cx="4620679" cy="619434"/>
        </a:xfrm>
        <a:prstGeom prst="homePlate">
          <a:avLst/>
        </a:prstGeom>
        <a:gradFill rotWithShape="0">
          <a:gsLst>
            <a:gs pos="0">
              <a:schemeClr val="tx2">
                <a:lumMod val="60000"/>
                <a:lumOff val="4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3154" tIns="64770" rIns="120904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Arial" panose="020B0604020202020204" pitchFamily="34" charset="0"/>
              <a:cs typeface="Arial" panose="020B0604020202020204" pitchFamily="34" charset="0"/>
            </a:rPr>
            <a:t>Identifying declining resilience before burnout develops</a:t>
          </a:r>
        </a:p>
      </dsp:txBody>
      <dsp:txXfrm rot="10800000">
        <a:off x="1473572" y="2415919"/>
        <a:ext cx="4465821" cy="619434"/>
      </dsp:txXfrm>
    </dsp:sp>
    <dsp:sp modelId="{825070C4-D0D5-45D4-8984-9597144D9C16}">
      <dsp:nvSpPr>
        <dsp:cNvPr id="0" name=""/>
        <dsp:cNvSpPr/>
      </dsp:nvSpPr>
      <dsp:spPr>
        <a:xfrm>
          <a:off x="1008996" y="2415919"/>
          <a:ext cx="619434" cy="619434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2BE26DB-8098-46E9-8C27-F2365F729BF5}">
      <dsp:nvSpPr>
        <dsp:cNvPr id="0" name=""/>
        <dsp:cNvSpPr/>
      </dsp:nvSpPr>
      <dsp:spPr>
        <a:xfrm rot="10800000">
          <a:off x="1318714" y="3220260"/>
          <a:ext cx="4620679" cy="619434"/>
        </a:xfrm>
        <a:prstGeom prst="homePlate">
          <a:avLst/>
        </a:prstGeom>
        <a:gradFill rotWithShape="0">
          <a:gsLst>
            <a:gs pos="0">
              <a:schemeClr val="bg2">
                <a:lumMod val="75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3154" tIns="64770" rIns="120904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Arial" panose="020B0604020202020204" pitchFamily="34" charset="0"/>
              <a:cs typeface="Arial" panose="020B0604020202020204" pitchFamily="34" charset="0"/>
            </a:rPr>
            <a:t>Recommend practical actions such as breaks, peer support CBT or mindfulness</a:t>
          </a:r>
        </a:p>
      </dsp:txBody>
      <dsp:txXfrm rot="10800000">
        <a:off x="1473572" y="3220260"/>
        <a:ext cx="4465821" cy="619434"/>
      </dsp:txXfrm>
    </dsp:sp>
    <dsp:sp modelId="{231EE387-B653-47AA-BAA7-B2F98A3FE861}">
      <dsp:nvSpPr>
        <dsp:cNvPr id="0" name=""/>
        <dsp:cNvSpPr/>
      </dsp:nvSpPr>
      <dsp:spPr>
        <a:xfrm>
          <a:off x="1008996" y="3220260"/>
          <a:ext cx="619434" cy="619434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39683E-12C6-43D6-A9B8-4116FE688B65}">
      <dsp:nvSpPr>
        <dsp:cNvPr id="0" name=""/>
        <dsp:cNvSpPr/>
      </dsp:nvSpPr>
      <dsp:spPr>
        <a:xfrm rot="10800000">
          <a:off x="2235696" y="457"/>
          <a:ext cx="8029217" cy="853198"/>
        </a:xfrm>
        <a:prstGeom prst="homePlate">
          <a:avLst/>
        </a:prstGeom>
        <a:solidFill>
          <a:schemeClr val="bg2">
            <a:lumMod val="75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6237" tIns="60960" rIns="113792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latin typeface="Arial" panose="020B0604020202020204" pitchFamily="34" charset="0"/>
              <a:cs typeface="Arial" panose="020B0604020202020204" pitchFamily="34" charset="0"/>
            </a:rPr>
            <a:t>Data security </a:t>
          </a: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- actively protecting the information the device holds, generates, or accesses from unauthorized access (Fortinet, n.d.)    </a:t>
          </a:r>
        </a:p>
      </dsp:txBody>
      <dsp:txXfrm rot="10800000">
        <a:off x="2448995" y="457"/>
        <a:ext cx="7815918" cy="853198"/>
      </dsp:txXfrm>
    </dsp:sp>
    <dsp:sp modelId="{F519F14F-F5E5-4819-AA26-B221FEA1ADE6}">
      <dsp:nvSpPr>
        <dsp:cNvPr id="0" name=""/>
        <dsp:cNvSpPr/>
      </dsp:nvSpPr>
      <dsp:spPr>
        <a:xfrm>
          <a:off x="1809097" y="457"/>
          <a:ext cx="853198" cy="853198"/>
        </a:xfrm>
        <a:prstGeom prst="ellipse">
          <a:avLst/>
        </a:prstGeom>
        <a:blipFill dpi="0" rotWithShape="1"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22DF16-4B77-4CDE-BB00-4A1DDF1BEC97}">
      <dsp:nvSpPr>
        <dsp:cNvPr id="0" name=""/>
        <dsp:cNvSpPr/>
      </dsp:nvSpPr>
      <dsp:spPr>
        <a:xfrm rot="10800000">
          <a:off x="2235696" y="1108342"/>
          <a:ext cx="8029217" cy="853198"/>
        </a:xfrm>
        <a:prstGeom prst="homePlate">
          <a:avLst/>
        </a:prstGeom>
        <a:solidFill>
          <a:schemeClr val="bg2">
            <a:lumMod val="75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6237" tIns="60960" rIns="113792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latin typeface="Arial" panose="020B0604020202020204" pitchFamily="34" charset="0"/>
              <a:cs typeface="Arial" panose="020B0604020202020204" pitchFamily="34" charset="0"/>
            </a:rPr>
            <a:t>Confidentiality </a:t>
          </a: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– “</a:t>
          </a:r>
          <a:r>
            <a:rPr lang="en-GB" sz="1600" b="0" u="none" kern="1200">
              <a:latin typeface="Arial" panose="020B0604020202020204" pitchFamily="34" charset="0"/>
              <a:cs typeface="Arial" panose="020B0604020202020204" pitchFamily="34" charset="0"/>
            </a:rPr>
            <a:t>Confidentiality means ensuring that sensitive information handled by your new digital device is only accessible, readable, and usable by authorized individuals or systems”</a:t>
          </a:r>
          <a:r>
            <a:rPr lang="en-GB" sz="1600" b="0" i="0" kern="1200">
              <a:latin typeface="Arial" panose="020B0604020202020204" pitchFamily="34" charset="0"/>
              <a:cs typeface="Arial" panose="020B0604020202020204" pitchFamily="34" charset="0"/>
            </a:rPr>
            <a:t> (ISMS.online, 2020)</a:t>
          </a: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.  </a:t>
          </a:r>
        </a:p>
      </dsp:txBody>
      <dsp:txXfrm rot="10800000">
        <a:off x="2448995" y="1108342"/>
        <a:ext cx="7815918" cy="853198"/>
      </dsp:txXfrm>
    </dsp:sp>
    <dsp:sp modelId="{9A3FC9BB-0E19-44D6-A01D-D50A7F231148}">
      <dsp:nvSpPr>
        <dsp:cNvPr id="0" name=""/>
        <dsp:cNvSpPr/>
      </dsp:nvSpPr>
      <dsp:spPr>
        <a:xfrm>
          <a:off x="1809097" y="1108342"/>
          <a:ext cx="853198" cy="853198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6639F8-B862-476A-9637-A77C027A512E}">
      <dsp:nvSpPr>
        <dsp:cNvPr id="0" name=""/>
        <dsp:cNvSpPr/>
      </dsp:nvSpPr>
      <dsp:spPr>
        <a:xfrm rot="10800000">
          <a:off x="2235696" y="2216227"/>
          <a:ext cx="8029217" cy="853198"/>
        </a:xfrm>
        <a:prstGeom prst="homePlate">
          <a:avLst/>
        </a:prstGeom>
        <a:solidFill>
          <a:schemeClr val="bg2">
            <a:lumMod val="75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6237" tIns="60960" rIns="113792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latin typeface="Arial" panose="020B0604020202020204" pitchFamily="34" charset="0"/>
              <a:cs typeface="Arial" panose="020B0604020202020204" pitchFamily="34" charset="0"/>
            </a:rPr>
            <a:t>NHS/social care integration </a:t>
          </a: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- the device doesn't just work in isolation. It seamlessly shares a patient's or service user's data between NHS healthcare professionals and local social care providers </a:t>
          </a:r>
          <a:r>
            <a:rPr lang="en-GB" sz="1600" b="0" i="0" kern="1200">
              <a:latin typeface="Arial" panose="020B0604020202020204" pitchFamily="34" charset="0"/>
              <a:cs typeface="Arial" panose="020B0604020202020204" pitchFamily="34" charset="0"/>
            </a:rPr>
            <a:t>(NHS England, 2018)</a:t>
          </a: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sp:txBody>
      <dsp:txXfrm rot="10800000">
        <a:off x="2448995" y="2216227"/>
        <a:ext cx="7815918" cy="853198"/>
      </dsp:txXfrm>
    </dsp:sp>
    <dsp:sp modelId="{EB78C693-8099-4389-A18B-77D3669C7EB3}">
      <dsp:nvSpPr>
        <dsp:cNvPr id="0" name=""/>
        <dsp:cNvSpPr/>
      </dsp:nvSpPr>
      <dsp:spPr>
        <a:xfrm>
          <a:off x="1809097" y="2216227"/>
          <a:ext cx="853198" cy="853198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69B343-1BCC-4719-8300-18CBD3AC488A}">
      <dsp:nvSpPr>
        <dsp:cNvPr id="0" name=""/>
        <dsp:cNvSpPr/>
      </dsp:nvSpPr>
      <dsp:spPr>
        <a:xfrm rot="10800000">
          <a:off x="2235696" y="3324112"/>
          <a:ext cx="8029217" cy="853198"/>
        </a:xfrm>
        <a:prstGeom prst="homePlate">
          <a:avLst/>
        </a:prstGeom>
        <a:solidFill>
          <a:schemeClr val="bg2">
            <a:lumMod val="75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6237" tIns="60960" rIns="113792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latin typeface="Arial" panose="020B0604020202020204" pitchFamily="34" charset="0"/>
              <a:cs typeface="Arial" panose="020B0604020202020204" pitchFamily="34" charset="0"/>
            </a:rPr>
            <a:t>Accessibility </a:t>
          </a:r>
          <a:r>
            <a:rPr lang="en-GB" sz="1600" b="0" kern="120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ensuring everyone regardless of physical, sensory, or cognitive abilities—can use, understand, and navigate the device. (ionos Digital Guide, 2025)  </a:t>
          </a:r>
          <a:r>
            <a:rPr lang="en-GB" sz="1600" b="0" kern="1200">
              <a:latin typeface="Arial" panose="020B0604020202020204" pitchFamily="34" charset="0"/>
              <a:cs typeface="Arial" panose="020B0604020202020204" pitchFamily="34" charset="0"/>
            </a:rPr>
            <a:t>  </a:t>
          </a:r>
          <a:endParaRPr lang="en-GB" sz="1600" b="1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2448995" y="3324112"/>
        <a:ext cx="7815918" cy="853198"/>
      </dsp:txXfrm>
    </dsp:sp>
    <dsp:sp modelId="{3C5784A3-AB41-484D-AD4C-9827E2500693}">
      <dsp:nvSpPr>
        <dsp:cNvPr id="0" name=""/>
        <dsp:cNvSpPr/>
      </dsp:nvSpPr>
      <dsp:spPr>
        <a:xfrm>
          <a:off x="1809097" y="3324112"/>
          <a:ext cx="853198" cy="853198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E656D5-DAB3-4A0C-9B06-E66CD6E2F67D}">
      <dsp:nvSpPr>
        <dsp:cNvPr id="0" name=""/>
        <dsp:cNvSpPr/>
      </dsp:nvSpPr>
      <dsp:spPr>
        <a:xfrm rot="10800000">
          <a:off x="2235696" y="4431997"/>
          <a:ext cx="8029217" cy="853198"/>
        </a:xfrm>
        <a:prstGeom prst="homePlate">
          <a:avLst/>
        </a:prstGeom>
        <a:solidFill>
          <a:schemeClr val="bg2">
            <a:lumMod val="75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6237" tIns="60960" rIns="113792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latin typeface="Arial" panose="020B0604020202020204" pitchFamily="34" charset="0"/>
              <a:cs typeface="Arial" panose="020B0604020202020204" pitchFamily="34" charset="0"/>
            </a:rPr>
            <a:t>Ethical considerations </a:t>
          </a:r>
          <a:r>
            <a:rPr lang="en-GB" sz="1600" b="0" kern="120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US" sz="1600" b="0" kern="1200">
              <a:latin typeface="Arial" panose="020B0604020202020204" pitchFamily="34" charset="0"/>
              <a:cs typeface="Arial" panose="020B0604020202020204" pitchFamily="34" charset="0"/>
            </a:rPr>
            <a:t>dynamically assessing the moral, societal, and human impact of a new device</a:t>
          </a:r>
          <a:r>
            <a:rPr lang="en-GB" sz="1600" b="0" kern="1200">
              <a:latin typeface="Arial" panose="020B0604020202020204" pitchFamily="34" charset="0"/>
              <a:cs typeface="Arial" panose="020B0604020202020204" pitchFamily="34" charset="0"/>
            </a:rPr>
            <a:t> instead of checking the technological side of the app. (GOV.UK, 2019)</a:t>
          </a:r>
          <a:endParaRPr lang="en-GB" sz="1600" b="1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2448995" y="4431997"/>
        <a:ext cx="7815918" cy="853198"/>
      </dsp:txXfrm>
    </dsp:sp>
    <dsp:sp modelId="{89FA2F98-74C0-4488-97B5-AB967ED0875D}">
      <dsp:nvSpPr>
        <dsp:cNvPr id="0" name=""/>
        <dsp:cNvSpPr/>
      </dsp:nvSpPr>
      <dsp:spPr>
        <a:xfrm>
          <a:off x="1809097" y="4431997"/>
          <a:ext cx="853198" cy="853198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DF5ED1-5F7E-413E-A13F-F5786CA67230}">
      <dsp:nvSpPr>
        <dsp:cNvPr id="0" name=""/>
        <dsp:cNvSpPr/>
      </dsp:nvSpPr>
      <dsp:spPr>
        <a:xfrm>
          <a:off x="0" y="2745"/>
          <a:ext cx="11149781" cy="14976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baseline="0">
              <a:latin typeface="Arial" panose="020B0604020202020204" pitchFamily="34" charset="0"/>
              <a:cs typeface="Arial" panose="020B0604020202020204" pitchFamily="34" charset="0"/>
            </a:rPr>
            <a:t>In order to check the efficacity of the app  the following methods could be used:</a:t>
          </a:r>
          <a:endParaRPr lang="en-GB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745"/>
        <a:ext cx="11149781" cy="1497600"/>
      </dsp:txXfrm>
    </dsp:sp>
    <dsp:sp modelId="{4C9E446A-9586-48D0-B711-65D66DDAD7BE}">
      <dsp:nvSpPr>
        <dsp:cNvPr id="0" name=""/>
        <dsp:cNvSpPr/>
      </dsp:nvSpPr>
      <dsp:spPr>
        <a:xfrm>
          <a:off x="0" y="1500345"/>
          <a:ext cx="11149781" cy="306890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baseline="0">
              <a:latin typeface="Arial" panose="020B0604020202020204" pitchFamily="34" charset="0"/>
              <a:cs typeface="Arial" panose="020B0604020202020204" pitchFamily="34" charset="0"/>
            </a:rPr>
            <a:t>Perceived stress scale (PSS) </a:t>
          </a:r>
          <a:r>
            <a:rPr lang="en-GB" sz="2000" kern="1200" baseline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US" sz="2000" kern="1200" baseline="0">
              <a:latin typeface="Arial" panose="020B0604020202020204" pitchFamily="34" charset="0"/>
              <a:cs typeface="Arial" panose="020B0604020202020204" pitchFamily="34" charset="0"/>
            </a:rPr>
            <a:t>it measures: The degree to which situations in your life are appraised as unpredictable, uncontrollable, and overwhelming. </a:t>
          </a:r>
          <a:r>
            <a:rPr lang="it-IT" sz="2000" kern="1200" baseline="0">
              <a:latin typeface="Arial" panose="020B0604020202020204" pitchFamily="34" charset="0"/>
              <a:cs typeface="Arial" panose="020B0604020202020204" pitchFamily="34" charset="0"/>
            </a:rPr>
            <a:t>(cancercontrol.cancer.gov, n.d.).</a:t>
          </a:r>
          <a:endParaRPr lang="en-GB" sz="2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baseline="0">
              <a:latin typeface="Arial" panose="020B0604020202020204" pitchFamily="34" charset="0"/>
              <a:cs typeface="Arial" panose="020B0604020202020204" pitchFamily="34" charset="0"/>
            </a:rPr>
            <a:t>Wellbeing scores (e.g., Edinburgh mental wellbeing scale) </a:t>
          </a:r>
          <a:r>
            <a:rPr lang="en-GB" sz="2000" kern="1200" baseline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US" sz="2000" kern="1200" baseline="0">
              <a:latin typeface="Arial" panose="020B0604020202020204" pitchFamily="34" charset="0"/>
              <a:cs typeface="Arial" panose="020B0604020202020204" pitchFamily="34" charset="0"/>
            </a:rPr>
            <a:t>it measures: Positive mental wellbeing over a recent period. (University of Greater Manchester, 2021).</a:t>
          </a:r>
          <a:endParaRPr lang="en-GB" sz="2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baseline="0">
              <a:latin typeface="Arial" panose="020B0604020202020204" pitchFamily="34" charset="0"/>
              <a:cs typeface="Arial" panose="020B0604020202020204" pitchFamily="34" charset="0"/>
            </a:rPr>
            <a:t>User engagement </a:t>
          </a:r>
          <a:r>
            <a:rPr lang="en-GB" sz="2000" kern="1200" baseline="0">
              <a:latin typeface="Arial" panose="020B0604020202020204" pitchFamily="34" charset="0"/>
              <a:cs typeface="Arial" panose="020B0604020202020204" pitchFamily="34" charset="0"/>
            </a:rPr>
            <a:t>– it measures: </a:t>
          </a:r>
          <a:r>
            <a:rPr lang="en-US" sz="2000" kern="1200" baseline="0">
              <a:latin typeface="Arial" panose="020B0604020202020204" pitchFamily="34" charset="0"/>
              <a:cs typeface="Arial" panose="020B0604020202020204" pitchFamily="34" charset="0"/>
            </a:rPr>
            <a:t>How deeply, frequently, and effectively users interact with a digital product. (Guides - Learn user testing &amp; UX research | </a:t>
          </a:r>
          <a:r>
            <a:rPr lang="en-US" sz="2000" kern="1200" baseline="0" err="1">
              <a:latin typeface="Arial" panose="020B0604020202020204" pitchFamily="34" charset="0"/>
              <a:cs typeface="Arial" panose="020B0604020202020204" pitchFamily="34" charset="0"/>
            </a:rPr>
            <a:t>UXtweak</a:t>
          </a:r>
          <a:r>
            <a:rPr lang="en-US" sz="2000" kern="1200" baseline="0">
              <a:latin typeface="Arial" panose="020B0604020202020204" pitchFamily="34" charset="0"/>
              <a:cs typeface="Arial" panose="020B0604020202020204" pitchFamily="34" charset="0"/>
            </a:rPr>
            <a:t>, n.d.).</a:t>
          </a:r>
          <a:endParaRPr lang="en-GB" sz="2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baseline="0">
              <a:latin typeface="Arial" panose="020B0604020202020204" pitchFamily="34" charset="0"/>
              <a:cs typeface="Arial" panose="020B0604020202020204" pitchFamily="34" charset="0"/>
            </a:rPr>
            <a:t>User feedback </a:t>
          </a:r>
          <a:r>
            <a:rPr lang="en-GB" sz="2000" kern="1200" baseline="0">
              <a:latin typeface="Arial" panose="020B0604020202020204" pitchFamily="34" charset="0"/>
              <a:cs typeface="Arial" panose="020B0604020202020204" pitchFamily="34" charset="0"/>
            </a:rPr>
            <a:t>– it measures: </a:t>
          </a:r>
          <a:r>
            <a:rPr lang="en-US" sz="2000" kern="1200" baseline="0">
              <a:latin typeface="Arial" panose="020B0604020202020204" pitchFamily="34" charset="0"/>
              <a:cs typeface="Arial" panose="020B0604020202020204" pitchFamily="34" charset="0"/>
            </a:rPr>
            <a:t>The qualitative opinions, thoughts</a:t>
          </a:r>
          <a:r>
            <a:rPr lang="en-US" sz="2000" b="0" i="0" kern="1200" baseline="0">
              <a:latin typeface="Arial" panose="020B0604020202020204" pitchFamily="34" charset="0"/>
              <a:cs typeface="Arial" panose="020B0604020202020204" pitchFamily="34" charset="0"/>
            </a:rPr>
            <a:t> (for example interviews or surveys)</a:t>
          </a:r>
          <a:r>
            <a:rPr lang="en-US" sz="2000" kern="1200" baseline="0">
              <a:latin typeface="Arial" panose="020B0604020202020204" pitchFamily="34" charset="0"/>
              <a:cs typeface="Arial" panose="020B0604020202020204" pitchFamily="34" charset="0"/>
            </a:rPr>
            <a:t>, and specific friction points a user has when interacting with a product, feature, or service. (Thomas, 2024).</a:t>
          </a:r>
          <a:endParaRPr lang="en-GB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500345"/>
        <a:ext cx="11149781" cy="30689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233023-859E-4603-B508-40A241C1B7CD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1A482E-4A53-4E60-AF04-A938A472D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13561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A04DF6-22BF-AE40-2B36-80F81E2316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3C9CE81-2D3C-DB60-643A-06F1C74E7E2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2D0893D-F93D-A5DC-8356-5F358D779AE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DEE53E-19AD-DAA8-0729-E30DD2EE73B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1A482E-4A53-4E60-AF04-A938A472D65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3955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1A482E-4A53-4E60-AF04-A938A472D65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66573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89973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48409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47324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85591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32356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12596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2534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7979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E830BCA9-1CCE-4A3E-AF35-68B8B6F091A5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90804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68905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73328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9139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7269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6904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01896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6091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68995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0855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621984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671176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43846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43203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2419423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60726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464236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52137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688004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71127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8516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19" Type="http://schemas.openxmlformats.org/officeDocument/2006/relationships/theme" Target="../theme/theme2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30BCA9-1CCE-4A3E-AF35-68B8B6F091A5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88117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E830BCA9-1CCE-4A3E-AF35-68B8B6F091A5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4030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7" r:id="rId1"/>
    <p:sldLayoutId id="2147483788" r:id="rId2"/>
    <p:sldLayoutId id="2147483789" r:id="rId3"/>
    <p:sldLayoutId id="2147483790" r:id="rId4"/>
    <p:sldLayoutId id="2147483791" r:id="rId5"/>
    <p:sldLayoutId id="2147483792" r:id="rId6"/>
    <p:sldLayoutId id="2147483793" r:id="rId7"/>
    <p:sldLayoutId id="2147483794" r:id="rId8"/>
    <p:sldLayoutId id="2147483795" r:id="rId9"/>
    <p:sldLayoutId id="2147483796" r:id="rId10"/>
    <p:sldLayoutId id="2147483797" r:id="rId11"/>
    <p:sldLayoutId id="2147483798" r:id="rId12"/>
    <p:sldLayoutId id="2147483799" r:id="rId13"/>
    <p:sldLayoutId id="2147483800" r:id="rId14"/>
    <p:sldLayoutId id="2147483801" r:id="rId15"/>
    <p:sldLayoutId id="2147483802" r:id="rId16"/>
    <p:sldLayoutId id="2147483803" r:id="rId17"/>
    <p:sldLayoutId id="2147483804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9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9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9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9.xml"/><Relationship Id="rId4" Type="http://schemas.microsoft.com/office/2007/relationships/hdphoto" Target="../media/hdphoto1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15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9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21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9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9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9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thecenterforimplementation.com/toolbox/com-b" TargetMode="External"/><Relationship Id="rId7" Type="http://schemas.openxmlformats.org/officeDocument/2006/relationships/hyperlink" Target="https://thedecisionlab.com/reference-guide/organizational-behavior/the-com-b-model-for-behavior-change" TargetMode="External"/><Relationship Id="rId2" Type="http://schemas.openxmlformats.org/officeDocument/2006/relationships/hyperlink" Target="https://www.linkedin.com/posts/hussain-alzayer_employeeengagement-workplacewellbeing-jdrmodel-activity-7337513048460423168-s8hf?utm_source=share&amp;utm_medium=member_desktop&amp;rcm=acoaaeies1sb51sgslsbkxpas04xxoziefbgnjc" TargetMode="External"/><Relationship Id="rId1" Type="http://schemas.openxmlformats.org/officeDocument/2006/relationships/slideLayout" Target="../slideLayouts/slideLayout29.xml"/><Relationship Id="rId6" Type="http://schemas.openxmlformats.org/officeDocument/2006/relationships/hyperlink" Target="https://www.ebsco.com/research-starters/social-sciences-and-humanities/theory-planned-behavior" TargetMode="External"/><Relationship Id="rId5" Type="http://schemas.openxmlformats.org/officeDocument/2006/relationships/hyperlink" Target="https://www.plum.io/glossary/job-demands-resources-jd-r-model" TargetMode="External"/><Relationship Id="rId4" Type="http://schemas.openxmlformats.org/officeDocument/2006/relationships/hyperlink" Target="https://www.theresearchagency.com/insights/cheats-guide-com-b-behaviour-change-model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gland.nhs.uk/digitaltechnology/connecteddigitalsystems/" TargetMode="External"/><Relationship Id="rId3" Type="http://schemas.openxmlformats.org/officeDocument/2006/relationships/hyperlink" Target="https://www.uxtweak.com/ux-glossary/user-engagement/" TargetMode="External"/><Relationship Id="rId7" Type="http://schemas.openxmlformats.org/officeDocument/2006/relationships/hyperlink" Target="https://www.isms.online/glossary/confidentiality/" TargetMode="External"/><Relationship Id="rId2" Type="http://schemas.openxmlformats.org/officeDocument/2006/relationships/hyperlink" Target="https://mouseflow.com/blog/types-of-user-feedback/" TargetMode="External"/><Relationship Id="rId1" Type="http://schemas.openxmlformats.org/officeDocument/2006/relationships/slideLayout" Target="../slideLayouts/slideLayout29.xml"/><Relationship Id="rId6" Type="http://schemas.openxmlformats.org/officeDocument/2006/relationships/hyperlink" Target="https://www.fortinet.com/uk/resources/cyberglossary/data-security" TargetMode="External"/><Relationship Id="rId5" Type="http://schemas.openxmlformats.org/officeDocument/2006/relationships/hyperlink" Target="https://cancercontrol.cancer.gov/brp/research/group-evaluated-measures/adopt/perceived-stress-scale" TargetMode="External"/><Relationship Id="rId4" Type="http://schemas.openxmlformats.org/officeDocument/2006/relationships/hyperlink" Target="https://greatermanchester.ac.uk/student-life/student-support/life-lounge/the-warwick-edinburgh-mental-wellbeing-scale" TargetMode="External"/><Relationship Id="rId9" Type="http://schemas.openxmlformats.org/officeDocument/2006/relationships/hyperlink" Target="https://www.ionos.co.uk/digitalguide/websites/web-development/digital-accessibility/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9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news/item/28-05-2019-burn-out-an-occupational-phenomenon-international-classification-of-diseases?utm_source=chatgpt.com" TargetMode="External"/><Relationship Id="rId2" Type="http://schemas.openxmlformats.org/officeDocument/2006/relationships/hyperlink" Target="https://www.england.nhs.uk/long-read/nhs-long-term-workforce-plan/" TargetMode="External"/><Relationship Id="rId1" Type="http://schemas.openxmlformats.org/officeDocument/2006/relationships/slideLayout" Target="../slideLayouts/slideLayout29.xml"/><Relationship Id="rId5" Type="http://schemas.openxmlformats.org/officeDocument/2006/relationships/hyperlink" Target="https://www.who.int/publications/i/item/9789240020924" TargetMode="External"/><Relationship Id="rId4" Type="http://schemas.openxmlformats.org/officeDocument/2006/relationships/hyperlink" Target="https://www.who.int/news/item/28-05-2019-burn-out-an-occupational-phenomenon-international-classification-of-diseases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8FE65CB-EFD8-497D-A30A-093E20EAC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C2C31BE-AED6-2CFF-3B76-515A1C51EC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900" y="373564"/>
            <a:ext cx="7219913" cy="6010849"/>
          </a:xfrm>
          <a:prstGeom prst="roundRect">
            <a:avLst>
              <a:gd name="adj" fmla="val 298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3265C2A-0A58-43AD-A406-8F4478E28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E0926DC-7CC8-520B-D646-999580DC1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1151" y="212660"/>
            <a:ext cx="4295556" cy="3163176"/>
          </a:xfrm>
        </p:spPr>
        <p:txBody>
          <a:bodyPr>
            <a:normAutofit/>
          </a:bodyPr>
          <a:lstStyle/>
          <a:p>
            <a:r>
              <a:rPr lang="en-GB" b="1">
                <a:latin typeface="Algerian"/>
              </a:rPr>
              <a:t>Stress Management For Care Workers Using </a:t>
            </a:r>
            <a:r>
              <a:rPr lang="en-GB" b="1" err="1">
                <a:latin typeface="Algerian"/>
              </a:rPr>
              <a:t>Mindcare</a:t>
            </a:r>
            <a:r>
              <a:rPr lang="en-GB" b="1">
                <a:latin typeface="Algerian"/>
              </a:rPr>
              <a:t>+ Wellbeing App</a:t>
            </a:r>
            <a:endParaRPr lang="en-GB">
              <a:latin typeface="Algerian"/>
            </a:endParaRPr>
          </a:p>
          <a:p>
            <a:pPr algn="l"/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20C3331-319C-376F-E388-F4A69D112B6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73930" y="3761868"/>
            <a:ext cx="4781784" cy="262582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i="1">
                <a:latin typeface="Arial"/>
                <a:cs typeface="Arial"/>
              </a:rPr>
              <a:t>Charlotte Jackson 2223874</a:t>
            </a:r>
            <a:endParaRPr lang="en-US">
              <a:latin typeface="Arial"/>
              <a:cs typeface="Arial"/>
            </a:endParaRPr>
          </a:p>
          <a:p>
            <a:pPr>
              <a:buClr>
                <a:srgbClr val="000000"/>
              </a:buClr>
            </a:pPr>
            <a:r>
              <a:rPr lang="en-US" b="1" i="1">
                <a:latin typeface="Arial"/>
                <a:cs typeface="Arial"/>
              </a:rPr>
              <a:t>Simona Maria Dinu 2229007</a:t>
            </a:r>
            <a:endParaRPr lang="en-US">
              <a:latin typeface="Arial"/>
              <a:cs typeface="Arial"/>
            </a:endParaRPr>
          </a:p>
          <a:p>
            <a:pPr>
              <a:buClr>
                <a:srgbClr val="000000"/>
              </a:buClr>
            </a:pPr>
            <a:r>
              <a:rPr lang="en-US" b="1" i="1">
                <a:latin typeface="Arial"/>
                <a:cs typeface="Arial"/>
              </a:rPr>
              <a:t>Bilonda Bijoux Konzo 2518836</a:t>
            </a:r>
            <a:endParaRPr lang="en-US">
              <a:latin typeface="Arial"/>
              <a:cs typeface="Arial"/>
            </a:endParaRPr>
          </a:p>
          <a:p>
            <a:pPr>
              <a:buClr>
                <a:srgbClr val="000000"/>
              </a:buClr>
            </a:pPr>
            <a:r>
              <a:rPr lang="en-US" b="1" i="1">
                <a:latin typeface="Arial"/>
                <a:cs typeface="Arial"/>
              </a:rPr>
              <a:t>Shajna Azad 2232143</a:t>
            </a:r>
            <a:r>
              <a:rPr lang="en-US" sz="2500" b="1" i="1">
                <a:latin typeface="Arial"/>
                <a:cs typeface="Arial"/>
              </a:rPr>
              <a:t>    </a:t>
            </a:r>
            <a:endParaRPr lang="en-GB" sz="2500">
              <a:latin typeface="Arial"/>
              <a:cs typeface="Arial"/>
            </a:endParaRPr>
          </a:p>
          <a:p>
            <a:pPr>
              <a:buClr>
                <a:srgbClr val="000000"/>
              </a:buClr>
            </a:pPr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20263408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BD2D6AA-1921-B08A-7C43-9EDD256E399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258799" y="649341"/>
            <a:ext cx="3674404" cy="7571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Member number 1</a:t>
            </a:r>
          </a:p>
          <a:p>
            <a:pPr algn="ctr"/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Charlotte Jackson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A0AAB-58A3-15C9-B230-DD892B7BAF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74" y="3844413"/>
            <a:ext cx="10364452" cy="2526889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en-US" sz="2800" b="1" i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Justification </a:t>
            </a: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Refer to </a:t>
            </a:r>
            <a:r>
              <a:rPr lang="en-GB" sz="2800" b="1" i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national guidelines</a:t>
            </a: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, </a:t>
            </a:r>
            <a:r>
              <a:rPr lang="en-GB" sz="2800" b="1" i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statistics </a:t>
            </a:r>
            <a:r>
              <a:rPr lang="en-GB" sz="2800" b="1" i="1">
                <a:latin typeface="Arial" panose="020B0604020202020204" pitchFamily="34" charset="0"/>
                <a:ea typeface="Times New Roman" panose="02020603050405020304" pitchFamily="18" charset="0"/>
              </a:rPr>
              <a:t>,</a:t>
            </a:r>
            <a:r>
              <a:rPr lang="en-GB" sz="2800" b="1" i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recent research</a:t>
            </a: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why the target group or setting has been chosen and </a:t>
            </a:r>
            <a:r>
              <a:rPr lang="en-GB" sz="2800" b="1" i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possible consequences</a:t>
            </a: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of not addressing this </a:t>
            </a:r>
            <a:r>
              <a:rPr lang="en-GB" sz="2800" b="1" i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public health concern</a:t>
            </a: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 </a:t>
            </a:r>
            <a:endParaRPr lang="en-GB" sz="18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Briefly describe the chosen </a:t>
            </a:r>
            <a:r>
              <a:rPr lang="en-GB" sz="2800" b="1" i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health </a:t>
            </a:r>
            <a:r>
              <a:rPr lang="en-US" sz="2800" b="1" i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promotion intervention</a:t>
            </a:r>
            <a:r>
              <a:rPr lang="en-US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and why. </a:t>
            </a: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buNone/>
            </a:pP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buNone/>
            </a:pP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0E3ED7F-E773-659C-0BE9-4EF061E3A348}"/>
              </a:ext>
            </a:extLst>
          </p:cNvPr>
          <p:cNvSpPr txBox="1"/>
          <p:nvPr/>
        </p:nvSpPr>
        <p:spPr>
          <a:xfrm>
            <a:off x="452283" y="1770728"/>
            <a:ext cx="11159613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kumimoji="0" lang="en-GB" sz="4000" b="1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Stress Management for care workers using </a:t>
            </a:r>
            <a:r>
              <a:rPr kumimoji="0" lang="en-GB" sz="4000" b="1" i="0" u="none" strike="noStrike" kern="1200" cap="all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MindCare</a:t>
            </a:r>
            <a:r>
              <a:rPr kumimoji="0" lang="en-GB" sz="4000" b="1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+ Wellbeing App</a:t>
            </a:r>
            <a:endParaRPr lang="en-GB" sz="4000" b="1"/>
          </a:p>
        </p:txBody>
      </p:sp>
    </p:spTree>
    <p:extLst>
      <p:ext uri="{BB962C8B-B14F-4D97-AF65-F5344CB8AC3E}">
        <p14:creationId xmlns:p14="http://schemas.microsoft.com/office/powerpoint/2010/main" val="25633122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8C957E-F36D-D756-89BB-738059AF08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4348" y="156856"/>
            <a:ext cx="10515600" cy="603352"/>
          </a:xfrm>
        </p:spPr>
        <p:txBody>
          <a:bodyPr>
            <a:normAutofit/>
          </a:bodyPr>
          <a:lstStyle/>
          <a:p>
            <a:r>
              <a:rPr lang="en-GB"/>
              <a:t>Title Slide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EFC86F-AB7E-CC99-8777-842FA75D30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7317" y="1465007"/>
            <a:ext cx="11828206" cy="5392994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>
                <a:latin typeface="Arial"/>
                <a:cs typeface="Arial"/>
              </a:rPr>
              <a:t>  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en-GB" sz="1700">
                <a:latin typeface="Arial"/>
                <a:cs typeface="Arial"/>
              </a:rPr>
              <a:t>                   </a:t>
            </a:r>
            <a:r>
              <a:rPr lang="en-GB" sz="1700">
                <a:solidFill>
                  <a:srgbClr val="000000"/>
                </a:solidFill>
                <a:latin typeface="Arial"/>
                <a:cs typeface="Arial"/>
              </a:rPr>
              <a:t>                                                                                                                                        </a:t>
            </a:r>
            <a:r>
              <a:rPr lang="en-GB" sz="1700">
                <a:solidFill>
                  <a:schemeClr val="bg1"/>
                </a:solidFill>
                <a:latin typeface="Arial"/>
                <a:cs typeface="Arial"/>
              </a:rPr>
              <a:t> </a:t>
            </a:r>
          </a:p>
          <a:p>
            <a:pPr marL="0" indent="0">
              <a:buNone/>
            </a:pPr>
            <a:endParaRPr lang="en-GB" sz="1700" cap="none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700" cap="none">
                <a:latin typeface="Arial"/>
                <a:cs typeface="Arial"/>
              </a:rPr>
              <a:t>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Charlotte Jackson </a:t>
            </a:r>
            <a:r>
              <a:rPr lang="en-GB" sz="1700">
                <a:latin typeface="Arial"/>
                <a:cs typeface="Arial"/>
              </a:rPr>
              <a:t>2223874</a:t>
            </a:r>
            <a:endParaRPr lang="en-GB"/>
          </a:p>
        </p:txBody>
      </p:sp>
      <p:pic>
        <p:nvPicPr>
          <p:cNvPr id="5" name="Picture 4" descr="Nursing Burnout Prevention - ESHYFT">
            <a:extLst>
              <a:ext uri="{FF2B5EF4-FFF2-40B4-BE49-F238E27FC236}">
                <a16:creationId xmlns:a16="http://schemas.microsoft.com/office/drawing/2014/main" id="{DB929955-1E70-6A84-A5FB-6AD67FFC58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928" y="760208"/>
            <a:ext cx="11877366" cy="5532437"/>
          </a:xfrm>
          <a:prstGeom prst="rect">
            <a:avLst/>
          </a:prstGeom>
        </p:spPr>
      </p:pic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B956F38A-3E6F-7705-3A56-F0DF9512045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07399930"/>
              </p:ext>
            </p:extLst>
          </p:nvPr>
        </p:nvGraphicFramePr>
        <p:xfrm>
          <a:off x="731274" y="1465007"/>
          <a:ext cx="10301748" cy="43360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09263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31635 -0.14927" pathEditMode="relative" ptsTypes="AA">
                                      <p:cBhvr>
                                        <p:cTn id="6" dur="3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6" presetClass="emp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30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0"/>
                            </p:stCondLst>
                            <p:childTnLst>
                              <p:par>
                                <p:cTn id="10" presetID="0" presetClass="path" presetSubtype="0" accel="50000" decel="5000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animMotion origin="layout" path="M -0.31635 -0.14927 L 0 0" pathEditMode="relative" ptsTypes="AA">
                                      <p:cBhvr>
                                        <p:cTn id="11" dur="3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2" presetID="6" presetClass="emph" presetSubtype="0" accel="50000" decel="5000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animScale>
                                      <p:cBhvr>
                                        <p:cTn id="13" dur="30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5000"/>
                            </p:stCondLst>
                            <p:childTnLst>
                              <p:par>
                                <p:cTn id="1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" pathEditMode="relative" ptsTypes="AA">
                                      <p:cBhvr>
                                        <p:cTn id="16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C53D8-7181-623A-90A5-8A64E5F243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1"/>
            <a:ext cx="6002110" cy="1473200"/>
          </a:xfrm>
        </p:spPr>
        <p:txBody>
          <a:bodyPr>
            <a:normAutofit/>
          </a:bodyPr>
          <a:lstStyle/>
          <a:p>
            <a:r>
              <a:rPr lang="en-GB" sz="4000"/>
              <a:t> </a:t>
            </a:r>
            <a:r>
              <a:rPr lang="en-GB" sz="400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Aim and Objectives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D1FA9C1D-38CF-3B05-42D9-353BAFA4B0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384505"/>
              </p:ext>
            </p:extLst>
          </p:nvPr>
        </p:nvGraphicFramePr>
        <p:xfrm>
          <a:off x="169671" y="737420"/>
          <a:ext cx="7081520" cy="42377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60215BF8-C5C7-6F56-1641-24AF53C8C8AE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6619" r="24970"/>
          <a:stretch>
            <a:fillRect/>
          </a:stretch>
        </p:blipFill>
        <p:spPr>
          <a:xfrm>
            <a:off x="7254240" y="9"/>
            <a:ext cx="4937760" cy="6857989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42349287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0D957-4AF2-9F30-DDF0-D69B925B4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26" y="325370"/>
            <a:ext cx="4939856" cy="15329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kumimoji="0" lang="en-US" sz="4000" b="1" i="0" u="none" strike="noStrike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Intervention Overview</a:t>
            </a:r>
            <a:endParaRPr lang="en-US" sz="40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314A086C-BEF8-7562-F0F1-1CDC91547685}"/>
              </a:ext>
            </a:extLst>
          </p:cNvPr>
          <p:cNvSpPr txBox="1">
            <a:spLocks/>
          </p:cNvSpPr>
          <p:nvPr/>
        </p:nvSpPr>
        <p:spPr>
          <a:xfrm>
            <a:off x="0" y="2872899"/>
            <a:ext cx="5222240" cy="351806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200">
                <a:latin typeface="Arial" panose="020B0604020202020204" pitchFamily="34" charset="0"/>
                <a:cs typeface="Arial" panose="020B0604020202020204" pitchFamily="34" charset="0"/>
              </a:rPr>
              <a:t>Digital health technology can expand access to mental health support ,promote self-management. It will also  improve health outcomes by providing tailored, accessible, and timely interventions (World Health Organization, 2021; Lattie et al., 2022).</a:t>
            </a:r>
          </a:p>
          <a:p>
            <a:pPr marL="0" indent="0">
              <a:buNone/>
            </a:pPr>
            <a:endParaRPr lang="en-US" sz="2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600"/>
              <a:t>                                               </a:t>
            </a:r>
          </a:p>
          <a:p>
            <a:pPr marL="0" indent="0">
              <a:buNone/>
            </a:pPr>
            <a:endParaRPr lang="en-US" sz="1600"/>
          </a:p>
          <a:p>
            <a:pPr marL="0" indent="0">
              <a:buNone/>
            </a:pPr>
            <a:endParaRPr lang="en-US" sz="1600"/>
          </a:p>
          <a:p>
            <a:pPr marL="0" indent="0">
              <a:buNone/>
            </a:pPr>
            <a:r>
              <a:rPr lang="en-US" sz="2200"/>
              <a:t> </a:t>
            </a:r>
          </a:p>
          <a:p>
            <a:pPr marL="0" indent="0">
              <a:buNone/>
            </a:pPr>
            <a:r>
              <a:rPr lang="en-US" sz="1700"/>
              <a:t>                                      </a:t>
            </a:r>
            <a:r>
              <a:rPr lang="en-US" sz="1700">
                <a:latin typeface="Arial" panose="020B0604020202020204" pitchFamily="34" charset="0"/>
                <a:cs typeface="Arial" panose="020B0604020202020204" pitchFamily="34" charset="0"/>
              </a:rPr>
              <a:t>Charlotte Jackson </a:t>
            </a:r>
            <a:r>
              <a:rPr lang="en-US" sz="1700"/>
              <a:t>2223874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E0E1BE7-D4E3-7361-6D1A-1A515BE811F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02" r="2" b="4384"/>
          <a:stretch>
            <a:fillRect/>
          </a:stretch>
        </p:blipFill>
        <p:spPr>
          <a:xfrm>
            <a:off x="5311702" y="10"/>
            <a:ext cx="6878775" cy="6784248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385471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D03E4-21B8-F7E4-B4C4-92A969D00D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974" y="186814"/>
            <a:ext cx="11592232" cy="1415844"/>
          </a:xfrm>
        </p:spPr>
        <p:txBody>
          <a:bodyPr>
            <a:noAutofit/>
          </a:bodyPr>
          <a:lstStyle/>
          <a:p>
            <a:pPr algn="ctr"/>
            <a:r>
              <a:rPr lang="en-GB" b="1">
                <a:latin typeface="Arial" panose="020B0604020202020204" pitchFamily="34" charset="0"/>
                <a:ea typeface="ADLaM Display" panose="02010000000000000000" pitchFamily="2" charset="0"/>
                <a:cs typeface="Arial" panose="020B0604020202020204" pitchFamily="34" charset="0"/>
              </a:rPr>
              <a:t>The Digital Health Technology</a:t>
            </a:r>
            <a:br>
              <a:rPr lang="en-GB" b="1">
                <a:latin typeface="Arial" panose="020B0604020202020204" pitchFamily="34" charset="0"/>
                <a:ea typeface="ADLaM Display" panose="02010000000000000000" pitchFamily="2" charset="0"/>
                <a:cs typeface="Arial" panose="020B0604020202020204" pitchFamily="34" charset="0"/>
              </a:rPr>
            </a:br>
            <a:endParaRPr lang="en-GB" b="1">
              <a:latin typeface="Arial" panose="020B0604020202020204" pitchFamily="34" charset="0"/>
              <a:ea typeface="ADLaM Display" panose="0201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15C429-F67B-AD0F-AE86-E49EA837A1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37419"/>
            <a:ext cx="12113342" cy="6139680"/>
          </a:xfrm>
        </p:spPr>
        <p:txBody>
          <a:bodyPr/>
          <a:lstStyle/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 cap="none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</a:t>
            </a:r>
            <a:r>
              <a:rPr lang="en-GB" sz="1600" cap="none">
                <a:latin typeface="Arial" panose="020B0604020202020204" pitchFamily="34" charset="0"/>
                <a:cs typeface="Arial" panose="020B0604020202020204" pitchFamily="34" charset="0"/>
              </a:rPr>
              <a:t>Charlotte Jackson </a:t>
            </a:r>
            <a:r>
              <a:rPr lang="en-GB" sz="1600"/>
              <a:t>2223874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18B6AF4-A984-DDD2-A685-894A4F9787D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195" r="-3" b="-3"/>
          <a:stretch>
            <a:fillRect/>
          </a:stretch>
        </p:blipFill>
        <p:spPr>
          <a:xfrm>
            <a:off x="0" y="1042218"/>
            <a:ext cx="4275667" cy="5815781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E95F1A1-C138-5669-4D17-A2E8DB086E00}"/>
              </a:ext>
            </a:extLst>
          </p:cNvPr>
          <p:cNvSpPr txBox="1">
            <a:spLocks/>
          </p:cNvSpPr>
          <p:nvPr/>
        </p:nvSpPr>
        <p:spPr>
          <a:xfrm>
            <a:off x="4590299" y="1416937"/>
            <a:ext cx="7523043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700"/>
              </a:spcBef>
              <a:buClr>
                <a:schemeClr val="tx2"/>
              </a:buClr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🧠 AI Stress Assessment</a:t>
            </a:r>
          </a:p>
          <a:p>
            <a:pPr>
              <a:spcBef>
                <a:spcPts val="700"/>
              </a:spcBef>
              <a:buClr>
                <a:schemeClr val="tx2"/>
              </a:buClr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😊 Daily Mood Tracker</a:t>
            </a:r>
          </a:p>
          <a:p>
            <a:pPr>
              <a:spcBef>
                <a:spcPts val="700"/>
              </a:spcBef>
              <a:buClr>
                <a:schemeClr val="tx2"/>
              </a:buClr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🧘 Guided Mindfulness &amp; Breathing Exercises</a:t>
            </a:r>
          </a:p>
          <a:p>
            <a:pPr>
              <a:spcBef>
                <a:spcPts val="700"/>
              </a:spcBef>
              <a:buClr>
                <a:schemeClr val="tx2"/>
              </a:buClr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💬 CBT-Based Stress Management</a:t>
            </a:r>
          </a:p>
          <a:p>
            <a:pPr>
              <a:spcBef>
                <a:spcPts val="700"/>
              </a:spcBef>
              <a:buClr>
                <a:schemeClr val="tx2"/>
              </a:buClr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😴 Sleep Quality Monitoring</a:t>
            </a:r>
          </a:p>
          <a:p>
            <a:pPr>
              <a:spcBef>
                <a:spcPts val="700"/>
              </a:spcBef>
              <a:buClr>
                <a:schemeClr val="tx2"/>
              </a:buClr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🎯 </a:t>
            </a:r>
            <a:r>
              <a:rPr lang="en-US" sz="1400" err="1"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 Wellbeing Goals</a:t>
            </a:r>
          </a:p>
          <a:p>
            <a:pPr>
              <a:spcBef>
                <a:spcPts val="700"/>
              </a:spcBef>
              <a:buClr>
                <a:schemeClr val="tx2"/>
              </a:buClr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📈 Weekly Wellbeing Progress Reports</a:t>
            </a:r>
          </a:p>
          <a:p>
            <a:pPr>
              <a:spcBef>
                <a:spcPts val="700"/>
              </a:spcBef>
              <a:buClr>
                <a:schemeClr val="tx2"/>
              </a:buClr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👥 Anonymous Peer Support</a:t>
            </a:r>
          </a:p>
          <a:p>
            <a:pPr>
              <a:spcBef>
                <a:spcPts val="700"/>
              </a:spcBef>
              <a:buClr>
                <a:schemeClr val="tx2"/>
              </a:buClr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🏥 Occupational Health Referral</a:t>
            </a:r>
          </a:p>
          <a:p>
            <a:pPr>
              <a:spcBef>
                <a:spcPts val="700"/>
              </a:spcBef>
              <a:buClr>
                <a:schemeClr val="tx2"/>
              </a:buClr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🚨 Crisis Support Button</a:t>
            </a:r>
          </a:p>
          <a:p>
            <a:pPr>
              <a:spcBef>
                <a:spcPts val="700"/>
              </a:spcBef>
              <a:buClr>
                <a:schemeClr val="tx2"/>
              </a:buClr>
            </a:pP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None/>
            </a:pPr>
            <a:r>
              <a:rPr lang="en-GB" sz="1400" err="1">
                <a:latin typeface="Arial" panose="020B0604020202020204" pitchFamily="34" charset="0"/>
                <a:cs typeface="Arial" panose="020B0604020202020204" pitchFamily="34" charset="0"/>
              </a:rPr>
              <a:t>MindCare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+ integrates artificial intelligence with evidence-based wellbeing strategies to deliver personalised, accessible and continuous mental health support for healthcare workers (World Health Organization, 2021; Lattie et al., 2022</a:t>
            </a: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64664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05C3CA8-85C4-90A2-AC18-B71CBC0BC0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632" y="137652"/>
            <a:ext cx="11552903" cy="1092165"/>
          </a:xfrm>
        </p:spPr>
        <p:txBody>
          <a:bodyPr anchor="b"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         </a:t>
            </a:r>
            <a:r>
              <a:rPr lang="en-GB" b="1">
                <a:latin typeface="Arial" panose="020B0604020202020204" pitchFamily="34" charset="0"/>
                <a:ea typeface="ADLaM Display" panose="02010000000000000000" pitchFamily="2" charset="0"/>
                <a:cs typeface="Arial" panose="020B0604020202020204" pitchFamily="34" charset="0"/>
              </a:rPr>
              <a:t>Justification for the Intervention</a:t>
            </a:r>
            <a:br>
              <a:rPr lang="en-GB">
                <a:latin typeface="Arial" panose="020B0604020202020204" pitchFamily="34" charset="0"/>
                <a:ea typeface="ADLaM Display" panose="02010000000000000000" pitchFamily="2" charset="0"/>
                <a:cs typeface="Arial" panose="020B0604020202020204" pitchFamily="34" charset="0"/>
              </a:rPr>
            </a:br>
            <a:endParaRPr lang="en-GB">
              <a:latin typeface="Arial" panose="020B0604020202020204" pitchFamily="34" charset="0"/>
              <a:ea typeface="ADLaM Display" panose="0201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879B71F-6D72-5A5D-5EFB-5FB04373DB81}"/>
              </a:ext>
            </a:extLst>
          </p:cNvPr>
          <p:cNvSpPr txBox="1">
            <a:spLocks/>
          </p:cNvSpPr>
          <p:nvPr/>
        </p:nvSpPr>
        <p:spPr>
          <a:xfrm>
            <a:off x="212651" y="1612490"/>
            <a:ext cx="5883349" cy="492685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Why Healthcare Workers?</a:t>
            </a: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NHS workforce shortages increase workload and pressure (NHS England, 2023).</a:t>
            </a:r>
          </a:p>
          <a:p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Burnout is recognised as an occupational phenomenon caused by unmanaged workplace stress (WHO, 2019).</a:t>
            </a:r>
          </a:p>
          <a:p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 776,000 workers experienced work-related stress, anxiety or depression in 2023/24, resulting in 16.4 million working days lost (HSE, 2024).</a:t>
            </a:r>
          </a:p>
          <a:p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Sustained workplace stress negatively affects mental wellbeing, staff retention and patient safety (Mental Health Foundation, 2024)</a:t>
            </a:r>
          </a:p>
          <a:p>
            <a:endParaRPr lang="en-GB" sz="1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What is the rationale behind </a:t>
            </a:r>
            <a:r>
              <a:rPr lang="en-GB" sz="1600" b="1" err="1">
                <a:latin typeface="Arial" panose="020B0604020202020204" pitchFamily="34" charset="0"/>
                <a:cs typeface="Arial" panose="020B0604020202020204" pitchFamily="34" charset="0"/>
              </a:rPr>
              <a:t>MindCare</a:t>
            </a: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+?</a:t>
            </a:r>
          </a:p>
          <a:p>
            <a:r>
              <a:rPr lang="en-GB" sz="1600" err="1">
                <a:latin typeface="Arial" panose="020B0604020202020204" pitchFamily="34" charset="0"/>
                <a:cs typeface="Arial" panose="020B0604020202020204" pitchFamily="34" charset="0"/>
              </a:rPr>
              <a:t>MindCare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+ provides personalised, AI-powered wellbeing support to help healthcare workers manage stress, build resilience and improve mental wellbeing.</a:t>
            </a:r>
          </a:p>
        </p:txBody>
      </p:sp>
      <p:pic>
        <p:nvPicPr>
          <p:cNvPr id="6" name="Picture 5" descr="UK Workplace Stress Statistics | 10 Years of HSE Data Explained | Loving  Life">
            <a:extLst>
              <a:ext uri="{FF2B5EF4-FFF2-40B4-BE49-F238E27FC236}">
                <a16:creationId xmlns:a16="http://schemas.microsoft.com/office/drawing/2014/main" id="{B29FF5A5-0661-8A09-4331-F6BCB8BE32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2640" y="1229818"/>
            <a:ext cx="6177280" cy="367684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4FBEDDC-ABD4-4122-CE63-B2F59312CD7E}"/>
              </a:ext>
            </a:extLst>
          </p:cNvPr>
          <p:cNvSpPr txBox="1"/>
          <p:nvPr/>
        </p:nvSpPr>
        <p:spPr>
          <a:xfrm>
            <a:off x="5882640" y="5545423"/>
            <a:ext cx="630936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457200"/>
            <a:r>
              <a:rPr lang="en-GB" sz="1400" b="1">
                <a:solidFill>
                  <a:srgbClr val="4A9BD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1.</a:t>
            </a:r>
            <a:r>
              <a:rPr lang="en-GB" sz="1400">
                <a:solidFill>
                  <a:srgbClr val="4A9BD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Trends in work-related stress, depression and anxiety in Great Britain (2015/16–2024/25). </a:t>
            </a:r>
            <a:r>
              <a:rPr lang="en-GB" sz="1400" b="1">
                <a:solidFill>
                  <a:srgbClr val="4A9BD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Source:</a:t>
            </a:r>
            <a:r>
              <a:rPr lang="en-GB" sz="1400">
                <a:solidFill>
                  <a:srgbClr val="4A9BD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Adapted from Health and Safety Executive (2024).</a:t>
            </a:r>
          </a:p>
          <a:p>
            <a:pPr defTabSz="457200"/>
            <a:endParaRPr lang="en-GB" sz="1400">
              <a:solidFill>
                <a:srgbClr val="4A9BD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457200"/>
            <a:r>
              <a:rPr lang="en-GB" sz="1400">
                <a:solidFill>
                  <a:srgbClr val="4A9BD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Charlotte Jackson 2223874</a:t>
            </a:r>
          </a:p>
        </p:txBody>
      </p:sp>
    </p:spTree>
    <p:extLst>
      <p:ext uri="{BB962C8B-B14F-4D97-AF65-F5344CB8AC3E}">
        <p14:creationId xmlns:p14="http://schemas.microsoft.com/office/powerpoint/2010/main" val="27906480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6F904C-6605-6733-B941-0C554F9A7E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1E106-1429-7347-E5A9-2B9E4F87A9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0615" y="1817370"/>
            <a:ext cx="11070770" cy="2057400"/>
          </a:xfrm>
        </p:spPr>
        <p:txBody>
          <a:bodyPr>
            <a:normAutofit/>
          </a:bodyPr>
          <a:lstStyle/>
          <a:p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Stress Management for care workers using </a:t>
            </a:r>
            <a:r>
              <a:rPr lang="en-GB" sz="4000" b="1" err="1">
                <a:latin typeface="Arial" panose="020B0604020202020204" pitchFamily="34" charset="0"/>
                <a:cs typeface="Arial" panose="020B0604020202020204" pitchFamily="34" charset="0"/>
              </a:rPr>
              <a:t>MindCare</a:t>
            </a:r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+ Wellbeing App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B1F5A8-1573-8D9A-3351-672E356D80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4286" y="4220848"/>
            <a:ext cx="11070769" cy="1883227"/>
          </a:xfrm>
        </p:spPr>
        <p:txBody>
          <a:bodyPr>
            <a:normAutofit lnSpcReduction="10000"/>
          </a:bodyPr>
          <a:lstStyle/>
          <a:p>
            <a:r>
              <a:rPr lang="en-US" b="1" i="1"/>
              <a:t>    </a:t>
            </a:r>
            <a:r>
              <a:rPr lang="en-US" b="1" i="1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Application </a:t>
            </a:r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lvl="0"/>
            <a:r>
              <a:rPr 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Describing of </a:t>
            </a:r>
            <a:r>
              <a:rPr lang="en-US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planning model</a:t>
            </a:r>
            <a:r>
              <a:rPr 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lvl="0"/>
            <a:r>
              <a:rPr 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Discussing how the </a:t>
            </a:r>
            <a:r>
              <a:rPr lang="en-US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planning model</a:t>
            </a:r>
            <a:r>
              <a:rPr 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will be used to deliver the </a:t>
            </a:r>
            <a:r>
              <a:rPr lang="en-US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health promotion intervention.</a:t>
            </a:r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endParaRPr lang="en-GB" sz="18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9EE392-29FA-5103-A6D9-1CCA7F42A97E}"/>
              </a:ext>
            </a:extLst>
          </p:cNvPr>
          <p:cNvSpPr txBox="1"/>
          <p:nvPr/>
        </p:nvSpPr>
        <p:spPr>
          <a:xfrm>
            <a:off x="4599330" y="640295"/>
            <a:ext cx="324800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MEMBER NUMBER 2</a:t>
            </a:r>
          </a:p>
          <a:p>
            <a:pPr algn="ctr"/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SIMONA DINU </a:t>
            </a:r>
          </a:p>
        </p:txBody>
      </p:sp>
    </p:spTree>
    <p:extLst>
      <p:ext uri="{BB962C8B-B14F-4D97-AF65-F5344CB8AC3E}">
        <p14:creationId xmlns:p14="http://schemas.microsoft.com/office/powerpoint/2010/main" val="19290300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92A0A-27C7-CAC3-69B6-0F29216002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1445" y="238834"/>
            <a:ext cx="11218607" cy="783722"/>
          </a:xfrm>
        </p:spPr>
        <p:txBody>
          <a:bodyPr>
            <a:normAutofit/>
          </a:bodyPr>
          <a:lstStyle/>
          <a:p>
            <a:pPr algn="ctr"/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Job Demand-Resources (JD-R)Model </a:t>
            </a:r>
            <a:b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(Bakker &amp; Demerouti 2007)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5BABF5-EEDB-A36D-C064-06EFA2DBE4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948" y="2403236"/>
            <a:ext cx="5490837" cy="421592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900" b="1">
                <a:latin typeface="Arial" panose="020B0604020202020204" pitchFamily="34" charset="0"/>
                <a:cs typeface="Arial" panose="020B0604020202020204" pitchFamily="34" charset="0"/>
              </a:rPr>
              <a:t>Primary theoretical framework:</a:t>
            </a:r>
          </a:p>
          <a:p>
            <a:pPr>
              <a:lnSpc>
                <a:spcPct val="150000"/>
              </a:lnSpc>
            </a:pPr>
            <a:r>
              <a:rPr lang="en-GB" sz="1600" cap="none">
                <a:latin typeface="Arial" panose="020B0604020202020204" pitchFamily="34" charset="0"/>
                <a:cs typeface="Arial" panose="020B0604020202020204" pitchFamily="34" charset="0"/>
              </a:rPr>
              <a:t>Every job has </a:t>
            </a:r>
            <a:r>
              <a:rPr lang="en-GB" sz="1600" b="1" cap="none">
                <a:latin typeface="Arial" panose="020B0604020202020204" pitchFamily="34" charset="0"/>
                <a:cs typeface="Arial" panose="020B0604020202020204" pitchFamily="34" charset="0"/>
              </a:rPr>
              <a:t>Demands </a:t>
            </a:r>
            <a:r>
              <a:rPr lang="en-GB" sz="1600" cap="none">
                <a:latin typeface="Arial" panose="020B0604020202020204" pitchFamily="34" charset="0"/>
                <a:cs typeface="Arial" panose="020B0604020202020204" pitchFamily="34" charset="0"/>
              </a:rPr>
              <a:t>(workload, emotional labour, time pressure)</a:t>
            </a:r>
          </a:p>
          <a:p>
            <a:pPr>
              <a:lnSpc>
                <a:spcPct val="150000"/>
              </a:lnSpc>
            </a:pPr>
            <a:r>
              <a:rPr lang="en-GB" sz="1600" cap="none">
                <a:latin typeface="Arial" panose="020B0604020202020204" pitchFamily="34" charset="0"/>
                <a:cs typeface="Arial" panose="020B0604020202020204" pitchFamily="34" charset="0"/>
              </a:rPr>
              <a:t>Every job also has </a:t>
            </a:r>
            <a:r>
              <a:rPr lang="en-GB" sz="1600" b="1" cap="none">
                <a:latin typeface="Arial" panose="020B0604020202020204" pitchFamily="34" charset="0"/>
                <a:cs typeface="Arial" panose="020B0604020202020204" pitchFamily="34" charset="0"/>
              </a:rPr>
              <a:t>Resources</a:t>
            </a:r>
            <a:r>
              <a:rPr lang="en-GB" sz="1600" cap="none">
                <a:latin typeface="Arial" panose="020B0604020202020204" pitchFamily="34" charset="0"/>
                <a:cs typeface="Arial" panose="020B0604020202020204" pitchFamily="34" charset="0"/>
              </a:rPr>
              <a:t> (support, autonomy, training recovery)</a:t>
            </a:r>
          </a:p>
          <a:p>
            <a:pPr>
              <a:lnSpc>
                <a:spcPct val="150000"/>
              </a:lnSpc>
            </a:pPr>
            <a:r>
              <a:rPr lang="en-GB" sz="1600" cap="none">
                <a:latin typeface="Arial" panose="020B0604020202020204" pitchFamily="34" charset="0"/>
                <a:cs typeface="Arial" panose="020B0604020202020204" pitchFamily="34" charset="0"/>
              </a:rPr>
              <a:t>Stress occurs when </a:t>
            </a:r>
            <a:r>
              <a:rPr lang="en-GB" sz="1600" b="1" cap="none">
                <a:latin typeface="Arial" panose="020B0604020202020204" pitchFamily="34" charset="0"/>
                <a:cs typeface="Arial" panose="020B0604020202020204" pitchFamily="34" charset="0"/>
              </a:rPr>
              <a:t>Demands </a:t>
            </a:r>
            <a:r>
              <a:rPr lang="en-GB" sz="1600" cap="none">
                <a:latin typeface="Arial" panose="020B0604020202020204" pitchFamily="34" charset="0"/>
                <a:cs typeface="Arial" panose="020B0604020202020204" pitchFamily="34" charset="0"/>
              </a:rPr>
              <a:t>overweight </a:t>
            </a:r>
            <a:r>
              <a:rPr lang="en-GB" sz="1600" b="1" cap="none">
                <a:latin typeface="Arial" panose="020B0604020202020204" pitchFamily="34" charset="0"/>
                <a:cs typeface="Arial" panose="020B0604020202020204" pitchFamily="34" charset="0"/>
              </a:rPr>
              <a:t>Resources </a:t>
            </a:r>
            <a:r>
              <a:rPr lang="en-GB" sz="1600" cap="none">
                <a:latin typeface="Arial" panose="020B0604020202020204" pitchFamily="34" charset="0"/>
                <a:cs typeface="Arial" panose="020B0604020202020204" pitchFamily="34" charset="0"/>
              </a:rPr>
              <a:t>there for</a:t>
            </a:r>
            <a:r>
              <a:rPr lang="en-GB" sz="1600" cap="none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Schaufeli (2017) suggests that job demands and job recourses should be kept in balance in order to avoid burnout and negative results. </a:t>
            </a:r>
            <a:endParaRPr lang="en-GB" sz="16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AC5631A-3A7C-9ECE-9697-8E076FBDF9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9215" y="2261421"/>
            <a:ext cx="5490837" cy="357230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0A4D243-2E37-FEE9-E7DB-DF46B993947C}"/>
              </a:ext>
            </a:extLst>
          </p:cNvPr>
          <p:cNvSpPr txBox="1"/>
          <p:nvPr/>
        </p:nvSpPr>
        <p:spPr>
          <a:xfrm>
            <a:off x="5841645" y="5833727"/>
            <a:ext cx="6340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srgbClr val="040102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Figure 1. Illustration of JD_R Model(Linkedin.com, 2026)</a:t>
            </a:r>
            <a:endParaRPr kumimoji="0" lang="en-GB" sz="1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5646C43-16E2-90A7-2232-47696ABD3FEB}"/>
              </a:ext>
            </a:extLst>
          </p:cNvPr>
          <p:cNvSpPr txBox="1"/>
          <p:nvPr/>
        </p:nvSpPr>
        <p:spPr>
          <a:xfrm>
            <a:off x="9352096" y="6249834"/>
            <a:ext cx="2210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Simona Dinu 2229007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6DF16B2-0CE1-2307-193D-8D8E802DD413}"/>
              </a:ext>
            </a:extLst>
          </p:cNvPr>
          <p:cNvSpPr txBox="1"/>
          <p:nvPr/>
        </p:nvSpPr>
        <p:spPr>
          <a:xfrm>
            <a:off x="471948" y="1014317"/>
            <a:ext cx="112481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JD-R Model is 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an occupational psychology structure affirming that the member of staff’s well-being and performance depend on the balance between job demands (physical/mental stressors) and job resources (supports that help achieve goals) and it is used to create roles that minimize burnout and maximize commitment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(Plum.io, 2025).</a:t>
            </a:r>
          </a:p>
        </p:txBody>
      </p:sp>
    </p:spTree>
    <p:extLst>
      <p:ext uri="{BB962C8B-B14F-4D97-AF65-F5344CB8AC3E}">
        <p14:creationId xmlns:p14="http://schemas.microsoft.com/office/powerpoint/2010/main" val="17235815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42D9E1-E74D-2044-5B72-E4F0D174C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0272" y="98324"/>
            <a:ext cx="11281296" cy="1077290"/>
          </a:xfrm>
        </p:spPr>
        <p:txBody>
          <a:bodyPr>
            <a:normAutofit/>
          </a:bodyPr>
          <a:lstStyle/>
          <a:p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COM-B Model </a:t>
            </a:r>
            <a:b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b="1">
                <a:latin typeface="Arial" panose="020B0604020202020204" pitchFamily="34" charset="0"/>
                <a:cs typeface="Arial" panose="020B0604020202020204" pitchFamily="34" charset="0"/>
              </a:rPr>
              <a:t>Susan Michie, Maartje van Stralen, and Robert West, 2011)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D3EAC9-5F8F-6D20-A0CD-544224DD92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0272" y="2546555"/>
            <a:ext cx="5428192" cy="3320496"/>
          </a:xfrm>
        </p:spPr>
        <p:txBody>
          <a:bodyPr/>
          <a:lstStyle/>
          <a:p>
            <a:pPr marL="0" indent="0">
              <a:buNone/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Behaviour change:</a:t>
            </a:r>
          </a:p>
          <a:p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Capability – </a:t>
            </a:r>
            <a:r>
              <a:rPr lang="en-GB" sz="1600" cap="none">
                <a:latin typeface="Arial" panose="020B0604020202020204" pitchFamily="34" charset="0"/>
                <a:cs typeface="Arial" panose="020B0604020202020204" pitchFamily="34" charset="0"/>
              </a:rPr>
              <a:t>build care worker's confidence they could use the up (for the best outcomes) by offering training on how to use </a:t>
            </a:r>
            <a:r>
              <a:rPr lang="en-GB" sz="1600" cap="none" err="1">
                <a:latin typeface="Arial" panose="020B0604020202020204" pitchFamily="34" charset="0"/>
                <a:cs typeface="Arial" panose="020B0604020202020204" pitchFamily="34" charset="0"/>
              </a:rPr>
              <a:t>MindCare</a:t>
            </a:r>
            <a:r>
              <a:rPr lang="en-GB" sz="1600" cap="none">
                <a:latin typeface="Arial" panose="020B0604020202020204" pitchFamily="34" charset="0"/>
                <a:cs typeface="Arial" panose="020B0604020202020204" pitchFamily="34" charset="0"/>
              </a:rPr>
              <a:t>+ App.</a:t>
            </a: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Opportunity – </a:t>
            </a:r>
            <a:r>
              <a:rPr lang="en-GB" sz="1600" cap="none">
                <a:latin typeface="Arial" panose="020B0604020202020204" pitchFamily="34" charset="0"/>
                <a:cs typeface="Arial" panose="020B0604020202020204" pitchFamily="34" charset="0"/>
              </a:rPr>
              <a:t>create the opportunity by providing the care workers with the App.</a:t>
            </a:r>
          </a:p>
          <a:p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Motivation </a:t>
            </a:r>
            <a:r>
              <a:rPr lang="en-GB" sz="1600" b="1" cap="none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1600" cap="none">
                <a:latin typeface="Arial" panose="020B0604020202020204" pitchFamily="34" charset="0"/>
                <a:cs typeface="Arial" panose="020B0604020202020204" pitchFamily="34" charset="0"/>
              </a:rPr>
              <a:t>encouraging consideration on the benefits of performing that behaviour, so using </a:t>
            </a:r>
            <a:r>
              <a:rPr lang="en-GB" sz="1600" cap="none" err="1">
                <a:latin typeface="Arial" panose="020B0604020202020204" pitchFamily="34" charset="0"/>
                <a:cs typeface="Arial" panose="020B0604020202020204" pitchFamily="34" charset="0"/>
              </a:rPr>
              <a:t>MindCare</a:t>
            </a:r>
            <a:r>
              <a:rPr lang="en-GB" sz="1600" cap="none">
                <a:latin typeface="Arial" panose="020B0604020202020204" pitchFamily="34" charset="0"/>
                <a:cs typeface="Arial" panose="020B0604020202020204" pitchFamily="34" charset="0"/>
              </a:rPr>
              <a:t>+ App.</a:t>
            </a:r>
            <a:r>
              <a:rPr lang="en-GB" sz="1600" b="1" cap="none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0" i="0">
                <a:solidFill>
                  <a:srgbClr val="04010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600" b="0" i="0" cap="none">
                <a:solidFill>
                  <a:srgbClr val="04010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Pilat and Krastev</a:t>
            </a:r>
            <a:r>
              <a:rPr lang="en-GB" sz="1600" b="0" i="0">
                <a:solidFill>
                  <a:srgbClr val="04010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2021)</a:t>
            </a:r>
            <a:endParaRPr lang="en-GB" sz="1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56FB2CC-F3DB-159D-DE2E-40912D1287B4}"/>
              </a:ext>
            </a:extLst>
          </p:cNvPr>
          <p:cNvSpPr txBox="1"/>
          <p:nvPr/>
        </p:nvSpPr>
        <p:spPr>
          <a:xfrm>
            <a:off x="340432" y="1125169"/>
            <a:ext cx="11511136" cy="1154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According to The Centre of Implementation (2023) this theory is an individual-level theory of behavior change. </a:t>
            </a:r>
            <a:r>
              <a:rPr lang="en-US" sz="16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his model is created </a:t>
            </a:r>
            <a:r>
              <a:rPr lang="en-US" sz="16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or finding the problem, </a:t>
            </a:r>
            <a:r>
              <a:rPr lang="en-US" sz="16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finding the right ways and means, and </a:t>
            </a: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finding the implementation methods for the best outcomes. </a:t>
            </a:r>
            <a:r>
              <a:rPr lang="en-GB" sz="1600" b="0" i="0">
                <a:solidFill>
                  <a:srgbClr val="81818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600" b="0" i="0">
                <a:solidFill>
                  <a:srgbClr val="04010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(Murphy et al., 2023)</a:t>
            </a:r>
            <a:endParaRPr kumimoji="0" lang="en-GB" sz="16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9190CD-BFB0-E267-5091-A60C1C4D15CF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00000"/>
                    </a14:imgEffect>
                    <a14:imgEffect>
                      <a14:brightnessContrast contrast="-24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998464" y="2546555"/>
            <a:ext cx="5853104" cy="332049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7B70154-7BA8-F16E-049F-F4A7CAA51794}"/>
              </a:ext>
            </a:extLst>
          </p:cNvPr>
          <p:cNvSpPr txBox="1"/>
          <p:nvPr/>
        </p:nvSpPr>
        <p:spPr>
          <a:xfrm>
            <a:off x="6519639" y="5867051"/>
            <a:ext cx="4989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Figure 2. COM-B Model Visual (Horne, 2026)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026727F-3C4D-F833-1EFD-1EE5C519F0B1}"/>
              </a:ext>
            </a:extLst>
          </p:cNvPr>
          <p:cNvSpPr txBox="1"/>
          <p:nvPr/>
        </p:nvSpPr>
        <p:spPr>
          <a:xfrm>
            <a:off x="9106566" y="6185940"/>
            <a:ext cx="2210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Simona Dinu 2229007</a:t>
            </a:r>
          </a:p>
        </p:txBody>
      </p:sp>
    </p:spTree>
    <p:extLst>
      <p:ext uri="{BB962C8B-B14F-4D97-AF65-F5344CB8AC3E}">
        <p14:creationId xmlns:p14="http://schemas.microsoft.com/office/powerpoint/2010/main" val="1711859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5157C-899D-E2E2-AA57-8AA720344B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0419"/>
            <a:ext cx="10515600" cy="568939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Theory of Plan Behaviour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7A423393-C3A7-E870-3B61-06A429347F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7463456"/>
              </p:ext>
            </p:extLst>
          </p:nvPr>
        </p:nvGraphicFramePr>
        <p:xfrm>
          <a:off x="319548" y="2102464"/>
          <a:ext cx="11523407" cy="25111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E27663AF-AA05-D4CB-832B-272AC463D39E}"/>
              </a:ext>
            </a:extLst>
          </p:cNvPr>
          <p:cNvSpPr txBox="1"/>
          <p:nvPr/>
        </p:nvSpPr>
        <p:spPr>
          <a:xfrm>
            <a:off x="216310" y="878573"/>
            <a:ext cx="11729884" cy="1154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b="0" i="0">
                <a:solidFill>
                  <a:srgbClr val="1B1B1B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Giving to the TPB, human behaviour is led by three kinds of reflections: beliefs about the possible consequences of the behaviour (</a:t>
            </a:r>
            <a:r>
              <a:rPr lang="en-GB" sz="1600" b="0" i="1">
                <a:solidFill>
                  <a:srgbClr val="1B1B1B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behavioural beliefs</a:t>
            </a:r>
            <a:r>
              <a:rPr lang="en-GB" sz="1600" b="0" i="0">
                <a:solidFill>
                  <a:srgbClr val="1B1B1B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), beliefs about the normative opportunities of others (</a:t>
            </a:r>
            <a:r>
              <a:rPr lang="en-GB" sz="1600" b="0" i="1">
                <a:solidFill>
                  <a:srgbClr val="1B1B1B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normative beliefs</a:t>
            </a:r>
            <a:r>
              <a:rPr lang="en-GB" sz="1600" b="0" i="0">
                <a:solidFill>
                  <a:srgbClr val="1B1B1B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), and beliefs about possible factors that may ease or obstruct performance of the behaviour (</a:t>
            </a:r>
            <a:r>
              <a:rPr lang="en-GB" sz="1600" b="0" i="1">
                <a:solidFill>
                  <a:srgbClr val="1B1B1B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control beliefs</a:t>
            </a:r>
            <a:r>
              <a:rPr lang="en-GB" sz="1600" b="0" i="0">
                <a:solidFill>
                  <a:srgbClr val="1B1B1B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de-DE" sz="1600">
                <a:latin typeface="Arial" panose="020B0604020202020204" pitchFamily="34" charset="0"/>
                <a:cs typeface="Arial" panose="020B0604020202020204" pitchFamily="34" charset="0"/>
              </a:rPr>
              <a:t>(Bosnjak, Ajzen and Schmidt, 2020).</a:t>
            </a: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3B1849E-68EB-17B9-C05A-36B04FAF77E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0392" y="4856262"/>
            <a:ext cx="10616382" cy="9810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693955A-18B4-D61F-FE51-1ABF77A089BC}"/>
              </a:ext>
            </a:extLst>
          </p:cNvPr>
          <p:cNvSpPr txBox="1"/>
          <p:nvPr/>
        </p:nvSpPr>
        <p:spPr>
          <a:xfrm>
            <a:off x="838201" y="5923935"/>
            <a:ext cx="10524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Figure 3. Visual Application of </a:t>
            </a:r>
            <a:r>
              <a:rPr lang="en-GB" b="1" err="1">
                <a:latin typeface="Arial" panose="020B0604020202020204" pitchFamily="34" charset="0"/>
                <a:cs typeface="Arial" panose="020B0604020202020204" pitchFamily="34" charset="0"/>
              </a:rPr>
              <a:t>MindCare</a:t>
            </a: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+ App (Own creation generated with Gemini App)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1449ED5-3C08-94F1-5818-1D76976D690B}"/>
              </a:ext>
            </a:extLst>
          </p:cNvPr>
          <p:cNvSpPr txBox="1"/>
          <p:nvPr/>
        </p:nvSpPr>
        <p:spPr>
          <a:xfrm>
            <a:off x="9235912" y="6362482"/>
            <a:ext cx="2210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Simona Dinu 2229007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32305D3-6A40-4CB0-93F7-1647172FF33E}"/>
              </a:ext>
            </a:extLst>
          </p:cNvPr>
          <p:cNvSpPr txBox="1"/>
          <p:nvPr/>
        </p:nvSpPr>
        <p:spPr>
          <a:xfrm>
            <a:off x="3441291" y="4244301"/>
            <a:ext cx="63739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>
                <a:latin typeface="Arial" panose="020B0604020202020204" pitchFamily="34" charset="0"/>
                <a:cs typeface="Arial" panose="020B0604020202020204" pitchFamily="34" charset="0"/>
              </a:rPr>
              <a:t>(EBSCO Information Services, Inc. | www.ebsco.com, 2022).</a:t>
            </a:r>
          </a:p>
        </p:txBody>
      </p:sp>
    </p:spTree>
    <p:extLst>
      <p:ext uri="{BB962C8B-B14F-4D97-AF65-F5344CB8AC3E}">
        <p14:creationId xmlns:p14="http://schemas.microsoft.com/office/powerpoint/2010/main" val="21344244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4E50C6-FD47-9693-6329-5773FD422B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919" y="119085"/>
            <a:ext cx="11148237" cy="795315"/>
          </a:xfrm>
        </p:spPr>
        <p:txBody>
          <a:bodyPr anchor="b">
            <a:normAutofit/>
          </a:bodyPr>
          <a:lstStyle/>
          <a:p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The digital innovation  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03E1064F-24CD-6930-5674-8E2FBC4811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1521392"/>
              </p:ext>
            </p:extLst>
          </p:nvPr>
        </p:nvGraphicFramePr>
        <p:xfrm>
          <a:off x="5566575" y="2261418"/>
          <a:ext cx="6948390" cy="38425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E9CFBE2B-DBF4-7AE8-66A2-F4FBCF461F27}"/>
              </a:ext>
            </a:extLst>
          </p:cNvPr>
          <p:cNvSpPr txBox="1"/>
          <p:nvPr/>
        </p:nvSpPr>
        <p:spPr>
          <a:xfrm>
            <a:off x="9218200" y="6296340"/>
            <a:ext cx="2210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Simona Dinu 2229007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C4F3B6D-0988-7FBB-1246-18DCD0C177B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7919" y="2261418"/>
            <a:ext cx="5451604" cy="384259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56FD18C-F580-5BC2-C84A-4D3A8E8957A6}"/>
              </a:ext>
            </a:extLst>
          </p:cNvPr>
          <p:cNvSpPr txBox="1"/>
          <p:nvPr/>
        </p:nvSpPr>
        <p:spPr>
          <a:xfrm>
            <a:off x="437919" y="6154140"/>
            <a:ext cx="54516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App’s Logo (Own creation, image created with Gemini App based on our work)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5F9B7FE-C5CF-3D61-3023-E93D3345D824}"/>
              </a:ext>
            </a:extLst>
          </p:cNvPr>
          <p:cNvSpPr txBox="1"/>
          <p:nvPr/>
        </p:nvSpPr>
        <p:spPr>
          <a:xfrm>
            <a:off x="335427" y="1106729"/>
            <a:ext cx="115211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As specified earlier, The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MindCare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+ App covers a great range of support for the care workers but unwise other apps,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MindCare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+ App, on  will identify individual needs of each user and focus the specific support.</a:t>
            </a:r>
          </a:p>
        </p:txBody>
      </p:sp>
    </p:spTree>
    <p:extLst>
      <p:ext uri="{BB962C8B-B14F-4D97-AF65-F5344CB8AC3E}">
        <p14:creationId xmlns:p14="http://schemas.microsoft.com/office/powerpoint/2010/main" val="19980175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31B496-B259-C308-9E33-2BB731A1F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1237"/>
            <a:ext cx="10515600" cy="775417"/>
          </a:xfrm>
        </p:spPr>
        <p:txBody>
          <a:bodyPr>
            <a:normAutofit/>
          </a:bodyPr>
          <a:lstStyle/>
          <a:p>
            <a:pPr algn="ctr"/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Implementation of </a:t>
            </a:r>
            <a:r>
              <a:rPr lang="en-GB" sz="4000" b="1" err="1">
                <a:latin typeface="Arial" panose="020B0604020202020204" pitchFamily="34" charset="0"/>
                <a:cs typeface="Arial" panose="020B0604020202020204" pitchFamily="34" charset="0"/>
              </a:rPr>
              <a:t>mindcare</a:t>
            </a:r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+ App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969FCDB-E23C-B63E-357E-E687934688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6615680"/>
              </p:ext>
            </p:extLst>
          </p:nvPr>
        </p:nvGraphicFramePr>
        <p:xfrm>
          <a:off x="117988" y="1022555"/>
          <a:ext cx="12074012" cy="52856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05DB8621-82EB-902A-23C7-FC18AC10A3CF}"/>
              </a:ext>
            </a:extLst>
          </p:cNvPr>
          <p:cNvSpPr txBox="1"/>
          <p:nvPr/>
        </p:nvSpPr>
        <p:spPr>
          <a:xfrm>
            <a:off x="9202993" y="6308209"/>
            <a:ext cx="2210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Simona Dinu 2229007</a:t>
            </a:r>
          </a:p>
        </p:txBody>
      </p:sp>
    </p:spTree>
    <p:extLst>
      <p:ext uri="{BB962C8B-B14F-4D97-AF65-F5344CB8AC3E}">
        <p14:creationId xmlns:p14="http://schemas.microsoft.com/office/powerpoint/2010/main" val="34737704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0EA0CE-BAD7-2CC6-78A5-9B0A65CF79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04914"/>
          </a:xfrm>
        </p:spPr>
        <p:txBody>
          <a:bodyPr>
            <a:normAutofit/>
          </a:bodyPr>
          <a:lstStyle/>
          <a:p>
            <a:pPr algn="ctr"/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Evaluation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F5244CEA-7E14-188B-F72E-DE5B3DB57D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3872855"/>
              </p:ext>
            </p:extLst>
          </p:nvPr>
        </p:nvGraphicFramePr>
        <p:xfrm>
          <a:off x="599767" y="1337187"/>
          <a:ext cx="11149781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EF4A6AF9-E8C5-EF6B-E75B-40C5E663B5F0}"/>
              </a:ext>
            </a:extLst>
          </p:cNvPr>
          <p:cNvSpPr txBox="1"/>
          <p:nvPr/>
        </p:nvSpPr>
        <p:spPr>
          <a:xfrm>
            <a:off x="9360310" y="6116782"/>
            <a:ext cx="238923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Simona Dinu 2229007</a:t>
            </a:r>
          </a:p>
        </p:txBody>
      </p:sp>
    </p:spTree>
    <p:extLst>
      <p:ext uri="{BB962C8B-B14F-4D97-AF65-F5344CB8AC3E}">
        <p14:creationId xmlns:p14="http://schemas.microsoft.com/office/powerpoint/2010/main" val="35698324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D3B5E5-6BFF-240E-6614-88520E4E4A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129" y="255639"/>
            <a:ext cx="11415252" cy="737419"/>
          </a:xfrm>
        </p:spPr>
        <p:txBody>
          <a:bodyPr>
            <a:normAutofit/>
          </a:bodyPr>
          <a:lstStyle/>
          <a:p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3739BE-E91F-29B4-2ECC-6031E856BB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4129" y="993059"/>
            <a:ext cx="11415252" cy="5424636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Linkedin.com. (2026). </a:t>
            </a:r>
            <a:r>
              <a:rPr kumimoji="0" lang="en-GB" sz="12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LinkedIn</a:t>
            </a: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Available at: </a:t>
            </a: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2"/>
              </a:rPr>
              <a:t>https://www.linkedin.com/posts/hussain-alzayer_employeeengagement-workplacewellbeing-jdrmodel-activity-7337513048460423168-s8hf?utm_source=share&amp;utm_medium=member_desktop&amp;rcm=acoaaeies1sb51sgslsbkxpas04xxoziefbgnjc</a:t>
            </a: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(Accessed 13 July 2026).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The, I. (2023). The Center for Implementation. The Center for Implementation. Available at: 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3"/>
              </a:rPr>
              <a:t>https://thecenterforimplementation.com/toolbox/com-b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(Accessed 14 July 2026).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Horne, L. (2022). A cheat’s guide to the COM-B </a:t>
            </a:r>
            <a:r>
              <a:rPr kumimoji="0" lang="en-US" sz="12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behaviour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change model | The Research Agency. www.theresearchagency.com. Available at: 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4"/>
              </a:rPr>
              <a:t>https://www.theresearchagency.com/insights/cheats-guide-com-b-behaviour-change-model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(Accessed 14 July 2026).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Plum.io. (2025). What is the Job Demands-Resources (JD-R) Model. Available at: 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5"/>
              </a:rPr>
              <a:t>https://www.plum.io/glossary/job-demands-resources-jd-r-model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(Accessed 14 July 2026).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Bosnjak, M., Ajzen, I. and Schmidt, P. (2020). The Theory of Planned behavior: Selected Recent Advances and Applications. Europe’s Journal of Psychology, [online] 16(3), pp.352–356. </a:t>
            </a:r>
            <a:r>
              <a:rPr kumimoji="0" lang="en-US" sz="12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doi:https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://doi.org/10.5964/ejop.v16i3.3107. (Accessed: 15.07.2026).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EBSCO Information Services, Inc. | www.ebsco.com. (2022). Theory of planned behavior | EBSCO. Available at: 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6"/>
              </a:rPr>
              <a:t>https://www.ebsco.com/research-starters/social-sciences-and-humanities/theory-planned-behavior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 (Accessed 16 July 2026).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Schaufeli, W.B. (2017). Applying the Job Demands-Resources Model: A ‘how to’ guide to measuring and tackling work engagement and burnout. Organizational Dynamics, 46(2), pp.120–132. </a:t>
            </a:r>
            <a:r>
              <a:rPr kumimoji="0" lang="en-US" sz="12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doi:https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://doi.org/10.1016/j.orgdyn.2017.04.008. (Accessed: 16.07.2026). 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Pilat, D. and Krastev, S. (2021). </a:t>
            </a:r>
            <a:r>
              <a:rPr kumimoji="0" lang="en-GB" sz="12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COM-B model for </a:t>
            </a:r>
            <a:r>
              <a:rPr kumimoji="0" lang="en-GB" sz="1200" b="0" i="1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behavior</a:t>
            </a:r>
            <a:r>
              <a:rPr kumimoji="0" lang="en-GB" sz="12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change</a:t>
            </a: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The Decision Lab. Available at: </a:t>
            </a: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7"/>
              </a:rPr>
              <a:t>https://thedecisionlab.com/reference-guide/organizational-behavior/the-com-b-model-for-behavior-change</a:t>
            </a: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(Accessed 16 July 2026).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E2967EB-6B26-4C5B-EE35-18CAF4333105}"/>
              </a:ext>
            </a:extLst>
          </p:cNvPr>
          <p:cNvSpPr txBox="1"/>
          <p:nvPr/>
        </p:nvSpPr>
        <p:spPr>
          <a:xfrm>
            <a:off x="9503635" y="6417695"/>
            <a:ext cx="2210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Simona Dinu 2229007</a:t>
            </a:r>
          </a:p>
        </p:txBody>
      </p:sp>
    </p:spTree>
    <p:extLst>
      <p:ext uri="{BB962C8B-B14F-4D97-AF65-F5344CB8AC3E}">
        <p14:creationId xmlns:p14="http://schemas.microsoft.com/office/powerpoint/2010/main" val="9092999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376453-C3AD-110A-359F-AB273659F8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2955" y="285135"/>
            <a:ext cx="11356258" cy="6115665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200" cap="none">
                <a:latin typeface="Arial" panose="020B0604020202020204" pitchFamily="34" charset="0"/>
                <a:cs typeface="Arial" panose="020B0604020202020204" pitchFamily="34" charset="0"/>
              </a:rPr>
              <a:t>Murphy, K., Berk, J., </a:t>
            </a:r>
            <a:r>
              <a:rPr lang="en-GB" sz="1200" cap="none" err="1">
                <a:latin typeface="Arial" panose="020B0604020202020204" pitchFamily="34" charset="0"/>
                <a:cs typeface="Arial" panose="020B0604020202020204" pitchFamily="34" charset="0"/>
              </a:rPr>
              <a:t>Muhwava-Mbabala</a:t>
            </a:r>
            <a:r>
              <a:rPr lang="en-GB" sz="1200" cap="none">
                <a:latin typeface="Arial" panose="020B0604020202020204" pitchFamily="34" charset="0"/>
                <a:cs typeface="Arial" panose="020B0604020202020204" pitchFamily="34" charset="0"/>
              </a:rPr>
              <a:t>, L., </a:t>
            </a:r>
            <a:r>
              <a:rPr lang="en-GB" sz="1200" cap="none" err="1">
                <a:latin typeface="Arial" panose="020B0604020202020204" pitchFamily="34" charset="0"/>
                <a:cs typeface="Arial" panose="020B0604020202020204" pitchFamily="34" charset="0"/>
              </a:rPr>
              <a:t>Booley</a:t>
            </a:r>
            <a:r>
              <a:rPr lang="en-GB" sz="1200" cap="none">
                <a:latin typeface="Arial" panose="020B0604020202020204" pitchFamily="34" charset="0"/>
                <a:cs typeface="Arial" panose="020B0604020202020204" pitchFamily="34" charset="0"/>
              </a:rPr>
              <a:t>, S., Harbron, J., Ware, L., Norris, S., </a:t>
            </a:r>
            <a:r>
              <a:rPr lang="en-GB" sz="1200" cap="none" err="1">
                <a:latin typeface="Arial" panose="020B0604020202020204" pitchFamily="34" charset="0"/>
                <a:cs typeface="Arial" panose="020B0604020202020204" pitchFamily="34" charset="0"/>
              </a:rPr>
              <a:t>Zarowsky</a:t>
            </a:r>
            <a:r>
              <a:rPr lang="en-GB" sz="1200" cap="none">
                <a:latin typeface="Arial" panose="020B0604020202020204" pitchFamily="34" charset="0"/>
                <a:cs typeface="Arial" panose="020B0604020202020204" pitchFamily="34" charset="0"/>
              </a:rPr>
              <a:t>, C., Lambert, E.V. and Levitt, N.S. (2023). Using the COM-B model and behaviour change wheel to develop a theory and evidence-based intervention for women with gestational diabetes (IINDIAGO). BMC Public Health, 23(1). doi:10.1186/s12889-023-15586-y. (Accessed: 16.07.2026).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200" cap="none">
                <a:latin typeface="Arial" panose="020B0604020202020204" pitchFamily="34" charset="0"/>
                <a:cs typeface="Arial" panose="020B0604020202020204" pitchFamily="34" charset="0"/>
              </a:rPr>
              <a:t>Thomas, J. (2024). 9 Types of User Feedback (And How to Collect Them). </a:t>
            </a:r>
            <a:r>
              <a:rPr lang="en-US" sz="1200" cap="none" err="1">
                <a:latin typeface="Arial" panose="020B0604020202020204" pitchFamily="34" charset="0"/>
                <a:cs typeface="Arial" panose="020B0604020202020204" pitchFamily="34" charset="0"/>
              </a:rPr>
              <a:t>Mouseflow</a:t>
            </a:r>
            <a:r>
              <a:rPr lang="en-US" sz="1200" cap="none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200" cap="none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https://mouseflow.com/blog/types-of-user-feedback/</a:t>
            </a:r>
            <a:r>
              <a:rPr lang="en-US" sz="1200" cap="none">
                <a:latin typeface="Arial" panose="020B0604020202020204" pitchFamily="34" charset="0"/>
                <a:cs typeface="Arial" panose="020B0604020202020204" pitchFamily="34" charset="0"/>
              </a:rPr>
              <a:t> (Accessed 16 July 2026).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200" cap="none">
                <a:latin typeface="Arial" panose="020B0604020202020204" pitchFamily="34" charset="0"/>
                <a:cs typeface="Arial" panose="020B0604020202020204" pitchFamily="34" charset="0"/>
              </a:rPr>
              <a:t>Guides - Learn user testing &amp; UX research | </a:t>
            </a:r>
            <a:r>
              <a:rPr lang="en-US" sz="1200" cap="none" err="1">
                <a:latin typeface="Arial" panose="020B0604020202020204" pitchFamily="34" charset="0"/>
                <a:cs typeface="Arial" panose="020B0604020202020204" pitchFamily="34" charset="0"/>
              </a:rPr>
              <a:t>UXtweak</a:t>
            </a:r>
            <a:r>
              <a:rPr lang="en-US" sz="1200" cap="none">
                <a:latin typeface="Arial" panose="020B0604020202020204" pitchFamily="34" charset="0"/>
                <a:cs typeface="Arial" panose="020B0604020202020204" pitchFamily="34" charset="0"/>
              </a:rPr>
              <a:t>. (n.d.). User Engagement. Available at: </a:t>
            </a:r>
            <a:r>
              <a:rPr lang="en-US" sz="1200" cap="none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https://www.uxtweak.com/ux-glossary/user-engagement/</a:t>
            </a:r>
            <a:r>
              <a:rPr lang="en-US" sz="1200" cap="none">
                <a:latin typeface="Arial" panose="020B0604020202020204" pitchFamily="34" charset="0"/>
                <a:cs typeface="Arial" panose="020B0604020202020204" pitchFamily="34" charset="0"/>
              </a:rPr>
              <a:t> (Accessed 16 July 2026).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200" cap="none">
                <a:latin typeface="Arial" panose="020B0604020202020204" pitchFamily="34" charset="0"/>
                <a:cs typeface="Arial" panose="020B0604020202020204" pitchFamily="34" charset="0"/>
              </a:rPr>
              <a:t>University of Greater Manchester. (2021). The Warwick-Edinburgh Mental Wellbeing Scale | University of Greater Manchester. Available at: </a:t>
            </a:r>
            <a:r>
              <a:rPr lang="en-US" sz="1200" cap="none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https://greatermanchester.ac.uk/student-life/student-support/life-lounge/the-warwick-edinburgh-mental-wellbeing-scale</a:t>
            </a:r>
            <a:r>
              <a:rPr lang="en-US" sz="1200" cap="none">
                <a:latin typeface="Arial" panose="020B0604020202020204" pitchFamily="34" charset="0"/>
                <a:cs typeface="Arial" panose="020B0604020202020204" pitchFamily="34" charset="0"/>
              </a:rPr>
              <a:t> (Accessed 16 July 2026). cancercontrol.cancer.gov. (n.d.). Perceived Stress Scale | Division of Cancer Control and Population Sciences (DCCPS). Available at: </a:t>
            </a:r>
            <a:r>
              <a:rPr lang="en-US" sz="1200" cap="none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https://cancercontrol.cancer.gov/brp/research/group-evaluated-measures/adopt/perceived-stress-scale</a:t>
            </a:r>
            <a:r>
              <a:rPr lang="en-US" sz="1200" cap="none">
                <a:latin typeface="Arial" panose="020B0604020202020204" pitchFamily="34" charset="0"/>
                <a:cs typeface="Arial" panose="020B0604020202020204" pitchFamily="34" charset="0"/>
              </a:rPr>
              <a:t> (Accessed 16 July 2026).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200" cap="none">
                <a:latin typeface="Arial" panose="020B0604020202020204" pitchFamily="34" charset="0"/>
                <a:cs typeface="Arial" panose="020B0604020202020204" pitchFamily="34" charset="0"/>
              </a:rPr>
              <a:t>Fortinet. (n.d.). Data Security: Definition, Importance, and Types. Available at: </a:t>
            </a:r>
            <a:r>
              <a:rPr lang="en-US" sz="1200" cap="none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https://www.fortinet.com/uk/resources/cyberglossary/data-security</a:t>
            </a:r>
            <a:r>
              <a:rPr lang="en-US" sz="1200" cap="none">
                <a:latin typeface="Arial" panose="020B0604020202020204" pitchFamily="34" charset="0"/>
                <a:cs typeface="Arial" panose="020B0604020202020204" pitchFamily="34" charset="0"/>
              </a:rPr>
              <a:t> (Accessed 16 July 2026).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200" cap="none" err="1">
                <a:latin typeface="Arial" panose="020B0604020202020204" pitchFamily="34" charset="0"/>
                <a:cs typeface="Arial" panose="020B0604020202020204" pitchFamily="34" charset="0"/>
              </a:rPr>
              <a:t>ISMS.online</a:t>
            </a:r>
            <a:r>
              <a:rPr lang="en-US" sz="1200" cap="none">
                <a:latin typeface="Arial" panose="020B0604020202020204" pitchFamily="34" charset="0"/>
                <a:cs typeface="Arial" panose="020B0604020202020204" pitchFamily="34" charset="0"/>
              </a:rPr>
              <a:t>. (2020). Confidentiality. Available at: </a:t>
            </a:r>
            <a:r>
              <a:rPr lang="en-US" sz="1200" cap="none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https://www.isms.online/glossary/confidentiality/</a:t>
            </a:r>
            <a:r>
              <a:rPr lang="en-US" sz="1200" cap="none">
                <a:latin typeface="Arial" panose="020B0604020202020204" pitchFamily="34" charset="0"/>
                <a:cs typeface="Arial" panose="020B0604020202020204" pitchFamily="34" charset="0"/>
              </a:rPr>
              <a:t> (Accessed 16 July 2026).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200" cap="none">
                <a:latin typeface="Arial" panose="020B0604020202020204" pitchFamily="34" charset="0"/>
                <a:cs typeface="Arial" panose="020B0604020202020204" pitchFamily="34" charset="0"/>
              </a:rPr>
              <a:t>NHS England (2018). NHS England » Connected digital systems. England.nhs.uk. Available at </a:t>
            </a:r>
            <a:r>
              <a:rPr lang="en-US" sz="1200" cap="none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https://www.england.nhs.uk/digitaltechnology/connecteddigitalsystems/</a:t>
            </a:r>
            <a:r>
              <a:rPr lang="en-US" sz="1200" cap="none">
                <a:latin typeface="Arial" panose="020B0604020202020204" pitchFamily="34" charset="0"/>
                <a:cs typeface="Arial" panose="020B0604020202020204" pitchFamily="34" charset="0"/>
              </a:rPr>
              <a:t>  (Accessed 16 July 2026). </a:t>
            </a:r>
            <a:r>
              <a:rPr lang="en-US" sz="1200" cap="none" err="1">
                <a:latin typeface="Arial" panose="020B0604020202020204" pitchFamily="34" charset="0"/>
                <a:cs typeface="Arial" panose="020B0604020202020204" pitchFamily="34" charset="0"/>
              </a:rPr>
              <a:t>ionos</a:t>
            </a:r>
            <a:r>
              <a:rPr lang="en-US" sz="1200" cap="none">
                <a:latin typeface="Arial" panose="020B0604020202020204" pitchFamily="34" charset="0"/>
                <a:cs typeface="Arial" panose="020B0604020202020204" pitchFamily="34" charset="0"/>
              </a:rPr>
              <a:t> Digital Guide. (2025). What is digital accessibility in 2026 and how is it implemented? Available at: </a:t>
            </a:r>
            <a:r>
              <a:rPr lang="en-US" sz="1200" cap="none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https://www.ionos.co.uk/digitalguide/websites/web-development/digital-accessibility/</a:t>
            </a:r>
            <a:r>
              <a:rPr lang="en-US" sz="1200" cap="none">
                <a:latin typeface="Arial" panose="020B0604020202020204" pitchFamily="34" charset="0"/>
                <a:cs typeface="Arial" panose="020B0604020202020204" pitchFamily="34" charset="0"/>
              </a:rPr>
              <a:t> (Accessed 16 July 2026).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200" cap="none">
                <a:latin typeface="Arial" panose="020B0604020202020204" pitchFamily="34" charset="0"/>
                <a:cs typeface="Arial" panose="020B0604020202020204" pitchFamily="34" charset="0"/>
              </a:rPr>
              <a:t>GOV.UK (2019). Understanding artificial intelligence ethics and safety. [online] GOV.UK. Available at: https://www.gov.uk/guidance/understanding-artificial-intelligence-ethics-and-safety (Accessed 16 July 2026).</a:t>
            </a:r>
          </a:p>
          <a:p>
            <a:pPr marL="0" indent="0">
              <a:lnSpc>
                <a:spcPct val="150000"/>
              </a:lnSpc>
              <a:buNone/>
            </a:pPr>
            <a:endParaRPr lang="en-US" sz="1200" cap="none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US" sz="1200" cap="none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US" sz="1200" cap="none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sz="1200" cap="none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6C2028-0F70-2D37-7326-DCAA9C955945}"/>
              </a:ext>
            </a:extLst>
          </p:cNvPr>
          <p:cNvSpPr txBox="1"/>
          <p:nvPr/>
        </p:nvSpPr>
        <p:spPr>
          <a:xfrm>
            <a:off x="9513467" y="6400800"/>
            <a:ext cx="2255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Simona Dinu 2229007</a:t>
            </a:r>
          </a:p>
        </p:txBody>
      </p:sp>
    </p:spTree>
    <p:extLst>
      <p:ext uri="{BB962C8B-B14F-4D97-AF65-F5344CB8AC3E}">
        <p14:creationId xmlns:p14="http://schemas.microsoft.com/office/powerpoint/2010/main" val="19825871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9B315C-0F69-FF9A-18CA-B3D84B60EE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GB" sz="2400" b="1">
                <a:latin typeface="Arial"/>
                <a:cs typeface="Arial"/>
              </a:rPr>
              <a:t>Member number 3</a:t>
            </a:r>
            <a:endParaRPr lang="en-US" sz="2400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GB" sz="2400" b="1">
                <a:latin typeface="Arial"/>
                <a:cs typeface="Arial"/>
              </a:rPr>
              <a:t>Bilonda Bijoux Konzo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A917E8-64A3-CA82-A08D-D46419E506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sz="5400" b="1" cap="all">
                <a:latin typeface="Aptos Display"/>
              </a:rPr>
              <a:t>Digital Health Promotion for </a:t>
            </a:r>
            <a:r>
              <a:rPr lang="en-GB" sz="3600" cap="all">
                <a:latin typeface="Arial" panose="020B0604020202020204" pitchFamily="34" charset="0"/>
                <a:cs typeface="Arial" panose="020B0604020202020204" pitchFamily="34" charset="0"/>
              </a:rPr>
              <a:t>Stress Management for the healthcare worker using the </a:t>
            </a:r>
            <a:r>
              <a:rPr lang="en-GB" sz="3600" cap="all" err="1">
                <a:latin typeface="Arial" panose="020B0604020202020204" pitchFamily="34" charset="0"/>
                <a:cs typeface="Arial" panose="020B0604020202020204" pitchFamily="34" charset="0"/>
              </a:rPr>
              <a:t>Mindcare</a:t>
            </a: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+</a:t>
            </a:r>
            <a:r>
              <a:rPr lang="en-GB" sz="3600" cap="all">
                <a:latin typeface="Arial" panose="020B0604020202020204" pitchFamily="34" charset="0"/>
                <a:cs typeface="Arial" panose="020B0604020202020204" pitchFamily="34" charset="0"/>
              </a:rPr>
              <a:t> well-being app</a:t>
            </a:r>
          </a:p>
          <a:p>
            <a:pPr marL="0" indent="0" algn="ctr">
              <a:buNone/>
            </a:pPr>
            <a:endParaRPr lang="en-GB" sz="3600" cap="all">
              <a:latin typeface="Aptos Display"/>
            </a:endParaRPr>
          </a:p>
          <a:p>
            <a:pPr>
              <a:buNone/>
            </a:pPr>
            <a:endParaRPr lang="en-GB" sz="2200" cap="all">
              <a:latin typeface="Rockwell"/>
            </a:endParaRPr>
          </a:p>
          <a:p>
            <a:pPr>
              <a:buNone/>
            </a:pPr>
            <a:endParaRPr lang="en-GB" sz="2200" cap="all">
              <a:latin typeface="Rockwell"/>
            </a:endParaRPr>
          </a:p>
        </p:txBody>
      </p:sp>
    </p:spTree>
    <p:extLst>
      <p:ext uri="{BB962C8B-B14F-4D97-AF65-F5344CB8AC3E}">
        <p14:creationId xmlns:p14="http://schemas.microsoft.com/office/powerpoint/2010/main" val="14969846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482D4F-F4F7-8119-DD33-9C119606C3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646331"/>
          </a:xfrm>
        </p:spPr>
        <p:txBody>
          <a:bodyPr>
            <a:normAutofit/>
          </a:bodyPr>
          <a:lstStyle/>
          <a:p>
            <a:pPr algn="ctr"/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Stakeholders</a:t>
            </a:r>
            <a:endParaRPr lang="en-US" sz="40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BBF468E-DE18-D984-18D0-646E897468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6215" y="2366963"/>
            <a:ext cx="10442011" cy="342423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D5DEBE3-BA91-57EE-F3C6-8AFD4DF770E2}"/>
              </a:ext>
            </a:extLst>
          </p:cNvPr>
          <p:cNvSpPr txBox="1"/>
          <p:nvPr/>
        </p:nvSpPr>
        <p:spPr>
          <a:xfrm>
            <a:off x="836215" y="6100979"/>
            <a:ext cx="598745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Rockwell"/>
              </a:rPr>
              <a:t>(NHS England, 2023; WHO, 2022; Bakker et al., 2023)</a:t>
            </a:r>
            <a:endParaRPr lang="en-US"/>
          </a:p>
          <a:p>
            <a:pPr algn="l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242A4A-E3FD-E681-1476-606C4A5C6D0A}"/>
              </a:ext>
            </a:extLst>
          </p:cNvPr>
          <p:cNvSpPr txBox="1"/>
          <p:nvPr/>
        </p:nvSpPr>
        <p:spPr>
          <a:xfrm>
            <a:off x="8357419" y="6341806"/>
            <a:ext cx="2291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Bijoux Konzo 2232143 </a:t>
            </a:r>
          </a:p>
        </p:txBody>
      </p:sp>
    </p:spTree>
    <p:extLst>
      <p:ext uri="{BB962C8B-B14F-4D97-AF65-F5344CB8AC3E}">
        <p14:creationId xmlns:p14="http://schemas.microsoft.com/office/powerpoint/2010/main" val="23600664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6C5ECC-9FFC-F5BD-4368-F37D08BFB9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176982"/>
            <a:ext cx="4195674" cy="1209366"/>
          </a:xfrm>
        </p:spPr>
        <p:txBody>
          <a:bodyPr anchor="b">
            <a:normAutofit/>
          </a:bodyPr>
          <a:lstStyle/>
          <a:p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Potential Barriers</a:t>
            </a:r>
            <a:endParaRPr lang="en-US" sz="40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70601B-47E2-CF1D-8121-AC23DEB2BF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8453" y="1386348"/>
            <a:ext cx="5240592" cy="478831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600" b="1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Barriers to Successful Implementation</a:t>
            </a:r>
            <a:endParaRPr lang="en-GB" sz="1600">
              <a:solidFill>
                <a:schemeClr val="tx1"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600" cap="none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Heavy workload and limited time</a:t>
            </a:r>
          </a:p>
          <a:p>
            <a:pPr>
              <a:lnSpc>
                <a:spcPct val="150000"/>
              </a:lnSpc>
            </a:pPr>
            <a:r>
              <a:rPr lang="en-GB" sz="1600" cap="none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 engagement and poor long-term adherence</a:t>
            </a:r>
          </a:p>
          <a:p>
            <a:pPr>
              <a:lnSpc>
                <a:spcPct val="150000"/>
              </a:lnSpc>
            </a:pPr>
            <a:r>
              <a:rPr lang="en-GB" sz="1600" cap="none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literacy differences</a:t>
            </a:r>
          </a:p>
          <a:p>
            <a:pPr>
              <a:lnSpc>
                <a:spcPct val="150000"/>
              </a:lnSpc>
            </a:pPr>
            <a:r>
              <a:rPr lang="en-GB" sz="1600" cap="none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Privacy and confidentiality concerns</a:t>
            </a:r>
          </a:p>
          <a:p>
            <a:pPr>
              <a:lnSpc>
                <a:spcPct val="150000"/>
              </a:lnSpc>
            </a:pPr>
            <a:r>
              <a:rPr lang="en-GB" sz="1600" cap="none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organisational support</a:t>
            </a:r>
          </a:p>
          <a:p>
            <a:pPr>
              <a:lnSpc>
                <a:spcPct val="150000"/>
              </a:lnSpc>
            </a:pPr>
            <a:r>
              <a:rPr lang="en-GB" sz="1600" cap="none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Technical problems and system integration challenges</a:t>
            </a:r>
          </a:p>
          <a:p>
            <a:pPr marL="0" indent="0">
              <a:lnSpc>
                <a:spcPct val="150000"/>
              </a:lnSpc>
              <a:buNone/>
            </a:pPr>
            <a:endParaRPr lang="en-GB" sz="1600" cap="none">
              <a:solidFill>
                <a:schemeClr val="tx1"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600" cap="none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(Busch et al., 2021; WHO, 2022; NHS </a:t>
            </a:r>
            <a:r>
              <a:rPr lang="en-GB" sz="1600" cap="none" err="1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england</a:t>
            </a:r>
            <a:r>
              <a:rPr lang="en-GB" sz="1600" cap="none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2023)</a:t>
            </a:r>
          </a:p>
          <a:p>
            <a:endParaRPr lang="en-GB" sz="1100">
              <a:solidFill>
                <a:schemeClr val="tx1">
                  <a:alpha val="80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16EBB8-A242-7FAE-DE2E-C2C37941975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575" r="20175"/>
          <a:stretch>
            <a:fillRect/>
          </a:stretch>
        </p:blipFill>
        <p:spPr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ED88148-4B1B-D165-827E-8F53958B2420}"/>
              </a:ext>
            </a:extLst>
          </p:cNvPr>
          <p:cNvSpPr txBox="1"/>
          <p:nvPr/>
        </p:nvSpPr>
        <p:spPr>
          <a:xfrm>
            <a:off x="9395570" y="6296340"/>
            <a:ext cx="2291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Bijoux Konzo 2232143 </a:t>
            </a:r>
          </a:p>
        </p:txBody>
      </p:sp>
    </p:spTree>
    <p:extLst>
      <p:ext uri="{BB962C8B-B14F-4D97-AF65-F5344CB8AC3E}">
        <p14:creationId xmlns:p14="http://schemas.microsoft.com/office/powerpoint/2010/main" val="16090601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6CD7A-BD5E-7872-45B6-D0F2271AD3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4341" y="609597"/>
            <a:ext cx="11073531" cy="739143"/>
          </a:xfrm>
        </p:spPr>
        <p:txBody>
          <a:bodyPr>
            <a:normAutofit/>
          </a:bodyPr>
          <a:lstStyle/>
          <a:p>
            <a:r>
              <a:rPr lang="en-GB" sz="4000" b="1" cap="all">
                <a:latin typeface="Aptos Display"/>
              </a:rPr>
              <a:t>Legal and Ethical Issues</a:t>
            </a:r>
            <a:endParaRPr lang="en-US" sz="4000" b="1">
              <a:latin typeface="Aptos Display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00D331-DD73-D42B-A8B0-D571488742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4341" y="1940438"/>
            <a:ext cx="6285026" cy="4175697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r>
              <a:rPr lang="en-GB" sz="1900" cap="none">
                <a:latin typeface="Arial" panose="020B0604020202020204" pitchFamily="34" charset="0"/>
                <a:cs typeface="Arial" panose="020B0604020202020204" pitchFamily="34" charset="0"/>
              </a:rPr>
              <a:t>Compliance with UK GDPR and data protection act 2018</a:t>
            </a:r>
          </a:p>
          <a:p>
            <a:r>
              <a:rPr lang="en-GB" sz="1900" cap="none">
                <a:latin typeface="Arial" panose="020B0604020202020204" pitchFamily="34" charset="0"/>
                <a:cs typeface="Arial" panose="020B0604020202020204" pitchFamily="34" charset="0"/>
              </a:rPr>
              <a:t>Confidentiality and secure storage of personal data</a:t>
            </a:r>
          </a:p>
          <a:p>
            <a:r>
              <a:rPr lang="en-GB" sz="1900" cap="none">
                <a:latin typeface="Arial" panose="020B0604020202020204" pitchFamily="34" charset="0"/>
                <a:cs typeface="Arial" panose="020B0604020202020204" pitchFamily="34" charset="0"/>
              </a:rPr>
              <a:t>Informed consent before participation</a:t>
            </a:r>
          </a:p>
          <a:p>
            <a:r>
              <a:rPr lang="en-GB" sz="1900" cap="none">
                <a:latin typeface="Arial" panose="020B0604020202020204" pitchFamily="34" charset="0"/>
                <a:cs typeface="Arial" panose="020B0604020202020204" pitchFamily="34" charset="0"/>
              </a:rPr>
              <a:t>Transparency regarding data use</a:t>
            </a:r>
          </a:p>
          <a:p>
            <a:r>
              <a:rPr lang="en-GB" sz="1900" cap="none">
                <a:latin typeface="Arial" panose="020B0604020202020204" pitchFamily="34" charset="0"/>
                <a:cs typeface="Arial" panose="020B0604020202020204" pitchFamily="34" charset="0"/>
              </a:rPr>
              <a:t>Equal access for all healthcare workers</a:t>
            </a:r>
          </a:p>
          <a:p>
            <a:r>
              <a:rPr lang="en-GB" sz="1900" cap="none">
                <a:latin typeface="Arial" panose="020B0604020202020204" pitchFamily="34" charset="0"/>
                <a:cs typeface="Arial" panose="020B0604020202020204" pitchFamily="34" charset="0"/>
              </a:rPr>
              <a:t>Clinical governance and evidence-based content</a:t>
            </a:r>
          </a:p>
          <a:p>
            <a:endParaRPr lang="en-GB" sz="19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9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9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  <a:t>(ICO, 2024; NHS England, 2023; WHO, 2022)</a:t>
            </a:r>
          </a:p>
          <a:p>
            <a:endParaRPr lang="en-GB" sz="1400">
              <a:latin typeface="Rockwell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CB24FC-7DFB-286B-EF28-4446409A1E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9367" y="1940438"/>
            <a:ext cx="4950663" cy="392315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A37148B-AAC2-0D96-6CAD-880CDD3D6089}"/>
              </a:ext>
            </a:extLst>
          </p:cNvPr>
          <p:cNvSpPr txBox="1"/>
          <p:nvPr/>
        </p:nvSpPr>
        <p:spPr>
          <a:xfrm>
            <a:off x="9517627" y="6116734"/>
            <a:ext cx="2291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Bijoux Konzo 2232143 </a:t>
            </a:r>
          </a:p>
        </p:txBody>
      </p:sp>
    </p:spTree>
    <p:extLst>
      <p:ext uri="{BB962C8B-B14F-4D97-AF65-F5344CB8AC3E}">
        <p14:creationId xmlns:p14="http://schemas.microsoft.com/office/powerpoint/2010/main" val="10280091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111B5B-0070-1299-7971-BC10D9BF9E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458497"/>
            <a:ext cx="10364451" cy="787373"/>
          </a:xfrm>
        </p:spPr>
        <p:txBody>
          <a:bodyPr>
            <a:normAutofit/>
          </a:bodyPr>
          <a:lstStyle/>
          <a:p>
            <a:pPr algn="ctr"/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DD6842-E72E-AEC9-7B6C-F94EADB98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80" y="1245871"/>
            <a:ext cx="11247119" cy="51536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Bakker, A.B. et al. (2023). </a:t>
            </a:r>
            <a:r>
              <a:rPr lang="en-GB" sz="1200" i="1">
                <a:latin typeface="Arial" panose="020B0604020202020204" pitchFamily="34" charset="0"/>
                <a:cs typeface="Arial" panose="020B0604020202020204" pitchFamily="34" charset="0"/>
              </a:rPr>
              <a:t>Occupational Health Psychology and Workplace Wellbeing.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Busch, I.M. et al. (2021). Workplace interventions to reduce stress among healthcare professionals: A systematic review. </a:t>
            </a:r>
            <a:r>
              <a:rPr lang="en-GB" sz="1200" i="1">
                <a:latin typeface="Arial" panose="020B0604020202020204" pitchFamily="34" charset="0"/>
                <a:cs typeface="Arial" panose="020B0604020202020204" pitchFamily="34" charset="0"/>
              </a:rPr>
              <a:t>International Journal of Environmental Research and Public Health.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ICO (2024). </a:t>
            </a:r>
            <a:r>
              <a:rPr lang="en-GB" sz="1200" i="1">
                <a:latin typeface="Arial" panose="020B0604020202020204" pitchFamily="34" charset="0"/>
                <a:cs typeface="Arial" panose="020B0604020202020204" pitchFamily="34" charset="0"/>
              </a:rPr>
              <a:t>Guide to UK GDPR.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NHS England (2023). </a:t>
            </a:r>
            <a:r>
              <a:rPr lang="en-GB" sz="1200" i="1">
                <a:latin typeface="Arial" panose="020B0604020202020204" pitchFamily="34" charset="0"/>
                <a:cs typeface="Arial" panose="020B0604020202020204" pitchFamily="34" charset="0"/>
              </a:rPr>
              <a:t>NHS Health and Wellbeing Framework.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World Health Organization (2022). </a:t>
            </a:r>
            <a:r>
              <a:rPr lang="en-GB" sz="1200" i="1">
                <a:latin typeface="Arial" panose="020B0604020202020204" pitchFamily="34" charset="0"/>
                <a:cs typeface="Arial" panose="020B0604020202020204" pitchFamily="34" charset="0"/>
              </a:rPr>
              <a:t>Mental Health at Work.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678929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22C8E-103B-C6D4-B445-3B4612B7EF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2425" y="196645"/>
            <a:ext cx="6292645" cy="857566"/>
          </a:xfrm>
        </p:spPr>
        <p:txBody>
          <a:bodyPr>
            <a:normAutofit fontScale="90000"/>
          </a:bodyPr>
          <a:lstStyle/>
          <a:p>
            <a:r>
              <a:rPr lang="en-GB" b="1">
                <a:latin typeface="Times New Roman" panose="02020603050405020304" pitchFamily="18" charset="0"/>
                <a:ea typeface="Times New Roman" panose="02020603050405020304" pitchFamily="18" charset="0"/>
              </a:rPr>
              <a:t>Reference list </a:t>
            </a:r>
            <a:br>
              <a:rPr lang="en-GB" b="1"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6BA631D-9E5C-BAB4-553A-669BFFEAD164}"/>
              </a:ext>
            </a:extLst>
          </p:cNvPr>
          <p:cNvSpPr txBox="1"/>
          <p:nvPr/>
        </p:nvSpPr>
        <p:spPr>
          <a:xfrm>
            <a:off x="1" y="591937"/>
            <a:ext cx="12388644" cy="60694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2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pPr>
              <a:buNone/>
            </a:pPr>
            <a:endParaRPr lang="en-GB" sz="12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Health and Safety Executive (2024) </a:t>
            </a:r>
            <a:r>
              <a:rPr lang="en-GB" sz="1400" i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Work-related stress, anxiety or depression statistics in Great Britain, 2024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https://</a:t>
            </a:r>
            <a:r>
              <a:rPr lang="en-GB" sz="140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press.hse.gov.uk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/2025/11/20/</a:t>
            </a:r>
            <a:r>
              <a:rPr lang="en-GB" sz="140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hse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-publishes-annual-workplace-health-and-safety-statistics/ (Accessed: 13 July 2026).</a:t>
            </a:r>
          </a:p>
          <a:p>
            <a:pPr>
              <a:lnSpc>
                <a:spcPct val="150000"/>
              </a:lnSpc>
              <a:buNone/>
            </a:pP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Lattie, E.G., Stiles-Shields, C. and Graham, A.K. (2022) ‘An overview of and recommendations for more accessible digital mental health services’, </a:t>
            </a:r>
            <a:r>
              <a:rPr lang="en-GB" sz="1400" i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Nature Reviews Psychology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1(2), pp. 87–100.</a:t>
            </a:r>
          </a:p>
          <a:p>
            <a:pPr>
              <a:lnSpc>
                <a:spcPct val="150000"/>
              </a:lnSpc>
              <a:buNone/>
            </a:pP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Mental Health Foundation (2024) </a:t>
            </a:r>
            <a:r>
              <a:rPr lang="en-GB" sz="1400" i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Mental health in the workplace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https://</a:t>
            </a:r>
            <a:r>
              <a:rPr lang="en-GB" sz="140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www.mentalhealth.org.uk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/explore-mental-health/workplace-mental-health (Accessed: 13 July 2026).</a:t>
            </a:r>
          </a:p>
          <a:p>
            <a:pPr>
              <a:lnSpc>
                <a:spcPct val="150000"/>
              </a:lnSpc>
              <a:buNone/>
            </a:pP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NHS England (2023) </a:t>
            </a:r>
            <a:r>
              <a:rPr lang="en-GB" sz="1400" i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NHS Long Term Workforce Plan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GB" sz="140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https://www.england.nhs.uk/long-read/nhs-long-term-workforce-plan/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13 July 2026).</a:t>
            </a:r>
          </a:p>
          <a:p>
            <a:pPr>
              <a:lnSpc>
                <a:spcPct val="150000"/>
              </a:lnSpc>
              <a:spcAft>
                <a:spcPts val="1200"/>
              </a:spcAft>
              <a:buNone/>
            </a:pP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NHS England (2024). </a:t>
            </a:r>
            <a:r>
              <a:rPr lang="en-GB" sz="1400" i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NHS England - NHS Long Term Workforce Plan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[online] NHS England. Available at: https://</a:t>
            </a:r>
            <a:r>
              <a:rPr lang="en-GB" sz="140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www.england.nhs.uk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/long-read/nhs-long-term-workforce-plan-2/ [Accessed 13 July 2026].</a:t>
            </a:r>
          </a:p>
          <a:p>
            <a:pPr>
              <a:lnSpc>
                <a:spcPct val="150000"/>
              </a:lnSpc>
              <a:buNone/>
            </a:pP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World Health Organization (2019) </a:t>
            </a:r>
            <a:r>
              <a:rPr lang="en-GB" sz="1400" i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Burn-out an "occupational phenomenon": International Classification of Diseases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Geneva: World Health Organization. Available at: </a:t>
            </a:r>
            <a:r>
              <a:rPr lang="en-GB" sz="140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https://www.who.int/news/item/28-05-2019-burn-out-an-occupational-phenomenon-international-classification-of-diseases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13 July 2026). (</a:t>
            </a:r>
            <a:r>
              <a:rPr lang="en-GB" sz="140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 tooltip="Burn-out an &quot;occupational phenomenon&quot;: International Classification of Diseases"/>
              </a:rPr>
              <a:t>who.int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</a:t>
            </a:r>
          </a:p>
          <a:p>
            <a:pPr>
              <a:lnSpc>
                <a:spcPct val="150000"/>
              </a:lnSpc>
              <a:buNone/>
            </a:pP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World Health Organization (2019) </a:t>
            </a:r>
            <a:r>
              <a:rPr lang="en-GB" sz="1400" i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Burn-out an "occupational phenomenon": International Classification of Diseases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GB" sz="140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/>
              </a:rPr>
              <a:t>https://www.who.int/news/item/28-05-2019-burn-out-an-occupational-phenomenon-international-classification-of-diseases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13 July 2026).</a:t>
            </a:r>
          </a:p>
          <a:p>
            <a:pPr>
              <a:lnSpc>
                <a:spcPct val="150000"/>
              </a:lnSpc>
              <a:buNone/>
            </a:pP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World Health Organization (2021) </a:t>
            </a:r>
            <a:r>
              <a:rPr lang="en-GB" sz="1400" i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Global Strategy on Digital Health 2020–2025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Geneva: World Health Organization. Available at: </a:t>
            </a:r>
            <a:r>
              <a:rPr lang="en-GB" sz="140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/>
              </a:rPr>
              <a:t>https://www.who.int/publications/i/item/9789240020924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13 July 2026).                                                                                       Charlotte jackson</a:t>
            </a:r>
          </a:p>
        </p:txBody>
      </p:sp>
    </p:spTree>
    <p:extLst>
      <p:ext uri="{BB962C8B-B14F-4D97-AF65-F5344CB8AC3E}">
        <p14:creationId xmlns:p14="http://schemas.microsoft.com/office/powerpoint/2010/main" val="313845762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5AF641-6052-E40B-DD52-0F47B5C1D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D4941E-99CE-F100-5940-4BFC2E2235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652673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F67C48-FDA9-5238-F16D-22AE68DA8C1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037A74-F892-58B6-572A-D7B4A214966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53750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588FF48-E779-516D-7BD6-7CB6BD2A636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19" b="-106"/>
          <a:stretch>
            <a:fillRect/>
          </a:stretch>
        </p:blipFill>
        <p:spPr>
          <a:xfrm>
            <a:off x="0" y="17521"/>
            <a:ext cx="12206497" cy="6830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1545757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0</TotalTime>
  <Words>2837</Words>
  <Application>Microsoft Office PowerPoint</Application>
  <PresentationFormat>Widescreen</PresentationFormat>
  <Paragraphs>216</Paragraphs>
  <Slides>25</Slides>
  <Notes>2</Notes>
  <HiddenSlides>2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25</vt:i4>
      </vt:variant>
    </vt:vector>
  </HeadingPairs>
  <TitlesOfParts>
    <vt:vector size="38" baseType="lpstr">
      <vt:lpstr>ADLaM Display</vt:lpstr>
      <vt:lpstr>Algerian</vt:lpstr>
      <vt:lpstr>Aptos</vt:lpstr>
      <vt:lpstr>Aptos Display</vt:lpstr>
      <vt:lpstr>Arial</vt:lpstr>
      <vt:lpstr>Century Gothic</vt:lpstr>
      <vt:lpstr>Gill Sans MT</vt:lpstr>
      <vt:lpstr>Rockwell</vt:lpstr>
      <vt:lpstr>Symbol</vt:lpstr>
      <vt:lpstr>Times New Roman</vt:lpstr>
      <vt:lpstr>Tw Cen MT</vt:lpstr>
      <vt:lpstr>Gallery</vt:lpstr>
      <vt:lpstr>Droplet</vt:lpstr>
      <vt:lpstr>Stress Management For Care Workers Using Mindcare+ Wellbeing App </vt:lpstr>
      <vt:lpstr>Member number 1 Charlotte Jackson</vt:lpstr>
      <vt:lpstr>Title Slide</vt:lpstr>
      <vt:lpstr> Aim and Objectives</vt:lpstr>
      <vt:lpstr>Intervention Overview</vt:lpstr>
      <vt:lpstr>The Digital Health Technology </vt:lpstr>
      <vt:lpstr>          Justification for the Intervention </vt:lpstr>
      <vt:lpstr>Stress Management for care workers using MindCare+ Wellbeing App</vt:lpstr>
      <vt:lpstr>Job Demand-Resources (JD-R)Model  (Bakker &amp; Demerouti 2007)</vt:lpstr>
      <vt:lpstr>COM-B Model  (Susan Michie, Maartje van Stralen, and Robert West, 2011)</vt:lpstr>
      <vt:lpstr>Theory of Plan Behaviour</vt:lpstr>
      <vt:lpstr>The digital innovation  </vt:lpstr>
      <vt:lpstr>Implementation of mindcare+ App</vt:lpstr>
      <vt:lpstr>Evaluation</vt:lpstr>
      <vt:lpstr>References</vt:lpstr>
      <vt:lpstr>PowerPoint Presentation</vt:lpstr>
      <vt:lpstr>Member number 3 Bilonda Bijoux Konzo</vt:lpstr>
      <vt:lpstr>Stakeholders</vt:lpstr>
      <vt:lpstr>Potential Barriers</vt:lpstr>
      <vt:lpstr>Legal and Ethical Issues</vt:lpstr>
      <vt:lpstr>References</vt:lpstr>
      <vt:lpstr>Reference list  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Simona Dinu</dc:creator>
  <cp:lastModifiedBy>charlotte jackson</cp:lastModifiedBy>
  <cp:revision>19</cp:revision>
  <dcterms:created xsi:type="dcterms:W3CDTF">2026-07-08T10:27:55Z</dcterms:created>
  <dcterms:modified xsi:type="dcterms:W3CDTF">2026-07-17T15:09:06Z</dcterms:modified>
</cp:coreProperties>
</file>