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61"/>
  </p:notesMasterIdLst>
  <p:sldIdLst>
    <p:sldId id="292" r:id="rId9"/>
    <p:sldId id="294" r:id="rId10"/>
    <p:sldId id="1091" r:id="rId11"/>
    <p:sldId id="1192" r:id="rId12"/>
    <p:sldId id="1193" r:id="rId13"/>
    <p:sldId id="1211" r:id="rId14"/>
    <p:sldId id="1212" r:id="rId15"/>
    <p:sldId id="1213" r:id="rId16"/>
    <p:sldId id="1196" r:id="rId17"/>
    <p:sldId id="1214" r:id="rId18"/>
    <p:sldId id="1215" r:id="rId19"/>
    <p:sldId id="1216" r:id="rId20"/>
    <p:sldId id="1217" r:id="rId21"/>
    <p:sldId id="1218" r:id="rId22"/>
    <p:sldId id="1220" r:id="rId23"/>
    <p:sldId id="1219" r:id="rId24"/>
    <p:sldId id="1221" r:id="rId25"/>
    <p:sldId id="1223" r:id="rId26"/>
    <p:sldId id="1222" r:id="rId27"/>
    <p:sldId id="1224" r:id="rId28"/>
    <p:sldId id="1225" r:id="rId29"/>
    <p:sldId id="1226" r:id="rId30"/>
    <p:sldId id="1227" r:id="rId31"/>
    <p:sldId id="1228" r:id="rId32"/>
    <p:sldId id="1229" r:id="rId33"/>
    <p:sldId id="1230" r:id="rId34"/>
    <p:sldId id="1232" r:id="rId35"/>
    <p:sldId id="1233" r:id="rId36"/>
    <p:sldId id="1231" r:id="rId37"/>
    <p:sldId id="1234" r:id="rId38"/>
    <p:sldId id="1236" r:id="rId39"/>
    <p:sldId id="1237" r:id="rId40"/>
    <p:sldId id="1235" r:id="rId41"/>
    <p:sldId id="1238" r:id="rId42"/>
    <p:sldId id="1239" r:id="rId43"/>
    <p:sldId id="1240" r:id="rId44"/>
    <p:sldId id="1241" r:id="rId45"/>
    <p:sldId id="1242" r:id="rId46"/>
    <p:sldId id="1243" r:id="rId47"/>
    <p:sldId id="1244" r:id="rId48"/>
    <p:sldId id="1245" r:id="rId49"/>
    <p:sldId id="1246" r:id="rId50"/>
    <p:sldId id="1247" r:id="rId51"/>
    <p:sldId id="1248" r:id="rId52"/>
    <p:sldId id="1252" r:id="rId53"/>
    <p:sldId id="1250" r:id="rId54"/>
    <p:sldId id="1249" r:id="rId55"/>
    <p:sldId id="1251" r:id="rId56"/>
    <p:sldId id="1253" r:id="rId57"/>
    <p:sldId id="1254" r:id="rId58"/>
    <p:sldId id="1255" r:id="rId59"/>
    <p:sldId id="1184" r:id="rId6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 varScale="1">
        <p:scale>
          <a:sx n="96" d="100"/>
          <a:sy n="96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63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5" Type="http://schemas.openxmlformats.org/officeDocument/2006/relationships/slideMaster" Target="slideMasters/slideMaster2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3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1379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249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905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501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2953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4146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8966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0419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6539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0453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921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3747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5455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6434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5056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0492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9171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6156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5230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6948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1629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4406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50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5108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24202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94252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3408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22601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784244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49736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59690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02514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26638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04718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50289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89774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4416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75431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910598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01081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81584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07848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81178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27592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54564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76733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86666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128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e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 Development</a:t>
            </a:r>
          </a:p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 Cycles</a:t>
            </a:r>
          </a:p>
          <a:p>
            <a:endParaRPr lang="en-GB" sz="2400" b="1" i="1" dirty="0"/>
          </a:p>
          <a:p>
            <a:r>
              <a:rPr lang="en-GB" sz="3200" b="1" i="1" dirty="0"/>
              <a:t>Module Name: Group Project</a:t>
            </a:r>
          </a:p>
          <a:p>
            <a:r>
              <a:rPr lang="en-GB" sz="3200" b="1" i="1" dirty="0"/>
              <a:t>Module Code: ACBA4014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Software Development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1060704"/>
            <a:ext cx="9010664" cy="4425696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Traditional Software Development involves performing various stages and steps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It considers the complete system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Performed in the context of the Systems Development Lifecycle (SDLC)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SDLC divides the process of systems analysis and development into stages – by attempting to introduce </a:t>
            </a:r>
            <a:r>
              <a:rPr lang="en-US" sz="2800" dirty="0" err="1">
                <a:solidFill>
                  <a:schemeClr val="tx1"/>
                </a:solidFill>
              </a:rPr>
              <a:t>rigour</a:t>
            </a:r>
            <a:endParaRPr lang="en-US" sz="28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Projects are rarely tackled as a single, monolithic job. </a:t>
            </a:r>
          </a:p>
          <a:p>
            <a:pPr marL="0" indent="0" algn="l"/>
            <a:endParaRPr lang="en-US" b="1" dirty="0">
              <a:solidFill>
                <a:schemeClr val="tx1"/>
              </a:solidFill>
            </a:endParaRPr>
          </a:p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4F263EE-5BA9-6365-BE61-B5A2491EA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1763" y="0"/>
            <a:ext cx="2920237" cy="573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Remember the Early Days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946747-02B5-8ABB-800C-5D05180DB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142" y="1379702"/>
            <a:ext cx="8876622" cy="4098595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Programming was seen as an “art”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Vast salaries were paid to the mysterious people who could program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Programs were written by one or two people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</a:rPr>
              <a:t>Emphasis was on “clever tricks” to get required performance out of available hardware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A3F1E6-588A-E52F-4240-7724E620C7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1763" y="0"/>
            <a:ext cx="2920237" cy="573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98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Progression of Software Development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166480" y="1216751"/>
            <a:ext cx="8940943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The success of early (1960’s) software developments led to an increasing demand for larger and more complex systems.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But early software developers were surprised to discover that the techniques they had developed for programming small projects just did not work on larger and more complex projects.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61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The Software Crisis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166480" y="1216751"/>
            <a:ext cx="8940943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Arose in 1960’s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Problems led to a view that it should be engineering orientated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Systems developers to have a plan of their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/>
              <a:t>Phases</a:t>
            </a:r>
            <a:r>
              <a:rPr lang="en-US" sz="3200" dirty="0"/>
              <a:t> that can be dealt with in an organized manner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444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Phases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166480" y="1216751"/>
            <a:ext cx="8940943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The value of separating out the individual phases in a project is that we get clarity on a number of issues;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an overall picture of what is expected to happen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an understanding of the tasks involved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the order in which events need to take place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a check that we haven’t forgotten an important step.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844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Project Phases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166480" y="1216751"/>
            <a:ext cx="8940943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The whole project can be considered as a collection of individual development phases, provided that each phase is seen as contributing to the whole.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The phases are built into a model of the whole project.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Thus, projects can have a staged progression and a ‘life cycle’.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393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C4122EC-0909-6785-936C-3BE1B65B85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03904" y="1163396"/>
            <a:ext cx="8321835" cy="45814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Remember Risk Over Time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166481" y="1216751"/>
            <a:ext cx="384892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Consider this Time Complexity Model.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Why do we see this pattern in development projects?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The later in a project, the harder and more costly to fix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60161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Software Development Life Cycle Models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261099" y="1894208"/>
            <a:ext cx="8940943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/>
              <a:t>Research and name as many SDLC’s as possible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/>
              <a:t>What are the common phases?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453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Software Development Life Cycle Models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166480" y="1216751"/>
            <a:ext cx="894094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Waterfall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Spiral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V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Unicycle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Rapid Applications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Reverse Engineering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Extreme Programming (XP)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Agile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458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Software Development Life Cycle Models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166480" y="1216751"/>
            <a:ext cx="894094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Waterfall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Spiral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V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Unicycle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Rapid Applications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Reverse Engineering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Extreme Programming (XP)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Agile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267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Phases of a SDLC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261099" y="1472783"/>
            <a:ext cx="894094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Requirements Analysis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Design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Development / coding / implementation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Testing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Deployment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Maintenance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97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Waterfall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261099" y="1472783"/>
            <a:ext cx="894094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Developed by W Royce circa 1970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Initially two phases: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Analysis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Coding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Modified to include more phases: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Design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Testing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Maintenance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681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Waterfall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729D5FC-08E6-3E1F-75EC-E9B7908306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099" y="0"/>
            <a:ext cx="7508614" cy="5678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32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Waterfall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27AC251-A4EF-6123-3FA9-C5433DD5E0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166" y="878559"/>
            <a:ext cx="8558785" cy="4857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87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Problems with Waterfall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261099" y="1472783"/>
            <a:ext cx="894094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Too Rigid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Monolithic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Geared to a delivery date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Each phase depends on the completion of the one before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Difficult to accommodate change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Difficult to estimate resource requirements too early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08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Problems with Waterfall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261099" y="1166842"/>
            <a:ext cx="894094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Unfortunately, real projects are rarely so straightforward and sequential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It is generally not possible to completely define (and freeze) all the requirements at the start of the project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It is not until late in the process that something that can be demonstrated to the user is created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In practice, “blocking states” occur, causing delays for some members of the team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545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C4122EC-0909-6785-936C-3BE1B65B85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7824" y="950976"/>
            <a:ext cx="8321835" cy="45814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Remember Risk Over Time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75D1D3-531D-FC68-AE9A-3A9E157C2E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1763" y="0"/>
            <a:ext cx="2920237" cy="573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860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Modified Waterfall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27AC251-A4EF-6123-3FA9-C5433DD5E0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81378" y="878559"/>
            <a:ext cx="8170360" cy="4857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976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Modified Waterfall Model (Later Life)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590896"/>
            <a:ext cx="894094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Include feedback loops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Provides iteration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Allows for prototypes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More flexible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Still has defined phases and outcomes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176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Prototyping and Evolutionary Models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590896"/>
            <a:ext cx="894094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Recognition that users and developers failed to communicate effectively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Rapid evolutionary design, with testing of prototypes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RAD and prototyping tended to encourage bottom-up rather than top-down development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664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Prototyping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24F1BD7-F6F4-9DAE-8CD5-A7E1B63745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223" y="827466"/>
            <a:ext cx="7517621" cy="4908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478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Prototyping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590896"/>
            <a:ext cx="894094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Allows incremental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Evolutionary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Use involvement in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Something tangible early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Immediate feedback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346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Prototyping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212023"/>
            <a:ext cx="894094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Throw Away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Early version constructed but is discarded when requirements are matched.  System re-built without all short-cuts used in developing prototype. (Quick &amp; Dirty)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Evolutionary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Initial prototype will become finished product.  Thus developers must ensure the stability of product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209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Incremental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212023"/>
            <a:ext cx="894094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Core capabilities can be delivered and evaluated quickly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Good use of resources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Safe, well-tried phases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Iterative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Focuses on delivery of final product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Identifying increments can be difficult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Additional time and cost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352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Incremental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  <p:sp>
        <p:nvSpPr>
          <p:cNvPr id="2" name="Rectangle 4">
            <a:extLst>
              <a:ext uri="{FF2B5EF4-FFF2-40B4-BE49-F238E27FC236}">
                <a16:creationId xmlns:a16="http://schemas.microsoft.com/office/drawing/2014/main" id="{4CE744A8-1351-9B7A-BBF1-67DCD14A8F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0100" y="1115569"/>
            <a:ext cx="1447800" cy="990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dirty="0">
                <a:latin typeface="Times New Roman" panose="02020603050405020304" pitchFamily="18" charset="0"/>
              </a:rPr>
              <a:t>Overall</a:t>
            </a:r>
          </a:p>
          <a:p>
            <a:pPr algn="ctr" eaLnBrk="1" hangingPunct="1"/>
            <a:r>
              <a:rPr lang="en-US" altLang="en-US" dirty="0">
                <a:latin typeface="Times New Roman" panose="02020603050405020304" pitchFamily="18" charset="0"/>
              </a:rPr>
              <a:t>Requirements</a:t>
            </a:r>
          </a:p>
          <a:p>
            <a:pPr algn="ctr" eaLnBrk="1" hangingPunct="1"/>
            <a:r>
              <a:rPr lang="en-US" altLang="en-US" dirty="0">
                <a:latin typeface="Times New Roman" panose="02020603050405020304" pitchFamily="18" charset="0"/>
              </a:rPr>
              <a:t>Specification</a:t>
            </a:r>
            <a:endParaRPr lang="en-US" altLang="en-US" sz="2400" dirty="0">
              <a:latin typeface="Times New Roman" panose="02020603050405020304" pitchFamily="18" charset="0"/>
            </a:endParaRP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D3FE3003-C490-9934-1A37-07A69C02B581}"/>
              </a:ext>
            </a:extLst>
          </p:cNvPr>
          <p:cNvGrpSpPr>
            <a:grpSpLocks/>
          </p:cNvGrpSpPr>
          <p:nvPr/>
        </p:nvGrpSpPr>
        <p:grpSpPr bwMode="auto">
          <a:xfrm>
            <a:off x="1828800" y="974282"/>
            <a:ext cx="2781300" cy="1131888"/>
            <a:chOff x="1416" y="1159"/>
            <a:chExt cx="1752" cy="713"/>
          </a:xfrm>
        </p:grpSpPr>
        <p:sp>
          <p:nvSpPr>
            <p:cNvPr id="6" name="Rectangle 6">
              <a:extLst>
                <a:ext uri="{FF2B5EF4-FFF2-40B4-BE49-F238E27FC236}">
                  <a16:creationId xmlns:a16="http://schemas.microsoft.com/office/drawing/2014/main" id="{76DE3939-3BC1-5A69-D283-AE4144829E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0" y="1248"/>
              <a:ext cx="1008" cy="62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457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457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457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4572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r>
                <a:rPr lang="en-US" altLang="en-US" dirty="0">
                  <a:latin typeface="Times New Roman" panose="02020603050405020304" pitchFamily="18" charset="0"/>
                </a:rPr>
                <a:t>Divide</a:t>
              </a:r>
            </a:p>
            <a:p>
              <a:pPr algn="ctr" eaLnBrk="1" hangingPunct="1"/>
              <a:r>
                <a:rPr lang="en-US" altLang="en-US" dirty="0">
                  <a:latin typeface="Times New Roman" panose="02020603050405020304" pitchFamily="18" charset="0"/>
                </a:rPr>
                <a:t>Development</a:t>
              </a:r>
            </a:p>
            <a:p>
              <a:pPr algn="ctr" eaLnBrk="1" hangingPunct="1"/>
              <a:r>
                <a:rPr lang="en-US" altLang="en-US" dirty="0">
                  <a:latin typeface="Times New Roman" panose="02020603050405020304" pitchFamily="18" charset="0"/>
                </a:rPr>
                <a:t>into Subsystems</a:t>
              </a:r>
            </a:p>
          </p:txBody>
        </p:sp>
        <p:cxnSp>
          <p:nvCxnSpPr>
            <p:cNvPr id="8" name="AutoShape 7">
              <a:extLst>
                <a:ext uri="{FF2B5EF4-FFF2-40B4-BE49-F238E27FC236}">
                  <a16:creationId xmlns:a16="http://schemas.microsoft.com/office/drawing/2014/main" id="{349AC6E1-A03A-0225-E68E-1E1AB17EB025}"/>
                </a:ext>
              </a:extLst>
            </p:cNvPr>
            <p:cNvCxnSpPr>
              <a:cxnSpLocks noChangeShapeType="1"/>
              <a:stCxn id="2" idx="3"/>
              <a:endCxn id="6" idx="1"/>
            </p:cNvCxnSpPr>
            <p:nvPr/>
          </p:nvCxnSpPr>
          <p:spPr bwMode="auto">
            <a:xfrm>
              <a:off x="1416" y="1159"/>
              <a:ext cx="744" cy="40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5B43EB00-DE65-05C2-9553-D7851911618A}"/>
              </a:ext>
            </a:extLst>
          </p:cNvPr>
          <p:cNvGrpSpPr>
            <a:grpSpLocks/>
          </p:cNvGrpSpPr>
          <p:nvPr/>
        </p:nvGrpSpPr>
        <p:grpSpPr bwMode="auto">
          <a:xfrm>
            <a:off x="1485900" y="974282"/>
            <a:ext cx="5410200" cy="2351088"/>
            <a:chOff x="1200" y="1159"/>
            <a:chExt cx="3408" cy="1481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1A6A698-46FB-B1B5-D87F-D2B214B5A73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00" y="2208"/>
              <a:ext cx="3408" cy="432"/>
              <a:chOff x="1008" y="2256"/>
              <a:chExt cx="3600" cy="528"/>
            </a:xfrm>
          </p:grpSpPr>
          <p:cxnSp>
            <p:nvCxnSpPr>
              <p:cNvPr id="12" name="AutoShape 10">
                <a:extLst>
                  <a:ext uri="{FF2B5EF4-FFF2-40B4-BE49-F238E27FC236}">
                    <a16:creationId xmlns:a16="http://schemas.microsoft.com/office/drawing/2014/main" id="{2EB60562-794B-6AA1-55D9-E39494D4B584}"/>
                  </a:ext>
                </a:extLst>
              </p:cNvPr>
              <p:cNvCxnSpPr>
                <a:cxnSpLocks noChangeShapeType="1"/>
                <a:stCxn id="13" idx="3"/>
                <a:endCxn id="14" idx="1"/>
              </p:cNvCxnSpPr>
              <p:nvPr/>
            </p:nvCxnSpPr>
            <p:spPr bwMode="auto">
              <a:xfrm>
                <a:off x="2220" y="2520"/>
                <a:ext cx="444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3" name="Rectangle 11">
                <a:extLst>
                  <a:ext uri="{FF2B5EF4-FFF2-40B4-BE49-F238E27FC236}">
                    <a16:creationId xmlns:a16="http://schemas.microsoft.com/office/drawing/2014/main" id="{A3F5D071-AC06-737D-46C3-A6C0851AAED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32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>
                    <a:latin typeface="Times New Roman" panose="02020603050405020304" pitchFamily="18" charset="0"/>
                  </a:rPr>
                  <a:t>SD</a:t>
                </a:r>
              </a:p>
            </p:txBody>
          </p:sp>
          <p:sp>
            <p:nvSpPr>
              <p:cNvPr id="14" name="Rectangle 12">
                <a:extLst>
                  <a:ext uri="{FF2B5EF4-FFF2-40B4-BE49-F238E27FC236}">
                    <a16:creationId xmlns:a16="http://schemas.microsoft.com/office/drawing/2014/main" id="{9450D10B-D615-CEBA-FE28-EBCECE8ABD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64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Imp</a:t>
                </a:r>
              </a:p>
            </p:txBody>
          </p:sp>
          <p:sp>
            <p:nvSpPr>
              <p:cNvPr id="15" name="Rectangle 13">
                <a:extLst>
                  <a:ext uri="{FF2B5EF4-FFF2-40B4-BE49-F238E27FC236}">
                    <a16:creationId xmlns:a16="http://schemas.microsoft.com/office/drawing/2014/main" id="{9AFE130E-6561-CC94-5B09-F9F53F2D4F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ST</a:t>
                </a:r>
              </a:p>
            </p:txBody>
          </p:sp>
          <p:sp>
            <p:nvSpPr>
              <p:cNvPr id="16" name="Rectangle 14">
                <a:extLst>
                  <a:ext uri="{FF2B5EF4-FFF2-40B4-BE49-F238E27FC236}">
                    <a16:creationId xmlns:a16="http://schemas.microsoft.com/office/drawing/2014/main" id="{7D3D0602-15B8-F302-DF83-3B4103CE465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28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Del</a:t>
                </a:r>
              </a:p>
            </p:txBody>
          </p:sp>
          <p:cxnSp>
            <p:nvCxnSpPr>
              <p:cNvPr id="17" name="AutoShape 15">
                <a:extLst>
                  <a:ext uri="{FF2B5EF4-FFF2-40B4-BE49-F238E27FC236}">
                    <a16:creationId xmlns:a16="http://schemas.microsoft.com/office/drawing/2014/main" id="{A6FCB90C-D7B8-C389-60AE-1D17526DC055}"/>
                  </a:ext>
                </a:extLst>
              </p:cNvPr>
              <p:cNvCxnSpPr>
                <a:cxnSpLocks noChangeShapeType="1"/>
                <a:stCxn id="14" idx="3"/>
                <a:endCxn id="15" idx="1"/>
              </p:cNvCxnSpPr>
              <p:nvPr/>
            </p:nvCxnSpPr>
            <p:spPr bwMode="auto">
              <a:xfrm>
                <a:off x="2952" y="2520"/>
                <a:ext cx="444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18" name="AutoShape 16">
                <a:extLst>
                  <a:ext uri="{FF2B5EF4-FFF2-40B4-BE49-F238E27FC236}">
                    <a16:creationId xmlns:a16="http://schemas.microsoft.com/office/drawing/2014/main" id="{9380E4F7-B4E4-5362-B221-5940C42C5B29}"/>
                  </a:ext>
                </a:extLst>
              </p:cNvPr>
              <p:cNvCxnSpPr>
                <a:cxnSpLocks noChangeShapeType="1"/>
                <a:stCxn id="15" idx="3"/>
                <a:endCxn id="16" idx="1"/>
              </p:cNvCxnSpPr>
              <p:nvPr/>
            </p:nvCxnSpPr>
            <p:spPr bwMode="auto">
              <a:xfrm>
                <a:off x="3684" y="2520"/>
                <a:ext cx="444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9" name="Rectangle 17">
                <a:extLst>
                  <a:ext uri="{FF2B5EF4-FFF2-40B4-BE49-F238E27FC236}">
                    <a16:creationId xmlns:a16="http://schemas.microsoft.com/office/drawing/2014/main" id="{6F2DAA19-D481-70BD-87E4-02DB3F26EF9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RA</a:t>
                </a:r>
              </a:p>
            </p:txBody>
          </p:sp>
          <p:cxnSp>
            <p:nvCxnSpPr>
              <p:cNvPr id="20" name="AutoShape 18">
                <a:extLst>
                  <a:ext uri="{FF2B5EF4-FFF2-40B4-BE49-F238E27FC236}">
                    <a16:creationId xmlns:a16="http://schemas.microsoft.com/office/drawing/2014/main" id="{81B143A4-2AA6-C36C-034F-58B4214BAAC4}"/>
                  </a:ext>
                </a:extLst>
              </p:cNvPr>
              <p:cNvCxnSpPr>
                <a:cxnSpLocks noChangeShapeType="1"/>
                <a:stCxn id="19" idx="3"/>
                <a:endCxn id="13" idx="1"/>
              </p:cNvCxnSpPr>
              <p:nvPr/>
            </p:nvCxnSpPr>
            <p:spPr bwMode="auto">
              <a:xfrm>
                <a:off x="1488" y="2520"/>
                <a:ext cx="444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1" name="Rectangle 19">
                <a:extLst>
                  <a:ext uri="{FF2B5EF4-FFF2-40B4-BE49-F238E27FC236}">
                    <a16:creationId xmlns:a16="http://schemas.microsoft.com/office/drawing/2014/main" id="{69BBECF6-646B-D799-8296-FEA28F71590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8" y="2256"/>
                <a:ext cx="3600" cy="528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/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  <p:cxnSp>
          <p:nvCxnSpPr>
            <p:cNvPr id="11" name="AutoShape 20">
              <a:extLst>
                <a:ext uri="{FF2B5EF4-FFF2-40B4-BE49-F238E27FC236}">
                  <a16:creationId xmlns:a16="http://schemas.microsoft.com/office/drawing/2014/main" id="{BD62D24E-942B-162F-024D-0319FBB36C4E}"/>
                </a:ext>
              </a:extLst>
            </p:cNvPr>
            <p:cNvCxnSpPr>
              <a:cxnSpLocks noChangeShapeType="1"/>
              <a:stCxn id="6" idx="3"/>
              <a:endCxn id="21" idx="1"/>
            </p:cNvCxnSpPr>
            <p:nvPr/>
          </p:nvCxnSpPr>
          <p:spPr bwMode="auto">
            <a:xfrm flipH="1">
              <a:off x="1200" y="1159"/>
              <a:ext cx="1704" cy="1265"/>
            </a:xfrm>
            <a:prstGeom prst="bentConnector5">
              <a:avLst>
                <a:gd name="adj1" fmla="val -8451"/>
                <a:gd name="adj2" fmla="val 53794"/>
                <a:gd name="adj3" fmla="val 108451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93CF609-2616-E027-CBAB-76EA50BE9174}"/>
              </a:ext>
            </a:extLst>
          </p:cNvPr>
          <p:cNvGrpSpPr>
            <a:grpSpLocks/>
          </p:cNvGrpSpPr>
          <p:nvPr/>
        </p:nvGrpSpPr>
        <p:grpSpPr bwMode="auto">
          <a:xfrm>
            <a:off x="2171700" y="2345882"/>
            <a:ext cx="5410200" cy="2122488"/>
            <a:chOff x="1632" y="2023"/>
            <a:chExt cx="3408" cy="1337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566D10D-7665-0B95-0DAD-A98B1905C48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32" y="2928"/>
              <a:ext cx="3408" cy="432"/>
              <a:chOff x="1632" y="2928"/>
              <a:chExt cx="3408" cy="432"/>
            </a:xfrm>
          </p:grpSpPr>
          <p:cxnSp>
            <p:nvCxnSpPr>
              <p:cNvPr id="25" name="AutoShape 23">
                <a:extLst>
                  <a:ext uri="{FF2B5EF4-FFF2-40B4-BE49-F238E27FC236}">
                    <a16:creationId xmlns:a16="http://schemas.microsoft.com/office/drawing/2014/main" id="{A9EF4A9C-B810-B95A-629A-F253E613F737}"/>
                  </a:ext>
                </a:extLst>
              </p:cNvPr>
              <p:cNvCxnSpPr>
                <a:cxnSpLocks noChangeShapeType="1"/>
                <a:stCxn id="26" idx="3"/>
                <a:endCxn id="27" idx="1"/>
              </p:cNvCxnSpPr>
              <p:nvPr/>
            </p:nvCxnSpPr>
            <p:spPr bwMode="auto">
              <a:xfrm>
                <a:off x="2779" y="3144"/>
                <a:ext cx="421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6" name="Rectangle 24">
                <a:extLst>
                  <a:ext uri="{FF2B5EF4-FFF2-40B4-BE49-F238E27FC236}">
                    <a16:creationId xmlns:a16="http://schemas.microsoft.com/office/drawing/2014/main" id="{D19181AE-341C-6521-3B9F-150CA542442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07" y="3046"/>
                <a:ext cx="272" cy="196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>
                    <a:latin typeface="Times New Roman" panose="02020603050405020304" pitchFamily="18" charset="0"/>
                  </a:rPr>
                  <a:t>SD</a:t>
                </a:r>
              </a:p>
            </p:txBody>
          </p:sp>
          <p:sp>
            <p:nvSpPr>
              <p:cNvPr id="27" name="Rectangle 25">
                <a:extLst>
                  <a:ext uri="{FF2B5EF4-FFF2-40B4-BE49-F238E27FC236}">
                    <a16:creationId xmlns:a16="http://schemas.microsoft.com/office/drawing/2014/main" id="{A23675B5-7AFA-45E8-35C7-933BBA6050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00" y="3046"/>
                <a:ext cx="272" cy="196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Imp</a:t>
                </a:r>
              </a:p>
            </p:txBody>
          </p:sp>
          <p:sp>
            <p:nvSpPr>
              <p:cNvPr id="28" name="Rectangle 26">
                <a:extLst>
                  <a:ext uri="{FF2B5EF4-FFF2-40B4-BE49-F238E27FC236}">
                    <a16:creationId xmlns:a16="http://schemas.microsoft.com/office/drawing/2014/main" id="{5D9D9FCB-F795-EB7E-AA11-5E7E578037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93" y="3046"/>
                <a:ext cx="272" cy="196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ST</a:t>
                </a:r>
              </a:p>
            </p:txBody>
          </p:sp>
          <p:sp>
            <p:nvSpPr>
              <p:cNvPr id="29" name="Rectangle 27">
                <a:extLst>
                  <a:ext uri="{FF2B5EF4-FFF2-40B4-BE49-F238E27FC236}">
                    <a16:creationId xmlns:a16="http://schemas.microsoft.com/office/drawing/2014/main" id="{470B775B-FFBD-3280-13B8-456AECAAFD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86" y="3046"/>
                <a:ext cx="272" cy="196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Del</a:t>
                </a:r>
              </a:p>
            </p:txBody>
          </p:sp>
          <p:cxnSp>
            <p:nvCxnSpPr>
              <p:cNvPr id="30" name="AutoShape 28">
                <a:extLst>
                  <a:ext uri="{FF2B5EF4-FFF2-40B4-BE49-F238E27FC236}">
                    <a16:creationId xmlns:a16="http://schemas.microsoft.com/office/drawing/2014/main" id="{57CC1F6E-FA02-89A3-0312-70F9DED369DB}"/>
                  </a:ext>
                </a:extLst>
              </p:cNvPr>
              <p:cNvCxnSpPr>
                <a:cxnSpLocks noChangeShapeType="1"/>
                <a:stCxn id="27" idx="3"/>
                <a:endCxn id="28" idx="1"/>
              </p:cNvCxnSpPr>
              <p:nvPr/>
            </p:nvCxnSpPr>
            <p:spPr bwMode="auto">
              <a:xfrm>
                <a:off x="3472" y="3144"/>
                <a:ext cx="421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31" name="AutoShape 29">
                <a:extLst>
                  <a:ext uri="{FF2B5EF4-FFF2-40B4-BE49-F238E27FC236}">
                    <a16:creationId xmlns:a16="http://schemas.microsoft.com/office/drawing/2014/main" id="{BB725691-E4BD-0C88-D080-E602B38E2813}"/>
                  </a:ext>
                </a:extLst>
              </p:cNvPr>
              <p:cNvCxnSpPr>
                <a:cxnSpLocks noChangeShapeType="1"/>
                <a:stCxn id="28" idx="3"/>
                <a:endCxn id="29" idx="1"/>
              </p:cNvCxnSpPr>
              <p:nvPr/>
            </p:nvCxnSpPr>
            <p:spPr bwMode="auto">
              <a:xfrm>
                <a:off x="4165" y="3144"/>
                <a:ext cx="421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2" name="Rectangle 30">
                <a:extLst>
                  <a:ext uri="{FF2B5EF4-FFF2-40B4-BE49-F238E27FC236}">
                    <a16:creationId xmlns:a16="http://schemas.microsoft.com/office/drawing/2014/main" id="{48092A2F-530D-A61C-0C2A-1E57B1DE540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14" y="3046"/>
                <a:ext cx="272" cy="196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RA</a:t>
                </a:r>
              </a:p>
            </p:txBody>
          </p:sp>
          <p:cxnSp>
            <p:nvCxnSpPr>
              <p:cNvPr id="33" name="AutoShape 31">
                <a:extLst>
                  <a:ext uri="{FF2B5EF4-FFF2-40B4-BE49-F238E27FC236}">
                    <a16:creationId xmlns:a16="http://schemas.microsoft.com/office/drawing/2014/main" id="{97E8FCF4-F6C8-68EA-CE85-CAABB8416584}"/>
                  </a:ext>
                </a:extLst>
              </p:cNvPr>
              <p:cNvCxnSpPr>
                <a:cxnSpLocks noChangeShapeType="1"/>
                <a:stCxn id="32" idx="3"/>
                <a:endCxn id="26" idx="1"/>
              </p:cNvCxnSpPr>
              <p:nvPr/>
            </p:nvCxnSpPr>
            <p:spPr bwMode="auto">
              <a:xfrm>
                <a:off x="2086" y="3144"/>
                <a:ext cx="421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4" name="Rectangle 32">
                <a:extLst>
                  <a:ext uri="{FF2B5EF4-FFF2-40B4-BE49-F238E27FC236}">
                    <a16:creationId xmlns:a16="http://schemas.microsoft.com/office/drawing/2014/main" id="{390FCE34-054D-867D-6A43-D62BE87CB6A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632" y="2928"/>
                <a:ext cx="3408" cy="432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/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  <p:cxnSp>
          <p:nvCxnSpPr>
            <p:cNvPr id="24" name="AutoShape 33">
              <a:extLst>
                <a:ext uri="{FF2B5EF4-FFF2-40B4-BE49-F238E27FC236}">
                  <a16:creationId xmlns:a16="http://schemas.microsoft.com/office/drawing/2014/main" id="{699AC264-DD18-700A-6154-E8BD6236BCE5}"/>
                </a:ext>
              </a:extLst>
            </p:cNvPr>
            <p:cNvCxnSpPr>
              <a:cxnSpLocks noChangeShapeType="1"/>
              <a:stCxn id="21" idx="3"/>
              <a:endCxn id="34" idx="1"/>
            </p:cNvCxnSpPr>
            <p:nvPr/>
          </p:nvCxnSpPr>
          <p:spPr bwMode="auto">
            <a:xfrm flipH="1">
              <a:off x="1632" y="2023"/>
              <a:ext cx="2712" cy="1121"/>
            </a:xfrm>
            <a:prstGeom prst="bentConnector5">
              <a:avLst>
                <a:gd name="adj1" fmla="val -5310"/>
                <a:gd name="adj2" fmla="val 50000"/>
                <a:gd name="adj3" fmla="val 10531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2B3A4B4-970D-D135-480F-A472627B809A}"/>
              </a:ext>
            </a:extLst>
          </p:cNvPr>
          <p:cNvGrpSpPr>
            <a:grpSpLocks/>
          </p:cNvGrpSpPr>
          <p:nvPr/>
        </p:nvGrpSpPr>
        <p:grpSpPr bwMode="auto">
          <a:xfrm>
            <a:off x="2857500" y="3642869"/>
            <a:ext cx="5410200" cy="1892300"/>
            <a:chOff x="2064" y="2840"/>
            <a:chExt cx="3408" cy="1192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B6CC4A26-FEC8-7880-FB70-E5BABF8C20D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064" y="3600"/>
              <a:ext cx="3408" cy="432"/>
              <a:chOff x="1008" y="2256"/>
              <a:chExt cx="3600" cy="528"/>
            </a:xfrm>
          </p:grpSpPr>
          <p:cxnSp>
            <p:nvCxnSpPr>
              <p:cNvPr id="38" name="AutoShape 36">
                <a:extLst>
                  <a:ext uri="{FF2B5EF4-FFF2-40B4-BE49-F238E27FC236}">
                    <a16:creationId xmlns:a16="http://schemas.microsoft.com/office/drawing/2014/main" id="{3EED0790-A4A8-5D5F-0A2A-F9A66867891E}"/>
                  </a:ext>
                </a:extLst>
              </p:cNvPr>
              <p:cNvCxnSpPr>
                <a:cxnSpLocks noChangeShapeType="1"/>
                <a:stCxn id="39" idx="3"/>
                <a:endCxn id="40" idx="1"/>
              </p:cNvCxnSpPr>
              <p:nvPr/>
            </p:nvCxnSpPr>
            <p:spPr bwMode="auto">
              <a:xfrm>
                <a:off x="2220" y="2520"/>
                <a:ext cx="444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9" name="Rectangle 37">
                <a:extLst>
                  <a:ext uri="{FF2B5EF4-FFF2-40B4-BE49-F238E27FC236}">
                    <a16:creationId xmlns:a16="http://schemas.microsoft.com/office/drawing/2014/main" id="{D7E5B55B-DDB9-41AA-DC60-045C78CA105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32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>
                    <a:latin typeface="Times New Roman" panose="02020603050405020304" pitchFamily="18" charset="0"/>
                  </a:rPr>
                  <a:t>SD</a:t>
                </a:r>
              </a:p>
            </p:txBody>
          </p:sp>
          <p:sp>
            <p:nvSpPr>
              <p:cNvPr id="40" name="Rectangle 38">
                <a:extLst>
                  <a:ext uri="{FF2B5EF4-FFF2-40B4-BE49-F238E27FC236}">
                    <a16:creationId xmlns:a16="http://schemas.microsoft.com/office/drawing/2014/main" id="{9E67F893-D33F-CD33-A6F2-4591177885B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64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Imp</a:t>
                </a:r>
              </a:p>
            </p:txBody>
          </p:sp>
          <p:sp>
            <p:nvSpPr>
              <p:cNvPr id="41" name="Rectangle 39">
                <a:extLst>
                  <a:ext uri="{FF2B5EF4-FFF2-40B4-BE49-F238E27FC236}">
                    <a16:creationId xmlns:a16="http://schemas.microsoft.com/office/drawing/2014/main" id="{E3DA8BC5-C927-48FA-37B3-A58263625BC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6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ST</a:t>
                </a:r>
              </a:p>
            </p:txBody>
          </p:sp>
          <p:sp>
            <p:nvSpPr>
              <p:cNvPr id="42" name="Rectangle 40">
                <a:extLst>
                  <a:ext uri="{FF2B5EF4-FFF2-40B4-BE49-F238E27FC236}">
                    <a16:creationId xmlns:a16="http://schemas.microsoft.com/office/drawing/2014/main" id="{6C0BD13E-7833-1615-9C8C-C1310A0713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128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Del</a:t>
                </a:r>
              </a:p>
            </p:txBody>
          </p:sp>
          <p:cxnSp>
            <p:nvCxnSpPr>
              <p:cNvPr id="43" name="AutoShape 41">
                <a:extLst>
                  <a:ext uri="{FF2B5EF4-FFF2-40B4-BE49-F238E27FC236}">
                    <a16:creationId xmlns:a16="http://schemas.microsoft.com/office/drawing/2014/main" id="{3CA9228B-EF84-3581-5E4F-D9B71387DB16}"/>
                  </a:ext>
                </a:extLst>
              </p:cNvPr>
              <p:cNvCxnSpPr>
                <a:cxnSpLocks noChangeShapeType="1"/>
                <a:stCxn id="40" idx="3"/>
                <a:endCxn id="41" idx="1"/>
              </p:cNvCxnSpPr>
              <p:nvPr/>
            </p:nvCxnSpPr>
            <p:spPr bwMode="auto">
              <a:xfrm>
                <a:off x="2952" y="2520"/>
                <a:ext cx="444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44" name="AutoShape 42">
                <a:extLst>
                  <a:ext uri="{FF2B5EF4-FFF2-40B4-BE49-F238E27FC236}">
                    <a16:creationId xmlns:a16="http://schemas.microsoft.com/office/drawing/2014/main" id="{DC9EECB8-38C4-42CF-9FE2-D656022C19C0}"/>
                  </a:ext>
                </a:extLst>
              </p:cNvPr>
              <p:cNvCxnSpPr>
                <a:cxnSpLocks noChangeShapeType="1"/>
                <a:stCxn id="41" idx="3"/>
                <a:endCxn id="42" idx="1"/>
              </p:cNvCxnSpPr>
              <p:nvPr/>
            </p:nvCxnSpPr>
            <p:spPr bwMode="auto">
              <a:xfrm>
                <a:off x="3684" y="2520"/>
                <a:ext cx="444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45" name="Rectangle 43">
                <a:extLst>
                  <a:ext uri="{FF2B5EF4-FFF2-40B4-BE49-F238E27FC236}">
                    <a16:creationId xmlns:a16="http://schemas.microsoft.com/office/drawing/2014/main" id="{9AEC6E73-AE5F-2F01-5719-FA5BB21303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00" y="2400"/>
                <a:ext cx="288" cy="24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ctr" eaLnBrk="1" hangingPunct="1"/>
                <a:r>
                  <a:rPr lang="en-US" altLang="en-US" sz="1600" dirty="0">
                    <a:latin typeface="Times New Roman" panose="02020603050405020304" pitchFamily="18" charset="0"/>
                  </a:rPr>
                  <a:t>RA</a:t>
                </a:r>
              </a:p>
            </p:txBody>
          </p:sp>
          <p:cxnSp>
            <p:nvCxnSpPr>
              <p:cNvPr id="46" name="AutoShape 44">
                <a:extLst>
                  <a:ext uri="{FF2B5EF4-FFF2-40B4-BE49-F238E27FC236}">
                    <a16:creationId xmlns:a16="http://schemas.microsoft.com/office/drawing/2014/main" id="{25B32AB2-6643-3ABC-6AB8-508E6DE401DF}"/>
                  </a:ext>
                </a:extLst>
              </p:cNvPr>
              <p:cNvCxnSpPr>
                <a:cxnSpLocks noChangeShapeType="1"/>
                <a:stCxn id="45" idx="3"/>
                <a:endCxn id="39" idx="1"/>
              </p:cNvCxnSpPr>
              <p:nvPr/>
            </p:nvCxnSpPr>
            <p:spPr bwMode="auto">
              <a:xfrm>
                <a:off x="1488" y="2520"/>
                <a:ext cx="444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47" name="Rectangle 45">
                <a:extLst>
                  <a:ext uri="{FF2B5EF4-FFF2-40B4-BE49-F238E27FC236}">
                    <a16:creationId xmlns:a16="http://schemas.microsoft.com/office/drawing/2014/main" id="{B6DFFC27-591D-74A9-C688-7CF2E4451E0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08" y="2256"/>
                <a:ext cx="3600" cy="528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defTabSz="4572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/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  <p:cxnSp>
          <p:nvCxnSpPr>
            <p:cNvPr id="37" name="AutoShape 46">
              <a:extLst>
                <a:ext uri="{FF2B5EF4-FFF2-40B4-BE49-F238E27FC236}">
                  <a16:creationId xmlns:a16="http://schemas.microsoft.com/office/drawing/2014/main" id="{4CC16B69-AECB-6C5F-7FD0-95AC2146DB85}"/>
                </a:ext>
              </a:extLst>
            </p:cNvPr>
            <p:cNvCxnSpPr>
              <a:cxnSpLocks noChangeShapeType="1"/>
              <a:stCxn id="27" idx="2"/>
              <a:endCxn id="47" idx="1"/>
            </p:cNvCxnSpPr>
            <p:nvPr/>
          </p:nvCxnSpPr>
          <p:spPr bwMode="auto">
            <a:xfrm rot="5400000">
              <a:off x="2080" y="2824"/>
              <a:ext cx="975" cy="1008"/>
            </a:xfrm>
            <a:prstGeom prst="bentConnector4">
              <a:avLst>
                <a:gd name="adj1" fmla="val 38926"/>
                <a:gd name="adj2" fmla="val 114286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  <p:extLst>
      <p:ext uri="{BB962C8B-B14F-4D97-AF65-F5344CB8AC3E}">
        <p14:creationId xmlns:p14="http://schemas.microsoft.com/office/powerpoint/2010/main" val="950273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C4122EC-0909-6785-936C-3BE1B65B85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7824" y="950976"/>
            <a:ext cx="8321835" cy="45814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Remember Risk Over Time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75D1D3-531D-FC68-AE9A-3A9E157C2E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1763" y="0"/>
            <a:ext cx="2920237" cy="573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962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Spiral Model (Boehm circa 1988)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212023"/>
            <a:ext cx="8940943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Iterative Process – cyclical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Evolutionary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/>
              <a:t>Introduces Risk Analysis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307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Spiral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FF1EC3E-7144-4C04-0BD9-677970BBCB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66368" y="805069"/>
            <a:ext cx="6408408" cy="480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3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Spiral Model (Four Stages)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212023"/>
            <a:ext cx="894094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Identify the objectives of the portion of the product under current consideration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Evaluate alternatives and assess risk areas identified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Verifying the next level product (prototyping)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Review and plan for next iteration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224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V 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212023"/>
            <a:ext cx="894094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Derived from the classic (Waterfall) model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Allows for horizontal links between activities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Requirements &amp; Design activities linked to Testing activities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/>
              <a:t>Emphasises</a:t>
            </a:r>
            <a:r>
              <a:rPr lang="en-US" sz="3200" dirty="0"/>
              <a:t> need for early test planning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Aids testing specification and not product.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Coding activity is pivotal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739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F1EC3E-7144-4C04-0BD9-677970BBCB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57975" y="566530"/>
            <a:ext cx="6613173" cy="530749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Spiral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359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F1EC3E-7144-4C04-0BD9-677970BBCB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2665" y="815009"/>
            <a:ext cx="7511097" cy="482193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Spiral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740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FF1EC3E-7144-4C04-0BD9-677970BBCB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198327" y="815009"/>
            <a:ext cx="5465644" cy="482193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Unicycle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971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Unicycle  Model Phases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212023"/>
            <a:ext cx="894094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Project Feasibility and Justification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User Requirements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System Design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Detailed Design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Build or Buy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Acceptance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Commissioning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Completion and Post Implementation Audit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879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Rapid Application Development (RAD)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212023"/>
            <a:ext cx="894094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Aim of new software development;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to help </a:t>
            </a:r>
            <a:r>
              <a:rPr lang="en-US" sz="3200" dirty="0" err="1"/>
              <a:t>organisation</a:t>
            </a:r>
            <a:r>
              <a:rPr lang="en-US" sz="3200" dirty="0"/>
              <a:t> meet some business need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to exploit new opportunity for revenue creation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Time spent building software costs money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Claim: most new software developments;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turn out not to be “fit for purpose”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arrive too late exploit the business opportunity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36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Rapid Application Development (RAD)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816990"/>
            <a:ext cx="8940943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RAD proposed in early 1990’s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Based on the observation that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80% of the system built in 20% of the time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 err="1"/>
              <a:t>Emphasises</a:t>
            </a:r>
            <a:r>
              <a:rPr lang="en-US" sz="3200" dirty="0"/>
              <a:t>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need to develop software in short timescales (typically 60-90 days)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software should be “fit for purpose”, not perfect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591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RAD Development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BFC3DD3-F735-A08E-289F-2F0DC94300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098" y="352807"/>
            <a:ext cx="8286553" cy="5415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073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Dynamic Systems Development Method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816990"/>
            <a:ext cx="894094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U.K. developed RAD methodology.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Concepts: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resources and timetable are fixed but requirements are flexible (timeboxing)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small teams (6 people)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full-time end-user involvement in team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team members empowered to make decisions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use of 4GLs, CASE and component-based techniques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257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Advantages of DSDM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313947"/>
            <a:ext cx="894094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Can result in incredible increases in programmer productivity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Can result in a product with an excellent “business fit”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Overall costs can be lower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End-user satisfaction can be much higher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Business opportunities can be exploited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787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Disadvantages of DSDM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313947"/>
            <a:ext cx="894094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Focus on quick delivery and prototyping can compromise long term quality and usefulness of the product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Too great an emphasis placed on users’ reactions to prototypes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Depends upon commitment from client and developer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Does not fit well in traditional, hierarchically structured </a:t>
            </a:r>
            <a:r>
              <a:rPr lang="en-US" sz="3200" dirty="0" err="1"/>
              <a:t>organisations</a:t>
            </a:r>
            <a:endParaRPr lang="en-US" sz="32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540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Disadvantages of DSDM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313947"/>
            <a:ext cx="894094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Insufficient documentation may be produced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Difficult to apply rigorous quality control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Not suitable for large projects where too many teams are required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Not suitable for projects requiring: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High performance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Application of complex new technology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Technical risks high in general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149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Extreme Programming (XP)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313947"/>
            <a:ext cx="894094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Keep it simple, build it quick, make it work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Analogies between software engineering and other engineering are false: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our customer's requirements change more frequently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our products can be changed and altered more easily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the ratio of design cost to build cost is already much higher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20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Extreme Programming (XP)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313947"/>
            <a:ext cx="894094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Software developers must be allowed to do their job with the minimum of bureaucratic interference (as with RAD)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Traditional methodologies are too bureaucratic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Some rules are good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3200" dirty="0"/>
              <a:t>But more rules don't mean "better"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026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Reverse Engineering Development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1C10275-1CB2-A915-76DC-395F5B6503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3987" y="722271"/>
            <a:ext cx="6730953" cy="5053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211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Agile Methodology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1313947"/>
            <a:ext cx="8940943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Introduced and the term coined in 2001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 mindset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A collection of methodologies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Iterative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Streamlined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Time-boxed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Collaborative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Uses frameworks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941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Agile Methodology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1C10275-1CB2-A915-76DC-395F5B6503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36747" y="914400"/>
            <a:ext cx="7096209" cy="4730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800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Choice of SDLC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909323"/>
            <a:ext cx="8940943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 </a:t>
            </a:r>
            <a:r>
              <a:rPr lang="en-US" sz="2800" b="1" dirty="0"/>
              <a:t>sequential</a:t>
            </a:r>
            <a:r>
              <a:rPr lang="en-US" sz="2800" dirty="0"/>
              <a:t> approach is most appropriate: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 When requirements can be </a:t>
            </a:r>
            <a:r>
              <a:rPr lang="en-US" sz="2800" dirty="0" err="1"/>
              <a:t>analysed</a:t>
            </a:r>
            <a:r>
              <a:rPr lang="en-US" sz="2800" dirty="0"/>
              <a:t> and specified at the beginning of the project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When rigorous testing of the design is necessary because, for example, it is complex or critical in some way.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Examples include;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control systems (real-time and embedded)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safety-critical systems such as air traffic control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straightforward applications based on known and understood algorithms.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819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Choice of SDLC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909323"/>
            <a:ext cx="8940943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An </a:t>
            </a:r>
            <a:r>
              <a:rPr lang="en-US" sz="2800" b="1" dirty="0"/>
              <a:t>iterative</a:t>
            </a:r>
            <a:r>
              <a:rPr lang="en-US" sz="2800" dirty="0"/>
              <a:t> approach is most appropriate when: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Requirements are not clear or complete at the beginning of the project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When there is a high level of user interaction with the system but no complex design issues requiring detailed testing.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Examples include;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 business software such as Management Information Systems (MIS)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display-oriented applications based on existing databases.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726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9340101" cy="79029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Choice of SDLC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204EBF-49B5-2F44-9E4F-555965D64556}"/>
              </a:ext>
            </a:extLst>
          </p:cNvPr>
          <p:cNvSpPr txBox="1"/>
          <p:nvPr/>
        </p:nvSpPr>
        <p:spPr>
          <a:xfrm>
            <a:off x="331074" y="909323"/>
            <a:ext cx="8940943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An </a:t>
            </a:r>
            <a:r>
              <a:rPr lang="en-US" sz="2800" b="1" dirty="0"/>
              <a:t>evolutionary</a:t>
            </a:r>
            <a:r>
              <a:rPr lang="en-US" sz="2800" dirty="0"/>
              <a:t> approach is appropriate whenever significant risk is identified and the requirements can be partitioned to allow a phased development.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Projects taking longer than about six months involve a significant risk of late changes in requirements and so are automatic candidates for an evolutionary approach.	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8B9764-8A33-2990-C632-49D1F202D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72017" y="0"/>
            <a:ext cx="2919984" cy="573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81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5314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1535</Words>
  <Application>Microsoft Office PowerPoint</Application>
  <PresentationFormat>Widescreen</PresentationFormat>
  <Paragraphs>328</Paragraphs>
  <Slides>52</Slides>
  <Notes>49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52</vt:i4>
      </vt:variant>
    </vt:vector>
  </HeadingPairs>
  <TitlesOfParts>
    <vt:vector size="61" baseType="lpstr">
      <vt:lpstr>Arial</vt:lpstr>
      <vt:lpstr>Calibri</vt:lpstr>
      <vt:lpstr>Calibri Light</vt:lpstr>
      <vt:lpstr>Times New Roman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Software Development</vt:lpstr>
      <vt:lpstr>Remember the Early Days</vt:lpstr>
      <vt:lpstr>Progression of Software Development</vt:lpstr>
      <vt:lpstr>The Software Crisis</vt:lpstr>
      <vt:lpstr>Project Phases</vt:lpstr>
      <vt:lpstr>Project Phases</vt:lpstr>
      <vt:lpstr>Remember Risk Over Time</vt:lpstr>
      <vt:lpstr>Software Development Life Cycle Models</vt:lpstr>
      <vt:lpstr>Software Development Life Cycle Models</vt:lpstr>
      <vt:lpstr>Software Development Life Cycle Models</vt:lpstr>
      <vt:lpstr>Phases of a SDLC</vt:lpstr>
      <vt:lpstr>Waterfall Model</vt:lpstr>
      <vt:lpstr>Waterfall Model</vt:lpstr>
      <vt:lpstr>Waterfall Model</vt:lpstr>
      <vt:lpstr>Problems with Waterfall Model</vt:lpstr>
      <vt:lpstr>Problems with Waterfall Model</vt:lpstr>
      <vt:lpstr>Remember Risk Over Time</vt:lpstr>
      <vt:lpstr>Modified Waterfall Model</vt:lpstr>
      <vt:lpstr>Modified Waterfall Model (Later Life)</vt:lpstr>
      <vt:lpstr>Prototyping and Evolutionary Models</vt:lpstr>
      <vt:lpstr>Prototyping Model</vt:lpstr>
      <vt:lpstr>Prototyping Model</vt:lpstr>
      <vt:lpstr>Prototyping Model</vt:lpstr>
      <vt:lpstr>Incremental Model</vt:lpstr>
      <vt:lpstr>Incremental Model</vt:lpstr>
      <vt:lpstr>Remember Risk Over Time</vt:lpstr>
      <vt:lpstr>Spiral Model (Boehm circa 1988)</vt:lpstr>
      <vt:lpstr>Spiral Model</vt:lpstr>
      <vt:lpstr>Spiral Model (Four Stages)</vt:lpstr>
      <vt:lpstr>V  Model</vt:lpstr>
      <vt:lpstr>Spiral Model</vt:lpstr>
      <vt:lpstr>Spiral Model</vt:lpstr>
      <vt:lpstr>Unicycle Model</vt:lpstr>
      <vt:lpstr>Unicycle  Model Phases</vt:lpstr>
      <vt:lpstr>Rapid Application Development (RAD)</vt:lpstr>
      <vt:lpstr>Rapid Application Development (RAD)</vt:lpstr>
      <vt:lpstr>RAD Development Model</vt:lpstr>
      <vt:lpstr>Dynamic Systems Development Method</vt:lpstr>
      <vt:lpstr>Advantages of DSDM</vt:lpstr>
      <vt:lpstr>Disadvantages of DSDM</vt:lpstr>
      <vt:lpstr>Disadvantages of DSDM</vt:lpstr>
      <vt:lpstr>Extreme Programming (XP)</vt:lpstr>
      <vt:lpstr>Extreme Programming (XP)</vt:lpstr>
      <vt:lpstr>Reverse Engineering Development Model</vt:lpstr>
      <vt:lpstr>Agile Methodology</vt:lpstr>
      <vt:lpstr>Agile Methodology</vt:lpstr>
      <vt:lpstr>Choice of SDLC Model</vt:lpstr>
      <vt:lpstr>Choice of SDLC Model</vt:lpstr>
      <vt:lpstr>Choice of SDLC Model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Mark Huntly</cp:lastModifiedBy>
  <cp:revision>109</cp:revision>
  <dcterms:created xsi:type="dcterms:W3CDTF">2021-03-05T06:07:01Z</dcterms:created>
  <dcterms:modified xsi:type="dcterms:W3CDTF">2024-06-07T15:35:01Z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