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286" r:id="rId3"/>
    <p:sldId id="268" r:id="rId4"/>
    <p:sldId id="277" r:id="rId5"/>
    <p:sldId id="278" r:id="rId6"/>
    <p:sldId id="279" r:id="rId7"/>
    <p:sldId id="292" r:id="rId8"/>
    <p:sldId id="29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81" autoAdjust="0"/>
    <p:restoredTop sz="94660"/>
  </p:normalViewPr>
  <p:slideViewPr>
    <p:cSldViewPr snapToGrid="0">
      <p:cViewPr varScale="1">
        <p:scale>
          <a:sx n="115" d="100"/>
          <a:sy n="115" d="100"/>
        </p:scale>
        <p:origin x="57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B4D0EA-8F9D-4AAA-B6B5-DA3077F6B371}" type="datetimeFigureOut">
              <a:rPr lang="en-GB" smtClean="0"/>
              <a:t>13/03/2024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6FBF2E-86AB-4D63-AC18-BBCECD521205}" type="slidenum">
              <a:rPr lang="en-GB" smtClean="0"/>
              <a:t>‹#›</a:t>
            </a:fld>
            <a:endParaRPr lang="en-GB"/>
          </a:p>
        </p:txBody>
      </p:sp>
    </p:spTree>
    <p:extLst>
      <p:ext uri="{BB962C8B-B14F-4D97-AF65-F5344CB8AC3E}">
        <p14:creationId xmlns:p14="http://schemas.microsoft.com/office/powerpoint/2010/main" val="1464051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D6FBF2E-86AB-4D63-AC18-BBCECD521205}" type="slidenum">
              <a:rPr lang="en-GB" smtClean="0"/>
              <a:t>7</a:t>
            </a:fld>
            <a:endParaRPr lang="en-GB"/>
          </a:p>
        </p:txBody>
      </p:sp>
    </p:spTree>
    <p:extLst>
      <p:ext uri="{BB962C8B-B14F-4D97-AF65-F5344CB8AC3E}">
        <p14:creationId xmlns:p14="http://schemas.microsoft.com/office/powerpoint/2010/main" val="28442580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BD27F-4F26-1869-71E6-1F655CEB188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4F1BEA0E-469D-07C2-F688-E85E23253ED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F9E5F82A-3D9E-3F44-A07A-4092F2AF4BFB}"/>
              </a:ext>
            </a:extLst>
          </p:cNvPr>
          <p:cNvSpPr txBox="1">
            <a:spLocks noGrp="1"/>
          </p:cNvSpPr>
          <p:nvPr>
            <p:ph type="dt" sz="half" idx="7"/>
          </p:nvPr>
        </p:nvSpPr>
        <p:spPr/>
        <p:txBody>
          <a:bodyPr/>
          <a:lstStyle>
            <a:lvl1pPr>
              <a:defRPr/>
            </a:lvl1pPr>
          </a:lstStyle>
          <a:p>
            <a:pPr lvl="0"/>
            <a:fld id="{BD005589-0D82-404F-8B53-35BB52B0B791}" type="datetime1">
              <a:rPr lang="en-GB"/>
              <a:pPr lvl="0"/>
              <a:t>13/03/2024</a:t>
            </a:fld>
            <a:endParaRPr lang="en-GB"/>
          </a:p>
        </p:txBody>
      </p:sp>
      <p:sp>
        <p:nvSpPr>
          <p:cNvPr id="5" name="Footer Placeholder 4">
            <a:extLst>
              <a:ext uri="{FF2B5EF4-FFF2-40B4-BE49-F238E27FC236}">
                <a16:creationId xmlns:a16="http://schemas.microsoft.com/office/drawing/2014/main" id="{0F44D318-5989-3232-FC6D-25FBE181E80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590E1194-3A2E-73B1-1E53-F529812C919D}"/>
              </a:ext>
            </a:extLst>
          </p:cNvPr>
          <p:cNvSpPr txBox="1">
            <a:spLocks noGrp="1"/>
          </p:cNvSpPr>
          <p:nvPr>
            <p:ph type="sldNum" sz="quarter" idx="8"/>
          </p:nvPr>
        </p:nvSpPr>
        <p:spPr/>
        <p:txBody>
          <a:bodyPr/>
          <a:lstStyle>
            <a:lvl1pPr>
              <a:defRPr/>
            </a:lvl1pPr>
          </a:lstStyle>
          <a:p>
            <a:pPr lvl="0"/>
            <a:fld id="{F369ACA2-7A9C-45C3-9749-4021F2D85F9A}" type="slidenum">
              <a:t>‹#›</a:t>
            </a:fld>
            <a:endParaRPr lang="en-GB"/>
          </a:p>
        </p:txBody>
      </p:sp>
    </p:spTree>
    <p:extLst>
      <p:ext uri="{BB962C8B-B14F-4D97-AF65-F5344CB8AC3E}">
        <p14:creationId xmlns:p14="http://schemas.microsoft.com/office/powerpoint/2010/main" val="241569578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E495E-5D9F-C641-1468-2DCAB102E014}"/>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6967B792-4281-0A3B-93FD-7C145D09502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6F170-2345-9D79-EE2C-5AC358935007}"/>
              </a:ext>
            </a:extLst>
          </p:cNvPr>
          <p:cNvSpPr txBox="1">
            <a:spLocks noGrp="1"/>
          </p:cNvSpPr>
          <p:nvPr>
            <p:ph type="dt" sz="half" idx="7"/>
          </p:nvPr>
        </p:nvSpPr>
        <p:spPr/>
        <p:txBody>
          <a:bodyPr/>
          <a:lstStyle>
            <a:lvl1pPr>
              <a:defRPr/>
            </a:lvl1pPr>
          </a:lstStyle>
          <a:p>
            <a:pPr lvl="0"/>
            <a:fld id="{4DD1C95D-6292-45D6-821A-EDD8404EC60B}" type="datetime1">
              <a:rPr lang="en-GB"/>
              <a:pPr lvl="0"/>
              <a:t>13/03/2024</a:t>
            </a:fld>
            <a:endParaRPr lang="en-GB"/>
          </a:p>
        </p:txBody>
      </p:sp>
      <p:sp>
        <p:nvSpPr>
          <p:cNvPr id="5" name="Footer Placeholder 4">
            <a:extLst>
              <a:ext uri="{FF2B5EF4-FFF2-40B4-BE49-F238E27FC236}">
                <a16:creationId xmlns:a16="http://schemas.microsoft.com/office/drawing/2014/main" id="{FB5FCB96-DF85-303C-0776-B52E44250A5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C6FA703-70EE-CD75-133A-665E0751206D}"/>
              </a:ext>
            </a:extLst>
          </p:cNvPr>
          <p:cNvSpPr txBox="1">
            <a:spLocks noGrp="1"/>
          </p:cNvSpPr>
          <p:nvPr>
            <p:ph type="sldNum" sz="quarter" idx="8"/>
          </p:nvPr>
        </p:nvSpPr>
        <p:spPr/>
        <p:txBody>
          <a:bodyPr/>
          <a:lstStyle>
            <a:lvl1pPr>
              <a:defRPr/>
            </a:lvl1pPr>
          </a:lstStyle>
          <a:p>
            <a:pPr lvl="0"/>
            <a:fld id="{6F395A72-24F6-4F8D-8212-7E4DAA6E258D}" type="slidenum">
              <a:t>‹#›</a:t>
            </a:fld>
            <a:endParaRPr lang="en-GB"/>
          </a:p>
        </p:txBody>
      </p:sp>
    </p:spTree>
    <p:extLst>
      <p:ext uri="{BB962C8B-B14F-4D97-AF65-F5344CB8AC3E}">
        <p14:creationId xmlns:p14="http://schemas.microsoft.com/office/powerpoint/2010/main" val="365784044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DB020-2063-0DE2-C9DB-D2F4ABFDFF35}"/>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6B67BA3E-3B38-498A-4E5E-BE620270189A}"/>
              </a:ext>
            </a:extLst>
          </p:cNvPr>
          <p:cNvSpPr txBox="1">
            <a:spLocks noGrp="1"/>
          </p:cNvSpPr>
          <p:nvPr>
            <p:ph type="body" idx="1"/>
          </p:nvPr>
        </p:nvSpPr>
        <p:spPr>
          <a:xfrm>
            <a:off x="831847" y="4589465"/>
            <a:ext cx="10515600" cy="1500182"/>
          </a:xfrm>
        </p:spPr>
        <p:txBody>
          <a:bodyPr/>
          <a:lstStyle>
            <a:lvl1pPr marL="0" indent="0">
              <a:buNone/>
              <a:defRPr sz="2400">
                <a:solidFill>
                  <a:srgbClr val="767676"/>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FEE39997-EC7D-E7DF-1801-A206869B2E5E}"/>
              </a:ext>
            </a:extLst>
          </p:cNvPr>
          <p:cNvSpPr txBox="1">
            <a:spLocks noGrp="1"/>
          </p:cNvSpPr>
          <p:nvPr>
            <p:ph type="dt" sz="half" idx="7"/>
          </p:nvPr>
        </p:nvSpPr>
        <p:spPr/>
        <p:txBody>
          <a:bodyPr/>
          <a:lstStyle>
            <a:lvl1pPr>
              <a:defRPr/>
            </a:lvl1pPr>
          </a:lstStyle>
          <a:p>
            <a:pPr lvl="0"/>
            <a:fld id="{E12F4768-E907-4292-8E57-8AF8974D1FF1}" type="datetime1">
              <a:rPr lang="en-GB"/>
              <a:pPr lvl="0"/>
              <a:t>13/03/2024</a:t>
            </a:fld>
            <a:endParaRPr lang="en-GB"/>
          </a:p>
        </p:txBody>
      </p:sp>
      <p:sp>
        <p:nvSpPr>
          <p:cNvPr id="5" name="Footer Placeholder 4">
            <a:extLst>
              <a:ext uri="{FF2B5EF4-FFF2-40B4-BE49-F238E27FC236}">
                <a16:creationId xmlns:a16="http://schemas.microsoft.com/office/drawing/2014/main" id="{BEECD025-700A-067F-5B18-792FD605A34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F3D5DF2-229C-4F42-630F-FC8E8BC43590}"/>
              </a:ext>
            </a:extLst>
          </p:cNvPr>
          <p:cNvSpPr txBox="1">
            <a:spLocks noGrp="1"/>
          </p:cNvSpPr>
          <p:nvPr>
            <p:ph type="sldNum" sz="quarter" idx="8"/>
          </p:nvPr>
        </p:nvSpPr>
        <p:spPr/>
        <p:txBody>
          <a:bodyPr/>
          <a:lstStyle>
            <a:lvl1pPr>
              <a:defRPr/>
            </a:lvl1pPr>
          </a:lstStyle>
          <a:p>
            <a:pPr lvl="0"/>
            <a:fld id="{2553016E-6B38-4765-814F-F2A2092392F5}" type="slidenum">
              <a:t>‹#›</a:t>
            </a:fld>
            <a:endParaRPr lang="en-GB"/>
          </a:p>
        </p:txBody>
      </p:sp>
    </p:spTree>
    <p:extLst>
      <p:ext uri="{BB962C8B-B14F-4D97-AF65-F5344CB8AC3E}">
        <p14:creationId xmlns:p14="http://schemas.microsoft.com/office/powerpoint/2010/main" val="1900475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9EF6B-0CA3-40D5-0392-135B616FC3F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71FB35FD-0B13-6ECE-44DF-7AB83E42FB3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106F01-74B1-2276-2440-F58D6889F2B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D6D032-830E-887A-BC41-78C29A8E2E0B}"/>
              </a:ext>
            </a:extLst>
          </p:cNvPr>
          <p:cNvSpPr txBox="1">
            <a:spLocks noGrp="1"/>
          </p:cNvSpPr>
          <p:nvPr>
            <p:ph type="dt" sz="half" idx="7"/>
          </p:nvPr>
        </p:nvSpPr>
        <p:spPr/>
        <p:txBody>
          <a:bodyPr/>
          <a:lstStyle>
            <a:lvl1pPr>
              <a:defRPr/>
            </a:lvl1pPr>
          </a:lstStyle>
          <a:p>
            <a:pPr lvl="0"/>
            <a:fld id="{D63BDFC5-B634-4E8C-B06D-B21AF2EE3402}" type="datetime1">
              <a:rPr lang="en-GB"/>
              <a:pPr lvl="0"/>
              <a:t>13/03/2024</a:t>
            </a:fld>
            <a:endParaRPr lang="en-GB"/>
          </a:p>
        </p:txBody>
      </p:sp>
      <p:sp>
        <p:nvSpPr>
          <p:cNvPr id="6" name="Footer Placeholder 5">
            <a:extLst>
              <a:ext uri="{FF2B5EF4-FFF2-40B4-BE49-F238E27FC236}">
                <a16:creationId xmlns:a16="http://schemas.microsoft.com/office/drawing/2014/main" id="{B5D2CE2D-C876-1779-FBB5-112AF90D3E9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5BB5740-F20E-B02C-AA0F-AF44C13F125A}"/>
              </a:ext>
            </a:extLst>
          </p:cNvPr>
          <p:cNvSpPr txBox="1">
            <a:spLocks noGrp="1"/>
          </p:cNvSpPr>
          <p:nvPr>
            <p:ph type="sldNum" sz="quarter" idx="8"/>
          </p:nvPr>
        </p:nvSpPr>
        <p:spPr/>
        <p:txBody>
          <a:bodyPr/>
          <a:lstStyle>
            <a:lvl1pPr>
              <a:defRPr/>
            </a:lvl1pPr>
          </a:lstStyle>
          <a:p>
            <a:pPr lvl="0"/>
            <a:fld id="{B03B94B6-E4FE-49D7-B124-56C29D8A6238}" type="slidenum">
              <a:t>‹#›</a:t>
            </a:fld>
            <a:endParaRPr lang="en-GB"/>
          </a:p>
        </p:txBody>
      </p:sp>
    </p:spTree>
    <p:extLst>
      <p:ext uri="{BB962C8B-B14F-4D97-AF65-F5344CB8AC3E}">
        <p14:creationId xmlns:p14="http://schemas.microsoft.com/office/powerpoint/2010/main" val="1517369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56924-46E6-BDC0-8E25-8AB9CFA154EE}"/>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3BFBD82D-A358-090D-1EB9-C8029C4BBAC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52ECE940-39BF-BF43-3CAC-E833DDBDA9B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F971DF-5E16-C5EE-0160-8550696033C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6F8B4EB5-C999-AA71-C900-2B1E3C4E63A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409961-9C94-F6D2-E964-E2C45551157E}"/>
              </a:ext>
            </a:extLst>
          </p:cNvPr>
          <p:cNvSpPr txBox="1">
            <a:spLocks noGrp="1"/>
          </p:cNvSpPr>
          <p:nvPr>
            <p:ph type="dt" sz="half" idx="7"/>
          </p:nvPr>
        </p:nvSpPr>
        <p:spPr/>
        <p:txBody>
          <a:bodyPr/>
          <a:lstStyle>
            <a:lvl1pPr>
              <a:defRPr/>
            </a:lvl1pPr>
          </a:lstStyle>
          <a:p>
            <a:pPr lvl="0"/>
            <a:fld id="{886D0ECB-3301-443B-A012-614B7ADFA79E}" type="datetime1">
              <a:rPr lang="en-GB"/>
              <a:pPr lvl="0"/>
              <a:t>13/03/2024</a:t>
            </a:fld>
            <a:endParaRPr lang="en-GB"/>
          </a:p>
        </p:txBody>
      </p:sp>
      <p:sp>
        <p:nvSpPr>
          <p:cNvPr id="8" name="Footer Placeholder 7">
            <a:extLst>
              <a:ext uri="{FF2B5EF4-FFF2-40B4-BE49-F238E27FC236}">
                <a16:creationId xmlns:a16="http://schemas.microsoft.com/office/drawing/2014/main" id="{241F072D-A31B-F515-159E-79E2878DE4A8}"/>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78EB486E-FC75-8ECD-E370-3EFD3DE68FDB}"/>
              </a:ext>
            </a:extLst>
          </p:cNvPr>
          <p:cNvSpPr txBox="1">
            <a:spLocks noGrp="1"/>
          </p:cNvSpPr>
          <p:nvPr>
            <p:ph type="sldNum" sz="quarter" idx="8"/>
          </p:nvPr>
        </p:nvSpPr>
        <p:spPr/>
        <p:txBody>
          <a:bodyPr/>
          <a:lstStyle>
            <a:lvl1pPr>
              <a:defRPr/>
            </a:lvl1pPr>
          </a:lstStyle>
          <a:p>
            <a:pPr lvl="0"/>
            <a:fld id="{E8868EEE-FD53-4064-8DE4-5CCD974B5D72}" type="slidenum">
              <a:t>‹#›</a:t>
            </a:fld>
            <a:endParaRPr lang="en-GB"/>
          </a:p>
        </p:txBody>
      </p:sp>
    </p:spTree>
    <p:extLst>
      <p:ext uri="{BB962C8B-B14F-4D97-AF65-F5344CB8AC3E}">
        <p14:creationId xmlns:p14="http://schemas.microsoft.com/office/powerpoint/2010/main" val="1506574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1EB8C-BF39-47BF-9F3D-637E04DC4715}"/>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863C85DD-1876-4E01-EACD-D0513F821127}"/>
              </a:ext>
            </a:extLst>
          </p:cNvPr>
          <p:cNvSpPr txBox="1">
            <a:spLocks noGrp="1"/>
          </p:cNvSpPr>
          <p:nvPr>
            <p:ph type="dt" sz="half" idx="7"/>
          </p:nvPr>
        </p:nvSpPr>
        <p:spPr/>
        <p:txBody>
          <a:bodyPr/>
          <a:lstStyle>
            <a:lvl1pPr>
              <a:defRPr/>
            </a:lvl1pPr>
          </a:lstStyle>
          <a:p>
            <a:pPr lvl="0"/>
            <a:fld id="{AB7A0312-8C2E-4A02-8538-9D47AD904B1E}" type="datetime1">
              <a:rPr lang="en-GB"/>
              <a:pPr lvl="0"/>
              <a:t>13/03/2024</a:t>
            </a:fld>
            <a:endParaRPr lang="en-GB"/>
          </a:p>
        </p:txBody>
      </p:sp>
      <p:sp>
        <p:nvSpPr>
          <p:cNvPr id="4" name="Footer Placeholder 3">
            <a:extLst>
              <a:ext uri="{FF2B5EF4-FFF2-40B4-BE49-F238E27FC236}">
                <a16:creationId xmlns:a16="http://schemas.microsoft.com/office/drawing/2014/main" id="{8BB5A2D9-57AE-0215-4A78-8550CD3AC67D}"/>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5F5549E0-D9B8-BB39-2102-55AFCA676FF8}"/>
              </a:ext>
            </a:extLst>
          </p:cNvPr>
          <p:cNvSpPr txBox="1">
            <a:spLocks noGrp="1"/>
          </p:cNvSpPr>
          <p:nvPr>
            <p:ph type="sldNum" sz="quarter" idx="8"/>
          </p:nvPr>
        </p:nvSpPr>
        <p:spPr/>
        <p:txBody>
          <a:bodyPr/>
          <a:lstStyle>
            <a:lvl1pPr>
              <a:defRPr/>
            </a:lvl1pPr>
          </a:lstStyle>
          <a:p>
            <a:pPr lvl="0"/>
            <a:fld id="{4E577B47-B38D-492A-82A7-A2DFF60D2111}" type="slidenum">
              <a:t>‹#›</a:t>
            </a:fld>
            <a:endParaRPr lang="en-GB"/>
          </a:p>
        </p:txBody>
      </p:sp>
    </p:spTree>
    <p:extLst>
      <p:ext uri="{BB962C8B-B14F-4D97-AF65-F5344CB8AC3E}">
        <p14:creationId xmlns:p14="http://schemas.microsoft.com/office/powerpoint/2010/main" val="4143427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0EB609-B052-567F-AF59-8B349CD77771}"/>
              </a:ext>
            </a:extLst>
          </p:cNvPr>
          <p:cNvSpPr txBox="1">
            <a:spLocks noGrp="1"/>
          </p:cNvSpPr>
          <p:nvPr>
            <p:ph type="dt" sz="half" idx="7"/>
          </p:nvPr>
        </p:nvSpPr>
        <p:spPr/>
        <p:txBody>
          <a:bodyPr/>
          <a:lstStyle>
            <a:lvl1pPr>
              <a:defRPr/>
            </a:lvl1pPr>
          </a:lstStyle>
          <a:p>
            <a:pPr lvl="0"/>
            <a:fld id="{EDC68610-FBB7-469B-BF7B-829845794382}" type="datetime1">
              <a:rPr lang="en-GB"/>
              <a:pPr lvl="0"/>
              <a:t>13/03/2024</a:t>
            </a:fld>
            <a:endParaRPr lang="en-GB"/>
          </a:p>
        </p:txBody>
      </p:sp>
      <p:sp>
        <p:nvSpPr>
          <p:cNvPr id="3" name="Footer Placeholder 2">
            <a:extLst>
              <a:ext uri="{FF2B5EF4-FFF2-40B4-BE49-F238E27FC236}">
                <a16:creationId xmlns:a16="http://schemas.microsoft.com/office/drawing/2014/main" id="{20291DB7-E873-3143-6A11-825D6A2B0E95}"/>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EB0F9CE9-256F-07F4-A583-DCD964BBDB6B}"/>
              </a:ext>
            </a:extLst>
          </p:cNvPr>
          <p:cNvSpPr txBox="1">
            <a:spLocks noGrp="1"/>
          </p:cNvSpPr>
          <p:nvPr>
            <p:ph type="sldNum" sz="quarter" idx="8"/>
          </p:nvPr>
        </p:nvSpPr>
        <p:spPr/>
        <p:txBody>
          <a:bodyPr/>
          <a:lstStyle>
            <a:lvl1pPr>
              <a:defRPr/>
            </a:lvl1pPr>
          </a:lstStyle>
          <a:p>
            <a:pPr lvl="0"/>
            <a:fld id="{0BEB83F2-E0CD-41AA-B292-0CC80F972A66}" type="slidenum">
              <a:t>‹#›</a:t>
            </a:fld>
            <a:endParaRPr lang="en-GB"/>
          </a:p>
        </p:txBody>
      </p:sp>
    </p:spTree>
    <p:extLst>
      <p:ext uri="{BB962C8B-B14F-4D97-AF65-F5344CB8AC3E}">
        <p14:creationId xmlns:p14="http://schemas.microsoft.com/office/powerpoint/2010/main" val="4097610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010A5-4066-994B-2D5C-0EBED3A90278}"/>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83D538B0-D5C5-9203-18CA-71CFC4B7FD7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EEDF45-96F2-BD9C-DC8B-BAB9F910189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FBEEF804-9165-6014-4530-7C8FF793E572}"/>
              </a:ext>
            </a:extLst>
          </p:cNvPr>
          <p:cNvSpPr txBox="1">
            <a:spLocks noGrp="1"/>
          </p:cNvSpPr>
          <p:nvPr>
            <p:ph type="dt" sz="half" idx="7"/>
          </p:nvPr>
        </p:nvSpPr>
        <p:spPr/>
        <p:txBody>
          <a:bodyPr/>
          <a:lstStyle>
            <a:lvl1pPr>
              <a:defRPr/>
            </a:lvl1pPr>
          </a:lstStyle>
          <a:p>
            <a:pPr lvl="0"/>
            <a:fld id="{1FF8AF1B-767D-4A7B-8B70-F6718AEA117B}" type="datetime1">
              <a:rPr lang="en-GB"/>
              <a:pPr lvl="0"/>
              <a:t>13/03/2024</a:t>
            </a:fld>
            <a:endParaRPr lang="en-GB"/>
          </a:p>
        </p:txBody>
      </p:sp>
      <p:sp>
        <p:nvSpPr>
          <p:cNvPr id="6" name="Footer Placeholder 5">
            <a:extLst>
              <a:ext uri="{FF2B5EF4-FFF2-40B4-BE49-F238E27FC236}">
                <a16:creationId xmlns:a16="http://schemas.microsoft.com/office/drawing/2014/main" id="{48C03C31-278E-29CE-AC21-823CDCF453A0}"/>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44FB485B-D8F1-65AB-5FA4-FED3796B25E5}"/>
              </a:ext>
            </a:extLst>
          </p:cNvPr>
          <p:cNvSpPr txBox="1">
            <a:spLocks noGrp="1"/>
          </p:cNvSpPr>
          <p:nvPr>
            <p:ph type="sldNum" sz="quarter" idx="8"/>
          </p:nvPr>
        </p:nvSpPr>
        <p:spPr/>
        <p:txBody>
          <a:bodyPr/>
          <a:lstStyle>
            <a:lvl1pPr>
              <a:defRPr/>
            </a:lvl1pPr>
          </a:lstStyle>
          <a:p>
            <a:pPr lvl="0"/>
            <a:fld id="{3E3FEE08-5DB2-4033-9EA3-DA15F909FDB4}" type="slidenum">
              <a:t>‹#›</a:t>
            </a:fld>
            <a:endParaRPr lang="en-GB"/>
          </a:p>
        </p:txBody>
      </p:sp>
    </p:spTree>
    <p:extLst>
      <p:ext uri="{BB962C8B-B14F-4D97-AF65-F5344CB8AC3E}">
        <p14:creationId xmlns:p14="http://schemas.microsoft.com/office/powerpoint/2010/main" val="1760248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2A71A-9D38-EC4B-6589-4DCA3C08BA6A}"/>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89B6835C-1F96-D97A-328D-51DE79759AEE}"/>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089869AB-545E-D2EA-BBA7-C3697B71720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D781272-1916-BB39-34FE-6503D8006DAC}"/>
              </a:ext>
            </a:extLst>
          </p:cNvPr>
          <p:cNvSpPr txBox="1">
            <a:spLocks noGrp="1"/>
          </p:cNvSpPr>
          <p:nvPr>
            <p:ph type="dt" sz="half" idx="7"/>
          </p:nvPr>
        </p:nvSpPr>
        <p:spPr/>
        <p:txBody>
          <a:bodyPr/>
          <a:lstStyle>
            <a:lvl1pPr>
              <a:defRPr/>
            </a:lvl1pPr>
          </a:lstStyle>
          <a:p>
            <a:pPr lvl="0"/>
            <a:fld id="{3D478350-1A4C-4A9E-9F11-DA4CA41ABE5E}" type="datetime1">
              <a:rPr lang="en-GB"/>
              <a:pPr lvl="0"/>
              <a:t>13/03/2024</a:t>
            </a:fld>
            <a:endParaRPr lang="en-GB"/>
          </a:p>
        </p:txBody>
      </p:sp>
      <p:sp>
        <p:nvSpPr>
          <p:cNvPr id="6" name="Footer Placeholder 5">
            <a:extLst>
              <a:ext uri="{FF2B5EF4-FFF2-40B4-BE49-F238E27FC236}">
                <a16:creationId xmlns:a16="http://schemas.microsoft.com/office/drawing/2014/main" id="{7A9ED3AA-2CF4-A9DD-803A-598D3B0DB789}"/>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F54207D-6268-5F80-FEC3-04F5F5684E28}"/>
              </a:ext>
            </a:extLst>
          </p:cNvPr>
          <p:cNvSpPr txBox="1">
            <a:spLocks noGrp="1"/>
          </p:cNvSpPr>
          <p:nvPr>
            <p:ph type="sldNum" sz="quarter" idx="8"/>
          </p:nvPr>
        </p:nvSpPr>
        <p:spPr/>
        <p:txBody>
          <a:bodyPr/>
          <a:lstStyle>
            <a:lvl1pPr>
              <a:defRPr/>
            </a:lvl1pPr>
          </a:lstStyle>
          <a:p>
            <a:pPr lvl="0"/>
            <a:fld id="{A5D51D4B-4769-48AC-977D-A61C92FBD66D}" type="slidenum">
              <a:t>‹#›</a:t>
            </a:fld>
            <a:endParaRPr lang="en-GB"/>
          </a:p>
        </p:txBody>
      </p:sp>
    </p:spTree>
    <p:extLst>
      <p:ext uri="{BB962C8B-B14F-4D97-AF65-F5344CB8AC3E}">
        <p14:creationId xmlns:p14="http://schemas.microsoft.com/office/powerpoint/2010/main" val="3604153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51B99-31A2-DF48-1E19-18A691C326B1}"/>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A1664061-A99E-AA65-AE65-76E132179E2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D9CE43-ED3C-5459-C327-430DBDF1E2EB}"/>
              </a:ext>
            </a:extLst>
          </p:cNvPr>
          <p:cNvSpPr txBox="1">
            <a:spLocks noGrp="1"/>
          </p:cNvSpPr>
          <p:nvPr>
            <p:ph type="dt" sz="half" idx="7"/>
          </p:nvPr>
        </p:nvSpPr>
        <p:spPr/>
        <p:txBody>
          <a:bodyPr/>
          <a:lstStyle>
            <a:lvl1pPr>
              <a:defRPr/>
            </a:lvl1pPr>
          </a:lstStyle>
          <a:p>
            <a:pPr lvl="0"/>
            <a:fld id="{4B27D12D-903A-497D-A4D0-1A10FC7F6475}" type="datetime1">
              <a:rPr lang="en-GB"/>
              <a:pPr lvl="0"/>
              <a:t>13/03/2024</a:t>
            </a:fld>
            <a:endParaRPr lang="en-GB"/>
          </a:p>
        </p:txBody>
      </p:sp>
      <p:sp>
        <p:nvSpPr>
          <p:cNvPr id="5" name="Footer Placeholder 4">
            <a:extLst>
              <a:ext uri="{FF2B5EF4-FFF2-40B4-BE49-F238E27FC236}">
                <a16:creationId xmlns:a16="http://schemas.microsoft.com/office/drawing/2014/main" id="{9533A6F6-0375-31AF-8DFD-EF125B0CD2D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5AB3080-2A1F-8A23-61B5-787F11F77BD1}"/>
              </a:ext>
            </a:extLst>
          </p:cNvPr>
          <p:cNvSpPr txBox="1">
            <a:spLocks noGrp="1"/>
          </p:cNvSpPr>
          <p:nvPr>
            <p:ph type="sldNum" sz="quarter" idx="8"/>
          </p:nvPr>
        </p:nvSpPr>
        <p:spPr/>
        <p:txBody>
          <a:bodyPr/>
          <a:lstStyle>
            <a:lvl1pPr>
              <a:defRPr/>
            </a:lvl1pPr>
          </a:lstStyle>
          <a:p>
            <a:pPr lvl="0"/>
            <a:fld id="{BCF50FA0-9B02-49CC-8CF6-904C3FB7DC72}" type="slidenum">
              <a:t>‹#›</a:t>
            </a:fld>
            <a:endParaRPr lang="en-GB"/>
          </a:p>
        </p:txBody>
      </p:sp>
    </p:spTree>
    <p:extLst>
      <p:ext uri="{BB962C8B-B14F-4D97-AF65-F5344CB8AC3E}">
        <p14:creationId xmlns:p14="http://schemas.microsoft.com/office/powerpoint/2010/main" val="3480419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70AF95-F867-8F17-B7F3-E41AB7F816A4}"/>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EE01A4CB-DDEA-14B8-D7F5-53975E8F5FB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C7C965-24D4-E413-5313-FD13CC7BA403}"/>
              </a:ext>
            </a:extLst>
          </p:cNvPr>
          <p:cNvSpPr txBox="1">
            <a:spLocks noGrp="1"/>
          </p:cNvSpPr>
          <p:nvPr>
            <p:ph type="dt" sz="half" idx="7"/>
          </p:nvPr>
        </p:nvSpPr>
        <p:spPr/>
        <p:txBody>
          <a:bodyPr/>
          <a:lstStyle>
            <a:lvl1pPr>
              <a:defRPr/>
            </a:lvl1pPr>
          </a:lstStyle>
          <a:p>
            <a:pPr lvl="0"/>
            <a:fld id="{85EB8AFB-F9FE-4E55-93D9-8E685A67F362}" type="datetime1">
              <a:rPr lang="en-GB"/>
              <a:pPr lvl="0"/>
              <a:t>13/03/2024</a:t>
            </a:fld>
            <a:endParaRPr lang="en-GB"/>
          </a:p>
        </p:txBody>
      </p:sp>
      <p:sp>
        <p:nvSpPr>
          <p:cNvPr id="5" name="Footer Placeholder 4">
            <a:extLst>
              <a:ext uri="{FF2B5EF4-FFF2-40B4-BE49-F238E27FC236}">
                <a16:creationId xmlns:a16="http://schemas.microsoft.com/office/drawing/2014/main" id="{21A3180F-0C1F-AAB5-B0DC-3BAA032D823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7D3386F-DD1C-CAB9-A250-20C5E67DDE58}"/>
              </a:ext>
            </a:extLst>
          </p:cNvPr>
          <p:cNvSpPr txBox="1">
            <a:spLocks noGrp="1"/>
          </p:cNvSpPr>
          <p:nvPr>
            <p:ph type="sldNum" sz="quarter" idx="8"/>
          </p:nvPr>
        </p:nvSpPr>
        <p:spPr/>
        <p:txBody>
          <a:bodyPr/>
          <a:lstStyle>
            <a:lvl1pPr>
              <a:defRPr/>
            </a:lvl1pPr>
          </a:lstStyle>
          <a:p>
            <a:pPr lvl="0"/>
            <a:fld id="{2A4D4574-2B28-4699-B37F-19D9FA50F486}" type="slidenum">
              <a:t>‹#›</a:t>
            </a:fld>
            <a:endParaRPr lang="en-GB"/>
          </a:p>
        </p:txBody>
      </p:sp>
    </p:spTree>
    <p:extLst>
      <p:ext uri="{BB962C8B-B14F-4D97-AF65-F5344CB8AC3E}">
        <p14:creationId xmlns:p14="http://schemas.microsoft.com/office/powerpoint/2010/main" val="1100191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6D6E1F-F555-8B2F-058E-56B85F253C0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2E687FB1-5AC5-BB23-9CBD-A3AD09ABC3C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221B90-AA77-43FC-3879-B8AF8E707A8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7A760242-C33D-4A3C-AA3D-63899A858355}" type="datetime1">
              <a:rPr lang="en-GB"/>
              <a:pPr lvl="0"/>
              <a:t>13/03/2024</a:t>
            </a:fld>
            <a:endParaRPr lang="en-GB"/>
          </a:p>
        </p:txBody>
      </p:sp>
      <p:sp>
        <p:nvSpPr>
          <p:cNvPr id="5" name="Footer Placeholder 4">
            <a:extLst>
              <a:ext uri="{FF2B5EF4-FFF2-40B4-BE49-F238E27FC236}">
                <a16:creationId xmlns:a16="http://schemas.microsoft.com/office/drawing/2014/main" id="{B7E38747-720E-3A3B-77B9-B334CE0E6EE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endParaRPr lang="en-GB"/>
          </a:p>
        </p:txBody>
      </p:sp>
      <p:sp>
        <p:nvSpPr>
          <p:cNvPr id="6" name="Slide Number Placeholder 5">
            <a:extLst>
              <a:ext uri="{FF2B5EF4-FFF2-40B4-BE49-F238E27FC236}">
                <a16:creationId xmlns:a16="http://schemas.microsoft.com/office/drawing/2014/main" id="{8A111DAF-3FEC-94ED-BE0B-F999091B740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767676"/>
                </a:solidFill>
                <a:uFillTx/>
                <a:latin typeface="Aptos"/>
              </a:defRPr>
            </a:lvl1pPr>
          </a:lstStyle>
          <a:p>
            <a:pPr lvl="0"/>
            <a:fld id="{54075384-235B-4132-8F2B-F6B43B0C1DB6}"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Aptos Display"/>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Aptos"/>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Aptos"/>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Aptos"/>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12"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 Id="rId14" Type="http://schemas.openxmlformats.org/officeDocument/2006/relationships/image" Target="../media/image27.jpeg"/></Relationships>
</file>

<file path=ppt/slides/_rels/slide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12" Type="http://schemas.openxmlformats.org/officeDocument/2006/relationships/image" Target="../media/image38.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11" Type="http://schemas.openxmlformats.org/officeDocument/2006/relationships/image" Target="../media/image37.jpeg"/><Relationship Id="rId5" Type="http://schemas.openxmlformats.org/officeDocument/2006/relationships/image" Target="../media/image31.jpeg"/><Relationship Id="rId10" Type="http://schemas.openxmlformats.org/officeDocument/2006/relationships/image" Target="../media/image36.jpeg"/><Relationship Id="rId4" Type="http://schemas.openxmlformats.org/officeDocument/2006/relationships/image" Target="../media/image30.jpeg"/><Relationship Id="rId9" Type="http://schemas.openxmlformats.org/officeDocument/2006/relationships/image" Target="../media/image35.jpeg"/></Relationships>
</file>

<file path=ppt/slides/_rels/slide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png"/></Relationships>
</file>

<file path=ppt/slides/_rels/slide7.xml.rels><?xml version="1.0" encoding="UTF-8" standalone="yes"?>
<Relationships xmlns="http://schemas.openxmlformats.org/package/2006/relationships"><Relationship Id="rId8" Type="http://schemas.openxmlformats.org/officeDocument/2006/relationships/image" Target="../media/image49.jpeg"/><Relationship Id="rId13" Type="http://schemas.openxmlformats.org/officeDocument/2006/relationships/image" Target="../media/image54.jpeg"/><Relationship Id="rId3" Type="http://schemas.openxmlformats.org/officeDocument/2006/relationships/image" Target="../media/image44.png"/><Relationship Id="rId7" Type="http://schemas.openxmlformats.org/officeDocument/2006/relationships/image" Target="../media/image48.jpeg"/><Relationship Id="rId12" Type="http://schemas.openxmlformats.org/officeDocument/2006/relationships/image" Target="../media/image5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7.jpeg"/><Relationship Id="rId11" Type="http://schemas.openxmlformats.org/officeDocument/2006/relationships/image" Target="../media/image52.jpeg"/><Relationship Id="rId5" Type="http://schemas.openxmlformats.org/officeDocument/2006/relationships/image" Target="../media/image46.png"/><Relationship Id="rId15" Type="http://schemas.openxmlformats.org/officeDocument/2006/relationships/image" Target="../media/image56.jpeg"/><Relationship Id="rId10" Type="http://schemas.openxmlformats.org/officeDocument/2006/relationships/image" Target="../media/image51.jpeg"/><Relationship Id="rId4" Type="http://schemas.openxmlformats.org/officeDocument/2006/relationships/image" Target="../media/image45.jpeg"/><Relationship Id="rId9" Type="http://schemas.openxmlformats.org/officeDocument/2006/relationships/image" Target="../media/image50.jpeg"/><Relationship Id="rId14" Type="http://schemas.openxmlformats.org/officeDocument/2006/relationships/image" Target="../media/image55.jpeg"/></Relationships>
</file>

<file path=ppt/slides/_rels/slide8.xml.rels><?xml version="1.0" encoding="UTF-8" standalone="yes"?>
<Relationships xmlns="http://schemas.openxmlformats.org/package/2006/relationships"><Relationship Id="rId8" Type="http://schemas.openxmlformats.org/officeDocument/2006/relationships/image" Target="../media/image63.jpeg"/><Relationship Id="rId13" Type="http://schemas.openxmlformats.org/officeDocument/2006/relationships/image" Target="../media/image68.jpeg"/><Relationship Id="rId3" Type="http://schemas.openxmlformats.org/officeDocument/2006/relationships/image" Target="../media/image58.jpeg"/><Relationship Id="rId7" Type="http://schemas.openxmlformats.org/officeDocument/2006/relationships/image" Target="../media/image62.jpeg"/><Relationship Id="rId12" Type="http://schemas.openxmlformats.org/officeDocument/2006/relationships/image" Target="../media/image67.jpe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1.jpeg"/><Relationship Id="rId11" Type="http://schemas.openxmlformats.org/officeDocument/2006/relationships/image" Target="../media/image66.jpeg"/><Relationship Id="rId5" Type="http://schemas.openxmlformats.org/officeDocument/2006/relationships/image" Target="../media/image60.png"/><Relationship Id="rId10" Type="http://schemas.openxmlformats.org/officeDocument/2006/relationships/image" Target="../media/image65.jpeg"/><Relationship Id="rId4" Type="http://schemas.openxmlformats.org/officeDocument/2006/relationships/image" Target="../media/image59.jpeg"/><Relationship Id="rId9"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 name="Picture 2" descr="Image">
            <a:extLst>
              <a:ext uri="{FF2B5EF4-FFF2-40B4-BE49-F238E27FC236}">
                <a16:creationId xmlns:a16="http://schemas.microsoft.com/office/drawing/2014/main" id="{45D81EFC-B8EB-11E2-3041-2296A1AB6341}"/>
              </a:ext>
            </a:extLst>
          </p:cNvPr>
          <p:cNvPicPr>
            <a:picLocks noChangeAspect="1"/>
          </p:cNvPicPr>
          <p:nvPr/>
        </p:nvPicPr>
        <p:blipFill>
          <a:blip r:embed="rId2"/>
          <a:srcRect/>
          <a:stretch>
            <a:fillRect/>
          </a:stretch>
        </p:blipFill>
        <p:spPr>
          <a:xfrm>
            <a:off x="-381003" y="-1501746"/>
            <a:ext cx="12670968" cy="8448617"/>
          </a:xfrm>
          <a:prstGeom prst="rect">
            <a:avLst/>
          </a:prstGeom>
          <a:noFill/>
          <a:ln cap="flat">
            <a:noFill/>
          </a:ln>
        </p:spPr>
      </p:pic>
      <p:sp>
        <p:nvSpPr>
          <p:cNvPr id="3" name="Title 1">
            <a:extLst>
              <a:ext uri="{FF2B5EF4-FFF2-40B4-BE49-F238E27FC236}">
                <a16:creationId xmlns:a16="http://schemas.microsoft.com/office/drawing/2014/main" id="{B70FE8AE-E8C1-31E8-6C1B-6403E546AFA5}"/>
              </a:ext>
            </a:extLst>
          </p:cNvPr>
          <p:cNvSpPr txBox="1">
            <a:spLocks noGrp="1"/>
          </p:cNvSpPr>
          <p:nvPr>
            <p:ph type="ctrTitle"/>
          </p:nvPr>
        </p:nvSpPr>
        <p:spPr>
          <a:xfrm>
            <a:off x="1524003" y="3429000"/>
            <a:ext cx="9144000" cy="2387598"/>
          </a:xfrm>
        </p:spPr>
        <p:txBody>
          <a:bodyPr/>
          <a:lstStyle/>
          <a:p>
            <a:pPr lvl="0"/>
            <a:r>
              <a:rPr lang="en-GB">
                <a:solidFill>
                  <a:srgbClr val="FFFFFF"/>
                </a:solidFill>
              </a:rPr>
              <a:t>Visual Diary</a:t>
            </a:r>
          </a:p>
        </p:txBody>
      </p:sp>
      <p:sp>
        <p:nvSpPr>
          <p:cNvPr id="4" name="Subtitle 2">
            <a:extLst>
              <a:ext uri="{FF2B5EF4-FFF2-40B4-BE49-F238E27FC236}">
                <a16:creationId xmlns:a16="http://schemas.microsoft.com/office/drawing/2014/main" id="{AEBE2E22-A934-0FC9-ED1B-33919D68EEBC}"/>
              </a:ext>
            </a:extLst>
          </p:cNvPr>
          <p:cNvSpPr txBox="1">
            <a:spLocks noGrp="1"/>
          </p:cNvSpPr>
          <p:nvPr>
            <p:ph type="subTitle" idx="1"/>
          </p:nvPr>
        </p:nvSpPr>
        <p:spPr>
          <a:xfrm>
            <a:off x="1524003" y="5908679"/>
            <a:ext cx="9144000" cy="1655758"/>
          </a:xfrm>
        </p:spPr>
        <p:txBody>
          <a:bodyPr/>
          <a:lstStyle/>
          <a:p>
            <a:pPr lvl="0"/>
            <a:r>
              <a:rPr lang="en-GB">
                <a:solidFill>
                  <a:srgbClr val="FFFFFF"/>
                </a:solidFill>
              </a:rPr>
              <a:t>Name: Ollie Cook</a:t>
            </a:r>
          </a:p>
          <a:p>
            <a:pPr lvl="0"/>
            <a:r>
              <a:rPr lang="en-GB">
                <a:solidFill>
                  <a:srgbClr val="FFFFFF"/>
                </a:solidFill>
              </a:rPr>
              <a:t>Student Number: 2305752</a:t>
            </a:r>
          </a:p>
          <a:p>
            <a:pPr lvl="0"/>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2CB962CF-61A3-4EF9-94F6-7C59B0329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9900E5-060B-035F-95B9-40D0C7AE97E7}"/>
              </a:ext>
            </a:extLst>
          </p:cNvPr>
          <p:cNvSpPr>
            <a:spLocks noGrp="1"/>
          </p:cNvSpPr>
          <p:nvPr>
            <p:ph type="title"/>
          </p:nvPr>
        </p:nvSpPr>
        <p:spPr>
          <a:xfrm>
            <a:off x="838200" y="556337"/>
            <a:ext cx="6797405" cy="1651404"/>
          </a:xfrm>
        </p:spPr>
        <p:txBody>
          <a:bodyPr>
            <a:normAutofit/>
          </a:bodyPr>
          <a:lstStyle/>
          <a:p>
            <a:r>
              <a:rPr lang="en-US" sz="4000" u="sng"/>
              <a:t>Planning – Found Images</a:t>
            </a:r>
          </a:p>
        </p:txBody>
      </p:sp>
      <p:sp>
        <p:nvSpPr>
          <p:cNvPr id="3" name="Content Placeholder 2">
            <a:extLst>
              <a:ext uri="{FF2B5EF4-FFF2-40B4-BE49-F238E27FC236}">
                <a16:creationId xmlns:a16="http://schemas.microsoft.com/office/drawing/2014/main" id="{D4F4C8EC-1C84-6D87-E70B-7EA3B56D74A3}"/>
              </a:ext>
            </a:extLst>
          </p:cNvPr>
          <p:cNvSpPr>
            <a:spLocks noGrp="1"/>
          </p:cNvSpPr>
          <p:nvPr>
            <p:ph idx="1"/>
          </p:nvPr>
        </p:nvSpPr>
        <p:spPr>
          <a:xfrm>
            <a:off x="838200" y="2401330"/>
            <a:ext cx="6797405" cy="3719384"/>
          </a:xfrm>
        </p:spPr>
        <p:txBody>
          <a:bodyPr>
            <a:normAutofit/>
          </a:bodyPr>
          <a:lstStyle/>
          <a:p>
            <a:pPr marL="0" indent="0">
              <a:buNone/>
            </a:pPr>
            <a:r>
              <a:rPr lang="en-US" sz="1400"/>
              <a:t>During the first session of Fugitive Testimonies, we each had to choose an envelope that contained a single image that we would use as inspiration for the rest of the module. I received a </a:t>
            </a:r>
            <a:r>
              <a:rPr lang="en-GB" sz="1400"/>
              <a:t>colour</a:t>
            </a:r>
            <a:r>
              <a:rPr lang="en-US" sz="1400"/>
              <a:t> film of a monarch butterfly on what I assume was either a tall purple perennial or a May night salvia flower in front of a rock wall.  It is currently winter so taking images of flowers is going to be difficult since most flowers bloom in spring or summer and I rarely, if ever, see butterflies during seasons that aren't summer so picturing them separately with be difficult but picturing them together will be near impossible so I'm going to focus on the flower in the image. I am going to Penllegare with my friends for photography so if there are any flowers, blossomed or not, I can take photos of them and go from there. After looking on the Penllegare website, I found a walks and trails section that includes a map of the entire place and includes different paths that can be followed, one of these paths is labelled the Gardner's Stroll which suggests that there are more plants and flowers along this path so by following this path I will be able to find more flowers that are hopefully blooming. We planned to go around midday and according to the weather chart, it isn’t likely to rain but it will be cold and windy so I will need to keep that in mind and take an umbrella and coat to be prepared.</a:t>
            </a:r>
          </a:p>
        </p:txBody>
      </p:sp>
      <p:pic>
        <p:nvPicPr>
          <p:cNvPr id="1026" name="Picture 2" descr="Download Trail Map">
            <a:extLst>
              <a:ext uri="{FF2B5EF4-FFF2-40B4-BE49-F238E27FC236}">
                <a16:creationId xmlns:a16="http://schemas.microsoft.com/office/drawing/2014/main" id="{0CB04980-D3D0-256A-157E-502850BE34B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36728" y="894522"/>
            <a:ext cx="3655247" cy="40613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BEEEF69-3BC2-961A-CDCE-E8F7E2B55349}"/>
              </a:ext>
            </a:extLst>
          </p:cNvPr>
          <p:cNvPicPr>
            <a:picLocks noChangeAspect="1"/>
          </p:cNvPicPr>
          <p:nvPr/>
        </p:nvPicPr>
        <p:blipFill rotWithShape="1">
          <a:blip r:embed="rId3"/>
          <a:srcRect l="6279" r="7432"/>
          <a:stretch/>
        </p:blipFill>
        <p:spPr>
          <a:xfrm>
            <a:off x="7635605" y="5369417"/>
            <a:ext cx="4457494" cy="594061"/>
          </a:xfrm>
          <a:prstGeom prst="rect">
            <a:avLst/>
          </a:prstGeom>
        </p:spPr>
      </p:pic>
    </p:spTree>
    <p:extLst>
      <p:ext uri="{BB962C8B-B14F-4D97-AF65-F5344CB8AC3E}">
        <p14:creationId xmlns:p14="http://schemas.microsoft.com/office/powerpoint/2010/main" val="727880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pic>
        <p:nvPicPr>
          <p:cNvPr id="2" name="Picture 2" descr="Sophie Calle's “The Hotel” - Criticism - e-flux">
            <a:extLst>
              <a:ext uri="{FF2B5EF4-FFF2-40B4-BE49-F238E27FC236}">
                <a16:creationId xmlns:a16="http://schemas.microsoft.com/office/drawing/2014/main" id="{94645CF8-B0AA-05EF-BD01-3260A20B4826}"/>
              </a:ext>
            </a:extLst>
          </p:cNvPr>
          <p:cNvPicPr>
            <a:picLocks noChangeAspect="1"/>
          </p:cNvPicPr>
          <p:nvPr/>
        </p:nvPicPr>
        <p:blipFill>
          <a:blip r:embed="rId2"/>
          <a:srcRect/>
          <a:stretch>
            <a:fillRect/>
          </a:stretch>
        </p:blipFill>
        <p:spPr>
          <a:xfrm>
            <a:off x="7608950" y="193916"/>
            <a:ext cx="3543299" cy="2323124"/>
          </a:xfrm>
          <a:prstGeom prst="rect">
            <a:avLst/>
          </a:prstGeom>
          <a:noFill/>
          <a:ln cap="flat">
            <a:noFill/>
          </a:ln>
        </p:spPr>
      </p:pic>
      <p:pic>
        <p:nvPicPr>
          <p:cNvPr id="3" name="Picture 4" descr="Stephen Gill's Sublime Decay Please Notify the Sun – AMERICAN SUBURB X">
            <a:extLst>
              <a:ext uri="{FF2B5EF4-FFF2-40B4-BE49-F238E27FC236}">
                <a16:creationId xmlns:a16="http://schemas.microsoft.com/office/drawing/2014/main" id="{F06E94B5-1023-3396-5FCC-32FDE69F4D58}"/>
              </a:ext>
            </a:extLst>
          </p:cNvPr>
          <p:cNvPicPr>
            <a:picLocks noChangeAspect="1"/>
          </p:cNvPicPr>
          <p:nvPr/>
        </p:nvPicPr>
        <p:blipFill>
          <a:blip r:embed="rId3"/>
          <a:srcRect r="2361"/>
          <a:stretch>
            <a:fillRect/>
          </a:stretch>
        </p:blipFill>
        <p:spPr>
          <a:xfrm>
            <a:off x="2383996" y="3266849"/>
            <a:ext cx="3007013" cy="1231897"/>
          </a:xfrm>
          <a:prstGeom prst="rect">
            <a:avLst/>
          </a:prstGeom>
          <a:noFill/>
          <a:ln cap="flat">
            <a:noFill/>
          </a:ln>
        </p:spPr>
      </p:pic>
      <p:pic>
        <p:nvPicPr>
          <p:cNvPr id="4" name="Picture 6" descr="Things Come Apart by Todd McLellan - in pictures | Art and design | The  Guardian">
            <a:extLst>
              <a:ext uri="{FF2B5EF4-FFF2-40B4-BE49-F238E27FC236}">
                <a16:creationId xmlns:a16="http://schemas.microsoft.com/office/drawing/2014/main" id="{174C7828-5632-5AE5-1AD4-4C09B184FD75}"/>
              </a:ext>
            </a:extLst>
          </p:cNvPr>
          <p:cNvPicPr>
            <a:picLocks noChangeAspect="1"/>
          </p:cNvPicPr>
          <p:nvPr/>
        </p:nvPicPr>
        <p:blipFill>
          <a:blip r:embed="rId4"/>
          <a:srcRect/>
          <a:stretch>
            <a:fillRect/>
          </a:stretch>
        </p:blipFill>
        <p:spPr>
          <a:xfrm>
            <a:off x="59637" y="558158"/>
            <a:ext cx="2187144" cy="2914366"/>
          </a:xfrm>
          <a:prstGeom prst="rect">
            <a:avLst/>
          </a:prstGeom>
          <a:noFill/>
          <a:ln cap="flat">
            <a:noFill/>
          </a:ln>
        </p:spPr>
      </p:pic>
      <p:pic>
        <p:nvPicPr>
          <p:cNvPr id="5" name="Picture 8" descr="Cold Dark Matter: An Exploded View', Cornelia Parker CBE RA, 1991 | Tate">
            <a:extLst>
              <a:ext uri="{FF2B5EF4-FFF2-40B4-BE49-F238E27FC236}">
                <a16:creationId xmlns:a16="http://schemas.microsoft.com/office/drawing/2014/main" id="{893D09D7-D6C3-E5FC-1DE8-857250D3C703}"/>
              </a:ext>
            </a:extLst>
          </p:cNvPr>
          <p:cNvPicPr>
            <a:picLocks noChangeAspect="1"/>
          </p:cNvPicPr>
          <p:nvPr/>
        </p:nvPicPr>
        <p:blipFill>
          <a:blip r:embed="rId5"/>
          <a:srcRect/>
          <a:stretch>
            <a:fillRect/>
          </a:stretch>
        </p:blipFill>
        <p:spPr>
          <a:xfrm>
            <a:off x="2383996" y="558158"/>
            <a:ext cx="3007013" cy="2277806"/>
          </a:xfrm>
          <a:prstGeom prst="rect">
            <a:avLst/>
          </a:prstGeom>
          <a:noFill/>
          <a:ln cap="flat">
            <a:noFill/>
          </a:ln>
        </p:spPr>
      </p:pic>
      <p:pic>
        <p:nvPicPr>
          <p:cNvPr id="6" name="Picture 10" descr="On Abortion by Laia Abril">
            <a:extLst>
              <a:ext uri="{FF2B5EF4-FFF2-40B4-BE49-F238E27FC236}">
                <a16:creationId xmlns:a16="http://schemas.microsoft.com/office/drawing/2014/main" id="{C99C84F2-BA77-3090-00E2-EF94368D066E}"/>
              </a:ext>
            </a:extLst>
          </p:cNvPr>
          <p:cNvPicPr>
            <a:picLocks noChangeAspect="1"/>
          </p:cNvPicPr>
          <p:nvPr/>
        </p:nvPicPr>
        <p:blipFill>
          <a:blip r:embed="rId6"/>
          <a:srcRect/>
          <a:stretch>
            <a:fillRect/>
          </a:stretch>
        </p:blipFill>
        <p:spPr>
          <a:xfrm>
            <a:off x="5487442" y="193916"/>
            <a:ext cx="2048621" cy="3072932"/>
          </a:xfrm>
          <a:prstGeom prst="rect">
            <a:avLst/>
          </a:prstGeom>
          <a:noFill/>
          <a:ln cap="flat">
            <a:noFill/>
          </a:ln>
        </p:spPr>
      </p:pic>
      <p:sp>
        <p:nvSpPr>
          <p:cNvPr id="7" name="Title 1">
            <a:extLst>
              <a:ext uri="{FF2B5EF4-FFF2-40B4-BE49-F238E27FC236}">
                <a16:creationId xmlns:a16="http://schemas.microsoft.com/office/drawing/2014/main" id="{95A258BF-0528-8D75-6C2A-8EAE5135CF5B}"/>
              </a:ext>
            </a:extLst>
          </p:cNvPr>
          <p:cNvSpPr txBox="1"/>
          <p:nvPr/>
        </p:nvSpPr>
        <p:spPr>
          <a:xfrm>
            <a:off x="-46378" y="-79516"/>
            <a:ext cx="2623925" cy="637675"/>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Research Method – Objects</a:t>
            </a:r>
          </a:p>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Mood Board</a:t>
            </a:r>
          </a:p>
        </p:txBody>
      </p:sp>
      <p:sp>
        <p:nvSpPr>
          <p:cNvPr id="8" name="TextBox 7">
            <a:extLst>
              <a:ext uri="{FF2B5EF4-FFF2-40B4-BE49-F238E27FC236}">
                <a16:creationId xmlns:a16="http://schemas.microsoft.com/office/drawing/2014/main" id="{C3F95077-F854-7AB6-EFDA-610223CAECFA}"/>
              </a:ext>
            </a:extLst>
          </p:cNvPr>
          <p:cNvSpPr txBox="1"/>
          <p:nvPr/>
        </p:nvSpPr>
        <p:spPr>
          <a:xfrm>
            <a:off x="2383996" y="2835965"/>
            <a:ext cx="1351720"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Cornelia Parker – Cold Dark Matter</a:t>
            </a:r>
          </a:p>
        </p:txBody>
      </p:sp>
      <p:sp>
        <p:nvSpPr>
          <p:cNvPr id="9" name="TextBox 8">
            <a:extLst>
              <a:ext uri="{FF2B5EF4-FFF2-40B4-BE49-F238E27FC236}">
                <a16:creationId xmlns:a16="http://schemas.microsoft.com/office/drawing/2014/main" id="{5737B95E-FA2E-1130-2259-1BD7C273CBC7}"/>
              </a:ext>
            </a:extLst>
          </p:cNvPr>
          <p:cNvSpPr txBox="1"/>
          <p:nvPr/>
        </p:nvSpPr>
        <p:spPr>
          <a:xfrm>
            <a:off x="0" y="3414186"/>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Todd Mclellan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Things Come Apart</a:t>
            </a:r>
          </a:p>
        </p:txBody>
      </p:sp>
      <p:pic>
        <p:nvPicPr>
          <p:cNvPr id="10" name="Picture 2" descr="Todd McLellan's Apart Camera">
            <a:extLst>
              <a:ext uri="{FF2B5EF4-FFF2-40B4-BE49-F238E27FC236}">
                <a16:creationId xmlns:a16="http://schemas.microsoft.com/office/drawing/2014/main" id="{FCE711B0-5028-106B-7444-CDAEA0843CA7}"/>
              </a:ext>
            </a:extLst>
          </p:cNvPr>
          <p:cNvPicPr>
            <a:picLocks noChangeAspect="1"/>
          </p:cNvPicPr>
          <p:nvPr/>
        </p:nvPicPr>
        <p:blipFill>
          <a:blip r:embed="rId7"/>
          <a:srcRect/>
          <a:stretch>
            <a:fillRect/>
          </a:stretch>
        </p:blipFill>
        <p:spPr>
          <a:xfrm>
            <a:off x="59637" y="3784911"/>
            <a:ext cx="2187144" cy="2916186"/>
          </a:xfrm>
          <a:prstGeom prst="rect">
            <a:avLst/>
          </a:prstGeom>
          <a:noFill/>
          <a:ln cap="flat">
            <a:noFill/>
          </a:ln>
        </p:spPr>
      </p:pic>
      <p:pic>
        <p:nvPicPr>
          <p:cNvPr id="11" name="Picture 4" descr="Donlon Books | Please Notify the Sun by Stephen Gill">
            <a:extLst>
              <a:ext uri="{FF2B5EF4-FFF2-40B4-BE49-F238E27FC236}">
                <a16:creationId xmlns:a16="http://schemas.microsoft.com/office/drawing/2014/main" id="{E11DBE76-6E50-218E-FCF0-0B7286D138A5}"/>
              </a:ext>
            </a:extLst>
          </p:cNvPr>
          <p:cNvPicPr>
            <a:picLocks noChangeAspect="1"/>
          </p:cNvPicPr>
          <p:nvPr/>
        </p:nvPicPr>
        <p:blipFill>
          <a:blip r:embed="rId8"/>
          <a:srcRect/>
          <a:stretch>
            <a:fillRect/>
          </a:stretch>
        </p:blipFill>
        <p:spPr>
          <a:xfrm>
            <a:off x="3930447" y="4523600"/>
            <a:ext cx="1460552" cy="2190838"/>
          </a:xfrm>
          <a:prstGeom prst="rect">
            <a:avLst/>
          </a:prstGeom>
          <a:noFill/>
          <a:ln cap="flat">
            <a:noFill/>
          </a:ln>
        </p:spPr>
      </p:pic>
      <p:sp>
        <p:nvSpPr>
          <p:cNvPr id="12" name="TextBox 9">
            <a:extLst>
              <a:ext uri="{FF2B5EF4-FFF2-40B4-BE49-F238E27FC236}">
                <a16:creationId xmlns:a16="http://schemas.microsoft.com/office/drawing/2014/main" id="{91C862DA-C0E8-A6C2-7528-3BBAAA087EE3}"/>
              </a:ext>
            </a:extLst>
          </p:cNvPr>
          <p:cNvSpPr txBox="1"/>
          <p:nvPr/>
        </p:nvSpPr>
        <p:spPr>
          <a:xfrm>
            <a:off x="2326288" y="4459172"/>
            <a:ext cx="1870112"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Stephen Gill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Please Notify The Sun</a:t>
            </a:r>
          </a:p>
        </p:txBody>
      </p:sp>
      <p:pic>
        <p:nvPicPr>
          <p:cNvPr id="13" name="Picture 6" descr="Stephen Gill Please Notify the Sun">
            <a:extLst>
              <a:ext uri="{FF2B5EF4-FFF2-40B4-BE49-F238E27FC236}">
                <a16:creationId xmlns:a16="http://schemas.microsoft.com/office/drawing/2014/main" id="{478E2B25-F880-FA91-3D83-BC7F1B2DA92E}"/>
              </a:ext>
            </a:extLst>
          </p:cNvPr>
          <p:cNvPicPr>
            <a:picLocks noChangeAspect="1"/>
          </p:cNvPicPr>
          <p:nvPr/>
        </p:nvPicPr>
        <p:blipFill>
          <a:blip r:embed="rId9"/>
          <a:srcRect/>
          <a:stretch>
            <a:fillRect/>
          </a:stretch>
        </p:blipFill>
        <p:spPr>
          <a:xfrm>
            <a:off x="2645386" y="4851294"/>
            <a:ext cx="1231916" cy="1849803"/>
          </a:xfrm>
          <a:prstGeom prst="rect">
            <a:avLst/>
          </a:prstGeom>
          <a:noFill/>
          <a:ln cap="flat">
            <a:noFill/>
          </a:ln>
        </p:spPr>
      </p:pic>
      <p:sp>
        <p:nvSpPr>
          <p:cNvPr id="14" name="TextBox 10">
            <a:extLst>
              <a:ext uri="{FF2B5EF4-FFF2-40B4-BE49-F238E27FC236}">
                <a16:creationId xmlns:a16="http://schemas.microsoft.com/office/drawing/2014/main" id="{9B8CE58F-7284-B3D8-A3D2-96A32AF25580}"/>
              </a:ext>
            </a:extLst>
          </p:cNvPr>
          <p:cNvSpPr txBox="1"/>
          <p:nvPr/>
        </p:nvSpPr>
        <p:spPr>
          <a:xfrm>
            <a:off x="5414555" y="3265386"/>
            <a:ext cx="1351720"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Laia Abril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On Abortion</a:t>
            </a:r>
          </a:p>
        </p:txBody>
      </p:sp>
      <p:pic>
        <p:nvPicPr>
          <p:cNvPr id="15" name="Picture 8" descr="On Abortion – Laia Abril">
            <a:extLst>
              <a:ext uri="{FF2B5EF4-FFF2-40B4-BE49-F238E27FC236}">
                <a16:creationId xmlns:a16="http://schemas.microsoft.com/office/drawing/2014/main" id="{FF7DDFBB-3F72-DEF6-BE78-1F4FA05D92D2}"/>
              </a:ext>
            </a:extLst>
          </p:cNvPr>
          <p:cNvPicPr>
            <a:picLocks noChangeAspect="1"/>
          </p:cNvPicPr>
          <p:nvPr/>
        </p:nvPicPr>
        <p:blipFill>
          <a:blip r:embed="rId10"/>
          <a:srcRect t="1382" b="-1941"/>
          <a:stretch>
            <a:fillRect/>
          </a:stretch>
        </p:blipFill>
        <p:spPr>
          <a:xfrm>
            <a:off x="5487442" y="3696279"/>
            <a:ext cx="2048621" cy="3089026"/>
          </a:xfrm>
          <a:prstGeom prst="rect">
            <a:avLst/>
          </a:prstGeom>
          <a:noFill/>
          <a:ln cap="flat">
            <a:noFill/>
          </a:ln>
        </p:spPr>
      </p:pic>
      <p:sp>
        <p:nvSpPr>
          <p:cNvPr id="16" name="TextBox 11">
            <a:extLst>
              <a:ext uri="{FF2B5EF4-FFF2-40B4-BE49-F238E27FC236}">
                <a16:creationId xmlns:a16="http://schemas.microsoft.com/office/drawing/2014/main" id="{42F01762-6B54-F955-95C5-D934560A01AD}"/>
              </a:ext>
            </a:extLst>
          </p:cNvPr>
          <p:cNvSpPr txBox="1"/>
          <p:nvPr/>
        </p:nvSpPr>
        <p:spPr>
          <a:xfrm>
            <a:off x="11152251" y="193916"/>
            <a:ext cx="1351720"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Sophie Calle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The Hotel</a:t>
            </a:r>
          </a:p>
        </p:txBody>
      </p:sp>
      <p:pic>
        <p:nvPicPr>
          <p:cNvPr id="17" name="Picture 12">
            <a:extLst>
              <a:ext uri="{FF2B5EF4-FFF2-40B4-BE49-F238E27FC236}">
                <a16:creationId xmlns:a16="http://schemas.microsoft.com/office/drawing/2014/main" id="{5B7AF40E-9338-8657-CACD-CB57BFB17218}"/>
              </a:ext>
            </a:extLst>
          </p:cNvPr>
          <p:cNvPicPr>
            <a:picLocks noChangeAspect="1"/>
          </p:cNvPicPr>
          <p:nvPr/>
        </p:nvPicPr>
        <p:blipFill>
          <a:blip r:embed="rId11"/>
          <a:srcRect/>
          <a:stretch>
            <a:fillRect/>
          </a:stretch>
        </p:blipFill>
        <p:spPr>
          <a:xfrm>
            <a:off x="8606296" y="2578233"/>
            <a:ext cx="3526072" cy="2311822"/>
          </a:xfrm>
          <a:prstGeom prst="rect">
            <a:avLst/>
          </a:prstGeom>
          <a:noFill/>
          <a:ln cap="flat">
            <a:noFill/>
          </a:ln>
        </p:spPr>
      </p:pic>
      <p:pic>
        <p:nvPicPr>
          <p:cNvPr id="18" name="Picture 14">
            <a:extLst>
              <a:ext uri="{FF2B5EF4-FFF2-40B4-BE49-F238E27FC236}">
                <a16:creationId xmlns:a16="http://schemas.microsoft.com/office/drawing/2014/main" id="{6D0D605B-E3F6-6A76-6DBA-AD1914E16EA7}"/>
              </a:ext>
            </a:extLst>
          </p:cNvPr>
          <p:cNvPicPr>
            <a:picLocks noChangeAspect="1"/>
          </p:cNvPicPr>
          <p:nvPr/>
        </p:nvPicPr>
        <p:blipFill>
          <a:blip r:embed="rId12"/>
          <a:srcRect/>
          <a:stretch>
            <a:fillRect/>
          </a:stretch>
        </p:blipFill>
        <p:spPr>
          <a:xfrm>
            <a:off x="7593543" y="4948595"/>
            <a:ext cx="2756769" cy="1836709"/>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397FC-F6AC-5976-1F82-AB5A5EF9ED30}"/>
              </a:ext>
            </a:extLst>
          </p:cNvPr>
          <p:cNvSpPr txBox="1"/>
          <p:nvPr/>
        </p:nvSpPr>
        <p:spPr>
          <a:xfrm>
            <a:off x="-46378" y="-79516"/>
            <a:ext cx="2623925" cy="637675"/>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Research Method – </a:t>
            </a:r>
            <a:r>
              <a:rPr lang="en-GB" sz="1600" b="0" i="0" u="sng" strike="noStrike" kern="0" cap="none" spc="0" baseline="0">
                <a:solidFill>
                  <a:srgbClr val="000000"/>
                </a:solidFill>
                <a:uFillTx/>
                <a:latin typeface="Aptos Display"/>
              </a:rPr>
              <a:t>Image</a:t>
            </a:r>
            <a:endParaRPr lang="en-GB" sz="1600" b="0" i="0" u="sng" strike="noStrike" kern="1200" cap="none" spc="0" baseline="0">
              <a:solidFill>
                <a:srgbClr val="000000"/>
              </a:solidFill>
              <a:uFillTx/>
              <a:latin typeface="Aptos Display"/>
            </a:endParaRPr>
          </a:p>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Mood Board</a:t>
            </a:r>
          </a:p>
        </p:txBody>
      </p:sp>
      <p:pic>
        <p:nvPicPr>
          <p:cNvPr id="3" name="Picture 2">
            <a:extLst>
              <a:ext uri="{FF2B5EF4-FFF2-40B4-BE49-F238E27FC236}">
                <a16:creationId xmlns:a16="http://schemas.microsoft.com/office/drawing/2014/main" id="{F8997D8F-1DDE-67FC-6620-4CC34B2035DD}"/>
              </a:ext>
            </a:extLst>
          </p:cNvPr>
          <p:cNvPicPr>
            <a:picLocks noChangeAspect="1"/>
          </p:cNvPicPr>
          <p:nvPr/>
        </p:nvPicPr>
        <p:blipFill>
          <a:blip r:embed="rId2"/>
          <a:srcRect l="7776" t="8139" r="4737" b="11884"/>
          <a:stretch>
            <a:fillRect/>
          </a:stretch>
        </p:blipFill>
        <p:spPr>
          <a:xfrm>
            <a:off x="122694" y="1603254"/>
            <a:ext cx="4174437" cy="2911074"/>
          </a:xfrm>
          <a:prstGeom prst="rect">
            <a:avLst/>
          </a:prstGeom>
          <a:noFill/>
          <a:ln cap="flat">
            <a:noFill/>
          </a:ln>
        </p:spPr>
      </p:pic>
      <p:pic>
        <p:nvPicPr>
          <p:cNvPr id="4" name="Picture 4">
            <a:extLst>
              <a:ext uri="{FF2B5EF4-FFF2-40B4-BE49-F238E27FC236}">
                <a16:creationId xmlns:a16="http://schemas.microsoft.com/office/drawing/2014/main" id="{AC633EB2-CFA0-E206-EB26-12B1179FC496}"/>
              </a:ext>
            </a:extLst>
          </p:cNvPr>
          <p:cNvPicPr>
            <a:picLocks noChangeAspect="1"/>
          </p:cNvPicPr>
          <p:nvPr/>
        </p:nvPicPr>
        <p:blipFill>
          <a:blip r:embed="rId3"/>
          <a:srcRect l="51851" t="9082" r="5695" b="12174"/>
          <a:stretch>
            <a:fillRect/>
          </a:stretch>
        </p:blipFill>
        <p:spPr>
          <a:xfrm>
            <a:off x="2737695" y="4593360"/>
            <a:ext cx="1559436" cy="2206483"/>
          </a:xfrm>
          <a:prstGeom prst="rect">
            <a:avLst/>
          </a:prstGeom>
          <a:noFill/>
          <a:ln cap="flat">
            <a:noFill/>
          </a:ln>
        </p:spPr>
      </p:pic>
      <p:pic>
        <p:nvPicPr>
          <p:cNvPr id="5" name="Picture 6">
            <a:extLst>
              <a:ext uri="{FF2B5EF4-FFF2-40B4-BE49-F238E27FC236}">
                <a16:creationId xmlns:a16="http://schemas.microsoft.com/office/drawing/2014/main" id="{F40031C3-95A6-539B-B58C-49E22CE26BB7}"/>
              </a:ext>
            </a:extLst>
          </p:cNvPr>
          <p:cNvPicPr>
            <a:picLocks noChangeAspect="1"/>
          </p:cNvPicPr>
          <p:nvPr/>
        </p:nvPicPr>
        <p:blipFill>
          <a:blip r:embed="rId4"/>
          <a:srcRect l="7776" t="7149" r="5252" b="11014"/>
          <a:stretch>
            <a:fillRect/>
          </a:stretch>
        </p:blipFill>
        <p:spPr>
          <a:xfrm>
            <a:off x="96185" y="4912074"/>
            <a:ext cx="2623925" cy="1883444"/>
          </a:xfrm>
          <a:prstGeom prst="rect">
            <a:avLst/>
          </a:prstGeom>
          <a:noFill/>
          <a:ln cap="flat">
            <a:noFill/>
          </a:ln>
        </p:spPr>
      </p:pic>
      <p:pic>
        <p:nvPicPr>
          <p:cNvPr id="6" name="Picture 8" descr="Empty Chair by Erik Kessels — C41 Magazine">
            <a:extLst>
              <a:ext uri="{FF2B5EF4-FFF2-40B4-BE49-F238E27FC236}">
                <a16:creationId xmlns:a16="http://schemas.microsoft.com/office/drawing/2014/main" id="{8CEEE103-B89B-A384-2A1A-D947ED98C390}"/>
              </a:ext>
            </a:extLst>
          </p:cNvPr>
          <p:cNvPicPr>
            <a:picLocks noChangeAspect="1"/>
          </p:cNvPicPr>
          <p:nvPr/>
        </p:nvPicPr>
        <p:blipFill>
          <a:blip r:embed="rId5"/>
          <a:srcRect/>
          <a:stretch>
            <a:fillRect/>
          </a:stretch>
        </p:blipFill>
        <p:spPr>
          <a:xfrm>
            <a:off x="7752383" y="2063755"/>
            <a:ext cx="1478950" cy="2395599"/>
          </a:xfrm>
          <a:prstGeom prst="rect">
            <a:avLst/>
          </a:prstGeom>
          <a:noFill/>
          <a:ln cap="flat">
            <a:noFill/>
          </a:ln>
        </p:spPr>
      </p:pic>
      <p:pic>
        <p:nvPicPr>
          <p:cNvPr id="7" name="Picture 10" descr="Empty Chair by Erik Kessels — C41 Magazine">
            <a:extLst>
              <a:ext uri="{FF2B5EF4-FFF2-40B4-BE49-F238E27FC236}">
                <a16:creationId xmlns:a16="http://schemas.microsoft.com/office/drawing/2014/main" id="{94E64339-15B9-5D28-5CD1-62411E90CDDF}"/>
              </a:ext>
            </a:extLst>
          </p:cNvPr>
          <p:cNvPicPr>
            <a:picLocks noChangeAspect="1"/>
          </p:cNvPicPr>
          <p:nvPr/>
        </p:nvPicPr>
        <p:blipFill>
          <a:blip r:embed="rId6"/>
          <a:srcRect/>
          <a:stretch>
            <a:fillRect/>
          </a:stretch>
        </p:blipFill>
        <p:spPr>
          <a:xfrm>
            <a:off x="7752383" y="60048"/>
            <a:ext cx="2633892" cy="1950698"/>
          </a:xfrm>
          <a:prstGeom prst="rect">
            <a:avLst/>
          </a:prstGeom>
          <a:noFill/>
          <a:ln cap="flat">
            <a:noFill/>
          </a:ln>
        </p:spPr>
      </p:pic>
      <p:pic>
        <p:nvPicPr>
          <p:cNvPr id="8" name="Picture 12" descr="Empty Chair by Erik Kessels — C41 Magazine">
            <a:extLst>
              <a:ext uri="{FF2B5EF4-FFF2-40B4-BE49-F238E27FC236}">
                <a16:creationId xmlns:a16="http://schemas.microsoft.com/office/drawing/2014/main" id="{A1D05215-92B2-161F-AF2A-50B241B209F4}"/>
              </a:ext>
            </a:extLst>
          </p:cNvPr>
          <p:cNvPicPr>
            <a:picLocks noChangeAspect="1"/>
          </p:cNvPicPr>
          <p:nvPr/>
        </p:nvPicPr>
        <p:blipFill>
          <a:blip r:embed="rId7"/>
          <a:srcRect/>
          <a:stretch>
            <a:fillRect/>
          </a:stretch>
        </p:blipFill>
        <p:spPr>
          <a:xfrm>
            <a:off x="10418664" y="60048"/>
            <a:ext cx="1733583" cy="2669901"/>
          </a:xfrm>
          <a:prstGeom prst="rect">
            <a:avLst/>
          </a:prstGeom>
          <a:noFill/>
          <a:ln cap="flat">
            <a:noFill/>
          </a:ln>
        </p:spPr>
      </p:pic>
      <p:pic>
        <p:nvPicPr>
          <p:cNvPr id="9" name="Picture 14" descr="24HRS IN PHOTO — ERIK KESSELS">
            <a:extLst>
              <a:ext uri="{FF2B5EF4-FFF2-40B4-BE49-F238E27FC236}">
                <a16:creationId xmlns:a16="http://schemas.microsoft.com/office/drawing/2014/main" id="{0E00CF35-4F69-1B55-8D17-2EB07B611632}"/>
              </a:ext>
            </a:extLst>
          </p:cNvPr>
          <p:cNvPicPr>
            <a:picLocks noChangeAspect="1"/>
          </p:cNvPicPr>
          <p:nvPr/>
        </p:nvPicPr>
        <p:blipFill>
          <a:blip r:embed="rId8"/>
          <a:srcRect/>
          <a:stretch>
            <a:fillRect/>
          </a:stretch>
        </p:blipFill>
        <p:spPr>
          <a:xfrm>
            <a:off x="4454792" y="2549575"/>
            <a:ext cx="3224841" cy="2035554"/>
          </a:xfrm>
          <a:prstGeom prst="rect">
            <a:avLst/>
          </a:prstGeom>
          <a:noFill/>
          <a:ln cap="flat">
            <a:noFill/>
          </a:ln>
        </p:spPr>
      </p:pic>
      <p:pic>
        <p:nvPicPr>
          <p:cNvPr id="10" name="Picture 16" descr="24HRS IN PHOTO — ERIK KESSELS">
            <a:extLst>
              <a:ext uri="{FF2B5EF4-FFF2-40B4-BE49-F238E27FC236}">
                <a16:creationId xmlns:a16="http://schemas.microsoft.com/office/drawing/2014/main" id="{06B929AD-991B-0141-5206-F7FDC3518C1B}"/>
              </a:ext>
            </a:extLst>
          </p:cNvPr>
          <p:cNvPicPr>
            <a:picLocks noChangeAspect="1"/>
          </p:cNvPicPr>
          <p:nvPr/>
        </p:nvPicPr>
        <p:blipFill>
          <a:blip r:embed="rId9"/>
          <a:srcRect/>
          <a:stretch>
            <a:fillRect/>
          </a:stretch>
        </p:blipFill>
        <p:spPr>
          <a:xfrm>
            <a:off x="4454792" y="60048"/>
            <a:ext cx="3224841" cy="2150229"/>
          </a:xfrm>
          <a:prstGeom prst="rect">
            <a:avLst/>
          </a:prstGeom>
          <a:noFill/>
          <a:ln cap="flat">
            <a:noFill/>
          </a:ln>
        </p:spPr>
      </p:pic>
      <p:pic>
        <p:nvPicPr>
          <p:cNvPr id="11" name="Picture 18" descr="Trish Morrissey – “Seven Years” | Advanced Research Strategies">
            <a:extLst>
              <a:ext uri="{FF2B5EF4-FFF2-40B4-BE49-F238E27FC236}">
                <a16:creationId xmlns:a16="http://schemas.microsoft.com/office/drawing/2014/main" id="{D338BB2F-E54A-53A3-9411-74B91FE011BA}"/>
              </a:ext>
            </a:extLst>
          </p:cNvPr>
          <p:cNvPicPr>
            <a:picLocks noChangeAspect="1"/>
          </p:cNvPicPr>
          <p:nvPr/>
        </p:nvPicPr>
        <p:blipFill>
          <a:blip r:embed="rId10"/>
          <a:srcRect/>
          <a:stretch>
            <a:fillRect/>
          </a:stretch>
        </p:blipFill>
        <p:spPr>
          <a:xfrm>
            <a:off x="7773094" y="4658529"/>
            <a:ext cx="1641210" cy="2136998"/>
          </a:xfrm>
          <a:prstGeom prst="rect">
            <a:avLst/>
          </a:prstGeom>
          <a:noFill/>
          <a:ln cap="flat">
            <a:noFill/>
          </a:ln>
        </p:spPr>
      </p:pic>
      <p:sp>
        <p:nvSpPr>
          <p:cNvPr id="12" name="TextBox 6">
            <a:extLst>
              <a:ext uri="{FF2B5EF4-FFF2-40B4-BE49-F238E27FC236}">
                <a16:creationId xmlns:a16="http://schemas.microsoft.com/office/drawing/2014/main" id="{ACDFDBF3-D219-C6F3-ED78-D6B20148BB30}"/>
              </a:ext>
            </a:extLst>
          </p:cNvPr>
          <p:cNvSpPr txBox="1"/>
          <p:nvPr/>
        </p:nvSpPr>
        <p:spPr>
          <a:xfrm>
            <a:off x="96185" y="4514328"/>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Arwed Messmer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RAF, No Evidence</a:t>
            </a:r>
            <a:endParaRPr lang="en-GB" sz="1100" b="0" i="0" u="none" strike="noStrike" kern="1200" cap="none" spc="0" baseline="0">
              <a:solidFill>
                <a:srgbClr val="000000"/>
              </a:solidFill>
              <a:uFillTx/>
              <a:latin typeface="Aptos"/>
            </a:endParaRPr>
          </a:p>
        </p:txBody>
      </p:sp>
      <p:pic>
        <p:nvPicPr>
          <p:cNvPr id="13" name="Picture 20">
            <a:extLst>
              <a:ext uri="{FF2B5EF4-FFF2-40B4-BE49-F238E27FC236}">
                <a16:creationId xmlns:a16="http://schemas.microsoft.com/office/drawing/2014/main" id="{EDF543A0-8621-7CD2-B7AE-03CDD124AEAB}"/>
              </a:ext>
            </a:extLst>
          </p:cNvPr>
          <p:cNvPicPr>
            <a:picLocks noChangeAspect="1"/>
          </p:cNvPicPr>
          <p:nvPr/>
        </p:nvPicPr>
        <p:blipFill>
          <a:blip r:embed="rId11"/>
          <a:srcRect l="9250" t="8937" r="6406" b="12862"/>
          <a:stretch>
            <a:fillRect/>
          </a:stretch>
        </p:blipFill>
        <p:spPr>
          <a:xfrm>
            <a:off x="504419" y="487036"/>
            <a:ext cx="1522329" cy="1076696"/>
          </a:xfrm>
          <a:prstGeom prst="rect">
            <a:avLst/>
          </a:prstGeom>
          <a:noFill/>
          <a:ln cap="flat">
            <a:noFill/>
          </a:ln>
        </p:spPr>
      </p:pic>
      <p:pic>
        <p:nvPicPr>
          <p:cNvPr id="14" name="Picture 22">
            <a:extLst>
              <a:ext uri="{FF2B5EF4-FFF2-40B4-BE49-F238E27FC236}">
                <a16:creationId xmlns:a16="http://schemas.microsoft.com/office/drawing/2014/main" id="{CED556F2-688D-52DE-7EDA-D39BE1D2694A}"/>
              </a:ext>
            </a:extLst>
          </p:cNvPr>
          <p:cNvPicPr>
            <a:picLocks noChangeAspect="1"/>
          </p:cNvPicPr>
          <p:nvPr/>
        </p:nvPicPr>
        <p:blipFill>
          <a:blip r:embed="rId12"/>
          <a:srcRect l="7555" t="20483" r="5695" b="24541"/>
          <a:stretch>
            <a:fillRect/>
          </a:stretch>
        </p:blipFill>
        <p:spPr>
          <a:xfrm>
            <a:off x="2067577" y="479529"/>
            <a:ext cx="2229508" cy="1077812"/>
          </a:xfrm>
          <a:prstGeom prst="rect">
            <a:avLst/>
          </a:prstGeom>
          <a:noFill/>
          <a:ln cap="flat">
            <a:noFill/>
          </a:ln>
        </p:spPr>
      </p:pic>
      <p:sp>
        <p:nvSpPr>
          <p:cNvPr id="15" name="TextBox 7">
            <a:extLst>
              <a:ext uri="{FF2B5EF4-FFF2-40B4-BE49-F238E27FC236}">
                <a16:creationId xmlns:a16="http://schemas.microsoft.com/office/drawing/2014/main" id="{F95D5131-4A64-7DBA-AF15-3EEED71AFB79}"/>
              </a:ext>
            </a:extLst>
          </p:cNvPr>
          <p:cNvSpPr txBox="1"/>
          <p:nvPr/>
        </p:nvSpPr>
        <p:spPr>
          <a:xfrm>
            <a:off x="4382042" y="2155222"/>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Erik Kessels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24 Hours in Photos</a:t>
            </a:r>
            <a:endParaRPr lang="en-GB" sz="1100" b="0" i="0" u="none" strike="noStrike" kern="1200" cap="none" spc="0" baseline="0">
              <a:solidFill>
                <a:srgbClr val="000000"/>
              </a:solidFill>
              <a:uFillTx/>
              <a:latin typeface="Aptos"/>
            </a:endParaRPr>
          </a:p>
        </p:txBody>
      </p:sp>
      <p:sp>
        <p:nvSpPr>
          <p:cNvPr id="16" name="TextBox 8">
            <a:extLst>
              <a:ext uri="{FF2B5EF4-FFF2-40B4-BE49-F238E27FC236}">
                <a16:creationId xmlns:a16="http://schemas.microsoft.com/office/drawing/2014/main" id="{3B899A5E-B45C-F0BB-0244-D551BF5406D0}"/>
              </a:ext>
            </a:extLst>
          </p:cNvPr>
          <p:cNvSpPr txBox="1"/>
          <p:nvPr/>
        </p:nvSpPr>
        <p:spPr>
          <a:xfrm>
            <a:off x="9344006" y="4614592"/>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Trish Morrissey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April 16</a:t>
            </a:r>
            <a:r>
              <a:rPr lang="en-GB" sz="1100" b="0" i="0" u="none" strike="noStrike" kern="0" cap="none" spc="0" baseline="30000">
                <a:solidFill>
                  <a:srgbClr val="000000"/>
                </a:solidFill>
                <a:uFillTx/>
                <a:latin typeface="Aptos"/>
              </a:rPr>
              <a:t>th</a:t>
            </a:r>
            <a:r>
              <a:rPr lang="en-GB" sz="1100" b="0" i="0" u="none" strike="noStrike" kern="0" cap="none" spc="0" baseline="0">
                <a:solidFill>
                  <a:srgbClr val="000000"/>
                </a:solidFill>
                <a:uFillTx/>
                <a:latin typeface="Aptos"/>
              </a:rPr>
              <a:t> 1984</a:t>
            </a:r>
            <a:endParaRPr lang="en-GB" sz="1100" b="0" i="0" u="none" strike="noStrike" kern="1200" cap="none" spc="0" baseline="0">
              <a:solidFill>
                <a:srgbClr val="000000"/>
              </a:solidFill>
              <a:uFillTx/>
              <a:latin typeface="Aptos"/>
            </a:endParaRPr>
          </a:p>
        </p:txBody>
      </p:sp>
      <p:sp>
        <p:nvSpPr>
          <p:cNvPr id="17" name="TextBox 9">
            <a:extLst>
              <a:ext uri="{FF2B5EF4-FFF2-40B4-BE49-F238E27FC236}">
                <a16:creationId xmlns:a16="http://schemas.microsoft.com/office/drawing/2014/main" id="{BAA98294-4D39-CAE4-DA8E-74C550FC9EF1}"/>
              </a:ext>
            </a:extLst>
          </p:cNvPr>
          <p:cNvSpPr txBox="1"/>
          <p:nvPr/>
        </p:nvSpPr>
        <p:spPr>
          <a:xfrm>
            <a:off x="9155759" y="2009265"/>
            <a:ext cx="1338471" cy="60016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Erik Kessels–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A Pictorial History of the Empty Chair</a:t>
            </a:r>
            <a:endParaRPr lang="en-GB" sz="1100" b="0" i="0" u="none" strike="noStrike" kern="1200" cap="none" spc="0" baseline="0">
              <a:solidFill>
                <a:srgbClr val="000000"/>
              </a:solidFill>
              <a:uFillTx/>
              <a:latin typeface="Aptos"/>
            </a:endParaRPr>
          </a:p>
        </p:txBody>
      </p:sp>
      <p:pic>
        <p:nvPicPr>
          <p:cNvPr id="18" name="Picture 24" descr="Amateur Photography Gets a Fresh Look from Erik Kessels in 'Secondhand ' |  KQED">
            <a:extLst>
              <a:ext uri="{FF2B5EF4-FFF2-40B4-BE49-F238E27FC236}">
                <a16:creationId xmlns:a16="http://schemas.microsoft.com/office/drawing/2014/main" id="{22BF82BC-376B-829D-ACD4-1AAB9CBB4BED}"/>
              </a:ext>
            </a:extLst>
          </p:cNvPr>
          <p:cNvPicPr>
            <a:picLocks noChangeAspect="1"/>
          </p:cNvPicPr>
          <p:nvPr/>
        </p:nvPicPr>
        <p:blipFill>
          <a:blip r:embed="rId13"/>
          <a:srcRect/>
          <a:stretch>
            <a:fillRect/>
          </a:stretch>
        </p:blipFill>
        <p:spPr>
          <a:xfrm>
            <a:off x="4454792" y="4647721"/>
            <a:ext cx="3224841" cy="2152579"/>
          </a:xfrm>
          <a:prstGeom prst="rect">
            <a:avLst/>
          </a:prstGeom>
          <a:noFill/>
          <a:ln cap="flat">
            <a:noFill/>
          </a:ln>
        </p:spPr>
      </p:pic>
      <p:pic>
        <p:nvPicPr>
          <p:cNvPr id="19" name="Picture 26" descr="Empty Chair by Erik Kessels — C41 Magazine">
            <a:extLst>
              <a:ext uri="{FF2B5EF4-FFF2-40B4-BE49-F238E27FC236}">
                <a16:creationId xmlns:a16="http://schemas.microsoft.com/office/drawing/2014/main" id="{5DA59393-AD8A-19C8-FA20-64BCA42D65C7}"/>
              </a:ext>
            </a:extLst>
          </p:cNvPr>
          <p:cNvPicPr>
            <a:picLocks noChangeAspect="1"/>
          </p:cNvPicPr>
          <p:nvPr/>
        </p:nvPicPr>
        <p:blipFill>
          <a:blip r:embed="rId14"/>
          <a:srcRect/>
          <a:stretch>
            <a:fillRect/>
          </a:stretch>
        </p:blipFill>
        <p:spPr>
          <a:xfrm>
            <a:off x="9534942" y="2775551"/>
            <a:ext cx="2617305" cy="168380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2B568-404A-28E4-99E4-CFE6FB053421}"/>
              </a:ext>
            </a:extLst>
          </p:cNvPr>
          <p:cNvSpPr txBox="1"/>
          <p:nvPr/>
        </p:nvSpPr>
        <p:spPr>
          <a:xfrm>
            <a:off x="-46378" y="-79516"/>
            <a:ext cx="2623925" cy="637675"/>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Research Method – Excurs</a:t>
            </a:r>
            <a:r>
              <a:rPr lang="en-GB" sz="1600" b="0" i="0" u="sng" strike="noStrike" kern="0" cap="none" spc="0" baseline="0">
                <a:solidFill>
                  <a:srgbClr val="000000"/>
                </a:solidFill>
                <a:uFillTx/>
                <a:latin typeface="Aptos Display"/>
              </a:rPr>
              <a:t>ion</a:t>
            </a:r>
            <a:endParaRPr lang="en-GB" sz="1600" b="0" i="0" u="sng" strike="noStrike" kern="1200" cap="none" spc="0" baseline="0">
              <a:solidFill>
                <a:srgbClr val="000000"/>
              </a:solidFill>
              <a:uFillTx/>
              <a:latin typeface="Aptos Display"/>
            </a:endParaRPr>
          </a:p>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Mood Board</a:t>
            </a:r>
          </a:p>
        </p:txBody>
      </p:sp>
      <p:pic>
        <p:nvPicPr>
          <p:cNvPr id="3" name="Picture 2" descr="Helen Levitt: the most celebrated, least known photographer of her time |  Photography | The Guardian">
            <a:extLst>
              <a:ext uri="{FF2B5EF4-FFF2-40B4-BE49-F238E27FC236}">
                <a16:creationId xmlns:a16="http://schemas.microsoft.com/office/drawing/2014/main" id="{642A6376-5469-A6E6-2C1B-6A27CE40D67A}"/>
              </a:ext>
            </a:extLst>
          </p:cNvPr>
          <p:cNvPicPr>
            <a:picLocks noChangeAspect="1"/>
          </p:cNvPicPr>
          <p:nvPr/>
        </p:nvPicPr>
        <p:blipFill>
          <a:blip r:embed="rId2"/>
          <a:srcRect/>
          <a:stretch>
            <a:fillRect/>
          </a:stretch>
        </p:blipFill>
        <p:spPr>
          <a:xfrm>
            <a:off x="87700" y="1313828"/>
            <a:ext cx="3906783" cy="2344064"/>
          </a:xfrm>
          <a:prstGeom prst="rect">
            <a:avLst/>
          </a:prstGeom>
          <a:noFill/>
          <a:ln cap="flat">
            <a:noFill/>
          </a:ln>
        </p:spPr>
      </p:pic>
      <p:pic>
        <p:nvPicPr>
          <p:cNvPr id="4" name="Picture 4" descr="Saul Leiter, Taxi, New York, 1957 - Artwork 41492 | Jackson Fine Art">
            <a:extLst>
              <a:ext uri="{FF2B5EF4-FFF2-40B4-BE49-F238E27FC236}">
                <a16:creationId xmlns:a16="http://schemas.microsoft.com/office/drawing/2014/main" id="{CD70C9EA-427B-C461-6C37-9DBF3C0DD750}"/>
              </a:ext>
            </a:extLst>
          </p:cNvPr>
          <p:cNvPicPr>
            <a:picLocks noChangeAspect="1"/>
          </p:cNvPicPr>
          <p:nvPr/>
        </p:nvPicPr>
        <p:blipFill>
          <a:blip r:embed="rId3"/>
          <a:srcRect/>
          <a:stretch>
            <a:fillRect/>
          </a:stretch>
        </p:blipFill>
        <p:spPr>
          <a:xfrm>
            <a:off x="94320" y="4050819"/>
            <a:ext cx="3924860" cy="2344064"/>
          </a:xfrm>
          <a:prstGeom prst="rect">
            <a:avLst/>
          </a:prstGeom>
          <a:noFill/>
          <a:ln cap="flat">
            <a:noFill/>
          </a:ln>
        </p:spPr>
      </p:pic>
      <p:pic>
        <p:nvPicPr>
          <p:cNvPr id="5" name="Picture 8" descr="Antony Cairns - TYO2 Paper Version">
            <a:extLst>
              <a:ext uri="{FF2B5EF4-FFF2-40B4-BE49-F238E27FC236}">
                <a16:creationId xmlns:a16="http://schemas.microsoft.com/office/drawing/2014/main" id="{41E3A827-7BC1-F9A2-CD9B-3B6F578585C0}"/>
              </a:ext>
            </a:extLst>
          </p:cNvPr>
          <p:cNvPicPr>
            <a:picLocks noChangeAspect="1"/>
          </p:cNvPicPr>
          <p:nvPr/>
        </p:nvPicPr>
        <p:blipFill>
          <a:blip r:embed="rId4"/>
          <a:srcRect l="31740" t="5217" r="30617" b="5473"/>
          <a:stretch>
            <a:fillRect/>
          </a:stretch>
        </p:blipFill>
        <p:spPr>
          <a:xfrm>
            <a:off x="6475232" y="2281857"/>
            <a:ext cx="1542409" cy="2195611"/>
          </a:xfrm>
          <a:prstGeom prst="rect">
            <a:avLst/>
          </a:prstGeom>
          <a:noFill/>
          <a:ln cap="flat">
            <a:noFill/>
          </a:ln>
        </p:spPr>
      </p:pic>
      <p:pic>
        <p:nvPicPr>
          <p:cNvPr id="6" name="Picture 10" descr="Antony Cairns - TYO2 Paper Version">
            <a:extLst>
              <a:ext uri="{FF2B5EF4-FFF2-40B4-BE49-F238E27FC236}">
                <a16:creationId xmlns:a16="http://schemas.microsoft.com/office/drawing/2014/main" id="{214B6DEF-00B8-5127-A482-34CDEA3EA116}"/>
              </a:ext>
            </a:extLst>
          </p:cNvPr>
          <p:cNvPicPr>
            <a:picLocks noChangeAspect="1"/>
          </p:cNvPicPr>
          <p:nvPr/>
        </p:nvPicPr>
        <p:blipFill>
          <a:blip r:embed="rId5"/>
          <a:srcRect l="7914" t="1546" r="8087" b="8139"/>
          <a:stretch>
            <a:fillRect/>
          </a:stretch>
        </p:blipFill>
        <p:spPr>
          <a:xfrm>
            <a:off x="6449400" y="4522722"/>
            <a:ext cx="2670313" cy="1722647"/>
          </a:xfrm>
          <a:prstGeom prst="rect">
            <a:avLst/>
          </a:prstGeom>
          <a:noFill/>
          <a:ln cap="flat">
            <a:noFill/>
          </a:ln>
        </p:spPr>
      </p:pic>
      <p:pic>
        <p:nvPicPr>
          <p:cNvPr id="7" name="Picture 12" descr="Goliga Books — Antony Cairns - TYO2 (Paper Version)">
            <a:extLst>
              <a:ext uri="{FF2B5EF4-FFF2-40B4-BE49-F238E27FC236}">
                <a16:creationId xmlns:a16="http://schemas.microsoft.com/office/drawing/2014/main" id="{BC7B797D-FFBD-DDBA-9A19-66D05A32F624}"/>
              </a:ext>
            </a:extLst>
          </p:cNvPr>
          <p:cNvPicPr>
            <a:picLocks noChangeAspect="1"/>
          </p:cNvPicPr>
          <p:nvPr/>
        </p:nvPicPr>
        <p:blipFill>
          <a:blip r:embed="rId6"/>
          <a:srcRect l="11738" t="5535" r="12087" b="6232"/>
          <a:stretch>
            <a:fillRect/>
          </a:stretch>
        </p:blipFill>
        <p:spPr>
          <a:xfrm>
            <a:off x="4112285" y="4221126"/>
            <a:ext cx="2266889" cy="1575438"/>
          </a:xfrm>
          <a:prstGeom prst="rect">
            <a:avLst/>
          </a:prstGeom>
          <a:noFill/>
          <a:ln cap="flat">
            <a:noFill/>
          </a:ln>
        </p:spPr>
      </p:pic>
      <p:pic>
        <p:nvPicPr>
          <p:cNvPr id="8" name="Picture 14" descr="Works | NGV | View Work">
            <a:extLst>
              <a:ext uri="{FF2B5EF4-FFF2-40B4-BE49-F238E27FC236}">
                <a16:creationId xmlns:a16="http://schemas.microsoft.com/office/drawing/2014/main" id="{8A343513-4405-EF96-A527-82515C1DED68}"/>
              </a:ext>
            </a:extLst>
          </p:cNvPr>
          <p:cNvPicPr>
            <a:picLocks noChangeAspect="1"/>
          </p:cNvPicPr>
          <p:nvPr/>
        </p:nvPicPr>
        <p:blipFill>
          <a:blip r:embed="rId7"/>
          <a:srcRect/>
          <a:stretch>
            <a:fillRect/>
          </a:stretch>
        </p:blipFill>
        <p:spPr>
          <a:xfrm>
            <a:off x="7246437" y="52696"/>
            <a:ext cx="2286045" cy="1710970"/>
          </a:xfrm>
          <a:prstGeom prst="rect">
            <a:avLst/>
          </a:prstGeom>
          <a:noFill/>
          <a:ln cap="flat">
            <a:noFill/>
          </a:ln>
        </p:spPr>
      </p:pic>
      <p:pic>
        <p:nvPicPr>
          <p:cNvPr id="9" name="Picture 16" descr="See 19th Century Paris Through The Eyes Of Eugène Atget">
            <a:extLst>
              <a:ext uri="{FF2B5EF4-FFF2-40B4-BE49-F238E27FC236}">
                <a16:creationId xmlns:a16="http://schemas.microsoft.com/office/drawing/2014/main" id="{BB17E371-85BB-012E-B7DC-2AB794387E7C}"/>
              </a:ext>
            </a:extLst>
          </p:cNvPr>
          <p:cNvPicPr>
            <a:picLocks noChangeAspect="1"/>
          </p:cNvPicPr>
          <p:nvPr/>
        </p:nvPicPr>
        <p:blipFill>
          <a:blip r:embed="rId8"/>
          <a:srcRect/>
          <a:stretch>
            <a:fillRect/>
          </a:stretch>
        </p:blipFill>
        <p:spPr>
          <a:xfrm>
            <a:off x="8140793" y="1813950"/>
            <a:ext cx="1391689" cy="1718715"/>
          </a:xfrm>
          <a:prstGeom prst="rect">
            <a:avLst/>
          </a:prstGeom>
          <a:noFill/>
          <a:ln cap="flat">
            <a:noFill/>
          </a:ln>
        </p:spPr>
      </p:pic>
      <p:pic>
        <p:nvPicPr>
          <p:cNvPr id="10" name="Picture 18" descr="Some sort notes on Eugène Atget – Babis Giannikakis takes photos">
            <a:extLst>
              <a:ext uri="{FF2B5EF4-FFF2-40B4-BE49-F238E27FC236}">
                <a16:creationId xmlns:a16="http://schemas.microsoft.com/office/drawing/2014/main" id="{6F15970C-36C0-6210-86F8-FAC0196FC92B}"/>
              </a:ext>
            </a:extLst>
          </p:cNvPr>
          <p:cNvPicPr>
            <a:picLocks noChangeAspect="1"/>
          </p:cNvPicPr>
          <p:nvPr/>
        </p:nvPicPr>
        <p:blipFill>
          <a:blip r:embed="rId9"/>
          <a:srcRect/>
          <a:stretch>
            <a:fillRect/>
          </a:stretch>
        </p:blipFill>
        <p:spPr>
          <a:xfrm>
            <a:off x="9574691" y="52696"/>
            <a:ext cx="2529605" cy="3143039"/>
          </a:xfrm>
          <a:prstGeom prst="rect">
            <a:avLst/>
          </a:prstGeom>
          <a:noFill/>
          <a:ln cap="flat">
            <a:noFill/>
          </a:ln>
        </p:spPr>
      </p:pic>
      <p:pic>
        <p:nvPicPr>
          <p:cNvPr id="11" name="Picture 20">
            <a:extLst>
              <a:ext uri="{FF2B5EF4-FFF2-40B4-BE49-F238E27FC236}">
                <a16:creationId xmlns:a16="http://schemas.microsoft.com/office/drawing/2014/main" id="{07D2D434-9720-9022-DAB2-6114E341FBAE}"/>
              </a:ext>
            </a:extLst>
          </p:cNvPr>
          <p:cNvPicPr>
            <a:picLocks noChangeAspect="1"/>
          </p:cNvPicPr>
          <p:nvPr/>
        </p:nvPicPr>
        <p:blipFill>
          <a:blip r:embed="rId10"/>
          <a:srcRect/>
          <a:stretch>
            <a:fillRect/>
          </a:stretch>
        </p:blipFill>
        <p:spPr>
          <a:xfrm>
            <a:off x="9589459" y="3244035"/>
            <a:ext cx="2517626" cy="2119688"/>
          </a:xfrm>
          <a:prstGeom prst="rect">
            <a:avLst/>
          </a:prstGeom>
          <a:noFill/>
          <a:ln cap="flat">
            <a:noFill/>
          </a:ln>
        </p:spPr>
      </p:pic>
      <p:pic>
        <p:nvPicPr>
          <p:cNvPr id="12" name="Picture 8" descr="Antony Cairns - artist, news &amp; exhibitions - photography-now.com">
            <a:extLst>
              <a:ext uri="{FF2B5EF4-FFF2-40B4-BE49-F238E27FC236}">
                <a16:creationId xmlns:a16="http://schemas.microsoft.com/office/drawing/2014/main" id="{AE0EA386-856A-D0E8-FA2B-21D752F9714A}"/>
              </a:ext>
            </a:extLst>
          </p:cNvPr>
          <p:cNvPicPr>
            <a:picLocks noChangeAspect="1"/>
          </p:cNvPicPr>
          <p:nvPr/>
        </p:nvPicPr>
        <p:blipFill>
          <a:blip r:embed="rId11"/>
          <a:srcRect/>
          <a:stretch>
            <a:fillRect/>
          </a:stretch>
        </p:blipFill>
        <p:spPr>
          <a:xfrm>
            <a:off x="4104613" y="2627729"/>
            <a:ext cx="2267776" cy="1519805"/>
          </a:xfrm>
          <a:prstGeom prst="rect">
            <a:avLst/>
          </a:prstGeom>
          <a:noFill/>
          <a:ln cap="flat">
            <a:noFill/>
          </a:ln>
        </p:spPr>
      </p:pic>
      <p:pic>
        <p:nvPicPr>
          <p:cNvPr id="13" name="Picture 9" descr="Daido Moriyama: A Retrospective | The Independent Photographer">
            <a:extLst>
              <a:ext uri="{FF2B5EF4-FFF2-40B4-BE49-F238E27FC236}">
                <a16:creationId xmlns:a16="http://schemas.microsoft.com/office/drawing/2014/main" id="{A8C285C2-DF1A-9A2E-A604-450D5F84A4B8}"/>
              </a:ext>
            </a:extLst>
          </p:cNvPr>
          <p:cNvPicPr>
            <a:picLocks noChangeAspect="1"/>
          </p:cNvPicPr>
          <p:nvPr/>
        </p:nvPicPr>
        <p:blipFill>
          <a:blip r:embed="rId12"/>
          <a:srcRect/>
          <a:stretch>
            <a:fillRect/>
          </a:stretch>
        </p:blipFill>
        <p:spPr>
          <a:xfrm>
            <a:off x="4104613" y="52696"/>
            <a:ext cx="3031684" cy="2183907"/>
          </a:xfrm>
          <a:prstGeom prst="rect">
            <a:avLst/>
          </a:prstGeom>
          <a:noFill/>
          <a:ln cap="flat">
            <a:noFill/>
          </a:ln>
        </p:spPr>
      </p:pic>
      <p:sp>
        <p:nvSpPr>
          <p:cNvPr id="14" name="TextBox 10">
            <a:extLst>
              <a:ext uri="{FF2B5EF4-FFF2-40B4-BE49-F238E27FC236}">
                <a16:creationId xmlns:a16="http://schemas.microsoft.com/office/drawing/2014/main" id="{ED71BBEA-2884-26C7-8A2F-6AA26E9C9F89}"/>
              </a:ext>
            </a:extLst>
          </p:cNvPr>
          <p:cNvSpPr txBox="1"/>
          <p:nvPr/>
        </p:nvSpPr>
        <p:spPr>
          <a:xfrm>
            <a:off x="41312" y="3626565"/>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Helen Levitt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New Y</a:t>
            </a:r>
            <a:r>
              <a:rPr lang="en-GB" sz="1100" b="0" i="0" u="none" strike="noStrike" kern="0" cap="none" spc="0" baseline="0">
                <a:solidFill>
                  <a:srgbClr val="000000"/>
                </a:solidFill>
                <a:uFillTx/>
                <a:latin typeface="Aptos"/>
              </a:rPr>
              <a:t>ork</a:t>
            </a:r>
            <a:endParaRPr lang="en-GB" sz="1100" b="0" i="0" u="none" strike="noStrike" kern="1200" cap="none" spc="0" baseline="0">
              <a:solidFill>
                <a:srgbClr val="000000"/>
              </a:solidFill>
              <a:uFillTx/>
              <a:latin typeface="Aptos"/>
            </a:endParaRPr>
          </a:p>
        </p:txBody>
      </p:sp>
      <p:sp>
        <p:nvSpPr>
          <p:cNvPr id="15" name="TextBox 11">
            <a:extLst>
              <a:ext uri="{FF2B5EF4-FFF2-40B4-BE49-F238E27FC236}">
                <a16:creationId xmlns:a16="http://schemas.microsoft.com/office/drawing/2014/main" id="{55FD36A1-DE64-BC44-06D8-828E36594356}"/>
              </a:ext>
            </a:extLst>
          </p:cNvPr>
          <p:cNvSpPr txBox="1"/>
          <p:nvPr/>
        </p:nvSpPr>
        <p:spPr>
          <a:xfrm>
            <a:off x="47941" y="6394892"/>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Saul Leiter</a:t>
            </a:r>
            <a:r>
              <a:rPr lang="en-GB" sz="1100" b="0" i="0" u="none" strike="noStrike" kern="1200" cap="none" spc="0" baseline="0">
                <a:solidFill>
                  <a:srgbClr val="000000"/>
                </a:solidFill>
                <a:uFillTx/>
                <a:latin typeface="Aptos"/>
              </a:rPr>
              <a:t>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Taxi, New York</a:t>
            </a:r>
            <a:endParaRPr lang="en-GB" sz="1100" b="0" i="0" u="none" strike="noStrike" kern="1200" cap="none" spc="0" baseline="0">
              <a:solidFill>
                <a:srgbClr val="000000"/>
              </a:solidFill>
              <a:uFillTx/>
              <a:latin typeface="Aptos"/>
            </a:endParaRPr>
          </a:p>
        </p:txBody>
      </p:sp>
      <p:sp>
        <p:nvSpPr>
          <p:cNvPr id="16" name="TextBox 12">
            <a:extLst>
              <a:ext uri="{FF2B5EF4-FFF2-40B4-BE49-F238E27FC236}">
                <a16:creationId xmlns:a16="http://schemas.microsoft.com/office/drawing/2014/main" id="{02F90791-A1FC-5899-27C6-DB88B9B09936}"/>
              </a:ext>
            </a:extLst>
          </p:cNvPr>
          <p:cNvSpPr txBox="1"/>
          <p:nvPr/>
        </p:nvSpPr>
        <p:spPr>
          <a:xfrm>
            <a:off x="4038603" y="2196846"/>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Daido Moriyama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Tokyo</a:t>
            </a:r>
          </a:p>
        </p:txBody>
      </p:sp>
      <p:sp>
        <p:nvSpPr>
          <p:cNvPr id="17" name="TextBox 13">
            <a:extLst>
              <a:ext uri="{FF2B5EF4-FFF2-40B4-BE49-F238E27FC236}">
                <a16:creationId xmlns:a16="http://schemas.microsoft.com/office/drawing/2014/main" id="{AB74179C-C187-0463-6501-ED21BBCA528D}"/>
              </a:ext>
            </a:extLst>
          </p:cNvPr>
          <p:cNvSpPr txBox="1"/>
          <p:nvPr/>
        </p:nvSpPr>
        <p:spPr>
          <a:xfrm>
            <a:off x="4112285" y="5796564"/>
            <a:ext cx="1338471"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Anothony Cairns </a:t>
            </a:r>
            <a:r>
              <a:rPr lang="en-GB" sz="1100" b="0" i="0" u="none" strike="noStrike" kern="1200" cap="none" spc="0" baseline="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TY02</a:t>
            </a:r>
          </a:p>
        </p:txBody>
      </p:sp>
      <p:sp>
        <p:nvSpPr>
          <p:cNvPr id="18" name="TextBox 14">
            <a:extLst>
              <a:ext uri="{FF2B5EF4-FFF2-40B4-BE49-F238E27FC236}">
                <a16:creationId xmlns:a16="http://schemas.microsoft.com/office/drawing/2014/main" id="{4F09B6DD-F8C7-B8EE-B6BB-BDCE649DE034}"/>
              </a:ext>
            </a:extLst>
          </p:cNvPr>
          <p:cNvSpPr txBox="1"/>
          <p:nvPr/>
        </p:nvSpPr>
        <p:spPr>
          <a:xfrm>
            <a:off x="8663747" y="3495760"/>
            <a:ext cx="1338471"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Eugene Atget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EA6A3-D75C-AF7D-65D5-4B57497F51EA}"/>
              </a:ext>
            </a:extLst>
          </p:cNvPr>
          <p:cNvSpPr txBox="1"/>
          <p:nvPr/>
        </p:nvSpPr>
        <p:spPr>
          <a:xfrm>
            <a:off x="-46378" y="-79516"/>
            <a:ext cx="2922102" cy="637675"/>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Research Method – Discussion</a:t>
            </a:r>
          </a:p>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a:solidFill>
                  <a:srgbClr val="000000"/>
                </a:solidFill>
                <a:uFillTx/>
                <a:latin typeface="Aptos Display"/>
              </a:rPr>
              <a:t>Mood Board</a:t>
            </a:r>
          </a:p>
        </p:txBody>
      </p:sp>
      <p:pic>
        <p:nvPicPr>
          <p:cNvPr id="3" name="Picture 6">
            <a:extLst>
              <a:ext uri="{FF2B5EF4-FFF2-40B4-BE49-F238E27FC236}">
                <a16:creationId xmlns:a16="http://schemas.microsoft.com/office/drawing/2014/main" id="{271C7F9D-3478-FCC3-2DD0-5806274F0058}"/>
              </a:ext>
            </a:extLst>
          </p:cNvPr>
          <p:cNvPicPr>
            <a:picLocks noChangeAspect="1"/>
          </p:cNvPicPr>
          <p:nvPr/>
        </p:nvPicPr>
        <p:blipFill>
          <a:blip r:embed="rId2"/>
          <a:srcRect l="28357" t="9825" r="38304" b="7164"/>
          <a:stretch>
            <a:fillRect/>
          </a:stretch>
        </p:blipFill>
        <p:spPr>
          <a:xfrm>
            <a:off x="57963" y="3612300"/>
            <a:ext cx="2076437" cy="2908230"/>
          </a:xfrm>
          <a:prstGeom prst="rect">
            <a:avLst/>
          </a:prstGeom>
          <a:noFill/>
          <a:ln cap="flat">
            <a:noFill/>
          </a:ln>
        </p:spPr>
      </p:pic>
      <p:pic>
        <p:nvPicPr>
          <p:cNvPr id="4" name="Picture 7">
            <a:extLst>
              <a:ext uri="{FF2B5EF4-FFF2-40B4-BE49-F238E27FC236}">
                <a16:creationId xmlns:a16="http://schemas.microsoft.com/office/drawing/2014/main" id="{F00A2384-1309-80A2-CE7E-1AC508BB5DB3}"/>
              </a:ext>
            </a:extLst>
          </p:cNvPr>
          <p:cNvPicPr>
            <a:picLocks noChangeAspect="1"/>
          </p:cNvPicPr>
          <p:nvPr/>
        </p:nvPicPr>
        <p:blipFill>
          <a:blip r:embed="rId3"/>
          <a:srcRect l="28518" t="24961" r="21692" b="15269"/>
          <a:stretch>
            <a:fillRect/>
          </a:stretch>
        </p:blipFill>
        <p:spPr>
          <a:xfrm>
            <a:off x="4658136" y="86136"/>
            <a:ext cx="4585706" cy="3096478"/>
          </a:xfrm>
          <a:prstGeom prst="rect">
            <a:avLst/>
          </a:prstGeom>
          <a:noFill/>
          <a:ln cap="flat">
            <a:noFill/>
          </a:ln>
        </p:spPr>
      </p:pic>
      <p:pic>
        <p:nvPicPr>
          <p:cNvPr id="5" name="Picture 8">
            <a:extLst>
              <a:ext uri="{FF2B5EF4-FFF2-40B4-BE49-F238E27FC236}">
                <a16:creationId xmlns:a16="http://schemas.microsoft.com/office/drawing/2014/main" id="{7041E82F-7320-D8E1-B32F-0355BD41B61B}"/>
              </a:ext>
            </a:extLst>
          </p:cNvPr>
          <p:cNvPicPr>
            <a:picLocks noChangeAspect="1"/>
          </p:cNvPicPr>
          <p:nvPr/>
        </p:nvPicPr>
        <p:blipFill>
          <a:blip r:embed="rId4"/>
          <a:srcRect l="28497" t="26124" r="21585" b="11401"/>
          <a:stretch>
            <a:fillRect/>
          </a:stretch>
        </p:blipFill>
        <p:spPr>
          <a:xfrm>
            <a:off x="2166661" y="3287085"/>
            <a:ext cx="4381292" cy="3084435"/>
          </a:xfrm>
          <a:prstGeom prst="rect">
            <a:avLst/>
          </a:prstGeom>
          <a:noFill/>
          <a:ln cap="flat">
            <a:noFill/>
          </a:ln>
        </p:spPr>
      </p:pic>
      <p:pic>
        <p:nvPicPr>
          <p:cNvPr id="6" name="Content Placeholder 3">
            <a:extLst>
              <a:ext uri="{FF2B5EF4-FFF2-40B4-BE49-F238E27FC236}">
                <a16:creationId xmlns:a16="http://schemas.microsoft.com/office/drawing/2014/main" id="{545370DB-2359-96ED-6DFB-5F037ECCDB6B}"/>
              </a:ext>
            </a:extLst>
          </p:cNvPr>
          <p:cNvPicPr>
            <a:picLocks noChangeAspect="1"/>
          </p:cNvPicPr>
          <p:nvPr/>
        </p:nvPicPr>
        <p:blipFill>
          <a:blip r:embed="rId5"/>
          <a:srcRect t="11509" b="2433"/>
          <a:stretch>
            <a:fillRect/>
          </a:stretch>
        </p:blipFill>
        <p:spPr>
          <a:xfrm>
            <a:off x="6617595" y="3414314"/>
            <a:ext cx="4922425" cy="3304193"/>
          </a:xfrm>
          <a:prstGeom prst="rect">
            <a:avLst/>
          </a:prstGeom>
          <a:noFill/>
          <a:ln cap="flat">
            <a:noFill/>
          </a:ln>
        </p:spPr>
      </p:pic>
      <p:pic>
        <p:nvPicPr>
          <p:cNvPr id="7" name="Picture 10">
            <a:extLst>
              <a:ext uri="{FF2B5EF4-FFF2-40B4-BE49-F238E27FC236}">
                <a16:creationId xmlns:a16="http://schemas.microsoft.com/office/drawing/2014/main" id="{F5C6B9AE-0BFC-80DF-FF7C-9280401E33C4}"/>
              </a:ext>
            </a:extLst>
          </p:cNvPr>
          <p:cNvPicPr>
            <a:picLocks noChangeAspect="1"/>
          </p:cNvPicPr>
          <p:nvPr/>
        </p:nvPicPr>
        <p:blipFill>
          <a:blip r:embed="rId6"/>
          <a:stretch>
            <a:fillRect/>
          </a:stretch>
        </p:blipFill>
        <p:spPr>
          <a:xfrm>
            <a:off x="57963" y="492477"/>
            <a:ext cx="4600181" cy="2794607"/>
          </a:xfrm>
          <a:prstGeom prst="rect">
            <a:avLst/>
          </a:prstGeom>
          <a:noFill/>
          <a:ln cap="flat">
            <a:noFill/>
          </a:ln>
        </p:spPr>
      </p:pic>
      <p:sp>
        <p:nvSpPr>
          <p:cNvPr id="8" name="TextBox 11">
            <a:extLst>
              <a:ext uri="{FF2B5EF4-FFF2-40B4-BE49-F238E27FC236}">
                <a16:creationId xmlns:a16="http://schemas.microsoft.com/office/drawing/2014/main" id="{79EC84F2-4038-D588-3307-81D7C5CAE416}"/>
              </a:ext>
            </a:extLst>
          </p:cNvPr>
          <p:cNvSpPr txBox="1"/>
          <p:nvPr/>
        </p:nvSpPr>
        <p:spPr>
          <a:xfrm>
            <a:off x="57963" y="3234251"/>
            <a:ext cx="1449552"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Dorothea Lange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The Migrant Mother</a:t>
            </a:r>
            <a:endParaRPr lang="en-GB" sz="1100" b="0" i="0" u="none" strike="noStrike" kern="1200" cap="none" spc="0" baseline="0">
              <a:solidFill>
                <a:srgbClr val="000000"/>
              </a:solidFill>
              <a:uFillTx/>
              <a:latin typeface="Aptos"/>
            </a:endParaRPr>
          </a:p>
        </p:txBody>
      </p:sp>
      <p:sp>
        <p:nvSpPr>
          <p:cNvPr id="9" name="TextBox 12">
            <a:extLst>
              <a:ext uri="{FF2B5EF4-FFF2-40B4-BE49-F238E27FC236}">
                <a16:creationId xmlns:a16="http://schemas.microsoft.com/office/drawing/2014/main" id="{C0C2C40A-A663-DF46-3640-3F33C92EE221}"/>
              </a:ext>
            </a:extLst>
          </p:cNvPr>
          <p:cNvSpPr txBox="1"/>
          <p:nvPr/>
        </p:nvSpPr>
        <p:spPr>
          <a:xfrm>
            <a:off x="0" y="6504081"/>
            <a:ext cx="1449552"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0" cap="none" spc="0" baseline="0">
                <a:solidFill>
                  <a:srgbClr val="000000"/>
                </a:solidFill>
                <a:uFillTx/>
                <a:latin typeface="Aptos"/>
              </a:rPr>
              <a:t>David Vinter</a:t>
            </a:r>
            <a:endParaRPr lang="en-GB" sz="1100" b="0" i="0" u="none" strike="noStrike" kern="1200" cap="none" spc="0" baseline="0">
              <a:solidFill>
                <a:srgbClr val="000000"/>
              </a:solidFill>
              <a:uFillTx/>
              <a:latin typeface="Aptos"/>
            </a:endParaRPr>
          </a:p>
        </p:txBody>
      </p:sp>
      <p:sp>
        <p:nvSpPr>
          <p:cNvPr id="10" name="TextBox 13">
            <a:extLst>
              <a:ext uri="{FF2B5EF4-FFF2-40B4-BE49-F238E27FC236}">
                <a16:creationId xmlns:a16="http://schemas.microsoft.com/office/drawing/2014/main" id="{DC3F9269-0C90-5A03-CB76-CBB4C1A2EB9C}"/>
              </a:ext>
            </a:extLst>
          </p:cNvPr>
          <p:cNvSpPr txBox="1"/>
          <p:nvPr/>
        </p:nvSpPr>
        <p:spPr>
          <a:xfrm>
            <a:off x="2107024" y="6373386"/>
            <a:ext cx="1449552"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Murdo Macleod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Ashleigh More</a:t>
            </a:r>
          </a:p>
        </p:txBody>
      </p:sp>
      <p:sp>
        <p:nvSpPr>
          <p:cNvPr id="11" name="TextBox 14">
            <a:extLst>
              <a:ext uri="{FF2B5EF4-FFF2-40B4-BE49-F238E27FC236}">
                <a16:creationId xmlns:a16="http://schemas.microsoft.com/office/drawing/2014/main" id="{D890035A-82A2-AB93-E4C7-9A06CB5BA31C}"/>
              </a:ext>
            </a:extLst>
          </p:cNvPr>
          <p:cNvSpPr txBox="1"/>
          <p:nvPr/>
        </p:nvSpPr>
        <p:spPr>
          <a:xfrm>
            <a:off x="11456508" y="3403479"/>
            <a:ext cx="828263" cy="76944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Phillipe Halsman–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Dali Atomicus</a:t>
            </a:r>
          </a:p>
        </p:txBody>
      </p:sp>
      <p:sp>
        <p:nvSpPr>
          <p:cNvPr id="12" name="TextBox 15">
            <a:extLst>
              <a:ext uri="{FF2B5EF4-FFF2-40B4-BE49-F238E27FC236}">
                <a16:creationId xmlns:a16="http://schemas.microsoft.com/office/drawing/2014/main" id="{5C6B2B88-DAA9-E5C7-3BB5-4D3ED87F6537}"/>
              </a:ext>
            </a:extLst>
          </p:cNvPr>
          <p:cNvSpPr txBox="1"/>
          <p:nvPr/>
        </p:nvSpPr>
        <p:spPr>
          <a:xfrm>
            <a:off x="9243843" y="79973"/>
            <a:ext cx="1449552"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Murdo Macleod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Aptos"/>
              </a:rPr>
              <a:t>Roots in York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2B568-404A-28E4-99E4-CFE6FB053421}"/>
              </a:ext>
            </a:extLst>
          </p:cNvPr>
          <p:cNvSpPr txBox="1"/>
          <p:nvPr/>
        </p:nvSpPr>
        <p:spPr>
          <a:xfrm>
            <a:off x="-46378" y="-79516"/>
            <a:ext cx="2623925" cy="637675"/>
          </a:xfrm>
          <a:prstGeom prst="rect">
            <a:avLst/>
          </a:prstGeom>
          <a:noFill/>
          <a:ln cap="flat">
            <a:noFill/>
          </a:ln>
        </p:spPr>
        <p:txBody>
          <a:bodyPr vert="horz" wrap="square" lIns="91440" tIns="45720" rIns="91440" bIns="45720" anchor="ctr" anchorCtr="0" compatLnSpc="1">
            <a:normAutofit fontScale="92500"/>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dirty="0">
                <a:solidFill>
                  <a:srgbClr val="000000"/>
                </a:solidFill>
                <a:uFillTx/>
                <a:latin typeface="Aptos Display"/>
              </a:rPr>
              <a:t>Research Method – </a:t>
            </a:r>
            <a:r>
              <a:rPr lang="en-GB" sz="1600" u="sng" dirty="0">
                <a:solidFill>
                  <a:srgbClr val="000000"/>
                </a:solidFill>
                <a:latin typeface="Aptos Display"/>
              </a:rPr>
              <a:t>Information</a:t>
            </a:r>
            <a:endParaRPr lang="en-GB" sz="1600" b="0" i="0" u="sng" strike="noStrike" kern="1200" cap="none" spc="0" baseline="0" dirty="0">
              <a:solidFill>
                <a:srgbClr val="000000"/>
              </a:solidFill>
              <a:uFillTx/>
              <a:latin typeface="Aptos Display"/>
            </a:endParaRPr>
          </a:p>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dirty="0">
                <a:solidFill>
                  <a:srgbClr val="000000"/>
                </a:solidFill>
                <a:uFillTx/>
                <a:latin typeface="Aptos Display"/>
              </a:rPr>
              <a:t>Mood Board</a:t>
            </a:r>
          </a:p>
        </p:txBody>
      </p:sp>
      <p:sp>
        <p:nvSpPr>
          <p:cNvPr id="14" name="TextBox 10">
            <a:extLst>
              <a:ext uri="{FF2B5EF4-FFF2-40B4-BE49-F238E27FC236}">
                <a16:creationId xmlns:a16="http://schemas.microsoft.com/office/drawing/2014/main" id="{ED71BBEA-2884-26C7-8A2F-6AA26E9C9F89}"/>
              </a:ext>
            </a:extLst>
          </p:cNvPr>
          <p:cNvSpPr txBox="1"/>
          <p:nvPr/>
        </p:nvSpPr>
        <p:spPr>
          <a:xfrm>
            <a:off x="2310633" y="434379"/>
            <a:ext cx="1446359" cy="43088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Giulia </a:t>
            </a:r>
            <a:r>
              <a:rPr lang="en-GB" sz="1100" dirty="0" err="1">
                <a:solidFill>
                  <a:srgbClr val="000000"/>
                </a:solidFill>
                <a:latin typeface="Aptos"/>
              </a:rPr>
              <a:t>Parlato</a:t>
            </a:r>
            <a:r>
              <a:rPr lang="en-GB" sz="1100" dirty="0">
                <a:solidFill>
                  <a:srgbClr val="000000"/>
                </a:solidFill>
                <a:latin typeface="Aptos"/>
              </a:rPr>
              <a:t> </a:t>
            </a:r>
            <a:r>
              <a:rPr lang="en-GB" sz="1100" b="0" i="0" u="none" strike="noStrike" kern="1200" cap="none" spc="0" baseline="0" dirty="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The Council of Egypt</a:t>
            </a:r>
            <a:endParaRPr lang="en-GB" sz="1100" b="0" i="0" u="none" strike="noStrike" kern="1200" cap="none" spc="0" baseline="0" dirty="0">
              <a:solidFill>
                <a:srgbClr val="000000"/>
              </a:solidFill>
              <a:uFillTx/>
              <a:latin typeface="Aptos"/>
            </a:endParaRPr>
          </a:p>
        </p:txBody>
      </p:sp>
      <p:pic>
        <p:nvPicPr>
          <p:cNvPr id="3" name="Picture 2">
            <a:extLst>
              <a:ext uri="{FF2B5EF4-FFF2-40B4-BE49-F238E27FC236}">
                <a16:creationId xmlns:a16="http://schemas.microsoft.com/office/drawing/2014/main" id="{946B4BDD-33B6-A3D9-1B42-BD698F645DA8}"/>
              </a:ext>
            </a:extLst>
          </p:cNvPr>
          <p:cNvPicPr>
            <a:picLocks noChangeAspect="1"/>
          </p:cNvPicPr>
          <p:nvPr/>
        </p:nvPicPr>
        <p:blipFill rotWithShape="1">
          <a:blip r:embed="rId3"/>
          <a:srcRect l="1311" t="1300" r="1630" b="1432"/>
          <a:stretch/>
        </p:blipFill>
        <p:spPr>
          <a:xfrm>
            <a:off x="-17822" y="434379"/>
            <a:ext cx="2385537" cy="1899065"/>
          </a:xfrm>
          <a:prstGeom prst="rect">
            <a:avLst/>
          </a:prstGeom>
        </p:spPr>
      </p:pic>
      <p:pic>
        <p:nvPicPr>
          <p:cNvPr id="3074" name="Picture 2" descr="The Internet's Supposed Invisibility and the Fantasies It Fuels">
            <a:extLst>
              <a:ext uri="{FF2B5EF4-FFF2-40B4-BE49-F238E27FC236}">
                <a16:creationId xmlns:a16="http://schemas.microsoft.com/office/drawing/2014/main" id="{8A5725A6-FBB3-D427-3B3C-9537DBAE76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0343" y="-7455"/>
            <a:ext cx="3001024" cy="185630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revor Paglen, NSAtapped undersea cables, North Pacific Ocean, 2016,... |  Download Scientific Diagram">
            <a:extLst>
              <a:ext uri="{FF2B5EF4-FFF2-40B4-BE49-F238E27FC236}">
                <a16:creationId xmlns:a16="http://schemas.microsoft.com/office/drawing/2014/main" id="{29CD3614-EFA3-5CBB-9E58-FAD4BC46ED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3422" y="-48925"/>
            <a:ext cx="2846922" cy="189906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revor Paglen Plumbs the Internet | The New Yorker">
            <a:extLst>
              <a:ext uri="{FF2B5EF4-FFF2-40B4-BE49-F238E27FC236}">
                <a16:creationId xmlns:a16="http://schemas.microsoft.com/office/drawing/2014/main" id="{88FB06A8-EB64-1417-9CF0-3F834DBD14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81367" y="-7455"/>
            <a:ext cx="2323608" cy="185888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he art of oil - in pictures | Art and design | The Guardian">
            <a:extLst>
              <a:ext uri="{FF2B5EF4-FFF2-40B4-BE49-F238E27FC236}">
                <a16:creationId xmlns:a16="http://schemas.microsoft.com/office/drawing/2014/main" id="{7EBDB0A4-0BC8-3447-AAAB-40DF746D793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03121" y="2753266"/>
            <a:ext cx="2739762" cy="1589062"/>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Mishka Henner Interview – Part 1 – Fast Media Magazine">
            <a:extLst>
              <a:ext uri="{FF2B5EF4-FFF2-40B4-BE49-F238E27FC236}">
                <a16:creationId xmlns:a16="http://schemas.microsoft.com/office/drawing/2014/main" id="{2B846160-C5B4-1EBF-6414-11222953E3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13" y="4342767"/>
            <a:ext cx="4344596" cy="251523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Mishka Henner Uses Google Earth as Muse - The New York Times">
            <a:extLst>
              <a:ext uri="{FF2B5EF4-FFF2-40B4-BE49-F238E27FC236}">
                <a16:creationId xmlns:a16="http://schemas.microsoft.com/office/drawing/2014/main" id="{A22862A1-FF5F-AC41-CE1E-FA4DF6E8B2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61" y="2333884"/>
            <a:ext cx="1604782" cy="200888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Harlemville - Clare Richardson">
            <a:extLst>
              <a:ext uri="{FF2B5EF4-FFF2-40B4-BE49-F238E27FC236}">
                <a16:creationId xmlns:a16="http://schemas.microsoft.com/office/drawing/2014/main" id="{ECE6A50B-17CF-B6A0-064D-CC0317E1AD0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22434" y="2518759"/>
            <a:ext cx="2389313" cy="1917424"/>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Harlemville - Clare Richardson">
            <a:extLst>
              <a:ext uri="{FF2B5EF4-FFF2-40B4-BE49-F238E27FC236}">
                <a16:creationId xmlns:a16="http://schemas.microsoft.com/office/drawing/2014/main" id="{104A095A-424D-9299-EB48-8FC14ED39CB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620470" y="4436183"/>
            <a:ext cx="2584505" cy="2039336"/>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Harlemville - Clare Richardson">
            <a:extLst>
              <a:ext uri="{FF2B5EF4-FFF2-40B4-BE49-F238E27FC236}">
                <a16:creationId xmlns:a16="http://schemas.microsoft.com/office/drawing/2014/main" id="{048D26D8-83AE-4120-CFC5-3F49C367AF8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607493" y="2518759"/>
            <a:ext cx="2584506" cy="19215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10">
            <a:extLst>
              <a:ext uri="{FF2B5EF4-FFF2-40B4-BE49-F238E27FC236}">
                <a16:creationId xmlns:a16="http://schemas.microsoft.com/office/drawing/2014/main" id="{1CF1BE0D-7627-4C4F-444D-02632625565A}"/>
              </a:ext>
            </a:extLst>
          </p:cNvPr>
          <p:cNvSpPr txBox="1"/>
          <p:nvPr/>
        </p:nvSpPr>
        <p:spPr>
          <a:xfrm>
            <a:off x="1538519" y="2303316"/>
            <a:ext cx="1446359" cy="43088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err="1">
                <a:solidFill>
                  <a:srgbClr val="000000"/>
                </a:solidFill>
                <a:latin typeface="Aptos"/>
              </a:rPr>
              <a:t>Mishka</a:t>
            </a:r>
            <a:r>
              <a:rPr lang="en-GB" sz="1100" dirty="0">
                <a:solidFill>
                  <a:srgbClr val="000000"/>
                </a:solidFill>
                <a:latin typeface="Aptos"/>
              </a:rPr>
              <a:t> </a:t>
            </a:r>
            <a:r>
              <a:rPr lang="en-GB" sz="1100" dirty="0" err="1">
                <a:solidFill>
                  <a:srgbClr val="000000"/>
                </a:solidFill>
                <a:latin typeface="Aptos"/>
              </a:rPr>
              <a:t>Henner</a:t>
            </a:r>
            <a:r>
              <a:rPr lang="en-GB" sz="1100" dirty="0">
                <a:solidFill>
                  <a:srgbClr val="000000"/>
                </a:solidFill>
                <a:latin typeface="Aptos"/>
              </a:rPr>
              <a:t> </a:t>
            </a:r>
            <a:r>
              <a:rPr lang="en-GB" sz="1100" b="0" i="0" u="none" strike="noStrike" kern="1200" cap="none" spc="0" baseline="0" dirty="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ptos"/>
              </a:rPr>
              <a:t>Slaughter</a:t>
            </a:r>
            <a:r>
              <a:rPr lang="en-GB" sz="1100" dirty="0">
                <a:solidFill>
                  <a:srgbClr val="000000"/>
                </a:solidFill>
                <a:latin typeface="Aptos"/>
              </a:rPr>
              <a:t>, TX</a:t>
            </a:r>
            <a:endParaRPr lang="en-GB" sz="1100" b="0" i="0" u="none" strike="noStrike" kern="1200" cap="none" spc="0" baseline="0" dirty="0">
              <a:solidFill>
                <a:srgbClr val="000000"/>
              </a:solidFill>
              <a:uFillTx/>
              <a:latin typeface="Aptos"/>
            </a:endParaRPr>
          </a:p>
        </p:txBody>
      </p:sp>
      <p:sp>
        <p:nvSpPr>
          <p:cNvPr id="5" name="TextBox 10">
            <a:extLst>
              <a:ext uri="{FF2B5EF4-FFF2-40B4-BE49-F238E27FC236}">
                <a16:creationId xmlns:a16="http://schemas.microsoft.com/office/drawing/2014/main" id="{025C4466-3D76-7314-EA55-EB6227FB3184}"/>
              </a:ext>
            </a:extLst>
          </p:cNvPr>
          <p:cNvSpPr txBox="1"/>
          <p:nvPr/>
        </p:nvSpPr>
        <p:spPr>
          <a:xfrm>
            <a:off x="8861315" y="1828971"/>
            <a:ext cx="3416546" cy="600164"/>
          </a:xfrm>
          <a:prstGeom prst="rect">
            <a:avLst/>
          </a:prstGeom>
          <a:noFill/>
          <a:ln cap="flat">
            <a:noFill/>
          </a:ln>
        </p:spPr>
        <p:txBody>
          <a:bodyPr vert="horz" wrap="square" lIns="91440" tIns="45720" rIns="91440" bIns="45720" anchor="t" anchorCtr="0" compatLnSpc="1">
            <a:spAutoFit/>
          </a:bodyPr>
          <a:lstStyle/>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Trevor </a:t>
            </a:r>
            <a:r>
              <a:rPr lang="en-GB" sz="1100" dirty="0" err="1">
                <a:solidFill>
                  <a:srgbClr val="000000"/>
                </a:solidFill>
                <a:latin typeface="Aptos"/>
              </a:rPr>
              <a:t>Paglan</a:t>
            </a:r>
            <a:r>
              <a:rPr lang="en-GB" sz="1100" dirty="0">
                <a:solidFill>
                  <a:srgbClr val="000000"/>
                </a:solidFill>
                <a:latin typeface="Aptos"/>
              </a:rPr>
              <a:t> </a:t>
            </a:r>
            <a:r>
              <a:rPr lang="en-GB" sz="1100" b="0" i="0" u="none" strike="noStrike" kern="1200" cap="none" spc="0" baseline="0" dirty="0">
                <a:solidFill>
                  <a:srgbClr val="000000"/>
                </a:solidFill>
                <a:uFillTx/>
                <a:latin typeface="Aptos"/>
              </a:rPr>
              <a:t>– </a:t>
            </a: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ptos"/>
              </a:rPr>
              <a:t>Bahamas Internet Cable System (BCIS-1) NSA/GCHQ – </a:t>
            </a:r>
            <a:r>
              <a:rPr lang="en-GB" sz="1100" b="0" i="0" u="none" strike="noStrike" kern="1200" cap="none" spc="0" baseline="0" dirty="0" err="1">
                <a:solidFill>
                  <a:srgbClr val="000000"/>
                </a:solidFill>
                <a:uFillTx/>
                <a:latin typeface="Aptos"/>
              </a:rPr>
              <a:t>Papped</a:t>
            </a:r>
            <a:r>
              <a:rPr lang="en-GB" sz="1100" b="0" i="0" u="none" strike="noStrike" kern="1200" cap="none" spc="0" baseline="0" dirty="0">
                <a:solidFill>
                  <a:srgbClr val="000000"/>
                </a:solidFill>
                <a:uFillTx/>
                <a:latin typeface="Aptos"/>
              </a:rPr>
              <a:t> Undersea Cable Atlantic Ocean.</a:t>
            </a:r>
          </a:p>
        </p:txBody>
      </p:sp>
      <p:pic>
        <p:nvPicPr>
          <p:cNvPr id="3092" name="Picture 20" descr="Harlemville - Clare Richardson">
            <a:extLst>
              <a:ext uri="{FF2B5EF4-FFF2-40B4-BE49-F238E27FC236}">
                <a16:creationId xmlns:a16="http://schemas.microsoft.com/office/drawing/2014/main" id="{1967DF3F-D6B8-D3AD-35A6-23C32B614CB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222986" y="4429557"/>
            <a:ext cx="2398035" cy="204270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10">
            <a:extLst>
              <a:ext uri="{FF2B5EF4-FFF2-40B4-BE49-F238E27FC236}">
                <a16:creationId xmlns:a16="http://schemas.microsoft.com/office/drawing/2014/main" id="{B8E88B77-4997-BC37-7D13-CD88294C9990}"/>
              </a:ext>
            </a:extLst>
          </p:cNvPr>
          <p:cNvSpPr txBox="1"/>
          <p:nvPr/>
        </p:nvSpPr>
        <p:spPr>
          <a:xfrm>
            <a:off x="10831502" y="6472259"/>
            <a:ext cx="1446359" cy="43088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Clare Richardson </a:t>
            </a:r>
            <a:r>
              <a:rPr lang="en-GB" sz="1100" b="0" i="0" u="none" strike="noStrike" kern="1200" cap="none" spc="0" baseline="0" dirty="0">
                <a:solidFill>
                  <a:srgbClr val="000000"/>
                </a:solidFill>
                <a:uFillTx/>
                <a:latin typeface="Aptos"/>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err="1">
                <a:solidFill>
                  <a:srgbClr val="000000"/>
                </a:solidFill>
                <a:latin typeface="Aptos"/>
              </a:rPr>
              <a:t>Harlemville</a:t>
            </a:r>
            <a:endParaRPr lang="en-GB" sz="1100" b="0" i="0" u="none" strike="noStrike" kern="1200" cap="none" spc="0" baseline="0" dirty="0">
              <a:solidFill>
                <a:srgbClr val="000000"/>
              </a:solidFill>
              <a:uFillTx/>
              <a:latin typeface="Aptos"/>
            </a:endParaRPr>
          </a:p>
        </p:txBody>
      </p:sp>
      <p:pic>
        <p:nvPicPr>
          <p:cNvPr id="3094" name="Picture 22" descr="Harlemville - Clare Richardson">
            <a:extLst>
              <a:ext uri="{FF2B5EF4-FFF2-40B4-BE49-F238E27FC236}">
                <a16:creationId xmlns:a16="http://schemas.microsoft.com/office/drawing/2014/main" id="{155888C6-34F7-E934-3FE8-63B8AE6199E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84007" y="4434554"/>
            <a:ext cx="2538428" cy="2039336"/>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Harlemville - Clare Richardson">
            <a:extLst>
              <a:ext uri="{FF2B5EF4-FFF2-40B4-BE49-F238E27FC236}">
                <a16:creationId xmlns:a16="http://schemas.microsoft.com/office/drawing/2014/main" id="{E9123FB7-91A7-A988-2D7E-3ED1C7A0930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680997" y="2520050"/>
            <a:ext cx="2538428" cy="1914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900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2B568-404A-28E4-99E4-CFE6FB053421}"/>
              </a:ext>
            </a:extLst>
          </p:cNvPr>
          <p:cNvSpPr txBox="1"/>
          <p:nvPr/>
        </p:nvSpPr>
        <p:spPr>
          <a:xfrm>
            <a:off x="-46378" y="-79516"/>
            <a:ext cx="2623925" cy="637675"/>
          </a:xfrm>
          <a:prstGeom prst="rect">
            <a:avLst/>
          </a:prstGeom>
          <a:noFill/>
          <a:ln cap="flat">
            <a:noFill/>
          </a:ln>
        </p:spPr>
        <p:txBody>
          <a:bodyPr vert="horz" wrap="square" lIns="91440" tIns="45720" rIns="91440" bIns="45720" anchor="ctr" anchorCtr="0" compatLnSpc="1">
            <a:normAutofit/>
          </a:bodyPr>
          <a:lstStyle/>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dirty="0">
                <a:solidFill>
                  <a:srgbClr val="000000"/>
                </a:solidFill>
                <a:uFillTx/>
                <a:latin typeface="Aptos Display"/>
              </a:rPr>
              <a:t>Research Method – Theory</a:t>
            </a:r>
          </a:p>
          <a:p>
            <a:pPr marL="0" marR="0" lvl="0" indent="0" algn="l" defTabSz="914400" rtl="0" fontAlgn="auto" hangingPunct="1">
              <a:lnSpc>
                <a:spcPct val="90000"/>
              </a:lnSpc>
              <a:spcBef>
                <a:spcPts val="0"/>
              </a:spcBef>
              <a:spcAft>
                <a:spcPts val="0"/>
              </a:spcAft>
              <a:buNone/>
              <a:tabLst/>
              <a:defRPr sz="1800" b="0" i="0" u="none" strike="noStrike" kern="0" cap="none" spc="0" baseline="0">
                <a:solidFill>
                  <a:srgbClr val="000000"/>
                </a:solidFill>
                <a:uFillTx/>
              </a:defRPr>
            </a:pPr>
            <a:r>
              <a:rPr lang="en-GB" sz="1600" b="0" i="0" u="sng" strike="noStrike" kern="1200" cap="none" spc="0" baseline="0" dirty="0">
                <a:solidFill>
                  <a:srgbClr val="000000"/>
                </a:solidFill>
                <a:uFillTx/>
                <a:latin typeface="Aptos Display"/>
              </a:rPr>
              <a:t>Mood Board</a:t>
            </a:r>
          </a:p>
        </p:txBody>
      </p:sp>
      <p:sp>
        <p:nvSpPr>
          <p:cNvPr id="14" name="TextBox 10">
            <a:extLst>
              <a:ext uri="{FF2B5EF4-FFF2-40B4-BE49-F238E27FC236}">
                <a16:creationId xmlns:a16="http://schemas.microsoft.com/office/drawing/2014/main" id="{ED71BBEA-2884-26C7-8A2F-6AA26E9C9F89}"/>
              </a:ext>
            </a:extLst>
          </p:cNvPr>
          <p:cNvSpPr txBox="1"/>
          <p:nvPr/>
        </p:nvSpPr>
        <p:spPr>
          <a:xfrm>
            <a:off x="3444959" y="2149815"/>
            <a:ext cx="1019357" cy="43088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ptos"/>
              </a:rPr>
              <a:t>Craig Martin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An Oak Tree</a:t>
            </a:r>
            <a:endParaRPr lang="en-GB" sz="1100" b="0" i="0" u="none" strike="noStrike" kern="1200" cap="none" spc="0" baseline="0" dirty="0">
              <a:solidFill>
                <a:srgbClr val="000000"/>
              </a:solidFill>
              <a:uFillTx/>
              <a:latin typeface="Aptos"/>
            </a:endParaRPr>
          </a:p>
        </p:txBody>
      </p:sp>
      <p:pic>
        <p:nvPicPr>
          <p:cNvPr id="2054" name="Picture 6" descr="Hiroshi Sugimoto | Metropolitan Orpheum Theatre, Los Angeles, 1993 (1993) |  MutualArt">
            <a:extLst>
              <a:ext uri="{FF2B5EF4-FFF2-40B4-BE49-F238E27FC236}">
                <a16:creationId xmlns:a16="http://schemas.microsoft.com/office/drawing/2014/main" id="{8EC2D769-EF85-BD09-BAAC-8882CA7F29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53" y="4246471"/>
            <a:ext cx="2874495" cy="224553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MPRL | Photo-Objects | Reflections on the Archive: Reconsidering the  Evidence Project (1977&amp;#8211;2017)">
            <a:extLst>
              <a:ext uri="{FF2B5EF4-FFF2-40B4-BE49-F238E27FC236}">
                <a16:creationId xmlns:a16="http://schemas.microsoft.com/office/drawing/2014/main" id="{C42852B4-3E3C-4D86-D8C6-80D25C2A1C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619" t="10082" r="57337" b="19768"/>
          <a:stretch/>
        </p:blipFill>
        <p:spPr bwMode="auto">
          <a:xfrm>
            <a:off x="9945757" y="-6626"/>
            <a:ext cx="2246243" cy="226727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MPRL | Photo-Objects | Reflections on the Archive: Reconsidering the  Evidence Project (1977&amp;#8211;2017)">
            <a:extLst>
              <a:ext uri="{FF2B5EF4-FFF2-40B4-BE49-F238E27FC236}">
                <a16:creationId xmlns:a16="http://schemas.microsoft.com/office/drawing/2014/main" id="{CA0FC101-4E66-0320-78FC-93FEBB8A0C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761" t="10082" r="6062" b="19768"/>
          <a:stretch/>
        </p:blipFill>
        <p:spPr bwMode="auto">
          <a:xfrm>
            <a:off x="7699514" y="0"/>
            <a:ext cx="2246243" cy="225937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Larry Sultan Evidence - Larry Sultan | Contemporary photography,  Documentary photography, Classic photography">
            <a:extLst>
              <a:ext uri="{FF2B5EF4-FFF2-40B4-BE49-F238E27FC236}">
                <a16:creationId xmlns:a16="http://schemas.microsoft.com/office/drawing/2014/main" id="{53C01E6E-E675-2B9C-EC1A-0DD16F20FC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53271" y="-6626"/>
            <a:ext cx="2249105" cy="226114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CU Soon' Print Collection ‡ Nye Thompson">
            <a:extLst>
              <a:ext uri="{FF2B5EF4-FFF2-40B4-BE49-F238E27FC236}">
                <a16:creationId xmlns:a16="http://schemas.microsoft.com/office/drawing/2014/main" id="{6E8580D8-228B-93F3-3BEE-2EC44B73A1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52" y="2580890"/>
            <a:ext cx="4306957" cy="1665581"/>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An Oak tree | Michael Craig-Martin">
            <a:extLst>
              <a:ext uri="{FF2B5EF4-FFF2-40B4-BE49-F238E27FC236}">
                <a16:creationId xmlns:a16="http://schemas.microsoft.com/office/drawing/2014/main" id="{9933E43D-3F31-0CF1-8BEE-020FD015412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558159"/>
            <a:ext cx="1530626" cy="202273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0">
            <a:extLst>
              <a:ext uri="{FF2B5EF4-FFF2-40B4-BE49-F238E27FC236}">
                <a16:creationId xmlns:a16="http://schemas.microsoft.com/office/drawing/2014/main" id="{D1089CFC-4EBA-D017-DAB6-1644FA6C533E}"/>
              </a:ext>
            </a:extLst>
          </p:cNvPr>
          <p:cNvSpPr txBox="1"/>
          <p:nvPr/>
        </p:nvSpPr>
        <p:spPr>
          <a:xfrm>
            <a:off x="4256622" y="2553229"/>
            <a:ext cx="1187689" cy="76944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ptos"/>
              </a:rPr>
              <a:t>Nye Thompson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ptos"/>
              </a:rPr>
              <a:t>Hello: Observation 02 (C U Soon)</a:t>
            </a:r>
          </a:p>
        </p:txBody>
      </p:sp>
      <p:sp>
        <p:nvSpPr>
          <p:cNvPr id="20" name="TextBox 10">
            <a:extLst>
              <a:ext uri="{FF2B5EF4-FFF2-40B4-BE49-F238E27FC236}">
                <a16:creationId xmlns:a16="http://schemas.microsoft.com/office/drawing/2014/main" id="{6BAF73E9-DE74-3B0A-A75A-CA5C63874607}"/>
              </a:ext>
            </a:extLst>
          </p:cNvPr>
          <p:cNvSpPr txBox="1"/>
          <p:nvPr/>
        </p:nvSpPr>
        <p:spPr>
          <a:xfrm>
            <a:off x="0" y="6430455"/>
            <a:ext cx="2961861" cy="43088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ptos"/>
              </a:rPr>
              <a:t>Hiroshi Sugimoto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Metropolitan </a:t>
            </a:r>
            <a:r>
              <a:rPr lang="en-GB" sz="1100" dirty="0" err="1">
                <a:solidFill>
                  <a:srgbClr val="000000"/>
                </a:solidFill>
                <a:latin typeface="Aptos"/>
              </a:rPr>
              <a:t>Orpheumn</a:t>
            </a:r>
            <a:r>
              <a:rPr lang="en-GB" sz="1100" dirty="0">
                <a:solidFill>
                  <a:srgbClr val="000000"/>
                </a:solidFill>
                <a:latin typeface="Aptos"/>
              </a:rPr>
              <a:t> Theatre, Los Angeles</a:t>
            </a:r>
            <a:endParaRPr lang="en-GB" sz="1100" b="0" i="0" u="none" strike="noStrike" kern="1200" cap="none" spc="0" baseline="0" dirty="0">
              <a:solidFill>
                <a:srgbClr val="000000"/>
              </a:solidFill>
              <a:uFillTx/>
              <a:latin typeface="Aptos"/>
            </a:endParaRPr>
          </a:p>
        </p:txBody>
      </p:sp>
      <p:pic>
        <p:nvPicPr>
          <p:cNvPr id="2070" name="Picture 22" descr="Michael Craig Martin | Oak Tree Installation Art">
            <a:extLst>
              <a:ext uri="{FF2B5EF4-FFF2-40B4-BE49-F238E27FC236}">
                <a16:creationId xmlns:a16="http://schemas.microsoft.com/office/drawing/2014/main" id="{C7A41BB7-16FF-FC67-B8CA-8971CF08B2F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30627" y="552939"/>
            <a:ext cx="1923513" cy="203317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10">
            <a:extLst>
              <a:ext uri="{FF2B5EF4-FFF2-40B4-BE49-F238E27FC236}">
                <a16:creationId xmlns:a16="http://schemas.microsoft.com/office/drawing/2014/main" id="{893A7F0D-C824-656E-F62E-F2D328F6D16B}"/>
              </a:ext>
            </a:extLst>
          </p:cNvPr>
          <p:cNvSpPr txBox="1"/>
          <p:nvPr/>
        </p:nvSpPr>
        <p:spPr>
          <a:xfrm>
            <a:off x="5423979" y="2252435"/>
            <a:ext cx="1923512" cy="43088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Larry Sultan &amp; Mike Mandel</a:t>
            </a:r>
            <a:r>
              <a:rPr lang="en-GB" sz="1100" b="0" i="0" u="none" strike="noStrike" kern="1200" cap="none" spc="0" baseline="0" dirty="0">
                <a:solidFill>
                  <a:srgbClr val="000000"/>
                </a:solidFill>
                <a:uFillTx/>
                <a:latin typeface="Aptos"/>
              </a:rPr>
              <a:t> –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Evidence</a:t>
            </a:r>
            <a:endParaRPr lang="en-GB" sz="1100" b="0" i="0" u="none" strike="noStrike" kern="1200" cap="none" spc="0" baseline="0" dirty="0">
              <a:solidFill>
                <a:srgbClr val="000000"/>
              </a:solidFill>
              <a:uFillTx/>
              <a:latin typeface="Aptos"/>
            </a:endParaRPr>
          </a:p>
        </p:txBody>
      </p:sp>
      <p:pic>
        <p:nvPicPr>
          <p:cNvPr id="2072" name="Picture 24" descr="Review: Christian Marclay: The Clock, ACMI">
            <a:extLst>
              <a:ext uri="{FF2B5EF4-FFF2-40B4-BE49-F238E27FC236}">
                <a16:creationId xmlns:a16="http://schemas.microsoft.com/office/drawing/2014/main" id="{7076E5C4-E7BD-CB3D-AD5D-4414223060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46586" y="4802388"/>
            <a:ext cx="2752040" cy="2062240"/>
          </a:xfrm>
          <a:prstGeom prst="rect">
            <a:avLst/>
          </a:prstGeom>
          <a:noFill/>
          <a:extLst>
            <a:ext uri="{909E8E84-426E-40DD-AFC4-6F175D3DCCD1}">
              <a14:hiddenFill xmlns:a14="http://schemas.microsoft.com/office/drawing/2010/main">
                <a:solidFill>
                  <a:srgbClr val="FFFFFF"/>
                </a:solidFill>
              </a14:hiddenFill>
            </a:ext>
          </a:extLst>
        </p:spPr>
      </p:pic>
      <p:pic>
        <p:nvPicPr>
          <p:cNvPr id="2074" name="Picture 26" descr="The Clock | LACMA Collections">
            <a:extLst>
              <a:ext uri="{FF2B5EF4-FFF2-40B4-BE49-F238E27FC236}">
                <a16:creationId xmlns:a16="http://schemas.microsoft.com/office/drawing/2014/main" id="{8EFC687B-4EDA-482E-96BB-A4B9DEB493D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10095" y="4802389"/>
            <a:ext cx="3096125" cy="2062240"/>
          </a:xfrm>
          <a:prstGeom prst="rect">
            <a:avLst/>
          </a:prstGeom>
          <a:noFill/>
          <a:extLst>
            <a:ext uri="{909E8E84-426E-40DD-AFC4-6F175D3DCCD1}">
              <a14:hiddenFill xmlns:a14="http://schemas.microsoft.com/office/drawing/2010/main">
                <a:solidFill>
                  <a:srgbClr val="FFFFFF"/>
                </a:solidFill>
              </a14:hiddenFill>
            </a:ext>
          </a:extLst>
        </p:spPr>
      </p:pic>
      <p:pic>
        <p:nvPicPr>
          <p:cNvPr id="2076" name="Picture 28" descr="The Clock', Christian Marclay, 2010 | Tate">
            <a:extLst>
              <a:ext uri="{FF2B5EF4-FFF2-40B4-BE49-F238E27FC236}">
                <a16:creationId xmlns:a16="http://schemas.microsoft.com/office/drawing/2014/main" id="{D7C9DD83-5F98-0827-009A-44C91ED1AA8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401969" y="2941487"/>
            <a:ext cx="2796657" cy="1864438"/>
          </a:xfrm>
          <a:prstGeom prst="rect">
            <a:avLst/>
          </a:prstGeom>
          <a:noFill/>
          <a:extLst>
            <a:ext uri="{909E8E84-426E-40DD-AFC4-6F175D3DCCD1}">
              <a14:hiddenFill xmlns:a14="http://schemas.microsoft.com/office/drawing/2010/main">
                <a:solidFill>
                  <a:srgbClr val="FFFFFF"/>
                </a:solidFill>
              </a14:hiddenFill>
            </a:ext>
          </a:extLst>
        </p:spPr>
      </p:pic>
      <p:pic>
        <p:nvPicPr>
          <p:cNvPr id="2078" name="Picture 30" descr="The Clock: why everyone should make time to see Christian Marclay's epic  work">
            <a:extLst>
              <a:ext uri="{FF2B5EF4-FFF2-40B4-BE49-F238E27FC236}">
                <a16:creationId xmlns:a16="http://schemas.microsoft.com/office/drawing/2014/main" id="{FB957911-34BB-0368-9C46-BD99C823E2B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409181" y="2941487"/>
            <a:ext cx="2990874" cy="1869297"/>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10">
            <a:extLst>
              <a:ext uri="{FF2B5EF4-FFF2-40B4-BE49-F238E27FC236}">
                <a16:creationId xmlns:a16="http://schemas.microsoft.com/office/drawing/2014/main" id="{C2163C7D-D6AE-1E60-93E6-9E4EFBABAB2D}"/>
              </a:ext>
            </a:extLst>
          </p:cNvPr>
          <p:cNvSpPr txBox="1"/>
          <p:nvPr/>
        </p:nvSpPr>
        <p:spPr>
          <a:xfrm>
            <a:off x="10893287" y="2553229"/>
            <a:ext cx="1338468" cy="433063"/>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dirty="0">
                <a:solidFill>
                  <a:srgbClr val="000000"/>
                </a:solidFill>
                <a:latin typeface="Aptos"/>
              </a:rPr>
              <a:t>Christian </a:t>
            </a:r>
            <a:r>
              <a:rPr lang="en-GB" sz="1100" dirty="0" err="1">
                <a:solidFill>
                  <a:srgbClr val="000000"/>
                </a:solidFill>
                <a:latin typeface="Aptos"/>
              </a:rPr>
              <a:t>Marclay</a:t>
            </a:r>
            <a:r>
              <a:rPr lang="en-GB" sz="1100" b="0" i="0" u="none" strike="noStrike" kern="1200" cap="none" spc="0" baseline="0" dirty="0">
                <a:solidFill>
                  <a:srgbClr val="000000"/>
                </a:solidFill>
                <a:uFillTx/>
                <a:latin typeface="Aptos"/>
              </a:rPr>
              <a:t> – </a:t>
            </a:r>
          </a:p>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dirty="0">
                <a:solidFill>
                  <a:srgbClr val="000000"/>
                </a:solidFill>
                <a:uFillTx/>
                <a:latin typeface="Aptos"/>
              </a:rPr>
              <a:t>The Clock</a:t>
            </a:r>
          </a:p>
        </p:txBody>
      </p:sp>
      <p:pic>
        <p:nvPicPr>
          <p:cNvPr id="2080" name="Picture 32" descr="Hiroshi Sugimoto : Theaters - meteor">
            <a:extLst>
              <a:ext uri="{FF2B5EF4-FFF2-40B4-BE49-F238E27FC236}">
                <a16:creationId xmlns:a16="http://schemas.microsoft.com/office/drawing/2014/main" id="{8302071E-5D57-AD4C-8009-F122C49489B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55842" y="4246847"/>
            <a:ext cx="2796210" cy="2244449"/>
          </a:xfrm>
          <a:prstGeom prst="rect">
            <a:avLst/>
          </a:prstGeom>
          <a:noFill/>
          <a:extLst>
            <a:ext uri="{909E8E84-426E-40DD-AFC4-6F175D3DCCD1}">
              <a14:hiddenFill xmlns:a14="http://schemas.microsoft.com/office/drawing/2010/main">
                <a:solidFill>
                  <a:srgbClr val="FFFFFF"/>
                </a:solidFill>
              </a14:hiddenFill>
            </a:ext>
          </a:extLst>
        </p:spPr>
      </p:pic>
      <p:pic>
        <p:nvPicPr>
          <p:cNvPr id="2082" name="Picture 34" descr="Larry Sultan Evidence - Larry Sultan">
            <a:extLst>
              <a:ext uri="{FF2B5EF4-FFF2-40B4-BE49-F238E27FC236}">
                <a16:creationId xmlns:a16="http://schemas.microsoft.com/office/drawing/2014/main" id="{FE9699A5-1B4B-5498-9A46-238156962EC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54140" y="-6627"/>
            <a:ext cx="1996343" cy="1582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2125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924</TotalTime>
  <Words>506</Words>
  <Application>Microsoft Office PowerPoint</Application>
  <PresentationFormat>Widescreen</PresentationFormat>
  <Paragraphs>71</Paragraphs>
  <Slides>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Visual Diary</vt:lpstr>
      <vt:lpstr>Planning – Found Images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Diary</dc:title>
  <dc:creator>Ollie Cook (2305752)</dc:creator>
  <cp:lastModifiedBy>Ollie Cook</cp:lastModifiedBy>
  <cp:revision>13</cp:revision>
  <dcterms:created xsi:type="dcterms:W3CDTF">2024-02-22T16:00:35Z</dcterms:created>
  <dcterms:modified xsi:type="dcterms:W3CDTF">2024-03-13T21:42:49Z</dcterms:modified>
</cp:coreProperties>
</file>