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68" r:id="rId5"/>
    <p:sldId id="280" r:id="rId6"/>
    <p:sldId id="270" r:id="rId7"/>
    <p:sldId id="271" r:id="rId8"/>
    <p:sldId id="272" r:id="rId9"/>
    <p:sldId id="273" r:id="rId10"/>
    <p:sldId id="269" r:id="rId11"/>
    <p:sldId id="274" r:id="rId12"/>
    <p:sldId id="275" r:id="rId13"/>
    <p:sldId id="276" r:id="rId14"/>
    <p:sldId id="277" r:id="rId15"/>
    <p:sldId id="278" r:id="rId16"/>
    <p:sldId id="279" r:id="rId17"/>
    <p:sldId id="258" r:id="rId18"/>
    <p:sldId id="259" r:id="rId19"/>
    <p:sldId id="260" r:id="rId20"/>
    <p:sldId id="300" r:id="rId21"/>
    <p:sldId id="307" r:id="rId22"/>
    <p:sldId id="301" r:id="rId23"/>
    <p:sldId id="303" r:id="rId24"/>
    <p:sldId id="308" r:id="rId25"/>
    <p:sldId id="304" r:id="rId26"/>
    <p:sldId id="305" r:id="rId27"/>
    <p:sldId id="306" r:id="rId28"/>
    <p:sldId id="261" r:id="rId29"/>
    <p:sldId id="262" r:id="rId30"/>
    <p:sldId id="263" r:id="rId31"/>
    <p:sldId id="264" r:id="rId32"/>
    <p:sldId id="265" r:id="rId33"/>
  </p:sldIdLst>
  <p:sldSz cx="12192000" cy="6858000"/>
  <p:notesSz cx="6858000" cy="9144000"/>
  <p:custDataLst>
    <p:tags r:id="rId3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7" Type="http://schemas.openxmlformats.org/officeDocument/2006/relationships/tags" Target="tags/tag5.xml"/><Relationship Id="rId36" Type="http://schemas.openxmlformats.org/officeDocument/2006/relationships/tableStyles" Target="tableStyles.xml"/><Relationship Id="rId35" Type="http://schemas.openxmlformats.org/officeDocument/2006/relationships/viewProps" Target="viewProps.xml"/><Relationship Id="rId34" Type="http://schemas.openxmlformats.org/officeDocument/2006/relationships/presProps" Target="presProps.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image" Target="../media/image3.png"/><Relationship Id="rId3" Type="http://schemas.openxmlformats.org/officeDocument/2006/relationships/tags" Target="../tags/tag2.xml"/><Relationship Id="rId2" Type="http://schemas.openxmlformats.org/officeDocument/2006/relationships/image" Target="../media/image2.png"/><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4.png"/><Relationship Id="rId1" Type="http://schemas.openxmlformats.org/officeDocument/2006/relationships/tags" Target="../tags/tag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5.png"/><Relationship Id="rId1" Type="http://schemas.openxmlformats.org/officeDocument/2006/relationships/tags" Target="../tags/tag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ctrTitle"/>
          </p:nvPr>
        </p:nvSpPr>
        <p:spPr/>
        <p:txBody>
          <a:bodyPr>
            <a:normAutofit/>
          </a:bodyPr>
          <a:p>
            <a:r>
              <a:rPr lang="zh-CN" altLang="en-US" b="1">
                <a:sym typeface="+mn-ea"/>
              </a:rPr>
              <a:t>Topic: Global Citizenship Education</a:t>
            </a:r>
            <a:endParaRPr lang="zh-CN" altLang="en-US" b="1"/>
          </a:p>
        </p:txBody>
      </p:sp>
      <p:sp>
        <p:nvSpPr>
          <p:cNvPr id="3" name="副标题 2"/>
          <p:cNvSpPr>
            <a:spLocks noGrp="1"/>
          </p:cNvSpPr>
          <p:nvPr>
            <p:ph type="subTitle" idx="1"/>
          </p:nvPr>
        </p:nvSpPr>
        <p:spPr/>
        <p:txBody>
          <a:bodyPr/>
          <a:p>
            <a:r>
              <a:rPr lang="zh-CN" altLang="en-US" b="1">
                <a:sym typeface="+mn-ea"/>
              </a:rPr>
              <a:t>Homework for Week 4 of ECWB7004 </a:t>
            </a:r>
            <a:endParaRPr lang="zh-CN" altLang="en-US" b="1">
              <a:sym typeface="+mn-ea"/>
            </a:endParaRPr>
          </a:p>
          <a:p>
            <a:r>
              <a:rPr lang="en-US" altLang="zh-CN" b="1"/>
              <a:t>Name: BO FU</a:t>
            </a:r>
            <a:endParaRPr lang="en-US" altLang="zh-CN"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838200" y="365125"/>
            <a:ext cx="5989320" cy="5972810"/>
          </a:xfrm>
        </p:spPr>
        <p:txBody>
          <a:bodyPr>
            <a:normAutofit/>
          </a:bodyPr>
          <a:p>
            <a:pPr algn="ctr"/>
            <a:r>
              <a:rPr lang="zh-CN" altLang="en-US" b="1"/>
              <a:t>Key articles</a:t>
            </a:r>
            <a:r>
              <a:rPr lang="en-US" altLang="zh-CN" b="1"/>
              <a:t> </a:t>
            </a:r>
            <a:r>
              <a:rPr lang="zh-CN" altLang="en-US" b="1"/>
              <a:t>1: </a:t>
            </a:r>
            <a:br>
              <a:rPr lang="zh-CN" altLang="en-US" b="1"/>
            </a:br>
            <a:br>
              <a:rPr lang="zh-CN" altLang="en-US" b="1"/>
            </a:br>
            <a:r>
              <a:rPr lang="zh-CN" altLang="en-US">
                <a:latin typeface="+mn-lt"/>
                <a:cs typeface="+mn-lt"/>
              </a:rPr>
              <a:t>UNESCO Education 2030 Agenda and Framework for Action URL</a:t>
            </a:r>
            <a:endParaRPr lang="zh-CN" altLang="en-US">
              <a:latin typeface="+mn-lt"/>
              <a:cs typeface="+mn-lt"/>
            </a:endParaRPr>
          </a:p>
        </p:txBody>
      </p:sp>
      <p:pic>
        <p:nvPicPr>
          <p:cNvPr id="100" name="图片 99"/>
          <p:cNvPicPr/>
          <p:nvPr/>
        </p:nvPicPr>
        <p:blipFill>
          <a:blip r:embed="rId1"/>
          <a:stretch>
            <a:fillRect/>
          </a:stretch>
        </p:blipFill>
        <p:spPr>
          <a:xfrm>
            <a:off x="7294880" y="1369060"/>
            <a:ext cx="3579495" cy="4747895"/>
          </a:xfrm>
          <a:prstGeom prst="rect">
            <a:avLst/>
          </a:prstGeom>
          <a:noFill/>
          <a:ln w="9525">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838200" y="365125"/>
            <a:ext cx="10515600" cy="1377315"/>
          </a:xfrm>
        </p:spPr>
        <p:txBody>
          <a:bodyPr>
            <a:normAutofit/>
          </a:bodyPr>
          <a:p>
            <a:pPr>
              <a:lnSpc>
                <a:spcPct val="100000"/>
              </a:lnSpc>
            </a:pPr>
            <a:r>
              <a:rPr lang="en-US" altLang="zh-CN" sz="3200" b="1">
                <a:sym typeface="+mn-ea"/>
              </a:rPr>
              <a:t>1.Highlight key ideas, proposals, curriculum etc. Suggested in the above articles. </a:t>
            </a:r>
            <a:endParaRPr lang="en-US" altLang="zh-CN" sz="3200" b="1">
              <a:sym typeface="+mn-ea"/>
            </a:endParaRPr>
          </a:p>
        </p:txBody>
      </p:sp>
      <p:sp>
        <p:nvSpPr>
          <p:cNvPr id="3" name="内容占位符 2"/>
          <p:cNvSpPr>
            <a:spLocks noGrp="1"/>
          </p:cNvSpPr>
          <p:nvPr>
            <p:ph idx="1"/>
          </p:nvPr>
        </p:nvSpPr>
        <p:spPr/>
        <p:txBody>
          <a:bodyPr>
            <a:normAutofit/>
          </a:bodyPr>
          <a:p>
            <a:pPr marL="0" indent="0">
              <a:buNone/>
            </a:pPr>
            <a:r>
              <a:rPr lang="en-US" altLang="zh-CN" b="1">
                <a:sym typeface="+mn-ea"/>
              </a:rPr>
              <a:t>Time:</a:t>
            </a:r>
            <a:r>
              <a:rPr lang="en-US" altLang="zh-CN">
                <a:sym typeface="+mn-ea"/>
              </a:rPr>
              <a:t>19 – 22 May 2015</a:t>
            </a:r>
            <a:endParaRPr lang="en-US" altLang="zh-CN"/>
          </a:p>
          <a:p>
            <a:pPr marL="0" indent="0">
              <a:buNone/>
            </a:pPr>
            <a:r>
              <a:rPr lang="en-US" altLang="zh-CN" b="1">
                <a:sym typeface="+mn-ea"/>
              </a:rPr>
              <a:t>Add:</a:t>
            </a:r>
            <a:r>
              <a:rPr lang="en-US" altLang="zh-CN">
                <a:sym typeface="+mn-ea"/>
              </a:rPr>
              <a:t> Incheon, Republic of Korea</a:t>
            </a:r>
            <a:endParaRPr lang="en-US" altLang="zh-CN"/>
          </a:p>
          <a:p>
            <a:pPr marL="0" indent="0">
              <a:buNone/>
            </a:pPr>
            <a:r>
              <a:rPr lang="en-US" altLang="zh-CN" b="1">
                <a:sym typeface="+mn-ea"/>
              </a:rPr>
              <a:t>Conference organizers:</a:t>
            </a:r>
            <a:r>
              <a:rPr lang="en-US" altLang="zh-CN">
                <a:sym typeface="+mn-ea"/>
              </a:rPr>
              <a:t> UNESCO together with UNICEF, the World Bank, UNFPA, UNDP, UN Women and UNHCR.</a:t>
            </a:r>
            <a:endParaRPr lang="en-US" altLang="zh-CN"/>
          </a:p>
          <a:p>
            <a:pPr marL="0" indent="0">
              <a:buNone/>
            </a:pPr>
            <a:r>
              <a:rPr lang="en-US" altLang="zh-CN" b="1">
                <a:sym typeface="+mn-ea"/>
              </a:rPr>
              <a:t>Meeting participant: </a:t>
            </a:r>
            <a:r>
              <a:rPr lang="en-US" altLang="zh-CN">
                <a:sym typeface="+mn-ea"/>
              </a:rPr>
              <a:t>Over 1,600 participants from 160 countries.</a:t>
            </a:r>
            <a:endParaRPr lang="en-US" altLang="zh-CN">
              <a:sym typeface="+mn-ea"/>
            </a:endParaRPr>
          </a:p>
          <a:p>
            <a:pPr marL="0" indent="0">
              <a:buNone/>
            </a:pPr>
            <a:endParaRPr lang="en-US" altLang="zh-CN">
              <a:sym typeface="+mn-ea"/>
            </a:endParaRPr>
          </a:p>
          <a:p>
            <a:pPr marL="0" indent="0">
              <a:buNone/>
            </a:pPr>
            <a:r>
              <a:rPr lang="en-US" altLang="zh-CN" b="1"/>
              <a:t>Meeting adopted the Incheon Declaration for Education 2030, which sets out a new vision for education for the next fifteen years.</a:t>
            </a:r>
            <a:endParaRPr lang="en-US" altLang="zh-CN" b="1"/>
          </a:p>
          <a:p>
            <a:pPr marL="0" indent="0">
              <a:buNone/>
            </a:pPr>
            <a:endParaRPr lang="en-US" altLang="zh-CN" b="1"/>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598170"/>
            <a:ext cx="10515600" cy="5579110"/>
          </a:xfrm>
        </p:spPr>
        <p:txBody>
          <a:bodyPr/>
          <a:p>
            <a:pPr marL="0" indent="0">
              <a:buNone/>
            </a:pPr>
            <a:r>
              <a:rPr lang="en-US" altLang="zh-CN">
                <a:sym typeface="+mn-ea"/>
              </a:rPr>
              <a:t>Education 2030: Incheon Declaration and Framework for Action for the implementation of Sustainable Development Goal 4: Ensure inclusive and equitable quality education and promote lifelong learning opportunities for all.</a:t>
            </a:r>
            <a:endParaRPr lang="en-US" altLang="zh-CN">
              <a:sym typeface="+mn-ea"/>
            </a:endParaRPr>
          </a:p>
          <a:p>
            <a:pPr marL="0" indent="0">
              <a:buNone/>
            </a:pPr>
            <a:endParaRPr lang="en-US" altLang="zh-CN"/>
          </a:p>
          <a:p>
            <a:r>
              <a:rPr lang="en-US" altLang="zh-CN">
                <a:sym typeface="+mn-ea"/>
              </a:rPr>
              <a:t>The vision is to</a:t>
            </a:r>
            <a:r>
              <a:rPr lang="en-US" altLang="zh-CN" b="1">
                <a:sym typeface="+mn-ea"/>
              </a:rPr>
              <a:t> transform lives through education.</a:t>
            </a:r>
            <a:endParaRPr lang="en-US" altLang="zh-CN" b="1">
              <a:sym typeface="+mn-ea"/>
            </a:endParaRPr>
          </a:p>
          <a:p>
            <a:r>
              <a:rPr lang="en-US" altLang="zh-CN">
                <a:sym typeface="+mn-ea"/>
              </a:rPr>
              <a:t>Recognizing the important role of education as a main driver of development and in achieving the other proposed SDGs. </a:t>
            </a:r>
            <a:endParaRPr lang="en-US" altLang="zh-CN"/>
          </a:p>
          <a:p>
            <a:r>
              <a:rPr lang="zh-CN" altLang="en-US">
                <a:sym typeface="+mn-ea"/>
              </a:rPr>
              <a:t>Implementing our common agenda</a:t>
            </a:r>
            <a:r>
              <a:rPr lang="en-US" altLang="zh-CN">
                <a:sym typeface="+mn-ea"/>
              </a:rPr>
              <a:t>.</a:t>
            </a:r>
            <a:endParaRPr lang="zh-CN"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p:cNvPicPr>
            <a:picLocks noChangeAspect="1"/>
          </p:cNvPicPr>
          <p:nvPr>
            <p:custDataLst>
              <p:tags r:id="rId1"/>
            </p:custDataLst>
          </p:nvPr>
        </p:nvPicPr>
        <p:blipFill>
          <a:blip r:embed="rId2"/>
          <a:stretch>
            <a:fillRect/>
          </a:stretch>
        </p:blipFill>
        <p:spPr>
          <a:xfrm>
            <a:off x="187325" y="266700"/>
            <a:ext cx="6316980" cy="6324600"/>
          </a:xfrm>
          <a:prstGeom prst="rect">
            <a:avLst/>
          </a:prstGeom>
        </p:spPr>
      </p:pic>
      <p:pic>
        <p:nvPicPr>
          <p:cNvPr id="5" name="图片 4"/>
          <p:cNvPicPr>
            <a:picLocks noChangeAspect="1"/>
          </p:cNvPicPr>
          <p:nvPr>
            <p:custDataLst>
              <p:tags r:id="rId3"/>
            </p:custDataLst>
          </p:nvPr>
        </p:nvPicPr>
        <p:blipFill>
          <a:blip r:embed="rId4"/>
          <a:stretch>
            <a:fillRect/>
          </a:stretch>
        </p:blipFill>
        <p:spPr>
          <a:xfrm>
            <a:off x="6566535" y="266700"/>
            <a:ext cx="4622165" cy="63246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sym typeface="+mn-ea"/>
              </a:rPr>
              <a:t>The Framework for Action has three sections. </a:t>
            </a:r>
            <a:endParaRPr lang="zh-CN" altLang="en-US"/>
          </a:p>
        </p:txBody>
      </p:sp>
      <p:sp>
        <p:nvSpPr>
          <p:cNvPr id="3" name="内容占位符 2"/>
          <p:cNvSpPr>
            <a:spLocks noGrp="1"/>
          </p:cNvSpPr>
          <p:nvPr>
            <p:ph idx="1"/>
          </p:nvPr>
        </p:nvSpPr>
        <p:spPr/>
        <p:txBody>
          <a:bodyPr>
            <a:normAutofit lnSpcReduction="20000"/>
          </a:bodyPr>
          <a:p>
            <a:pPr marL="0" indent="0">
              <a:buNone/>
            </a:pPr>
            <a:r>
              <a:rPr lang="zh-CN" altLang="en-US" b="1"/>
              <a:t>I</a:t>
            </a:r>
            <a:r>
              <a:rPr lang="en-US" altLang="zh-CN" b="1"/>
              <a:t>.</a:t>
            </a:r>
            <a:r>
              <a:rPr lang="en-US" altLang="zh-CN"/>
              <a:t> </a:t>
            </a:r>
            <a:r>
              <a:rPr lang="zh-CN" altLang="en-US"/>
              <a:t>outlines the vision, rationale and principles of SDG4-Education 2030.</a:t>
            </a:r>
            <a:endParaRPr lang="zh-CN" altLang="en-US"/>
          </a:p>
          <a:p>
            <a:pPr marL="0" indent="0">
              <a:buNone/>
            </a:pPr>
            <a:endParaRPr lang="zh-CN" altLang="en-US"/>
          </a:p>
          <a:p>
            <a:pPr marL="0" indent="0">
              <a:buNone/>
            </a:pPr>
            <a:r>
              <a:rPr lang="zh-CN" altLang="en-US" b="1"/>
              <a:t>II</a:t>
            </a:r>
            <a:r>
              <a:rPr lang="en-US" altLang="zh-CN" b="1"/>
              <a:t>. </a:t>
            </a:r>
            <a:r>
              <a:rPr lang="zh-CN" altLang="en-US"/>
              <a:t>describes the global education goal and its associated seven targets </a:t>
            </a:r>
            <a:r>
              <a:rPr lang="en-US" altLang="zh-CN"/>
              <a:t> </a:t>
            </a:r>
            <a:endParaRPr lang="en-US" altLang="zh-CN"/>
          </a:p>
          <a:p>
            <a:pPr marL="0" indent="0">
              <a:buNone/>
            </a:pPr>
            <a:r>
              <a:rPr lang="en-US" altLang="zh-CN"/>
              <a:t>    </a:t>
            </a:r>
            <a:r>
              <a:rPr lang="zh-CN" altLang="en-US"/>
              <a:t>and three means of implementation, as well as indicative strategies. </a:t>
            </a:r>
            <a:endParaRPr lang="zh-CN" altLang="en-US"/>
          </a:p>
          <a:p>
            <a:pPr marL="0" indent="0">
              <a:buNone/>
            </a:pPr>
            <a:endParaRPr lang="zh-CN" altLang="en-US"/>
          </a:p>
          <a:p>
            <a:pPr marL="0" indent="0">
              <a:buNone/>
            </a:pPr>
            <a:r>
              <a:rPr lang="zh-CN" altLang="en-US" b="1"/>
              <a:t>III</a:t>
            </a:r>
            <a:r>
              <a:rPr lang="en-US" altLang="zh-CN" b="1"/>
              <a:t>.</a:t>
            </a:r>
            <a:r>
              <a:rPr lang="zh-CN" altLang="en-US" b="1"/>
              <a:t> </a:t>
            </a:r>
            <a:r>
              <a:rPr lang="zh-CN" altLang="en-US"/>
              <a:t>proposes a structure for coordinating global education efforts, as </a:t>
            </a:r>
            <a:endParaRPr lang="zh-CN" altLang="en-US"/>
          </a:p>
          <a:p>
            <a:pPr marL="0" indent="0">
              <a:buNone/>
            </a:pPr>
            <a:r>
              <a:rPr lang="zh-CN" altLang="en-US"/>
              <a:t> </a:t>
            </a:r>
            <a:r>
              <a:rPr lang="en-US" altLang="zh-CN"/>
              <a:t>    </a:t>
            </a:r>
            <a:r>
              <a:rPr lang="zh-CN" altLang="en-US"/>
              <a:t>well as governance, monitoring, follow-up and review mechanisms. </a:t>
            </a:r>
            <a:endParaRPr lang="zh-CN" altLang="en-US"/>
          </a:p>
          <a:p>
            <a:pPr marL="0" indent="0">
              <a:buNone/>
            </a:pPr>
            <a:r>
              <a:rPr lang="zh-CN" altLang="en-US"/>
              <a:t> </a:t>
            </a:r>
            <a:r>
              <a:rPr lang="en-US" altLang="zh-CN"/>
              <a:t>    </a:t>
            </a:r>
            <a:r>
              <a:rPr lang="zh-CN" altLang="en-US"/>
              <a:t>It also examines ways of ensuring that SDG4-Education 2030 is </a:t>
            </a:r>
            <a:endParaRPr lang="zh-CN" altLang="en-US"/>
          </a:p>
          <a:p>
            <a:pPr marL="0" indent="0">
              <a:buNone/>
            </a:pPr>
            <a:r>
              <a:rPr lang="zh-CN" altLang="en-US"/>
              <a:t> </a:t>
            </a:r>
            <a:r>
              <a:rPr lang="en-US" altLang="zh-CN"/>
              <a:t>    </a:t>
            </a:r>
            <a:r>
              <a:rPr lang="zh-CN" altLang="en-US"/>
              <a:t>adequately financed and outlines the partnerships needed to realize </a:t>
            </a:r>
            <a:endParaRPr lang="zh-CN" altLang="en-US"/>
          </a:p>
          <a:p>
            <a:pPr marL="0" indent="0">
              <a:buNone/>
            </a:pPr>
            <a:r>
              <a:rPr lang="zh-CN" altLang="en-US"/>
              <a:t> </a:t>
            </a:r>
            <a:r>
              <a:rPr lang="en-US" altLang="zh-CN"/>
              <a:t>    </a:t>
            </a:r>
            <a:r>
              <a:rPr lang="zh-CN" altLang="en-US"/>
              <a:t>the agenda at country/national, regional and global level</a:t>
            </a:r>
            <a:r>
              <a:rPr lang="en-US" altLang="zh-CN"/>
              <a:t>.</a:t>
            </a:r>
            <a:endParaRPr lang="en-US" altLang="zh-CN"/>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502285"/>
            <a:ext cx="10724515" cy="5674995"/>
          </a:xfrm>
        </p:spPr>
        <p:txBody>
          <a:bodyPr>
            <a:noAutofit/>
          </a:bodyPr>
          <a:p>
            <a:r>
              <a:rPr lang="zh-CN" altLang="en-US" sz="2400"/>
              <a:t>What is</a:t>
            </a:r>
            <a:r>
              <a:rPr lang="zh-CN" altLang="en-US" sz="2400"/>
              <a:t> new about SDG4-Education 2030 is its focus on increased and expanded access, inclusion and equity, quality and learning outcomes at all levels, within a lifelong learning approach. </a:t>
            </a:r>
            <a:endParaRPr lang="zh-CN" altLang="en-US" sz="2400"/>
          </a:p>
          <a:p>
            <a:r>
              <a:rPr lang="zh-CN" altLang="en-US" sz="2400"/>
              <a:t>Another</a:t>
            </a:r>
            <a:r>
              <a:rPr lang="zh-CN" altLang="en-US" sz="2400"/>
              <a:t> new feature of the SDG4-Education 2030 agenda is that it is universal and is owned by the entire world, developed and developing countries alike.</a:t>
            </a:r>
            <a:endParaRPr lang="zh-CN" altLang="en-US" sz="2400"/>
          </a:p>
          <a:p>
            <a:r>
              <a:rPr lang="zh-CN" altLang="en-US" sz="2400"/>
              <a:t>SDG4-Education 2030 will ensure that all individuals acquire a solid foundation of knowledge, develop creative and critical thinking and collaborative skills, and build curiosity, courage and resilience.</a:t>
            </a:r>
            <a:endParaRPr lang="zh-CN" altLang="en-US" sz="2400"/>
          </a:p>
          <a:p>
            <a:r>
              <a:rPr lang="zh-CN" altLang="en-US" sz="2400"/>
              <a:t>The renewed attention to the purpose and relevance of education for human development and economic, social and environmental sustainability is a </a:t>
            </a:r>
            <a:r>
              <a:rPr lang="zh-CN" altLang="en-US" sz="2400"/>
              <a:t>defining feature of the SDG4-Education 2030 agenda. </a:t>
            </a:r>
            <a:endParaRPr lang="zh-CN" altLang="en-US" sz="2400"/>
          </a:p>
          <a:p>
            <a:r>
              <a:rPr lang="zh-CN" altLang="en-US" sz="2400"/>
              <a:t> For countries and communities that embrace the need to bring quality education to all, the benefits are enormous. </a:t>
            </a:r>
            <a:endParaRPr lang="zh-CN" altLang="en-US" sz="2400"/>
          </a:p>
          <a:p>
            <a:r>
              <a:rPr lang="zh-CN" altLang="en-US" sz="2400"/>
              <a:t>Better education is also central to preventing and mitigating conflicts and crises and to promoting peace</a:t>
            </a:r>
            <a:endParaRPr lang="zh-CN" altLang="en-US" sz="24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b="1"/>
              <a:t>P</a:t>
            </a:r>
            <a:r>
              <a:rPr lang="zh-CN" altLang="en-US" b="1"/>
              <a:t>rinciples</a:t>
            </a:r>
            <a:endParaRPr lang="zh-CN" altLang="en-US" b="1"/>
          </a:p>
        </p:txBody>
      </p:sp>
      <p:sp>
        <p:nvSpPr>
          <p:cNvPr id="3" name="内容占位符 2"/>
          <p:cNvSpPr>
            <a:spLocks noGrp="1"/>
          </p:cNvSpPr>
          <p:nvPr>
            <p:ph idx="1"/>
          </p:nvPr>
        </p:nvSpPr>
        <p:spPr/>
        <p:txBody>
          <a:bodyPr/>
          <a:p>
            <a:r>
              <a:rPr lang="zh-CN" altLang="en-US"/>
              <a:t>Education is a fundamental human right and an enabling right. </a:t>
            </a:r>
            <a:endParaRPr lang="zh-CN" altLang="en-US"/>
          </a:p>
          <a:p>
            <a:r>
              <a:rPr lang="zh-CN" altLang="en-US"/>
              <a:t>Education is a public good, of which the state is the duty bearer.</a:t>
            </a:r>
            <a:endParaRPr lang="zh-CN" altLang="en-US"/>
          </a:p>
          <a:p>
            <a:r>
              <a:rPr lang="zh-CN" altLang="en-US"/>
              <a:t>Gender equality is inextricably linked to the right to education for all.</a:t>
            </a:r>
            <a:endParaRPr lang="zh-CN"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a:bodyPr>
          <a:p>
            <a:r>
              <a:rPr lang="zh-CN" altLang="en-US"/>
              <a:t>strategic</a:t>
            </a:r>
            <a:r>
              <a:rPr lang="en-US" altLang="zh-CN"/>
              <a:t> </a:t>
            </a:r>
            <a:r>
              <a:rPr lang="zh-CN" altLang="en-US"/>
              <a:t>approaches</a:t>
            </a:r>
            <a:endParaRPr lang="zh-CN" altLang="en-US"/>
          </a:p>
        </p:txBody>
      </p:sp>
      <p:sp>
        <p:nvSpPr>
          <p:cNvPr id="3" name="内容占位符 2"/>
          <p:cNvSpPr>
            <a:spLocks noGrp="1"/>
          </p:cNvSpPr>
          <p:nvPr>
            <p:ph idx="1"/>
          </p:nvPr>
        </p:nvSpPr>
        <p:spPr/>
        <p:txBody>
          <a:bodyPr/>
          <a:p>
            <a:pPr marL="0" indent="0">
              <a:buNone/>
            </a:pPr>
            <a:r>
              <a:rPr lang="zh-CN" altLang="en-US"/>
              <a:t>To achieve SDG 4 on education and the education targets included under other SDGs, it will be necessary to mobilize national, regional and global efforts that are aimed at:</a:t>
            </a:r>
            <a:endParaRPr lang="zh-CN" altLang="en-US"/>
          </a:p>
          <a:p>
            <a:r>
              <a:rPr lang="zh-CN" altLang="en-US"/>
              <a:t>achieving effective and inclusive partnerships;</a:t>
            </a:r>
            <a:endParaRPr lang="zh-CN" altLang="en-US"/>
          </a:p>
          <a:p>
            <a:r>
              <a:rPr lang="zh-CN" altLang="en-US"/>
              <a:t>improving education policies and the way they work together;</a:t>
            </a:r>
            <a:endParaRPr lang="zh-CN" altLang="en-US"/>
          </a:p>
          <a:p>
            <a:r>
              <a:rPr lang="zh-CN" altLang="en-US"/>
              <a:t>ensuring highly equitable, inclusive and quality education systems for all;</a:t>
            </a:r>
            <a:endParaRPr lang="zh-CN" altLang="en-US"/>
          </a:p>
          <a:p>
            <a:r>
              <a:rPr lang="zh-CN" altLang="en-US"/>
              <a:t>mobilizing resources for adequate financing for education;</a:t>
            </a:r>
            <a:endParaRPr lang="zh-CN" altLang="en-US"/>
          </a:p>
          <a:p>
            <a:r>
              <a:rPr lang="zh-CN" altLang="en-US"/>
              <a:t>ensuring monitoring, follow-up and review of all targets.</a:t>
            </a:r>
            <a:endParaRPr lang="zh-CN"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sym typeface="+mn-ea"/>
              </a:rPr>
              <a:t>strategic</a:t>
            </a:r>
            <a:r>
              <a:rPr lang="en-US" altLang="zh-CN">
                <a:sym typeface="+mn-ea"/>
              </a:rPr>
              <a:t> </a:t>
            </a:r>
            <a:r>
              <a:rPr lang="zh-CN" altLang="en-US">
                <a:sym typeface="+mn-ea"/>
              </a:rPr>
              <a:t>approaches</a:t>
            </a:r>
            <a:endParaRPr lang="zh-CN" altLang="en-US"/>
          </a:p>
        </p:txBody>
      </p:sp>
      <p:sp>
        <p:nvSpPr>
          <p:cNvPr id="3" name="内容占位符 2"/>
          <p:cNvSpPr>
            <a:spLocks noGrp="1"/>
          </p:cNvSpPr>
          <p:nvPr>
            <p:ph idx="1"/>
          </p:nvPr>
        </p:nvSpPr>
        <p:spPr/>
        <p:txBody>
          <a:bodyPr/>
          <a:p>
            <a:r>
              <a:rPr lang="zh-CN" altLang="en-US"/>
              <a:t>Strengthening policies, plans, legislation and systems</a:t>
            </a:r>
            <a:endParaRPr lang="zh-CN" altLang="en-US"/>
          </a:p>
          <a:p>
            <a:r>
              <a:rPr lang="zh-CN" altLang="en-US"/>
              <a:t>Emphasizing equity, inclusion and gender equality</a:t>
            </a:r>
            <a:endParaRPr lang="zh-CN" altLang="en-US"/>
          </a:p>
          <a:p>
            <a:r>
              <a:rPr lang="zh-CN" altLang="en-US"/>
              <a:t>Focusing on quality and learning</a:t>
            </a:r>
            <a:endParaRPr lang="zh-CN" altLang="en-US"/>
          </a:p>
          <a:p>
            <a:r>
              <a:rPr lang="zh-CN" altLang="en-US"/>
              <a:t>Promoting lifelong learning</a:t>
            </a:r>
            <a:endParaRPr lang="zh-CN" altLang="en-US"/>
          </a:p>
          <a:p>
            <a:r>
              <a:rPr lang="zh-CN" altLang="en-US"/>
              <a:t>Addressing education in emergency situations</a:t>
            </a:r>
            <a:endParaRPr lang="zh-CN"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Implementation</a:t>
            </a:r>
            <a:r>
              <a:rPr lang="en-US" altLang="zh-CN"/>
              <a:t> </a:t>
            </a:r>
            <a:r>
              <a:rPr lang="zh-CN" altLang="en-US"/>
              <a:t>Modalities</a:t>
            </a:r>
            <a:endParaRPr lang="zh-CN" altLang="en-US"/>
          </a:p>
        </p:txBody>
      </p:sp>
      <p:sp>
        <p:nvSpPr>
          <p:cNvPr id="3" name="内容占位符 2"/>
          <p:cNvSpPr>
            <a:spLocks noGrp="1"/>
          </p:cNvSpPr>
          <p:nvPr>
            <p:ph idx="1"/>
          </p:nvPr>
        </p:nvSpPr>
        <p:spPr/>
        <p:txBody>
          <a:bodyPr/>
          <a:p>
            <a:pPr marL="0" indent="0">
              <a:buNone/>
            </a:pPr>
            <a:r>
              <a:rPr lang="en-US" altLang="zh-CN"/>
              <a:t>T</a:t>
            </a:r>
            <a:r>
              <a:rPr lang="zh-CN" altLang="en-US"/>
              <a:t>he success of SDG4-Education 2030 will depend on collective effort</a:t>
            </a:r>
            <a:r>
              <a:rPr lang="en-US" altLang="zh-CN"/>
              <a:t>.</a:t>
            </a:r>
            <a:endParaRPr lang="en-US" altLang="zh-CN"/>
          </a:p>
          <a:p>
            <a:pPr marL="0" indent="0">
              <a:buNone/>
            </a:pPr>
            <a:r>
              <a:rPr lang="zh-CN" altLang="en-US"/>
              <a:t>Governanceaccountability and partnerships</a:t>
            </a:r>
            <a:r>
              <a:rPr lang="en-US" altLang="zh-CN"/>
              <a:t>:</a:t>
            </a:r>
            <a:endParaRPr lang="en-US" altLang="zh-CN"/>
          </a:p>
          <a:p>
            <a:r>
              <a:rPr lang="en-US" altLang="zh-CN"/>
              <a:t>Governments</a:t>
            </a:r>
            <a:endParaRPr lang="zh-CN" altLang="en-US"/>
          </a:p>
          <a:p>
            <a:r>
              <a:rPr lang="zh-CN" altLang="en-US"/>
              <a:t>Civil society organizations (CSOs)</a:t>
            </a:r>
            <a:endParaRPr lang="zh-CN" altLang="en-US"/>
          </a:p>
          <a:p>
            <a:r>
              <a:rPr lang="zh-CN" altLang="en-US"/>
              <a:t>Teachers and educators, and their organizations</a:t>
            </a:r>
            <a:endParaRPr lang="zh-CN" altLang="en-US"/>
          </a:p>
          <a:p>
            <a:r>
              <a:rPr lang="zh-CN" altLang="en-US"/>
              <a:t>The private sector, philanthropic organizations and foundations </a:t>
            </a:r>
            <a:endParaRPr lang="zh-CN" altLang="en-US"/>
          </a:p>
          <a:p>
            <a:r>
              <a:rPr lang="zh-CN" altLang="en-US"/>
              <a:t>The research community</a:t>
            </a:r>
            <a:endParaRPr lang="zh-CN" altLang="en-US"/>
          </a:p>
          <a:p>
            <a:r>
              <a:rPr lang="zh-CN" altLang="en-US"/>
              <a:t>Youth, students and their organizations</a:t>
            </a:r>
            <a:endParaRPr lang="zh-CN"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Effective coordination</a:t>
            </a:r>
            <a:endParaRPr lang="zh-CN" altLang="en-US"/>
          </a:p>
        </p:txBody>
      </p:sp>
      <p:sp>
        <p:nvSpPr>
          <p:cNvPr id="3" name="内容占位符 2"/>
          <p:cNvSpPr>
            <a:spLocks noGrp="1"/>
          </p:cNvSpPr>
          <p:nvPr>
            <p:ph idx="1"/>
          </p:nvPr>
        </p:nvSpPr>
        <p:spPr>
          <a:xfrm>
            <a:off x="838200" y="1469390"/>
            <a:ext cx="10515600" cy="4707890"/>
          </a:xfrm>
        </p:spPr>
        <p:txBody>
          <a:bodyPr>
            <a:noAutofit/>
          </a:bodyPr>
          <a:p>
            <a:r>
              <a:rPr lang="zh-CN" altLang="en-US" sz="1900" b="1"/>
              <a:t>Governments</a:t>
            </a:r>
            <a:r>
              <a:rPr lang="en-US" altLang="zh-CN" sz="1900"/>
              <a:t> should establish appropriate mechanisms, and strengthen existing ones, to be the main source of information for the regional and global monitoring process, with UN support.</a:t>
            </a:r>
            <a:endParaRPr lang="en-US" altLang="zh-CN" sz="1900"/>
          </a:p>
          <a:p>
            <a:r>
              <a:rPr lang="zh-CN" altLang="en-US" sz="1900" b="1"/>
              <a:t>regional and sub-regional</a:t>
            </a:r>
            <a:r>
              <a:rPr lang="zh-CN" altLang="en-US" sz="1900"/>
              <a:t> collective efforts are critical to the successful adaptation and implementation of SDG4-Education 2030 at the national and regional levels</a:t>
            </a:r>
            <a:r>
              <a:rPr lang="en-US" altLang="zh-CN" sz="1900"/>
              <a:t>.</a:t>
            </a:r>
            <a:endParaRPr lang="zh-CN" altLang="en-US" sz="1900"/>
          </a:p>
          <a:p>
            <a:r>
              <a:rPr lang="zh-CN" altLang="en-US" sz="1900"/>
              <a:t>Cooperation between the SDG4-Education 2030 co-convenors </a:t>
            </a:r>
            <a:r>
              <a:rPr lang="zh-CN" altLang="en-US" sz="1900" b="1"/>
              <a:t>(UNESCO, UNDP, UNFPA, UNHCR, UNICEF, UN Women, the World Bank and ILO)</a:t>
            </a:r>
            <a:r>
              <a:rPr lang="zh-CN" altLang="en-US" sz="1900"/>
              <a:t>, </a:t>
            </a:r>
            <a:r>
              <a:rPr lang="zh-CN" altLang="en-US" sz="1900" b="1"/>
              <a:t>regional and intergovernmental organizations, and regional and sub-regional communities </a:t>
            </a:r>
            <a:r>
              <a:rPr lang="zh-CN" altLang="en-US" sz="1900"/>
              <a:t>will help in tackling common challenges coherently.</a:t>
            </a:r>
            <a:endParaRPr lang="zh-CN" altLang="en-US" sz="1900"/>
          </a:p>
          <a:p>
            <a:r>
              <a:rPr lang="zh-CN" altLang="en-US" sz="1900" b="1"/>
              <a:t>the United Nations</a:t>
            </a:r>
            <a:r>
              <a:rPr lang="en-US" altLang="zh-CN" sz="1900" b="1"/>
              <a:t> </a:t>
            </a:r>
            <a:r>
              <a:rPr lang="zh-CN" altLang="en-US" sz="1900"/>
              <a:t>has a special responsibility to coordinate the 2030 Agenda for Sustainable Development at global level, under the close supervision and guidance of its Member States</a:t>
            </a:r>
            <a:r>
              <a:rPr lang="en-US" altLang="zh-CN" sz="1900"/>
              <a:t>.</a:t>
            </a:r>
            <a:endParaRPr lang="en-US" altLang="zh-CN" sz="1900"/>
          </a:p>
          <a:p>
            <a:r>
              <a:rPr lang="en-US" altLang="zh-CN" sz="1900" b="1"/>
              <a:t>UNESCO</a:t>
            </a:r>
            <a:r>
              <a:rPr lang="en-US" altLang="zh-CN" sz="1900"/>
              <a:t>, as the specialized UN agency for education, will continue in its mandated role to lead and coordinate the SDG4-Education 2030 agenda.</a:t>
            </a:r>
            <a:endParaRPr lang="en-US" altLang="zh-CN" sz="1900"/>
          </a:p>
          <a:p>
            <a:r>
              <a:rPr lang="en-US" altLang="zh-CN" sz="1900" b="1"/>
              <a:t>the SDG-Education 2030 Steering Committee (SDG-Education 2030 SC), the Global Education Meetings (GEMs),regional meetings and the Collective Consultation of NGOs on Education for All (CCNGO)</a:t>
            </a:r>
            <a:endParaRPr lang="en-US" altLang="zh-CN" sz="1900" b="1"/>
          </a:p>
          <a:p>
            <a:r>
              <a:rPr lang="en-US" altLang="zh-CN" sz="1900"/>
              <a:t>To ensure strong global coordination, UNESCO will convene a multi-stakeholder </a:t>
            </a:r>
            <a:r>
              <a:rPr lang="en-US" altLang="zh-CN" sz="1900" b="1"/>
              <a:t>SDG-Education 2030 Steering Committee</a:t>
            </a:r>
            <a:r>
              <a:rPr lang="en-US" altLang="zh-CN" sz="1900"/>
              <a:t> (SDG-Education 2030 SC)</a:t>
            </a:r>
            <a:endParaRPr lang="en-US" altLang="zh-CN" sz="19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t>Monitoring, follow-up and review for evidence-based policies</a:t>
            </a:r>
            <a:endParaRPr lang="zh-CN" altLang="en-US"/>
          </a:p>
        </p:txBody>
      </p:sp>
      <p:sp>
        <p:nvSpPr>
          <p:cNvPr id="3" name="内容占位符 2"/>
          <p:cNvSpPr>
            <a:spLocks noGrp="1"/>
          </p:cNvSpPr>
          <p:nvPr>
            <p:ph idx="1"/>
          </p:nvPr>
        </p:nvSpPr>
        <p:spPr/>
        <p:txBody>
          <a:bodyPr/>
          <a:p>
            <a:pPr marL="0" indent="0">
              <a:buNone/>
            </a:pPr>
            <a:endParaRPr lang="zh-CN" altLang="en-US"/>
          </a:p>
          <a:p>
            <a:pPr marL="0" indent="0">
              <a:buNone/>
            </a:pPr>
            <a:r>
              <a:rPr lang="zh-CN" altLang="en-US"/>
              <a:t>Follow-up and review based on robust monitoring, reporting and evaluation policies, systems and tools are essential for the achievement of SDG4-Education 2030.</a:t>
            </a:r>
            <a:endParaRPr lang="zh-CN"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Financing</a:t>
            </a:r>
            <a:endParaRPr lang="zh-CN" altLang="en-US"/>
          </a:p>
        </p:txBody>
      </p:sp>
      <p:sp>
        <p:nvSpPr>
          <p:cNvPr id="3" name="内容占位符 2"/>
          <p:cNvSpPr>
            <a:spLocks noGrp="1"/>
          </p:cNvSpPr>
          <p:nvPr>
            <p:ph idx="1"/>
          </p:nvPr>
        </p:nvSpPr>
        <p:spPr/>
        <p:txBody>
          <a:bodyPr/>
          <a:p>
            <a:r>
              <a:rPr lang="zh-CN" altLang="en-US"/>
              <a:t>Increasing and improving domestic financing for education</a:t>
            </a:r>
            <a:endParaRPr lang="zh-CN" altLang="en-US"/>
          </a:p>
          <a:p>
            <a:r>
              <a:rPr lang="zh-CN" altLang="en-US"/>
              <a:t>Increasing and improving external financing</a:t>
            </a:r>
            <a:endParaRPr lang="zh-CN" altLang="en-US"/>
          </a:p>
          <a:p>
            <a:r>
              <a:rPr lang="zh-CN" altLang="en-US"/>
              <a:t>Innovating, with a focus on partnership, transparency, equity and efficiency</a:t>
            </a:r>
            <a:endParaRPr lang="zh-CN"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b="1"/>
              <a:t>Conclusion</a:t>
            </a:r>
            <a:endParaRPr lang="zh-CN" altLang="en-US" b="1"/>
          </a:p>
        </p:txBody>
      </p:sp>
      <p:sp>
        <p:nvSpPr>
          <p:cNvPr id="3" name="内容占位符 2"/>
          <p:cNvSpPr>
            <a:spLocks noGrp="1"/>
          </p:cNvSpPr>
          <p:nvPr>
            <p:ph idx="1"/>
          </p:nvPr>
        </p:nvSpPr>
        <p:spPr/>
        <p:txBody>
          <a:bodyPr>
            <a:normAutofit fontScale="70000"/>
          </a:bodyPr>
          <a:p>
            <a:pPr marL="0" indent="0">
              <a:buNone/>
            </a:pPr>
            <a:r>
              <a:rPr lang="zh-CN" altLang="en-US"/>
              <a:t>We, the international education community, stand strongly united on a new all-encompassing approach to ensure inclusive and equitable quality education for children, youth and adults, while promoting lifelong learning opportunities for all. </a:t>
            </a:r>
            <a:endParaRPr lang="zh-CN" altLang="en-US"/>
          </a:p>
          <a:p>
            <a:pPr marL="0" indent="0">
              <a:buNone/>
            </a:pPr>
            <a:r>
              <a:rPr lang="zh-CN" altLang="en-US"/>
              <a:t>We will work collectively to accomplish all of the education targets;</a:t>
            </a:r>
            <a:endParaRPr lang="zh-CN" altLang="en-US"/>
          </a:p>
          <a:p>
            <a:pPr marL="0" indent="0">
              <a:buNone/>
            </a:pPr>
            <a:r>
              <a:rPr lang="zh-CN" altLang="en-US"/>
              <a:t> this in turn will also strengthen international cooperation across the world of education. </a:t>
            </a:r>
            <a:endParaRPr lang="zh-CN" altLang="en-US"/>
          </a:p>
          <a:p>
            <a:pPr marL="0" indent="0">
              <a:buNone/>
            </a:pPr>
            <a:r>
              <a:rPr lang="zh-CN" altLang="en-US"/>
              <a:t>We agree that significant additional financing is needed to achieve the new targets and that resources should be used in the most effective manner in order to push forward progress on SDG4-Education 2030. </a:t>
            </a:r>
            <a:endParaRPr lang="zh-CN" altLang="en-US"/>
          </a:p>
          <a:p>
            <a:pPr marL="0" indent="0">
              <a:buNone/>
            </a:pPr>
            <a:r>
              <a:rPr lang="zh-CN" altLang="en-US"/>
              <a:t>We also stress the need for good governance and citizen-led accountability in education.Convinced that SDG4-Education 2030 will make historic progress in education, we commit to bold, innovative and sustainable actions to ensure that education truly transforms lives in the world. </a:t>
            </a:r>
            <a:endParaRPr lang="zh-CN" altLang="en-US"/>
          </a:p>
          <a:p>
            <a:pPr marL="0" indent="0">
              <a:buNone/>
            </a:pPr>
            <a:r>
              <a:rPr lang="zh-CN" altLang="en-US"/>
              <a:t>Achieving SDG4-Education 2030 means that success can only be declared when it can be declared for everyone</a:t>
            </a:r>
            <a:endParaRPr lang="zh-CN"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p:nvPr>
            <p:ph type="title"/>
          </p:nvPr>
        </p:nvSpPr>
        <p:spPr/>
        <p:txBody>
          <a:bodyPr>
            <a:normAutofit/>
          </a:bodyPr>
          <a:p>
            <a:pPr>
              <a:lnSpc>
                <a:spcPct val="100000"/>
              </a:lnSpc>
            </a:pPr>
            <a:r>
              <a:rPr lang="en-US" altLang="zh-CN" sz="3555" b="1">
                <a:sym typeface="+mn-ea"/>
              </a:rPr>
              <a:t>2.  Look critically at these documents, try to identify issues, challenges, problems within the articles. </a:t>
            </a:r>
            <a:endParaRPr lang="en-US" altLang="zh-CN" sz="3555" b="1">
              <a:sym typeface="+mn-ea"/>
            </a:endParaRPr>
          </a:p>
        </p:txBody>
      </p:sp>
      <p:sp>
        <p:nvSpPr>
          <p:cNvPr id="6" name="内容占位符 5"/>
          <p:cNvSpPr/>
          <p:nvPr>
            <p:ph idx="1"/>
          </p:nvPr>
        </p:nvSpPr>
        <p:spPr/>
        <p:txBody>
          <a:bodyPr>
            <a:normAutofit lnSpcReduction="10000"/>
          </a:bodyPr>
          <a:p>
            <a:r>
              <a:rPr lang="en-US" altLang="zh-CN">
                <a:sym typeface="+mn-ea"/>
              </a:rPr>
              <a:t>This is a big financing, </a:t>
            </a:r>
            <a:r>
              <a:t>Education runs through the 17 SDGs. Other goals also include funding for education, but for education alone, the funding is limited. </a:t>
            </a:r>
          </a:p>
          <a:p>
            <a:r>
              <a:t>Especially in some less developed areas, it is difficult for the government to meet the relevant financial allocation, and the capacity of </a:t>
            </a:r>
            <a:r>
              <a:rPr lang="en-US"/>
              <a:t>NGO</a:t>
            </a:r>
            <a:r>
              <a:t> is limited. Where will the money come from? </a:t>
            </a:r>
            <a:r>
              <a:rPr lang="en-US"/>
              <a:t>Due to </a:t>
            </a:r>
            <a:r>
              <a:t>COVID-19</a:t>
            </a:r>
            <a:r>
              <a:rPr lang="en-US"/>
              <a:t> and </a:t>
            </a:r>
            <a:r>
              <a:t> the war in Ukraine, the global economic downturn, is there a more </a:t>
            </a:r>
            <a:r>
              <a:rPr lang="en-US"/>
              <a:t>use</a:t>
            </a:r>
            <a:r>
              <a:t>ful way to solve the problem of funding in the process of achieving UNESCO's goals?</a:t>
            </a:r>
            <a:r>
              <a:rPr lang="zh-CN" altLang="en-US">
                <a:sym typeface="+mn-ea"/>
              </a:rPr>
              <a:t>。</a:t>
            </a:r>
            <a:endParaRPr lang="zh-CN" altLang="en-US">
              <a:sym typeface="+mn-ea"/>
            </a:endParaRPr>
          </a:p>
          <a:p>
            <a:r>
              <a:rPr lang="en-US" altLang="zh-CN">
                <a:sym typeface="+mn-ea"/>
              </a:rPr>
              <a:t>Process monitoring and adjustment is also a very important job, and I can't find much more information about it in this artic.</a:t>
            </a:r>
            <a:endParaRPr lang="en-US" altLang="zh-CN">
              <a:sym typeface="+mn-ea"/>
            </a:endParaRPr>
          </a:p>
          <a:p>
            <a:endParaRPr lang="en-US" altLang="zh-CN">
              <a:sym typeface="+mn-ea"/>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en-US" altLang="zh-CN" sz="3555" b="1">
                <a:sym typeface="+mn-ea"/>
              </a:rPr>
              <a:t>3.Link to your own example/experience - link these documents to critical reflect on your example/ experience.</a:t>
            </a:r>
            <a:endParaRPr lang="en-US" altLang="zh-CN" sz="3555" b="1"/>
          </a:p>
        </p:txBody>
      </p:sp>
      <p:sp>
        <p:nvSpPr>
          <p:cNvPr id="3" name="内容占位符 2"/>
          <p:cNvSpPr>
            <a:spLocks noGrp="1"/>
          </p:cNvSpPr>
          <p:nvPr>
            <p:ph idx="1"/>
          </p:nvPr>
        </p:nvSpPr>
        <p:spPr>
          <a:xfrm>
            <a:off x="838200" y="1825625"/>
            <a:ext cx="10515600" cy="4612640"/>
          </a:xfrm>
        </p:spPr>
        <p:txBody>
          <a:bodyPr>
            <a:normAutofit fontScale="80000"/>
          </a:bodyPr>
          <a:p>
            <a:r>
              <a:rPr lang="zh-CN" altLang="en-US"/>
              <a:t> </a:t>
            </a:r>
            <a:r>
              <a:rPr lang="en-US" altLang="zh-CN"/>
              <a:t>I am</a:t>
            </a:r>
            <a:r>
              <a:rPr lang="zh-CN" altLang="en-US"/>
              <a:t> wor</a:t>
            </a:r>
            <a:r>
              <a:rPr lang="en-US" altLang="zh-CN"/>
              <a:t>king in</a:t>
            </a:r>
            <a:r>
              <a:rPr lang="zh-CN" altLang="en-US"/>
              <a:t> a vocational college, and I have experience working at an educational </a:t>
            </a:r>
            <a:r>
              <a:rPr lang="en-US" altLang="zh-CN"/>
              <a:t>charities</a:t>
            </a:r>
            <a:r>
              <a:rPr lang="zh-CN" altLang="en-US"/>
              <a:t>. </a:t>
            </a:r>
            <a:endParaRPr lang="zh-CN" altLang="en-US"/>
          </a:p>
          <a:p>
            <a:r>
              <a:rPr lang="en-US" altLang="zh-CN"/>
              <a:t>E</a:t>
            </a:r>
            <a:r>
              <a:rPr lang="zh-CN" altLang="en-US">
                <a:sym typeface="+mn-ea"/>
              </a:rPr>
              <a:t>quity</a:t>
            </a:r>
            <a:r>
              <a:rPr lang="zh-CN" altLang="en-US"/>
              <a:t> educational </a:t>
            </a:r>
            <a:r>
              <a:rPr lang="en-US" altLang="zh-CN"/>
              <a:t>is</a:t>
            </a:r>
            <a:r>
              <a:rPr lang="zh-CN" altLang="en-US"/>
              <a:t> we advocate focuses more on whether rural children have access to fair educational resources, such as </a:t>
            </a:r>
            <a:r>
              <a:rPr lang="zh-CN" altLang="en-US" b="1">
                <a:solidFill>
                  <a:srgbClr val="FF0000"/>
                </a:solidFill>
              </a:rPr>
              <a:t>libraries</a:t>
            </a:r>
            <a:r>
              <a:rPr lang="zh-CN" altLang="en-US"/>
              <a:t>, music rooms, sports facilities, interest education, vocational education, educational opportunities for the disabled (mentally disabled), sex education, whole-person education, family education, </a:t>
            </a:r>
            <a:r>
              <a:rPr lang="zh-CN" altLang="en-US">
                <a:sym typeface="+mn-ea"/>
              </a:rPr>
              <a:t>Global Citizenship Education（Seldom mention），</a:t>
            </a:r>
            <a:r>
              <a:rPr lang="zh-CN" altLang="en-US"/>
              <a:t>etc.</a:t>
            </a:r>
            <a:endParaRPr lang="zh-CN" altLang="en-US"/>
          </a:p>
          <a:p>
            <a:r>
              <a:rPr lang="zh-CN" altLang="en-US"/>
              <a:t> Such education-related needs exist in many villages in China. </a:t>
            </a:r>
            <a:endParaRPr lang="zh-CN" altLang="en-US"/>
          </a:p>
          <a:p>
            <a:r>
              <a:rPr lang="zh-CN" altLang="en-US"/>
              <a:t>The content of the article is only to provide very basic resources, but in the actual survey we found that the above needs are real and urgent to solve. </a:t>
            </a:r>
            <a:endParaRPr lang="zh-CN" altLang="en-US"/>
          </a:p>
          <a:p>
            <a:r>
              <a:rPr lang="zh-CN" altLang="en-US"/>
              <a:t>Demand is growing due to the country's “ double reduction” policy, the trend of urbanization, and the wealth gap. How to make education resources can be better allocated will be a big practical research topic.</a:t>
            </a:r>
            <a:endParaRPr lang="zh-CN"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280035" y="2004695"/>
            <a:ext cx="6722110" cy="2847975"/>
          </a:xfrm>
        </p:spPr>
        <p:txBody>
          <a:bodyPr>
            <a:normAutofit fontScale="90000"/>
          </a:bodyPr>
          <a:p>
            <a:pPr algn="ctr"/>
            <a:r>
              <a:rPr lang="zh-CN" altLang="en-US" b="1"/>
              <a:t>Key articles</a:t>
            </a:r>
            <a:r>
              <a:rPr lang="en-US" altLang="zh-CN" b="1"/>
              <a:t> 2</a:t>
            </a:r>
            <a:r>
              <a:rPr lang="zh-CN" altLang="en-US" b="1"/>
              <a:t>:</a:t>
            </a:r>
            <a:br>
              <a:rPr lang="zh-CN" altLang="en-US" b="1"/>
            </a:br>
            <a:br>
              <a:rPr lang="zh-CN" altLang="en-US" b="1"/>
            </a:br>
            <a:r>
              <a:rPr lang="zh-CN" altLang="en-US" b="1"/>
              <a:t> Global Citizenship Education</a:t>
            </a:r>
            <a:br>
              <a:rPr lang="zh-CN" altLang="en-US" b="1"/>
            </a:br>
            <a:br>
              <a:rPr lang="zh-CN" altLang="en-US" b="1"/>
            </a:br>
            <a:r>
              <a:rPr lang="zh-CN" altLang="en-US"/>
              <a:t>Citizenship Education for Globalizing Societies</a:t>
            </a:r>
            <a:endParaRPr lang="zh-CN" altLang="en-US"/>
          </a:p>
        </p:txBody>
      </p:sp>
      <p:pic>
        <p:nvPicPr>
          <p:cNvPr id="4" name="图片 3"/>
          <p:cNvPicPr>
            <a:picLocks noChangeAspect="1"/>
          </p:cNvPicPr>
          <p:nvPr>
            <p:custDataLst>
              <p:tags r:id="rId1"/>
            </p:custDataLst>
          </p:nvPr>
        </p:nvPicPr>
        <p:blipFill>
          <a:blip r:embed="rId2"/>
          <a:stretch>
            <a:fillRect/>
          </a:stretch>
        </p:blipFill>
        <p:spPr>
          <a:xfrm>
            <a:off x="6713855" y="750570"/>
            <a:ext cx="3794760" cy="535686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en-US" altLang="zh-CN">
                <a:sym typeface="+mn-ea"/>
              </a:rPr>
              <a:t>1.</a:t>
            </a:r>
            <a:r>
              <a:rPr lang="zh-CN" altLang="en-US">
                <a:sym typeface="+mn-ea"/>
              </a:rPr>
              <a:t>Highlight key ideas, proposals, curriculum etc. Suggested in the above articles</a:t>
            </a:r>
            <a:r>
              <a:rPr lang="en-US" altLang="zh-CN">
                <a:sym typeface="+mn-ea"/>
              </a:rPr>
              <a:t>:</a:t>
            </a:r>
            <a:endParaRPr lang="zh-CN" altLang="en-US" b="1"/>
          </a:p>
        </p:txBody>
      </p:sp>
      <p:sp>
        <p:nvSpPr>
          <p:cNvPr id="3" name="内容占位符 2"/>
          <p:cNvSpPr>
            <a:spLocks noGrp="1"/>
          </p:cNvSpPr>
          <p:nvPr>
            <p:ph idx="1"/>
          </p:nvPr>
        </p:nvSpPr>
        <p:spPr/>
        <p:txBody>
          <a:bodyPr>
            <a:normAutofit fontScale="70000"/>
          </a:bodyPr>
          <a:p>
            <a:pPr marL="0" indent="0">
              <a:buNone/>
            </a:pPr>
            <a:r>
              <a:rPr lang="zh-CN" altLang="en-US"/>
              <a:t>This text relects the work we have been doing for many years in the area of Global Citizenship Education (GCED) in Austria. </a:t>
            </a:r>
            <a:endParaRPr lang="zh-CN" altLang="en-US"/>
          </a:p>
          <a:p>
            <a:pPr marL="0" indent="0">
              <a:buNone/>
            </a:pPr>
            <a:r>
              <a:rPr lang="zh-CN" altLang="en-US" b="1"/>
              <a:t>Two endeavors particularly stand out:</a:t>
            </a:r>
            <a:r>
              <a:rPr lang="en-US" altLang="zh-CN"/>
              <a:t> </a:t>
            </a:r>
            <a:endParaRPr lang="en-US" altLang="zh-CN"/>
          </a:p>
          <a:p>
            <a:pPr marL="0" indent="0">
              <a:buNone/>
            </a:pPr>
            <a:r>
              <a:rPr lang="en-US" altLang="zh-CN"/>
              <a:t>F</a:t>
            </a:r>
            <a:r>
              <a:rPr lang="zh-CN" altLang="en-US"/>
              <a:t>irst, the continuing Masters programme GCED at the Alps-Adriatic University (Alpen-Adria </a:t>
            </a:r>
            <a:r>
              <a:rPr lang="en-US" altLang="zh-CN"/>
              <a:t>Universite</a:t>
            </a:r>
            <a:r>
              <a:rPr lang="zh-CN" altLang="en-US"/>
              <a:t>) in Klagenfurt, which is a specialized course of study for educationalists, teacher trainers, NGO associates and teachers , </a:t>
            </a:r>
            <a:endParaRPr lang="zh-CN" altLang="en-US"/>
          </a:p>
          <a:p>
            <a:pPr marL="0" indent="0">
              <a:buNone/>
            </a:pPr>
            <a:r>
              <a:rPr lang="en-US" altLang="zh-CN"/>
              <a:t>S</a:t>
            </a:r>
            <a:r>
              <a:rPr lang="zh-CN" altLang="en-US"/>
              <a:t>econd, our cooperation with the Austrian UNESCO Associated Schools Project</a:t>
            </a:r>
            <a:r>
              <a:rPr lang="en-US" altLang="zh-CN"/>
              <a:t> </a:t>
            </a:r>
            <a:r>
              <a:rPr lang="zh-CN" altLang="en-US"/>
              <a:t>Network. </a:t>
            </a:r>
            <a:endParaRPr lang="zh-CN" altLang="en-US"/>
          </a:p>
          <a:p>
            <a:pPr marL="0" indent="0">
              <a:buNone/>
            </a:pPr>
            <a:r>
              <a:rPr lang="zh-CN" altLang="en-US"/>
              <a:t>This was the originally intended audience for the German version of this brochure, which constitutes the programmatic basis for our training programs. We understand GCED as a concept that is located at the interface between civic education, global education and peace education, as well as education for sustainable development and intercultural learning.</a:t>
            </a:r>
            <a:endParaRPr lang="zh-CN" altLang="en-US"/>
          </a:p>
          <a:p>
            <a:pPr marL="0" indent="0">
              <a:buNone/>
            </a:pPr>
            <a:r>
              <a:rPr lang="zh-CN" altLang="en-US" b="1"/>
              <a:t>we wish to initiate a dialog with colleagues in the whole world and hope to engage in lively exchange.</a:t>
            </a:r>
            <a:endParaRPr lang="zh-CN" altLang="en-US" b="1"/>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en-US" altLang="zh-CN"/>
              <a:t>A</a:t>
            </a:r>
            <a:r>
              <a:rPr lang="zh-CN" altLang="en-US"/>
              <a:t>pproach is characterized by these four features</a:t>
            </a:r>
            <a:endParaRPr lang="zh-CN" altLang="en-US"/>
          </a:p>
        </p:txBody>
      </p:sp>
      <p:sp>
        <p:nvSpPr>
          <p:cNvPr id="3" name="内容占位符 2"/>
          <p:cNvSpPr>
            <a:spLocks noGrp="1"/>
          </p:cNvSpPr>
          <p:nvPr>
            <p:ph idx="1"/>
          </p:nvPr>
        </p:nvSpPr>
        <p:spPr/>
        <p:txBody>
          <a:bodyPr>
            <a:normAutofit/>
          </a:bodyPr>
          <a:p>
            <a:r>
              <a:rPr lang="zh-CN" altLang="en-US"/>
              <a:t>theoretical grounding and a particular focus on terminology in order to foster competence of judgment regarding political concepts</a:t>
            </a:r>
            <a:r>
              <a:rPr lang="en-US" altLang="zh-CN"/>
              <a:t>.</a:t>
            </a:r>
            <a:endParaRPr lang="zh-CN" altLang="en-US"/>
          </a:p>
          <a:p>
            <a:r>
              <a:rPr lang="zh-CN" altLang="en-US"/>
              <a:t>investigating the historical dimension of GCED in depth in order to account for colonialism and neocolonialism</a:t>
            </a:r>
            <a:r>
              <a:rPr lang="en-US" altLang="zh-CN"/>
              <a:t>.</a:t>
            </a:r>
            <a:endParaRPr lang="zh-CN" altLang="en-US"/>
          </a:p>
          <a:p>
            <a:r>
              <a:rPr lang="zh-CN" altLang="en-US"/>
              <a:t>socio-critical orientation in order to set us apart from strands of GCED that ultimately perpetuate concepts of Western hegemony</a:t>
            </a:r>
            <a:r>
              <a:rPr lang="en-US" altLang="zh-CN"/>
              <a:t>.</a:t>
            </a:r>
            <a:endParaRPr lang="zh-CN" altLang="en-US"/>
          </a:p>
          <a:p>
            <a:r>
              <a:rPr lang="zh-CN" altLang="en-US"/>
              <a:t>didactic implementation that is systematic and based on appropriate theoretical work in order to avoid pragmatism</a:t>
            </a:r>
            <a:r>
              <a:rPr lang="en-US" altLang="zh-CN"/>
              <a:t>.</a:t>
            </a:r>
            <a:endParaRPr lang="en-US" altLang="zh-CN"/>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a:bodyPr>
          <a:p>
            <a:r>
              <a:rPr lang="zh-CN" altLang="en-US"/>
              <a:t>An Overview of Global Citizenship</a:t>
            </a:r>
            <a:endParaRPr lang="zh-CN" altLang="en-US"/>
          </a:p>
        </p:txBody>
      </p:sp>
      <p:sp>
        <p:nvSpPr>
          <p:cNvPr id="3" name="内容占位符 2"/>
          <p:cNvSpPr>
            <a:spLocks noGrp="1"/>
          </p:cNvSpPr>
          <p:nvPr>
            <p:ph idx="1"/>
          </p:nvPr>
        </p:nvSpPr>
        <p:spPr/>
        <p:txBody>
          <a:bodyPr>
            <a:normAutofit/>
          </a:bodyPr>
          <a:p>
            <a:r>
              <a:rPr lang="en-US" altLang="zh-CN"/>
              <a:t>Responds to globalization by expanding the  concept of civic education to global society. </a:t>
            </a:r>
            <a:endParaRPr lang="en-US" altLang="zh-CN"/>
          </a:p>
          <a:p>
            <a:r>
              <a:rPr lang="en-US" altLang="zh-CN"/>
              <a:t>Adopts the ethical values of peace education and human rights education.</a:t>
            </a:r>
            <a:endParaRPr lang="en-US" altLang="zh-CN"/>
          </a:p>
          <a:p>
            <a:r>
              <a:rPr lang="en-US" altLang="zh-CN"/>
              <a:t> Draws upon the “global society” perspective provided by global education, which not only investigates global topics, but more speciically merges the global and the local into the glocal.</a:t>
            </a:r>
            <a:endParaRPr lang="en-US" altLang="zh-CN"/>
          </a:p>
          <a:p>
            <a:r>
              <a:rPr lang="en-US" altLang="zh-CN"/>
              <a:t>Combines mainly these three pedagogical ields through the concept of global citizenship in terms of political participation as such, but particularly on a global scale.</a:t>
            </a:r>
            <a:endParaRPr lang="en-US" altLang="zh-CN"/>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What is Global Citizenship Education?</a:t>
            </a:r>
            <a:endParaRPr lang="zh-CN" altLang="en-US"/>
          </a:p>
        </p:txBody>
      </p:sp>
      <p:sp>
        <p:nvSpPr>
          <p:cNvPr id="3" name="内容占位符 2"/>
          <p:cNvSpPr>
            <a:spLocks noGrp="1"/>
          </p:cNvSpPr>
          <p:nvPr>
            <p:ph idx="1"/>
          </p:nvPr>
        </p:nvSpPr>
        <p:spPr/>
        <p:txBody>
          <a:bodyPr/>
          <a:p>
            <a:pPr marL="0" indent="0">
              <a:buNone/>
            </a:pPr>
            <a:r>
              <a:rPr lang="zh-CN" altLang="en-US"/>
              <a:t>Themes within the field of education for global citizenship:</a:t>
            </a:r>
            <a:endParaRPr lang="zh-CN" altLang="en-US"/>
          </a:p>
          <a:p>
            <a:pPr marL="0" indent="0">
              <a:buNone/>
            </a:pPr>
            <a:r>
              <a:rPr lang="zh-CN" altLang="en-US"/>
              <a:t>1. Values education and life skills education </a:t>
            </a:r>
            <a:endParaRPr lang="zh-CN" altLang="en-US"/>
          </a:p>
          <a:p>
            <a:pPr marL="0" indent="0">
              <a:buNone/>
            </a:pPr>
            <a:r>
              <a:rPr lang="zh-CN" altLang="en-US"/>
              <a:t>2. Peace education; studies of the causes of conflict and its </a:t>
            </a:r>
            <a:endParaRPr lang="zh-CN" altLang="en-US"/>
          </a:p>
          <a:p>
            <a:pPr marL="0" indent="0">
              <a:buNone/>
            </a:pPr>
            <a:r>
              <a:rPr lang="zh-CN" altLang="en-US"/>
              <a:t>transformation, and other global issues.</a:t>
            </a:r>
            <a:endParaRPr lang="zh-CN" altLang="en-US"/>
          </a:p>
          <a:p>
            <a:pPr marL="0" indent="0">
              <a:buNone/>
            </a:pPr>
            <a:r>
              <a:rPr lang="zh-CN" altLang="en-US"/>
              <a:t>3. Human rights education: critical thinking, empathy, avoiding</a:t>
            </a:r>
            <a:r>
              <a:rPr lang="en-US" altLang="zh-CN"/>
              <a:t> </a:t>
            </a:r>
            <a:r>
              <a:rPr lang="zh-CN" altLang="en-US"/>
              <a:t>stereotyping and exclusion, and the concepts associated with human rights and responsibilities. </a:t>
            </a:r>
            <a:endParaRPr lang="zh-CN" altLang="en-US"/>
          </a:p>
          <a:p>
            <a:pPr marL="0" indent="0">
              <a:buNone/>
            </a:pPr>
            <a:r>
              <a:rPr lang="zh-CN" altLang="en-US"/>
              <a:t>4. Citizenship or civic education</a:t>
            </a:r>
            <a:endParaRPr lang="zh-CN"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668655"/>
            <a:ext cx="10515600" cy="5508625"/>
          </a:xfrm>
        </p:spPr>
        <p:txBody>
          <a:bodyPr>
            <a:normAutofit fontScale="90000"/>
          </a:bodyPr>
          <a:p>
            <a:pPr marL="0" indent="0">
              <a:buNone/>
            </a:pPr>
            <a:r>
              <a:rPr lang="en-US" altLang="zh-CN" b="1"/>
              <a:t>Education of the global citizen focuses on the individual</a:t>
            </a:r>
            <a:r>
              <a:rPr lang="en-US" altLang="zh-CN"/>
              <a:t>, individual humanitarian. Oxfam curriculum it address the personal leveal in a very concrete manner:Oxfam sees the global citizen as someone who is aware of the wider world and has a sense of their own role as a world citizen.(Oxfam 2006:3)</a:t>
            </a:r>
            <a:endParaRPr lang="en-US" altLang="zh-CN"/>
          </a:p>
          <a:p>
            <a:pPr marL="0" indent="0">
              <a:buNone/>
            </a:pPr>
            <a:endParaRPr lang="en-US" altLang="zh-CN"/>
          </a:p>
          <a:p>
            <a:pPr marL="0" indent="0">
              <a:buNone/>
            </a:pPr>
            <a:r>
              <a:rPr lang="en-US" altLang="zh-CN" b="1"/>
              <a:t>Education for global citizenship focuses on societal stuctures</a:t>
            </a:r>
            <a:r>
              <a:rPr lang="en-US" altLang="zh-CN"/>
              <a:t>,structural political approach .“Its [the global citizenship approach] emphasis on global community can help to check tendencies toward viewing those within less_x0002_aluent states as passive recipients of morally required transfers, rather than as co-equal agents capable of con_x0002_tributing to their own rights protections, and justiied in pressing their own interests” (Cabrera 2010: 14).We advocate – following the principle of the citizenship term – the paradigm of political or “structural cosmopolitanism”</a:t>
            </a:r>
            <a:endParaRPr lang="en-US" altLang="zh-CN"/>
          </a:p>
          <a:p>
            <a:pPr marL="0" indent="0">
              <a:buNone/>
            </a:pPr>
            <a:endParaRPr lang="en-US" altLang="zh-CN"/>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t>Fundamental Questions related to </a:t>
            </a:r>
            <a:br>
              <a:rPr lang="zh-CN" altLang="en-US"/>
            </a:br>
            <a:r>
              <a:rPr lang="zh-CN" altLang="en-US"/>
              <a:t>Global Citizenship Education</a:t>
            </a:r>
            <a:endParaRPr lang="zh-CN" altLang="en-US"/>
          </a:p>
        </p:txBody>
      </p:sp>
      <p:sp>
        <p:nvSpPr>
          <p:cNvPr id="3" name="内容占位符 2"/>
          <p:cNvSpPr>
            <a:spLocks noGrp="1"/>
          </p:cNvSpPr>
          <p:nvPr>
            <p:ph idx="1"/>
          </p:nvPr>
        </p:nvSpPr>
        <p:spPr/>
        <p:txBody>
          <a:bodyPr>
            <a:normAutofit/>
          </a:bodyPr>
          <a:p>
            <a:r>
              <a:rPr lang="zh-CN" altLang="en-US"/>
              <a:t>What is the relationship between a national or regional/local sense of belonging and cosmopolitan aspirations? </a:t>
            </a:r>
            <a:endParaRPr lang="zh-CN" altLang="en-US"/>
          </a:p>
          <a:p>
            <a:r>
              <a:rPr lang="zh-CN" altLang="en-US"/>
              <a:t>How can someone develop an identity as global citizen when there can be no corresponding legal status?</a:t>
            </a:r>
            <a:endParaRPr lang="zh-CN" altLang="en-US"/>
          </a:p>
          <a:p>
            <a:r>
              <a:rPr lang="zh-CN" altLang="en-US" b="1"/>
              <a:t>How do we deal with the adverse dimensions of our historical heritage as Europeans, especially colonialism? How do we prevent the perpetuation of such traditions (as in neo-colonial paternalism)? This is an essential question, whose signiicance immediately becomes apparent in any international school project.</a:t>
            </a:r>
            <a:endParaRPr lang="zh-CN" altLang="en-US" b="1"/>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Global Citizenship Education in practice</a:t>
            </a:r>
            <a:endParaRPr lang="zh-CN" altLang="en-US"/>
          </a:p>
        </p:txBody>
      </p:sp>
      <p:pic>
        <p:nvPicPr>
          <p:cNvPr id="4" name="内容占位符 3"/>
          <p:cNvPicPr>
            <a:picLocks noChangeAspect="1"/>
          </p:cNvPicPr>
          <p:nvPr>
            <p:ph idx="1"/>
            <p:custDataLst>
              <p:tags r:id="rId1"/>
            </p:custDataLst>
          </p:nvPr>
        </p:nvPicPr>
        <p:blipFill>
          <a:blip r:embed="rId2"/>
          <a:stretch>
            <a:fillRect/>
          </a:stretch>
        </p:blipFill>
        <p:spPr>
          <a:xfrm>
            <a:off x="3107690" y="3634105"/>
            <a:ext cx="4765675" cy="2569845"/>
          </a:xfrm>
          <a:prstGeom prst="rect">
            <a:avLst/>
          </a:prstGeom>
        </p:spPr>
      </p:pic>
      <p:sp>
        <p:nvSpPr>
          <p:cNvPr id="5" name="文本框 4"/>
          <p:cNvSpPr txBox="1"/>
          <p:nvPr/>
        </p:nvSpPr>
        <p:spPr>
          <a:xfrm>
            <a:off x="690245" y="1791970"/>
            <a:ext cx="9999345" cy="2834005"/>
          </a:xfrm>
          <a:prstGeom prst="rect">
            <a:avLst/>
          </a:prstGeom>
          <a:noFill/>
        </p:spPr>
        <p:txBody>
          <a:bodyPr wrap="square" rtlCol="0">
            <a:noAutofit/>
          </a:bodyPr>
          <a:p>
            <a:pPr marL="457200" indent="-457200" algn="l">
              <a:lnSpc>
                <a:spcPct val="90000"/>
              </a:lnSpc>
              <a:spcBef>
                <a:spcPts val="1000"/>
              </a:spcBef>
              <a:buClrTx/>
              <a:buSzTx/>
              <a:buFont typeface="Arial" panose="020B0604020202020204" pitchFamily="34" charset="0"/>
              <a:buChar char="•"/>
            </a:pPr>
            <a:r>
              <a:rPr lang="zh-CN" altLang="en-US" sz="2800"/>
              <a:t>Global Citizenship Education requires cognitive knowledge as well as practicalcompetences. </a:t>
            </a:r>
            <a:endParaRPr lang="zh-CN" altLang="en-US" sz="2800"/>
          </a:p>
          <a:p>
            <a:pPr marL="457200" indent="-457200" algn="l">
              <a:lnSpc>
                <a:spcPct val="90000"/>
              </a:lnSpc>
              <a:spcBef>
                <a:spcPts val="1000"/>
              </a:spcBef>
              <a:buClrTx/>
              <a:buSzTx/>
              <a:buFont typeface="Arial" panose="020B0604020202020204" pitchFamily="34" charset="0"/>
              <a:buChar char="•"/>
            </a:pPr>
            <a:r>
              <a:rPr lang="zh-CN" altLang="en-US" sz="2800"/>
              <a:t>Moreover, the connection to ethical values and perceptions is indispensable. </a:t>
            </a:r>
            <a:endParaRPr lang="zh-CN" altLang="en-US" sz="28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zh-CN" altLang="en-US"/>
              <a:t>Summary</a:t>
            </a:r>
            <a:endParaRPr lang="zh-CN" altLang="en-US"/>
          </a:p>
        </p:txBody>
      </p:sp>
      <p:sp>
        <p:nvSpPr>
          <p:cNvPr id="3" name="内容占位符 2"/>
          <p:cNvSpPr>
            <a:spLocks noGrp="1"/>
          </p:cNvSpPr>
          <p:nvPr>
            <p:ph idx="1"/>
          </p:nvPr>
        </p:nvSpPr>
        <p:spPr>
          <a:xfrm>
            <a:off x="838200" y="1608455"/>
            <a:ext cx="10515600" cy="4777105"/>
          </a:xfrm>
        </p:spPr>
        <p:txBody>
          <a:bodyPr>
            <a:normAutofit fontScale="75000"/>
          </a:bodyPr>
          <a:p>
            <a:pPr marL="0" indent="0">
              <a:buNone/>
            </a:pPr>
            <a:r>
              <a:rPr lang="zh-CN" altLang="en-US"/>
              <a:t>Global Citizenship Education</a:t>
            </a:r>
            <a:endParaRPr lang="zh-CN" altLang="en-US"/>
          </a:p>
          <a:p>
            <a:r>
              <a:rPr lang="zh-CN" altLang="en-US"/>
              <a:t> broadens our horizon regarding global questions, always guided by human rights values</a:t>
            </a:r>
            <a:endParaRPr lang="zh-CN" altLang="en-US"/>
          </a:p>
          <a:p>
            <a:r>
              <a:rPr lang="zh-CN" altLang="en-US"/>
              <a:t> takes a fresh look at our migration societies while no longer discerning their problems as intercultural, but political</a:t>
            </a:r>
            <a:endParaRPr lang="zh-CN" altLang="en-US"/>
          </a:p>
          <a:p>
            <a:r>
              <a:rPr lang="zh-CN" altLang="en-US"/>
              <a:t> opens up new ways of conceiving civic education and global edu_x0002_cation: “democracy” on a global scale – world domestic policy</a:t>
            </a:r>
            <a:endParaRPr lang="zh-CN" altLang="en-US"/>
          </a:p>
          <a:p>
            <a:r>
              <a:rPr lang="zh-CN" altLang="en-US"/>
              <a:t> allows for a connection of the ethical dimension (citizen approach) and the dimension of democratic politics (citizenship approach)</a:t>
            </a:r>
            <a:endParaRPr lang="zh-CN" altLang="en-US"/>
          </a:p>
          <a:p>
            <a:r>
              <a:rPr lang="zh-CN" altLang="en-US"/>
              <a:t> is civic education on a global scale and in this way merges the global and the local into the glocal</a:t>
            </a:r>
            <a:endParaRPr lang="zh-CN" altLang="en-US"/>
          </a:p>
          <a:p>
            <a:r>
              <a:rPr lang="zh-CN" altLang="en-US"/>
              <a:t> includes a historical, self-relective element; a critical discussion of  Europe</a:t>
            </a:r>
            <a:endParaRPr lang="zh-CN" altLang="en-US"/>
          </a:p>
          <a:p>
            <a:r>
              <a:rPr lang="zh-CN" altLang="en-US"/>
              <a:t> also includes a utopian element, namely the realization of actual global citizenship as prerequisite for a sustained peaceful co-existence</a:t>
            </a:r>
            <a:endParaRPr lang="zh-CN"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en-US" altLang="zh-CN">
                <a:sym typeface="+mn-ea"/>
              </a:rPr>
              <a:t>2.  Look critically at these documents, try to identify issues, challenges, problems within the articles.</a:t>
            </a:r>
            <a:endParaRPr lang="zh-CN" altLang="en-US"/>
          </a:p>
        </p:txBody>
      </p:sp>
      <p:sp>
        <p:nvSpPr>
          <p:cNvPr id="3" name="内容占位符 2"/>
          <p:cNvSpPr>
            <a:spLocks noGrp="1"/>
          </p:cNvSpPr>
          <p:nvPr>
            <p:ph idx="1"/>
          </p:nvPr>
        </p:nvSpPr>
        <p:spPr/>
        <p:txBody>
          <a:bodyPr/>
          <a:p>
            <a:pPr marL="0" indent="0">
              <a:buNone/>
            </a:pPr>
            <a:endParaRPr lang="zh-CN" altLang="en-US">
              <a:sym typeface="+mn-ea"/>
            </a:endParaRPr>
          </a:p>
          <a:p>
            <a:pPr marL="0" indent="0">
              <a:buNone/>
            </a:pPr>
            <a:r>
              <a:rPr lang="zh-CN" altLang="en-US">
                <a:sym typeface="+mn-ea"/>
              </a:rPr>
              <a:t>How can we integrate global citizenship education with existing education systems?</a:t>
            </a:r>
            <a:endParaRPr lang="zh-CN" altLang="en-US">
              <a:sym typeface="+mn-ea"/>
            </a:endParaRPr>
          </a:p>
          <a:p>
            <a:pPr marL="0" indent="0">
              <a:buNone/>
            </a:pPr>
            <a:endParaRPr lang="zh-CN" altLang="en-US">
              <a:sym typeface="+mn-ea"/>
            </a:endParaRPr>
          </a:p>
          <a:p>
            <a:pPr marL="0" indent="0">
              <a:buNone/>
            </a:pPr>
            <a:r>
              <a:rPr lang="zh-CN" altLang="en-US">
                <a:sym typeface="+mn-ea"/>
              </a:rPr>
              <a:t>How should the training on global citizenship education topics be evaluat</a:t>
            </a:r>
            <a:r>
              <a:rPr lang="en-US" altLang="zh-CN">
                <a:sym typeface="+mn-ea"/>
              </a:rPr>
              <a:t>ed</a:t>
            </a:r>
            <a:r>
              <a:rPr lang="zh-CN" altLang="en-US">
                <a:sym typeface="+mn-ea"/>
              </a:rPr>
              <a:t> and Follow</a:t>
            </a:r>
            <a:r>
              <a:rPr lang="en-US" altLang="zh-CN">
                <a:sym typeface="+mn-ea"/>
              </a:rPr>
              <a:t>ed</a:t>
            </a:r>
            <a:r>
              <a:rPr lang="zh-CN" altLang="en-US">
                <a:sym typeface="+mn-ea"/>
              </a:rPr>
              <a:t> up for existing teachers?</a:t>
            </a:r>
            <a:endParaRPr lang="zh-CN" altLang="en-US">
              <a:sym typeface="+mn-ea"/>
            </a:endParaRPr>
          </a:p>
          <a:p>
            <a:pPr marL="0" indent="0">
              <a:buNone/>
            </a:pPr>
            <a:endParaRPr lang="zh-CN" altLang="en-US">
              <a:sym typeface="+mn-ea"/>
            </a:endParaRPr>
          </a:p>
          <a:p>
            <a:pPr marL="0" indent="0">
              <a:buNone/>
            </a:pPr>
            <a:r>
              <a:rPr lang="en-US" altLang="zh-CN">
                <a:sym typeface="+mn-ea"/>
              </a:rPr>
              <a:t>European Union is a example of the global citizenship, </a:t>
            </a:r>
            <a:r>
              <a:rPr lang="en-US" altLang="zh-CN">
                <a:sym typeface="+mn-ea"/>
              </a:rPr>
              <a:t>is it true?</a:t>
            </a:r>
            <a:endParaRPr lang="en-US" altLang="zh-CN">
              <a:sym typeface="+mn-ea"/>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en-US" altLang="zh-CN">
                <a:sym typeface="+mn-ea"/>
              </a:rPr>
              <a:t>3.</a:t>
            </a:r>
            <a:r>
              <a:rPr lang="zh-CN" altLang="en-US">
                <a:sym typeface="+mn-ea"/>
              </a:rPr>
              <a:t>Link to your own example/experience - link these documents to critical reflect on your example/ experience. </a:t>
            </a:r>
            <a:endParaRPr lang="zh-CN" altLang="en-US"/>
          </a:p>
        </p:txBody>
      </p:sp>
      <p:sp>
        <p:nvSpPr>
          <p:cNvPr id="3" name="内容占位符 2"/>
          <p:cNvSpPr>
            <a:spLocks noGrp="1"/>
          </p:cNvSpPr>
          <p:nvPr>
            <p:ph idx="1"/>
          </p:nvPr>
        </p:nvSpPr>
        <p:spPr/>
        <p:txBody>
          <a:bodyPr>
            <a:normAutofit lnSpcReduction="20000"/>
          </a:bodyPr>
          <a:p>
            <a:pPr marL="0" indent="0">
              <a:buNone/>
            </a:pPr>
          </a:p>
          <a:p>
            <a:pPr marL="0" indent="0">
              <a:buNone/>
            </a:pPr>
            <a:r>
              <a:t>Global citizenship education is rarely covered in China's current education system, and only in some NGO training courses are similar topics addressed.</a:t>
            </a:r>
          </a:p>
          <a:p>
            <a:pPr marL="0" indent="0">
              <a:buNone/>
            </a:pPr>
          </a:p>
          <a:p>
            <a:pPr marL="0" indent="0">
              <a:buNone/>
            </a:pPr>
            <a:r>
              <a:t>We need further communication and cooperation with the government education system to do more feasibility studies, reports and textbooks </a:t>
            </a:r>
            <a:r>
              <a:rPr lang="zh-CN"/>
              <a:t>，</a:t>
            </a:r>
            <a:r>
              <a:t>so that our students </a:t>
            </a:r>
            <a:r>
              <a:rPr lang="en-US"/>
              <a:t>would</a:t>
            </a:r>
            <a:r>
              <a:t> </a:t>
            </a:r>
            <a:r>
              <a:rPr lang="en-US"/>
              <a:t>have opportunity</a:t>
            </a:r>
            <a:r>
              <a:t> </a:t>
            </a:r>
            <a:r>
              <a:rPr lang="en-US"/>
              <a:t>to </a:t>
            </a:r>
            <a:r>
              <a:t>learn this concept and method</a:t>
            </a:r>
            <a:r>
              <a:rPr lang="en-US"/>
              <a:t> better</a:t>
            </a:r>
            <a:r>
              <a:t>.</a:t>
            </a:r>
          </a:p>
          <a:p>
            <a:pPr marL="0" indent="0">
              <a:buNone/>
            </a:pPr>
          </a:p>
          <a:p>
            <a:pPr marL="0" indent="0">
              <a:buNone/>
            </a:pPr>
            <a:r>
              <a:t>How should we promote global citizenship education?</a:t>
            </a:r>
          </a:p>
          <a:p>
            <a:pPr marL="0" indent="0">
              <a:buNone/>
            </a:pPr>
          </a:p>
          <a:p>
            <a:pPr marL="0" indent="0">
              <a:buNone/>
            </a:p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b="1"/>
              <a:t>Key articles</a:t>
            </a:r>
            <a:r>
              <a:rPr lang="en-US" altLang="zh-CN" b="1"/>
              <a:t> 3</a:t>
            </a:r>
            <a:r>
              <a:rPr lang="zh-CN" altLang="en-US" b="1"/>
              <a:t>: OXFAM Global Citizenship GuidesURL</a:t>
            </a:r>
            <a:endParaRPr lang="zh-CN" altLang="en-US" b="1"/>
          </a:p>
        </p:txBody>
      </p:sp>
      <p:sp>
        <p:nvSpPr>
          <p:cNvPr id="3" name="内容占位符 2"/>
          <p:cNvSpPr>
            <a:spLocks noGrp="1"/>
          </p:cNvSpPr>
          <p:nvPr>
            <p:ph idx="1"/>
          </p:nvPr>
        </p:nvSpPr>
        <p:spPr/>
        <p:txBody>
          <a:bodyPr/>
          <a:p>
            <a:pPr marL="0" indent="0">
              <a:buNone/>
            </a:pPr>
            <a:r>
              <a:rPr lang="en-US" altLang="zh-CN"/>
              <a:t>1.</a:t>
            </a:r>
            <a:r>
              <a:rPr lang="zh-CN" altLang="en-US"/>
              <a:t>Highlight key ideas, proposals, curriculum etc. Suggested in the above articles</a:t>
            </a:r>
            <a:r>
              <a:rPr lang="en-US" altLang="zh-CN"/>
              <a:t>:</a:t>
            </a:r>
            <a:endParaRPr lang="en-US" altLang="zh-CN"/>
          </a:p>
          <a:p>
            <a:pPr marL="0" indent="0">
              <a:buNone/>
            </a:pPr>
            <a:r>
              <a:rPr lang="en-US" altLang="zh-CN"/>
              <a:t>These guides are the foundations of great global citizenship. They outline the key principles of taking a global approach to teaching and learning, as well as practical guidance for embedding it into your lessons.</a:t>
            </a:r>
            <a:endParaRPr lang="en-US" altLang="zh-CN"/>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b="1">
                <a:sym typeface="+mn-ea"/>
              </a:rPr>
              <a:t>Key articles</a:t>
            </a:r>
            <a:r>
              <a:rPr lang="en-US" altLang="zh-CN" b="1">
                <a:sym typeface="+mn-ea"/>
              </a:rPr>
              <a:t> 3</a:t>
            </a:r>
            <a:r>
              <a:rPr lang="zh-CN" altLang="en-US" b="1">
                <a:sym typeface="+mn-ea"/>
              </a:rPr>
              <a:t>: OXFAM Global Citizenship GuidesURL</a:t>
            </a:r>
            <a:endParaRPr lang="zh-CN" altLang="en-US"/>
          </a:p>
        </p:txBody>
      </p:sp>
      <p:sp>
        <p:nvSpPr>
          <p:cNvPr id="3" name="内容占位符 2"/>
          <p:cNvSpPr>
            <a:spLocks noGrp="1"/>
          </p:cNvSpPr>
          <p:nvPr>
            <p:ph idx="1"/>
          </p:nvPr>
        </p:nvSpPr>
        <p:spPr/>
        <p:txBody>
          <a:bodyPr/>
          <a:p>
            <a:pPr marL="0" indent="0">
              <a:buNone/>
            </a:pPr>
            <a:r>
              <a:rPr lang="en-US" altLang="zh-CN"/>
              <a:t>2.  Look critically at these documents, try to identify issues, challenges, problems within the articles. </a:t>
            </a:r>
            <a:endParaRPr lang="en-US" altLang="zh-CN"/>
          </a:p>
          <a:p>
            <a:pPr marL="0" indent="0">
              <a:buNone/>
            </a:pPr>
            <a:endParaRPr lang="en-US" altLang="zh-CN"/>
          </a:p>
          <a:p>
            <a:pPr marL="0" indent="0">
              <a:buNone/>
            </a:pPr>
            <a:r>
              <a:rPr lang="zh-CN" altLang="en-US"/>
              <a:t>For teachers, these are good guidance materials, but relatively scattered, </a:t>
            </a:r>
            <a:r>
              <a:rPr lang="en-US" altLang="zh-CN"/>
              <a:t>but </a:t>
            </a:r>
            <a:r>
              <a:rPr lang="zh-CN" altLang="en-US"/>
              <a:t>there is no systematic formation of curriculum system</a:t>
            </a:r>
            <a:r>
              <a:rPr lang="en-US" altLang="zh-CN"/>
              <a:t>.</a:t>
            </a:r>
            <a:endParaRPr lang="en-US" altLang="zh-CN"/>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b="1">
                <a:sym typeface="+mn-ea"/>
              </a:rPr>
              <a:t>Key articles</a:t>
            </a:r>
            <a:r>
              <a:rPr lang="en-US" altLang="zh-CN" b="1">
                <a:sym typeface="+mn-ea"/>
              </a:rPr>
              <a:t> 3</a:t>
            </a:r>
            <a:r>
              <a:rPr lang="zh-CN" altLang="en-US" b="1">
                <a:sym typeface="+mn-ea"/>
              </a:rPr>
              <a:t>: OXFAM Global Citizenship GuidesURL</a:t>
            </a:r>
            <a:endParaRPr lang="zh-CN" altLang="en-US"/>
          </a:p>
        </p:txBody>
      </p:sp>
      <p:sp>
        <p:nvSpPr>
          <p:cNvPr id="3" name="内容占位符 2"/>
          <p:cNvSpPr>
            <a:spLocks noGrp="1"/>
          </p:cNvSpPr>
          <p:nvPr>
            <p:ph idx="1"/>
          </p:nvPr>
        </p:nvSpPr>
        <p:spPr/>
        <p:txBody>
          <a:bodyPr/>
          <a:p>
            <a:pPr marL="0" indent="0">
              <a:buNone/>
            </a:pPr>
            <a:r>
              <a:rPr lang="en-US" altLang="zh-CN"/>
              <a:t>3.</a:t>
            </a:r>
            <a:r>
              <a:rPr lang="zh-CN" altLang="en-US"/>
              <a:t>Link to your own example/experience - link these documents to critical reflect on your example/ experience. </a:t>
            </a:r>
            <a:endParaRPr lang="zh-CN" altLang="en-US"/>
          </a:p>
          <a:p>
            <a:pPr marL="0" indent="0">
              <a:buNone/>
            </a:pPr>
            <a:r>
              <a:rPr lang="zh-CN" altLang="en-US"/>
              <a:t>When we teach students, especially when it comes to designing Public charity project to solve social problems, I will tell them to analyze problems from an international perspective</a:t>
            </a:r>
            <a:r>
              <a:rPr lang="en-US" altLang="zh-CN"/>
              <a:t>(</a:t>
            </a:r>
            <a:r>
              <a:rPr lang="zh-CN" altLang="en-US" b="1">
                <a:sym typeface="+mn-ea"/>
              </a:rPr>
              <a:t>Global Citizenship</a:t>
            </a:r>
            <a:r>
              <a:rPr lang="en-US" altLang="zh-CN" b="1">
                <a:sym typeface="+mn-ea"/>
              </a:rPr>
              <a:t>)</a:t>
            </a:r>
            <a:r>
              <a:rPr lang="zh-CN" altLang="en-US"/>
              <a:t>. The root causes of these social problems need to use a lot of theoretical knowledge in the article, but we don't have too many practical cases for reference.</a:t>
            </a:r>
            <a:endParaRPr lang="zh-CN" altLang="en-US"/>
          </a:p>
        </p:txBody>
      </p:sp>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COMMONDATA" val="eyJoZGlkIjoiNGNhMTk3MmUxOWNmYzYzMjE4OTdiZDg1MjQxMTU2YjEifQ=="/>
  <p:tag name="KSO_WPP_MARK_KEY" val="a8d103fb-fec9-4c02-8426-064609a82593"/>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15492</Words>
  <Application>WPS 演示</Application>
  <PresentationFormat>宽屏</PresentationFormat>
  <Paragraphs>216</Paragraphs>
  <Slides>31</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31</vt:i4>
      </vt:variant>
    </vt:vector>
  </HeadingPairs>
  <TitlesOfParts>
    <vt:vector size="38" baseType="lpstr">
      <vt:lpstr>Arial</vt:lpstr>
      <vt:lpstr>宋体</vt:lpstr>
      <vt:lpstr>Wingdings</vt:lpstr>
      <vt:lpstr>Calibri</vt:lpstr>
      <vt:lpstr>微软雅黑</vt:lpstr>
      <vt:lpstr>Arial Unicode MS</vt:lpstr>
      <vt:lpstr>Office 主题</vt:lpstr>
      <vt:lpstr>Topic: Global Citizenship Education</vt:lpstr>
      <vt:lpstr>Key articles 1:   UNESCO Education 2030 Agenda and Framework for Action URL</vt:lpstr>
      <vt:lpstr>1.Highlight key ideas, proposals, curriculum etc. Suggested in the above articles. </vt:lpstr>
      <vt:lpstr>PowerPoint 演示文稿</vt:lpstr>
      <vt:lpstr>PowerPoint 演示文稿</vt:lpstr>
      <vt:lpstr>The Framework for Action has three sections. </vt:lpstr>
      <vt:lpstr>PowerPoint 演示文稿</vt:lpstr>
      <vt:lpstr>Principles</vt:lpstr>
      <vt:lpstr>strategic approaches</vt:lpstr>
      <vt:lpstr>strategic approaches</vt:lpstr>
      <vt:lpstr>Implementation Modalities</vt:lpstr>
      <vt:lpstr>Effective coordination</vt:lpstr>
      <vt:lpstr>Monitoring, follow-up and review for evidence-based policies</vt:lpstr>
      <vt:lpstr>Financing</vt:lpstr>
      <vt:lpstr>Conclusion</vt:lpstr>
      <vt:lpstr>2.  Look critically at these documents, try to identify issues, challenges, problems within the articles. </vt:lpstr>
      <vt:lpstr>3.Link to your own example/experience - link these documents to critical reflect on your example/ experience.</vt:lpstr>
      <vt:lpstr>Key articles 2:   Global Citizenship Education  Citizenship Education for Globalizing Societies</vt:lpstr>
      <vt:lpstr>1.Highlight key ideas, proposals, curriculum etc. Suggested in the above articles:</vt:lpstr>
      <vt:lpstr>Approach is characterized by these four features</vt:lpstr>
      <vt:lpstr>An Overview of Global Citizenship</vt:lpstr>
      <vt:lpstr>What is Global Citizenship Education?</vt:lpstr>
      <vt:lpstr>PowerPoint 演示文稿</vt:lpstr>
      <vt:lpstr>Fundamental Questions related to  Global Citizenship Education</vt:lpstr>
      <vt:lpstr>Global Citizenship Education in practice</vt:lpstr>
      <vt:lpstr>Summary</vt:lpstr>
      <vt:lpstr>2.  Look critically at these documents, try to identify issues, challenges, problems within the articles.</vt:lpstr>
      <vt:lpstr>3.Link to your own example/experience - link these documents to critical reflect on your example/ experience. </vt:lpstr>
      <vt:lpstr>Key articles 3: OXFAM Global Citizenship GuidesURL</vt:lpstr>
      <vt:lpstr>Key articles 3: OXFAM Global Citizenship GuidesURL</vt:lpstr>
      <vt:lpstr>Key articles 3: OXFAM Global Citizenship GuidesURL</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yingwei li</dc:creator>
  <cp:lastModifiedBy>傅博</cp:lastModifiedBy>
  <cp:revision>8</cp:revision>
  <dcterms:created xsi:type="dcterms:W3CDTF">2023-06-04T19:23:00Z</dcterms:created>
  <dcterms:modified xsi:type="dcterms:W3CDTF">2023-06-05T22:25:09Z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646865F0631945F79BD392ECDE2C4F6A_12</vt:lpwstr>
  </property>
  <property fmtid="{D5CDD505-2E9C-101B-9397-08002B2CF9AE}" pid="3" name="KSOProductBuildVer">
    <vt:lpwstr>2052-11.1.0.14309</vt:lpwstr>
  </property>
</Properties>
</file>