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B5D17E-496A-C34B-1631-72B55CBD576F}" v="23" dt="2026-07-20T08:18:41.1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75601" autoAdjust="0"/>
  </p:normalViewPr>
  <p:slideViewPr>
    <p:cSldViewPr snapToGrid="0" snapToObjects="1">
      <p:cViewPr varScale="1">
        <p:scale>
          <a:sx n="85" d="100"/>
          <a:sy n="85" d="100"/>
        </p:scale>
        <p:origin x="562"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jay Kumar Unkili (2505249)" userId="S::2505249@student.uwtsd.ac.uk::dc40fc6b-aa9b-4f1a-b583-2731650464f1" providerId="AD" clId="Web-{78B5D17E-496A-C34B-1631-72B55CBD576F}"/>
    <pc:docChg chg="modSld">
      <pc:chgData name="Sanjay Kumar Unkili (2505249)" userId="S::2505249@student.uwtsd.ac.uk::dc40fc6b-aa9b-4f1a-b583-2731650464f1" providerId="AD" clId="Web-{78B5D17E-496A-C34B-1631-72B55CBD576F}" dt="2026-07-20T08:18:41.157" v="22" actId="20577"/>
      <pc:docMkLst>
        <pc:docMk/>
      </pc:docMkLst>
      <pc:sldChg chg="modSp">
        <pc:chgData name="Sanjay Kumar Unkili (2505249)" userId="S::2505249@student.uwtsd.ac.uk::dc40fc6b-aa9b-4f1a-b583-2731650464f1" providerId="AD" clId="Web-{78B5D17E-496A-C34B-1631-72B55CBD576F}" dt="2026-07-20T08:16:46.462" v="18" actId="20577"/>
        <pc:sldMkLst>
          <pc:docMk/>
          <pc:sldMk cId="0" sldId="256"/>
        </pc:sldMkLst>
        <pc:spChg chg="mod">
          <ac:chgData name="Sanjay Kumar Unkili (2505249)" userId="S::2505249@student.uwtsd.ac.uk::dc40fc6b-aa9b-4f1a-b583-2731650464f1" providerId="AD" clId="Web-{78B5D17E-496A-C34B-1631-72B55CBD576F}" dt="2026-07-20T08:16:40.477" v="12" actId="20577"/>
          <ac:spMkLst>
            <pc:docMk/>
            <pc:sldMk cId="0" sldId="256"/>
            <ac:spMk id="9" creationId="{00000000-0000-0000-0000-000000000000}"/>
          </ac:spMkLst>
        </pc:spChg>
        <pc:spChg chg="mod">
          <ac:chgData name="Sanjay Kumar Unkili (2505249)" userId="S::2505249@student.uwtsd.ac.uk::dc40fc6b-aa9b-4f1a-b583-2731650464f1" providerId="AD" clId="Web-{78B5D17E-496A-C34B-1631-72B55CBD576F}" dt="2026-07-20T08:16:46.462" v="18" actId="20577"/>
          <ac:spMkLst>
            <pc:docMk/>
            <pc:sldMk cId="0" sldId="256"/>
            <ac:spMk id="10" creationId="{00000000-0000-0000-0000-000000000000}"/>
          </ac:spMkLst>
        </pc:spChg>
      </pc:sldChg>
      <pc:sldChg chg="modSp">
        <pc:chgData name="Sanjay Kumar Unkili (2505249)" userId="S::2505249@student.uwtsd.ac.uk::dc40fc6b-aa9b-4f1a-b583-2731650464f1" providerId="AD" clId="Web-{78B5D17E-496A-C34B-1631-72B55CBD576F}" dt="2026-07-20T08:18:41.157" v="22" actId="20577"/>
        <pc:sldMkLst>
          <pc:docMk/>
          <pc:sldMk cId="0" sldId="257"/>
        </pc:sldMkLst>
        <pc:spChg chg="mod">
          <ac:chgData name="Sanjay Kumar Unkili (2505249)" userId="S::2505249@student.uwtsd.ac.uk::dc40fc6b-aa9b-4f1a-b583-2731650464f1" providerId="AD" clId="Web-{78B5D17E-496A-C34B-1631-72B55CBD576F}" dt="2026-07-20T08:18:41.157" v="22" actId="20577"/>
          <ac:spMkLst>
            <pc:docMk/>
            <pc:sldMk cId="0" sldId="257"/>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921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 afternoon]. My name is [Student Name] and I will be presenting Part 2 of my ACCA7032 portfolio.
In Part 1, I designed and deployed the enterprise network for SWANSEA.ACCA and its child domain LONDON.SWANSEA.ACCA, with services like Active Directory, DNS, DHCP, IIS and a site-to-site VPN. That network worked, but it had no dedicated security layer. Any host on the internal LAN could reach any service, and there was no central point where an administrator could review or restrict traffic.
Part 2 fixes that. Over the next 15 minutes, I will show you how I inserted a Check Point Gaia security stack into that network, what policy I applied to it, and how I verified that it actually works. I will finish with a live demonstration in SmartConsole, and I am happy to take questions at the end.
Let me begin with the agenda.</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I have six sections planned.
The first three sections cover the design and setup work: what the coursework asked for, how I built the architecture and the IP plan, and how I deployed and connected the Gaia appliances.
Section four is the technical heart of the demo. That is where I walk through my firewall rulebase and switch to a live SmartConsole to show traffic being permitted and dropped in real time.
Section five covers the additional security blades I enabled, and my honest assessment of what still needs work.
I have kept sections short so we have time for questions at the end.
Let me start with what the brief actually asked for.</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BRIEF 
For Task 1. I had to install and configure three appliances: A-GW as the security gateway, A-SMS as the management server, and A-GUI as the administrator workstation. I had to assign IPs, license the SMS, and prove connectivity between the Swansea network and the SMS.
For Task 2. I had to design a firewall policy with proper inbound and outbound rules covering ICMP, HTTP, FTP, Telnet and SSH, and justify each rule against a real enterprise policy. There was also a bonus for enabling IPS, Anti-Malware and Identity Awareness.
For Task 3. Additional security features, either implemented or clearly proposed with justification. The brief was strict that I had to distinguish what I actually did from what I only proposed.
Now let me show you what I built.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ARCHITECTURE
This is what Check Point calls a distributed deployment. Three appliances, each with a specific job.
On the left is the external zone. That is the simulated Internet, the ExtLCD segment on subnet 20.0.0.0 slash 30. Anything coming from here is untrusted by default.
In the middle is A-GW, the enforcement gateway. This is where every packet crossing between zones is inspected against the rulebase I designed. It has three data interfaces: eth0 as the management port on 10.1.1.1, eth1 facing the Swansea internal LAN, and eth2 as the external interface at 20.0.0.1.
On the right is the management zone on subnet 10.1.1.0 slash 24. A-SMS at 10.1.1.101 is the Security Management Server. It holds the policy, holds the logs, and pushes policy to A-GW. A-GUI is the Windows 10 workstation where I run SmartConsole to author the policy.
The reason this design matters is separation of duties. Policy is written on one machine, enforced on another, and viewed from a third. If any single component is compromised, the others are still protected. This is the pattern any serious enterprise would use, and it is the pattern the brief expected.
Let me now show you the IP plan in detail.</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IP ADDRESSING
I set up three separate internal networks in VirtualBox to keep traffic properly segregated.
The management LAN is on subnet 10.1.1.0 slash 24. A-SMS lives at 10.1.1.101, A-GW's management interface is at 10.1.1.1, and A-GUI picks up an address via DHCP in the same range. This is the only segment where SmartConsole and the SMS talk to each other.
The Swansea LAN is on a separate internal network called intswa. That carries forward the Part 1 network, with all the internal clients, the domain controller, DNS and DHCP.
The simulated external segment ExtLCD is on 20.0.0.0 slash 30. A-GW's external interface eth2 sits on 20.0.0.1. This is where I generate external test traffic during the demo.
There is also a NAT adapter on A-GUI and A-SMS only, to let them reach the Internet for licence retrieval and NTP. The gateway itself does not have direct Internet access. That is important because it means the data path never leaves the enforcement layer.
The rationale in the box at the bottom is worth calling out. If an internal Swansea host is ever compromised, the attacker still cannot reach A-SMS on the management LAN because they are on a different subnet with the gateway in between. That is exactly what segmentation is for.</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VM PREPARATION
This is a small point but it saves a lot of time. Before I even booted the Gaia installer, I set up all the network adapters in VirtualBox to match my design.
The screenshot on the left shows A-SMS with Adapter 1 attached to internal network intcp. That is the management LAN. The adapter type is Intel PRO slash 1000 MT Desktop, which is the standard virtualised NIC that Gaia recognises without extra drivers.
The reason this matters is that Gaia numbers its interfaces in the same order VirtualBox presents the adapters. So Adapter 1 becomes eth0, Adapter 2 becomes eth1, and so on. If I had added adapters after Gaia was already installed, I would have had to reconfigure the interface database and re-issue IPs.
For A-GW, I actually configured four adapters up front: one for management, one for the Swansea LAN, one for ExtLCD, and one for NAT. That way, when I logged into Gaia the first time, eth0 through eth3 lined up exactly with my architecture diagram. No surprises.
With the VMs prepared, I could start installing the Gaia operating system.</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GAIA INSTALLATION 
The screenshot shows the Gaia R81.20 install menu. I used the same ISO for both A-SMS and A-GW because they run the same operating system. Only the role selected in the wizard is different.
There are five practical steps in every install. First, boot the ISO and pick Install Gaia on this system. Second, accept the recommended partition layout: swap, root, logs, and backup. Check Point sizes those partitions automatically based on the disk you give it, so manual tuning is only useful when you know something specific about your workload.
Third, set a strong admin password. This is the account you use to log in via the Gaia web UI. Fourth, choose which interface is the management port. I picked eth0 on both machines, which corresponds to the intcp network from the previous slide.
Fifth, once the installer finished and Gaia rebooted, I did some CLI hardening. I set the inactivity timeout and web session timeout to short values so that if I walked away from an open admin session, it would close automatically. That is a small hardening step but it closes the window on session hijacking.
One honest note about troubleshooting. My first attempt on A-SMS failed. I had provisioned the virtual disk too small, and the installer refused to continue with a disk size not supported error. I resized the disk in VirtualBox and restarted the installer, and it worked cleanly. I kept that screenshot in the report as evidence of real practical work rather than editing it out.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FIRST-TIME CONFIGURATION WIZARD 
After Gaia was installed on both machines, I had to run a browser-based First-Time Configuration Wizard on each of them. The wizard is what turns a generic Gaia install into either an SMS or a gateway.
The screenshot on the left is from A-SMS. At the Installation Type step, I picked Security Gateway and or Security Management. That option tells Gaia to install the Security Management Server role on this appliance. If I had been setting up a multi-domain deployment I would have picked the other option, but for a single-domain lab this is the standard choice.
The screenshot on the right is from A-GW at the Secure Communication step. This is where I defined the SIC activation key. SIC stands for Secure Internal Communication and it is the one-time password that A-SMS will later use to establish a mutually-authenticated certificate exchange with the gateway. This key is important because it is the seed for the trust between the two appliances.
There is one more thing worth mentioning about the wizard. I also configured NTP on the gateway, pointing at time1.google.com and time2.google.com. That is not cosmetic. Certificate exchanges are time-sensitive, and if the two appliances are more than a few minutes out of sync, SIC will fail without a clear error. Setting NTP inside the wizard is a prerequisite for trust.</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SMARTCONSOLE
This is what I saw after installing SmartConsole R81.20 on the A-GUI workstation and logging in for the first time. SmartConsole is the single administrative interface for the whole Check Point stack. It is where I write rules, view logs, and manage the gateways.
In the dashboard you can see A-SMS listed as the managed server. Its IP is 10.1.1.101, it is running Gaia R81.20 on Open Server, and it is reachable. The object catalogue already contains 17 network objects and 521 predefined services, which is what Check Point ships out of the box.
You will notice the licence status still says Not Activated at this point. That is because I had not yet imported the LabLicense package. That is what I do two slides from now.
The next step from here is to add A-GW as a managed gateway, establish SIC trust with it, and eventually push a custom firewall policy. That is what I show on the next slide.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SIC ESTABLISHED 
This is the slide that satisfies the connectivity objective in the brief. Task 1 explicitly asked me to verify connectivity between the Swansea network and A-SMS. SIC trust between A-GW and A-SMS is how I proved it.
SIC is Check Point's certificate-based trust mechanism. When I created the A-GW object in SmartConsole, I entered the same one-time key I had defined in the First-Time Configuration Wizard. The SMS then used that key to negotiate a certificate exchange with the gateway. Once that succeeded, the gateway is trusted and can receive policy pushes.
The screenshot shows the Installation Wizard Completion page. In the summary panel on the right you can see the trust state is established. The active blades are Firewall and NAT. NAT is disabled by default because I had not yet configured any address translation rules.
The right-hand panel shows four confirmations from this stage. To validate the trust independently, I opened the Trusted Communication panel of the gateway object and ran Test SIC Status. It returned Communicating, which is direct proof that the SMS and the gateway can talk to each other over an authenticated channel.
Without SIC, nothing else in Check Point works.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LICENSING
The coursework supplied a LabLicense package containing licences for both the SMS and the gateway. I imported them through SmartUpdate, which is Check Point's licence management tool built into SmartConsole.
The screenshot shows the License and Contract Repository after import. Two licences are already attached to A-SMS. Those cover the Security Management blades and the SmartEvent, VPN and NGX bundles. There is a third licence, CPSG-C-8-U, which is the Security Gateway licence, being attached to A-GW using the Attach License dialogue.
Once the attachment completed, the Not Activated warning we saw two slides ago disappeared. Both appliances now show as fully licensed.
One production point worth calling out. The LabLicense is time-limited, and the expiry date is visible in SmartUpdate. In a real enterprise this becomes a proper renewal and change-management task, because if a gateway licence expires the appliance drops into a limited-function state. This is a common cause of unplanned outages in the field.</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FIREWALL RULEBASE
This is Task 2. Ten rules, ordered from most specific at the top to catch-all at the bottom. The design principle is default-deny with explicit allow. That means anything not explicitly permitted is dropped. This is the pattern recommended by NIST SP 800-41.
Let me walk through the key rules.
Rule 1 is management access. Only A-GUI can reach the SMS and gateway using HTTPS and SSH. Every other source is denied administration.
Rule 2 is the stealth rule. It sits high in the rulebase and drops any traffic destined for the gateway itself. This is the single most common Check Point hardening rule. The stealth rule protects the gateway from direct probing and reconnaissance.
Rules 3 and 4 open the IIS web server. Internal users get HTTP and HTTPS access, and so do external users, because IIS is intended to be published. Rule 5 permits FTP but only from the internal Swansea LAN. FTP is cleartext, so I never expose it externally. In a production upgrade I would replace this with SFTP or FTPS.
Rule 6 permits ICMP internally so diagnostics like ping still work between trusted zones. Rule 9 blocks ICMP coming in from the external zone. Direction-aware ICMP handling reduces the reconnaissance surface without breaking operations.
Rule 7 is an explicit Telnet drop. Even though the cleanup rule at the bottom would drop it anyway, having an explicit rule generates a clearer log signal for compliance reviewing.
Rule 8 permits SSH from admin workstations only. Rule 10 is the cleanup rule at the bottom. It drops everything not matched by the rules above and logs it. That log entry is often the first sign of an attack in progress.
Now let me switch to the live SmartConsole and prove that these rules actually work.</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LIVE DEMONSTRATION
This is where I switch to the live SmartConsole. You should see the Logs and Monitor pane open on my screen right now.
I have six tests planned. Three should accept, three should drop. Each one maps to a specific rule in the rulebase we just looked at.
First, I ping the IIS server from an internal client. In the log pane you will see an accept entry matching rule 6, our internal ICMP diagnostics rule.
Second, I ping from the ExtLCD external host to any internal address. This should be dropped. Watch the log pane. There it is, a drop entry matching rule 9, our deny external ICMP rule.
Third, HTTP GET from an internal client to the IIS server. Accept, rule 3. Fourth, HTTP GET from the external host to the IIS server. Accept, rule 4. That is because IIS is a published service and both zones should reach it.
Fifth, Telnet attempt from any source. This will be dropped by rule 7, the explicit Telnet block. You can see that even though Telnet is a cleartext protocol I could have caught with the cleanup rule, having an explicit rule makes the log entry much clearer.
Finally, SSH from the external host to A-SMS. Dropped by the cleanup rule at position 10, because there is no explicit permit for external SSH. That is the default-deny in action.
Now let me return to the slides.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ADDITIONAL CONTROLS
This is Task 3, the additional security features. The brief was clear that I had to distinguish what I implemented from what I only proposed. So I have three implemented and one proposed.
First, IPS. I enabled the Intrusion Prevention System blade on A-GW and attached the Recommended Profile. That profile puts Critical and High severity protections in Prevent mode, and lower-severity ones in Detect. The signatures are pushed to my gateway from Check Point's ThreatCloud several times a day, so I get continuous coverage against new vulnerabilities without doing anything.
Second, Anti-Virus and Anti-Bot. Anti-Virus scans files crossing the gateway. Anti-Bot detects outbound command-and-control beacons from any internal host that has already been compromised. Anti-Bot is particularly important because it catches signals a pure inbound firewall would never see.
Third, Identity Awareness. This is the closest thing to zero trust in this deployment. It maps IP addresses to Active Directory users and groups. So instead of writing rules like allow 10.1.1.50 to reach the web server, I write allow the Web_Admins group to reach the web server. If an attacker takes over a workstation, they do not inherit the workstation's privileges. They only inherit the privileges of the user they can log in as.
Fourth, HTTPS Inspection, which I have marked as proposed rather than implemented. HTTPS Inspection would break-and-inspect selected TLS sessions so my IPS and Anti-Virus could see the file downloads inside. I did not turn it on in the lab because it requires an internal certificate authority and endpoint trust distribution, which are out of scope for this coursework. But I documented it as the natural next step in the report.</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REFLECTION 
On the left, what worked well. SIC was established on the first attempt once NTP was in place. The rulebase behaved exactly as I designed it during live tests. Pre-configuring the four A-GW NICs saved me from post-install interface renumbering, which is a common student time-sink. And the combination of the stealth rule with cleanup rule logging produced a clean, reviewable audit trail.
On the right, three problems I hit and solved. First, my initial A-SMS virtual disk was too small. The Gaia installer refused with a disk size not supported warning. I resized the disk in VirtualBox and restarted the installer, and it completed cleanly. The correct check-point for this is Chapter 2 of the R81.20 Installation Guide, which lists the minimum supported partition sizes.
Second, time drift between the appliances would have caused SIC to fail intermittently. The fix was to configure NTP inside the First-Time Configuration Wizard pointing at time1.google.com. This is not cosmetic. Check Point certificates have short validity windows, so even a few minutes of clock skew invalidates the exchange.
Third, on first browser access to the Gaia portal I got a certificate warning because the appliance uses a self-signed certificate. Expected behaviour in a lab. In production, this would be replaced with a certificate from an internal CA.</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RESIDUAL RISKS 
Even with everything I have shown you today, there are residual risks I want to name explicitly rather than hide. 
First, the gateway is a single point of failure. A-GW is one appliance. If it goes down, all cross-zone traffic stops. In production I would deploy this as a ClusterXL high-availability pair, so two gateways share state via synchronised connections and either can take over instantly.
Second, all my rule logic terminates at the perimeter. East to west traffic between hosts on the same LAN segment is not inspected. A modern threat model like ransomware lateral movement assumes the perimeter will be breached at some point and mitigates with micro-segmentation. In production I would add internal switch VLANs and additional enforcement points inside the network.
Third, the licence is time-limited. The trial period is 15 days. In production, licence renewal needs a support contract and proper change management, otherwise you can end up with an unplanned outage when the licence expires.
Fourth, without HTTPS Inspection, encrypted web traffic is largely opaque. Around 90 percent of enterprise web traffic is now TLS-encrypted, so a perimeter that stops at TLS is largely blind to what is inside those sessions. Rolling out HTTPS Inspection needs an internal CA and endpoint trust distribution, which is a separate design conversation.
Those are the four honest gaps in this deployment. Each has a proportionate mitigation.</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CLOSING 
That completes the presentation. To summarise what I have shown you: a working, defensible perimeter for the SWANSEA.ACCA enterprise. Centrally managed from SmartConsole. Enforced by A-GW. Verified live in front of you.
Thank you. I am now happy to take questions.</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gradFill flip="none" rotWithShape="1">
          <a:gsLst>
            <a:gs pos="0">
              <a:schemeClr val="accent1">
                <a:lumMod val="0"/>
                <a:lumOff val="100000"/>
              </a:schemeClr>
            </a:gs>
            <a:gs pos="35000">
              <a:schemeClr val="accent1">
                <a:lumMod val="0"/>
                <a:lumOff val="100000"/>
              </a:schemeClr>
            </a:gs>
            <a:gs pos="100000">
              <a:schemeClr val="accent1">
                <a:lumMod val="100000"/>
              </a:schemeClr>
            </a:gs>
          </a:gsLst>
          <a:lin ang="2700000" scaled="1"/>
          <a:tileRect/>
        </a:gradFill>
        <a:effectLst/>
      </p:bgPr>
    </p:bg>
    <p:spTree>
      <p:nvGrpSpPr>
        <p:cNvPr id="1" name=""/>
        <p:cNvGrpSpPr/>
        <p:nvPr/>
      </p:nvGrpSpPr>
      <p:grpSpPr>
        <a:xfrm>
          <a:off x="0" y="0"/>
          <a:ext cx="0" cy="0"/>
          <a:chOff x="0" y="0"/>
          <a:chExt cx="0" cy="0"/>
        </a:xfrm>
      </p:grpSpPr>
      <p:sp>
        <p:nvSpPr>
          <p:cNvPr id="2" name="Shape 0"/>
          <p:cNvSpPr/>
          <p:nvPr/>
        </p:nvSpPr>
        <p:spPr>
          <a:xfrm>
            <a:off x="0" y="0"/>
            <a:ext cx="12161520" cy="6858000"/>
          </a:xfrm>
          <a:prstGeom prst="rect">
            <a:avLst/>
          </a:prstGeom>
          <a:solidFill>
            <a:srgbClr val="0F1E36"/>
          </a:solidFill>
          <a:ln/>
        </p:spPr>
      </p:sp>
      <p:sp>
        <p:nvSpPr>
          <p:cNvPr id="3" name="Shape 1"/>
          <p:cNvSpPr/>
          <p:nvPr/>
        </p:nvSpPr>
        <p:spPr>
          <a:xfrm>
            <a:off x="8686800" y="0"/>
            <a:ext cx="3474720" cy="6858000"/>
          </a:xfrm>
          <a:prstGeom prst="rect">
            <a:avLst/>
          </a:prstGeom>
          <a:solidFill>
            <a:srgbClr val="1A2E4A"/>
          </a:solidFill>
          <a:ln w="12700">
            <a:solidFill>
              <a:srgbClr val="1A2E4A"/>
            </a:solidFill>
            <a:prstDash val="solid"/>
          </a:ln>
        </p:spPr>
      </p:sp>
      <p:sp>
        <p:nvSpPr>
          <p:cNvPr id="4" name="Shape 2"/>
          <p:cNvSpPr/>
          <p:nvPr/>
        </p:nvSpPr>
        <p:spPr>
          <a:xfrm>
            <a:off x="8686800" y="0"/>
            <a:ext cx="73152" cy="6858000"/>
          </a:xfrm>
          <a:prstGeom prst="rect">
            <a:avLst/>
          </a:prstGeom>
          <a:solidFill>
            <a:srgbClr val="E4002B"/>
          </a:solidFill>
          <a:ln w="12700">
            <a:solidFill>
              <a:srgbClr val="E4002B"/>
            </a:solidFill>
            <a:prstDash val="solid"/>
          </a:ln>
        </p:spPr>
      </p:sp>
      <p:sp>
        <p:nvSpPr>
          <p:cNvPr id="5" name="Text 3"/>
          <p:cNvSpPr/>
          <p:nvPr/>
        </p:nvSpPr>
        <p:spPr>
          <a:xfrm>
            <a:off x="640080" y="1097280"/>
            <a:ext cx="7315200" cy="457200"/>
          </a:xfrm>
          <a:prstGeom prst="rect">
            <a:avLst/>
          </a:prstGeom>
          <a:noFill/>
          <a:ln/>
        </p:spPr>
        <p:txBody>
          <a:bodyPr wrap="square" rtlCol="0" anchor="ctr"/>
          <a:lstStyle/>
          <a:p>
            <a:pPr marL="0" indent="0">
              <a:buNone/>
            </a:pPr>
            <a:r>
              <a:rPr lang="en-US" sz="2000" b="1" kern="0" spc="400" dirty="0">
                <a:solidFill>
                  <a:srgbClr val="E4002B"/>
                </a:solidFill>
                <a:latin typeface="Calibri" pitchFamily="34" charset="0"/>
                <a:ea typeface="Calibri" pitchFamily="34" charset="-122"/>
                <a:cs typeface="Calibri" pitchFamily="34" charset="-120"/>
              </a:rPr>
              <a:t>ACCA7032</a:t>
            </a:r>
            <a:endParaRPr lang="en-US" sz="2000" dirty="0"/>
          </a:p>
        </p:txBody>
      </p:sp>
      <p:sp>
        <p:nvSpPr>
          <p:cNvPr id="6" name="Text 4"/>
          <p:cNvSpPr/>
          <p:nvPr/>
        </p:nvSpPr>
        <p:spPr>
          <a:xfrm>
            <a:off x="640080" y="1600200"/>
            <a:ext cx="7772400" cy="1280160"/>
          </a:xfrm>
          <a:prstGeom prst="rect">
            <a:avLst/>
          </a:prstGeom>
          <a:noFill/>
          <a:ln/>
        </p:spPr>
        <p:txBody>
          <a:bodyPr wrap="square" lIns="0" tIns="0" rIns="0" bIns="0" rtlCol="0" anchor="ctr"/>
          <a:lstStyle/>
          <a:p>
            <a:pPr marL="0" indent="0">
              <a:buNone/>
            </a:pPr>
            <a:r>
              <a:rPr lang="en-US" sz="4400" b="1" dirty="0">
                <a:solidFill>
                  <a:srgbClr val="FFFFFF"/>
                </a:solidFill>
                <a:latin typeface="Calibri" pitchFamily="34" charset="0"/>
                <a:ea typeface="Calibri" pitchFamily="34" charset="-122"/>
                <a:cs typeface="Calibri" pitchFamily="34" charset="-120"/>
              </a:rPr>
              <a:t>Securing the Enterprise Network</a:t>
            </a:r>
            <a:endParaRPr lang="en-US" sz="4400" dirty="0"/>
          </a:p>
        </p:txBody>
      </p:sp>
      <p:sp>
        <p:nvSpPr>
          <p:cNvPr id="7" name="Text 5"/>
          <p:cNvSpPr/>
          <p:nvPr/>
        </p:nvSpPr>
        <p:spPr>
          <a:xfrm>
            <a:off x="640080" y="3017520"/>
            <a:ext cx="7772400" cy="1097280"/>
          </a:xfrm>
          <a:prstGeom prst="rect">
            <a:avLst/>
          </a:prstGeom>
          <a:noFill/>
          <a:ln/>
        </p:spPr>
        <p:txBody>
          <a:bodyPr wrap="square" rtlCol="0" anchor="ctr"/>
          <a:lstStyle/>
          <a:p>
            <a:pPr marL="0" indent="0">
              <a:lnSpc>
                <a:spcPct val="125000"/>
              </a:lnSpc>
              <a:buNone/>
            </a:pPr>
            <a:r>
              <a:rPr lang="en-US" sz="1800" dirty="0">
                <a:solidFill>
                  <a:srgbClr val="C9D1DB"/>
                </a:solidFill>
                <a:latin typeface="Calibri" pitchFamily="34" charset="0"/>
                <a:ea typeface="Calibri" pitchFamily="34" charset="-122"/>
                <a:cs typeface="Calibri" pitchFamily="34" charset="-120"/>
              </a:rPr>
              <a:t>Design, deployment and validation of a Check Point Gaia</a:t>
            </a:r>
            <a:endParaRPr lang="en-US" sz="1800" dirty="0"/>
          </a:p>
          <a:p>
            <a:pPr marL="0" indent="0">
              <a:lnSpc>
                <a:spcPct val="125000"/>
              </a:lnSpc>
              <a:buNone/>
            </a:pPr>
            <a:r>
              <a:rPr lang="en-US" sz="1800" dirty="0">
                <a:solidFill>
                  <a:srgbClr val="C9D1DB"/>
                </a:solidFill>
                <a:latin typeface="Calibri" pitchFamily="34" charset="0"/>
                <a:ea typeface="Calibri" pitchFamily="34" charset="-122"/>
                <a:cs typeface="Calibri" pitchFamily="34" charset="-120"/>
              </a:rPr>
              <a:t>security stack over the SWANSEA.ACCA enterprise network</a:t>
            </a:r>
            <a:endParaRPr lang="en-US" sz="1800" dirty="0"/>
          </a:p>
        </p:txBody>
      </p:sp>
      <p:sp>
        <p:nvSpPr>
          <p:cNvPr id="8" name="Text 6"/>
          <p:cNvSpPr/>
          <p:nvPr/>
        </p:nvSpPr>
        <p:spPr>
          <a:xfrm>
            <a:off x="640080" y="4846320"/>
            <a:ext cx="3657600" cy="274320"/>
          </a:xfrm>
          <a:prstGeom prst="rect">
            <a:avLst/>
          </a:prstGeom>
          <a:noFill/>
          <a:ln/>
        </p:spPr>
        <p:txBody>
          <a:bodyPr wrap="square" rtlCol="0" anchor="ctr"/>
          <a:lstStyle/>
          <a:p>
            <a:pPr marL="0" indent="0">
              <a:buNone/>
            </a:pPr>
            <a:r>
              <a:rPr lang="en-US" sz="1000" b="1" kern="0" spc="400" dirty="0">
                <a:solidFill>
                  <a:srgbClr val="8A9AB0"/>
                </a:solidFill>
              </a:rPr>
              <a:t>PORTFOLIO PART 2</a:t>
            </a:r>
            <a:endParaRPr lang="en-US" sz="1000" dirty="0"/>
          </a:p>
        </p:txBody>
      </p:sp>
      <p:sp>
        <p:nvSpPr>
          <p:cNvPr id="9" name="Text 7"/>
          <p:cNvSpPr/>
          <p:nvPr/>
        </p:nvSpPr>
        <p:spPr>
          <a:xfrm>
            <a:off x="640080" y="5166360"/>
            <a:ext cx="5486400" cy="365760"/>
          </a:xfrm>
          <a:prstGeom prst="rect">
            <a:avLst/>
          </a:prstGeom>
          <a:noFill/>
          <a:ln/>
        </p:spPr>
        <p:txBody>
          <a:bodyPr wrap="square" lIns="91440" tIns="45720" rIns="91440" bIns="45720" rtlCol="0" anchor="ctr"/>
          <a:lstStyle/>
          <a:p>
            <a:r>
              <a:rPr lang="en-US" b="1" dirty="0">
                <a:solidFill>
                  <a:srgbClr val="FFFFFF"/>
                </a:solidFill>
              </a:rPr>
              <a:t>[Sanjay </a:t>
            </a:r>
            <a:r>
              <a:rPr lang="en-US" b="1" dirty="0" err="1">
                <a:solidFill>
                  <a:srgbClr val="FFFFFF"/>
                </a:solidFill>
              </a:rPr>
              <a:t>kumar</a:t>
            </a:r>
            <a:r>
              <a:rPr lang="en-US" b="1" dirty="0">
                <a:solidFill>
                  <a:srgbClr val="FFFFFF"/>
                </a:solidFill>
              </a:rPr>
              <a:t> </a:t>
            </a:r>
            <a:r>
              <a:rPr lang="en-US" b="1" dirty="0" err="1">
                <a:solidFill>
                  <a:srgbClr val="FFFFFF"/>
                </a:solidFill>
              </a:rPr>
              <a:t>unkili</a:t>
            </a:r>
            <a:r>
              <a:rPr lang="en-US" b="1" dirty="0">
                <a:solidFill>
                  <a:srgbClr val="FFFFFF"/>
                </a:solidFill>
              </a:rPr>
              <a:t>]</a:t>
            </a:r>
            <a:endParaRPr lang="en-US" sz="1800" dirty="0"/>
          </a:p>
        </p:txBody>
      </p:sp>
      <p:sp>
        <p:nvSpPr>
          <p:cNvPr id="10" name="Text 8"/>
          <p:cNvSpPr/>
          <p:nvPr/>
        </p:nvSpPr>
        <p:spPr>
          <a:xfrm>
            <a:off x="640080" y="5532120"/>
            <a:ext cx="5486400" cy="320040"/>
          </a:xfrm>
          <a:prstGeom prst="rect">
            <a:avLst/>
          </a:prstGeom>
          <a:noFill/>
          <a:ln/>
        </p:spPr>
        <p:txBody>
          <a:bodyPr wrap="square" lIns="91440" tIns="45720" rIns="91440" bIns="45720" rtlCol="0" anchor="ctr"/>
          <a:lstStyle/>
          <a:p>
            <a:pPr marL="0" indent="0">
              <a:buNone/>
            </a:pPr>
            <a:r>
              <a:rPr lang="en-US" sz="1300">
                <a:solidFill>
                  <a:srgbClr val="C9D1DB"/>
                </a:solidFill>
              </a:rPr>
              <a:t>Student ID: [2505249]</a:t>
            </a:r>
            <a:endParaRPr lang="en-US" sz="1300"/>
          </a:p>
        </p:txBody>
      </p:sp>
      <p:sp>
        <p:nvSpPr>
          <p:cNvPr id="11" name="Text 9"/>
          <p:cNvSpPr/>
          <p:nvPr/>
        </p:nvSpPr>
        <p:spPr>
          <a:xfrm>
            <a:off x="640080" y="5852160"/>
            <a:ext cx="5486400" cy="320040"/>
          </a:xfrm>
          <a:prstGeom prst="rect">
            <a:avLst/>
          </a:prstGeom>
          <a:noFill/>
          <a:ln/>
        </p:spPr>
        <p:txBody>
          <a:bodyPr wrap="square" rtlCol="0" anchor="ctr"/>
          <a:lstStyle/>
          <a:p>
            <a:pPr marL="0" indent="0">
              <a:buNone/>
            </a:pPr>
            <a:r>
              <a:rPr lang="en-US" sz="1300" dirty="0">
                <a:solidFill>
                  <a:srgbClr val="C9D1DB"/>
                </a:solidFill>
              </a:rPr>
              <a:t>July 2026</a:t>
            </a:r>
            <a:endParaRPr lang="en-US" sz="1300" dirty="0"/>
          </a:p>
        </p:txBody>
      </p:sp>
      <p:sp>
        <p:nvSpPr>
          <p:cNvPr id="12" name="Text 10"/>
          <p:cNvSpPr/>
          <p:nvPr/>
        </p:nvSpPr>
        <p:spPr>
          <a:xfrm>
            <a:off x="9052560" y="5120640"/>
            <a:ext cx="2743200" cy="457200"/>
          </a:xfrm>
          <a:prstGeom prst="rect">
            <a:avLst/>
          </a:prstGeom>
          <a:noFill/>
          <a:ln/>
        </p:spPr>
        <p:txBody>
          <a:bodyPr wrap="square" rtlCol="0" anchor="ctr"/>
          <a:lstStyle/>
          <a:p>
            <a:pPr marL="0" indent="0">
              <a:buNone/>
            </a:pPr>
            <a:r>
              <a:rPr lang="en-US" sz="3600" b="1" dirty="0">
                <a:solidFill>
                  <a:srgbClr val="FFFFFF"/>
                </a:solidFill>
              </a:rPr>
              <a:t>R81.20</a:t>
            </a:r>
            <a:endParaRPr lang="en-US" sz="3600" dirty="0"/>
          </a:p>
        </p:txBody>
      </p:sp>
      <p:sp>
        <p:nvSpPr>
          <p:cNvPr id="13" name="Text 11"/>
          <p:cNvSpPr/>
          <p:nvPr/>
        </p:nvSpPr>
        <p:spPr>
          <a:xfrm>
            <a:off x="9052560" y="5577840"/>
            <a:ext cx="2743200" cy="320040"/>
          </a:xfrm>
          <a:prstGeom prst="rect">
            <a:avLst/>
          </a:prstGeom>
          <a:noFill/>
          <a:ln/>
        </p:spPr>
        <p:txBody>
          <a:bodyPr wrap="square" rtlCol="0" anchor="ctr"/>
          <a:lstStyle/>
          <a:p>
            <a:pPr marL="0" indent="0">
              <a:buNone/>
            </a:pPr>
            <a:r>
              <a:rPr lang="en-US" sz="1200" kern="0" spc="300" dirty="0">
                <a:solidFill>
                  <a:srgbClr val="C9D1DB"/>
                </a:solidFill>
              </a:rPr>
              <a:t>Check Point Gaia</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0F1E36"/>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502920"/>
          </a:xfrm>
          <a:prstGeom prst="rect">
            <a:avLst/>
          </a:prstGeom>
          <a:noFill/>
          <a:ln/>
        </p:spPr>
        <p:txBody>
          <a:bodyPr wrap="square" lIns="0" tIns="0" rIns="0" bIns="0" rtlCol="0" anchor="ctr"/>
          <a:lstStyle/>
          <a:p>
            <a:pPr marL="0" indent="0">
              <a:buNone/>
            </a:pPr>
            <a:r>
              <a:rPr lang="en-US" sz="2800" b="1">
                <a:solidFill>
                  <a:srgbClr val="FFFFFF"/>
                </a:solidFill>
                <a:ea typeface="Calibri"/>
                <a:cs typeface="Calibri"/>
              </a:rPr>
              <a:t>Index</a:t>
            </a:r>
            <a:endParaRPr lang="en-US" sz="2800" b="1" dirty="0">
              <a:solidFill>
                <a:srgbClr val="FFFFFF"/>
              </a:solidFill>
              <a:ea typeface="Calibri"/>
              <a:cs typeface="Calibri"/>
            </a:endParaRPr>
          </a:p>
        </p:txBody>
      </p:sp>
      <p:sp>
        <p:nvSpPr>
          <p:cNvPr id="3" name="Shape 1"/>
          <p:cNvSpPr/>
          <p:nvPr/>
        </p:nvSpPr>
        <p:spPr>
          <a:xfrm>
            <a:off x="457200" y="822960"/>
            <a:ext cx="457200" cy="54864"/>
          </a:xfrm>
          <a:prstGeom prst="rect">
            <a:avLst/>
          </a:prstGeom>
          <a:solidFill>
            <a:srgbClr val="E4002B"/>
          </a:solidFill>
          <a:ln w="12700">
            <a:solidFill>
              <a:srgbClr val="E4002B"/>
            </a:solidFill>
            <a:prstDash val="solid"/>
          </a:ln>
        </p:spPr>
      </p:sp>
      <p:sp>
        <p:nvSpPr>
          <p:cNvPr id="4" name="Text 2"/>
          <p:cNvSpPr/>
          <p:nvPr/>
        </p:nvSpPr>
        <p:spPr>
          <a:xfrm>
            <a:off x="548640" y="1280160"/>
            <a:ext cx="822960" cy="640080"/>
          </a:xfrm>
          <a:prstGeom prst="rect">
            <a:avLst/>
          </a:prstGeom>
          <a:noFill/>
          <a:ln/>
        </p:spPr>
        <p:txBody>
          <a:bodyPr wrap="square" rtlCol="0" anchor="ctr"/>
          <a:lstStyle/>
          <a:p>
            <a:pPr marL="0" indent="0">
              <a:buNone/>
            </a:pPr>
            <a:r>
              <a:rPr lang="en-US" sz="2800" b="1" dirty="0">
                <a:solidFill>
                  <a:srgbClr val="E4002B"/>
                </a:solidFill>
                <a:latin typeface="Calibri" pitchFamily="34" charset="0"/>
                <a:ea typeface="Calibri" pitchFamily="34" charset="-122"/>
                <a:cs typeface="Calibri" pitchFamily="34" charset="-120"/>
              </a:rPr>
              <a:t>01</a:t>
            </a:r>
            <a:endParaRPr lang="en-US" sz="2800" dirty="0"/>
          </a:p>
        </p:txBody>
      </p:sp>
      <p:sp>
        <p:nvSpPr>
          <p:cNvPr id="5" name="Text 3"/>
          <p:cNvSpPr/>
          <p:nvPr/>
        </p:nvSpPr>
        <p:spPr>
          <a:xfrm>
            <a:off x="1554480" y="1280160"/>
            <a:ext cx="7772400" cy="365760"/>
          </a:xfrm>
          <a:prstGeom prst="rect">
            <a:avLst/>
          </a:prstGeom>
          <a:noFill/>
          <a:ln/>
        </p:spPr>
        <p:txBody>
          <a:bodyPr wrap="square" rtlCol="0" anchor="ctr"/>
          <a:lstStyle/>
          <a:p>
            <a:pPr marL="0" indent="0">
              <a:buNone/>
            </a:pPr>
            <a:r>
              <a:rPr lang="en-US" sz="1800" b="1" dirty="0">
                <a:solidFill>
                  <a:srgbClr val="FFFFFF"/>
                </a:solidFill>
                <a:latin typeface="Calibri" pitchFamily="34" charset="0"/>
                <a:ea typeface="Calibri" pitchFamily="34" charset="-122"/>
                <a:cs typeface="Calibri" pitchFamily="34" charset="-120"/>
              </a:rPr>
              <a:t>The brief and what we are delivering</a:t>
            </a:r>
            <a:endParaRPr lang="en-US" sz="1800" dirty="0"/>
          </a:p>
        </p:txBody>
      </p:sp>
      <p:sp>
        <p:nvSpPr>
          <p:cNvPr id="6" name="Text 4"/>
          <p:cNvSpPr/>
          <p:nvPr/>
        </p:nvSpPr>
        <p:spPr>
          <a:xfrm>
            <a:off x="1554480" y="1645920"/>
            <a:ext cx="9144000" cy="320040"/>
          </a:xfrm>
          <a:prstGeom prst="rect">
            <a:avLst/>
          </a:prstGeom>
          <a:noFill/>
          <a:ln/>
        </p:spPr>
        <p:txBody>
          <a:bodyPr wrap="square" rtlCol="0" anchor="ctr"/>
          <a:lstStyle/>
          <a:p>
            <a:pPr marL="0" indent="0">
              <a:buNone/>
            </a:pPr>
            <a:r>
              <a:rPr lang="en-US" sz="1200" dirty="0">
                <a:solidFill>
                  <a:srgbClr val="C9D1DB"/>
                </a:solidFill>
                <a:latin typeface="Calibri" pitchFamily="34" charset="0"/>
                <a:ea typeface="Calibri" pitchFamily="34" charset="-122"/>
                <a:cs typeface="Calibri" pitchFamily="34" charset="-120"/>
              </a:rPr>
              <a:t>Task split, deliverables, success criteria</a:t>
            </a:r>
            <a:endParaRPr lang="en-US" sz="1200" dirty="0"/>
          </a:p>
        </p:txBody>
      </p:sp>
      <p:sp>
        <p:nvSpPr>
          <p:cNvPr id="7" name="Text 5"/>
          <p:cNvSpPr/>
          <p:nvPr/>
        </p:nvSpPr>
        <p:spPr>
          <a:xfrm>
            <a:off x="548640" y="2057400"/>
            <a:ext cx="822960" cy="640080"/>
          </a:xfrm>
          <a:prstGeom prst="rect">
            <a:avLst/>
          </a:prstGeom>
          <a:noFill/>
          <a:ln/>
        </p:spPr>
        <p:txBody>
          <a:bodyPr wrap="square" rtlCol="0" anchor="ctr"/>
          <a:lstStyle/>
          <a:p>
            <a:pPr marL="0" indent="0">
              <a:buNone/>
            </a:pPr>
            <a:r>
              <a:rPr lang="en-US" sz="2800" b="1" dirty="0">
                <a:solidFill>
                  <a:srgbClr val="E4002B"/>
                </a:solidFill>
                <a:latin typeface="Calibri" pitchFamily="34" charset="0"/>
                <a:ea typeface="Calibri" pitchFamily="34" charset="-122"/>
                <a:cs typeface="Calibri" pitchFamily="34" charset="-120"/>
              </a:rPr>
              <a:t>02</a:t>
            </a:r>
            <a:endParaRPr lang="en-US" sz="2800" dirty="0"/>
          </a:p>
        </p:txBody>
      </p:sp>
      <p:sp>
        <p:nvSpPr>
          <p:cNvPr id="8" name="Text 6"/>
          <p:cNvSpPr/>
          <p:nvPr/>
        </p:nvSpPr>
        <p:spPr>
          <a:xfrm>
            <a:off x="1554480" y="2057400"/>
            <a:ext cx="7772400" cy="365760"/>
          </a:xfrm>
          <a:prstGeom prst="rect">
            <a:avLst/>
          </a:prstGeom>
          <a:noFill/>
          <a:ln/>
        </p:spPr>
        <p:txBody>
          <a:bodyPr wrap="square" rtlCol="0" anchor="ctr"/>
          <a:lstStyle/>
          <a:p>
            <a:pPr marL="0" indent="0">
              <a:buNone/>
            </a:pPr>
            <a:r>
              <a:rPr lang="en-US" sz="1800" b="1" dirty="0">
                <a:solidFill>
                  <a:srgbClr val="FFFFFF"/>
                </a:solidFill>
                <a:latin typeface="Calibri" pitchFamily="34" charset="0"/>
                <a:ea typeface="Calibri" pitchFamily="34" charset="-122"/>
                <a:cs typeface="Calibri" pitchFamily="34" charset="-120"/>
              </a:rPr>
              <a:t>Solution architecture and IP plan</a:t>
            </a:r>
            <a:endParaRPr lang="en-US" sz="1800" dirty="0"/>
          </a:p>
        </p:txBody>
      </p:sp>
      <p:sp>
        <p:nvSpPr>
          <p:cNvPr id="9" name="Text 7"/>
          <p:cNvSpPr/>
          <p:nvPr/>
        </p:nvSpPr>
        <p:spPr>
          <a:xfrm>
            <a:off x="1554480" y="2423160"/>
            <a:ext cx="9144000" cy="320040"/>
          </a:xfrm>
          <a:prstGeom prst="rect">
            <a:avLst/>
          </a:prstGeom>
          <a:noFill/>
          <a:ln/>
        </p:spPr>
        <p:txBody>
          <a:bodyPr wrap="square" rtlCol="0" anchor="ctr"/>
          <a:lstStyle/>
          <a:p>
            <a:pPr marL="0" indent="0">
              <a:buNone/>
            </a:pPr>
            <a:r>
              <a:rPr lang="en-US" sz="1200" dirty="0">
                <a:solidFill>
                  <a:srgbClr val="C9D1DB"/>
                </a:solidFill>
                <a:latin typeface="Calibri" pitchFamily="34" charset="0"/>
                <a:ea typeface="Calibri" pitchFamily="34" charset="-122"/>
                <a:cs typeface="Calibri" pitchFamily="34" charset="-120"/>
              </a:rPr>
              <a:t>A-SMS, A-GW, A-GUI across management, internal and external zones</a:t>
            </a:r>
            <a:endParaRPr lang="en-US" sz="1200" dirty="0"/>
          </a:p>
        </p:txBody>
      </p:sp>
      <p:sp>
        <p:nvSpPr>
          <p:cNvPr id="10" name="Text 8"/>
          <p:cNvSpPr/>
          <p:nvPr/>
        </p:nvSpPr>
        <p:spPr>
          <a:xfrm>
            <a:off x="548640" y="2834640"/>
            <a:ext cx="822960" cy="640080"/>
          </a:xfrm>
          <a:prstGeom prst="rect">
            <a:avLst/>
          </a:prstGeom>
          <a:noFill/>
          <a:ln/>
        </p:spPr>
        <p:txBody>
          <a:bodyPr wrap="square" rtlCol="0" anchor="ctr"/>
          <a:lstStyle/>
          <a:p>
            <a:pPr marL="0" indent="0">
              <a:buNone/>
            </a:pPr>
            <a:r>
              <a:rPr lang="en-US" sz="2800" b="1" dirty="0">
                <a:solidFill>
                  <a:srgbClr val="E4002B"/>
                </a:solidFill>
                <a:latin typeface="Calibri" pitchFamily="34" charset="0"/>
                <a:ea typeface="Calibri" pitchFamily="34" charset="-122"/>
                <a:cs typeface="Calibri" pitchFamily="34" charset="-120"/>
              </a:rPr>
              <a:t>03</a:t>
            </a:r>
            <a:endParaRPr lang="en-US" sz="2800" dirty="0"/>
          </a:p>
        </p:txBody>
      </p:sp>
      <p:sp>
        <p:nvSpPr>
          <p:cNvPr id="11" name="Text 9"/>
          <p:cNvSpPr/>
          <p:nvPr/>
        </p:nvSpPr>
        <p:spPr>
          <a:xfrm>
            <a:off x="1554480" y="2834640"/>
            <a:ext cx="7772400" cy="365760"/>
          </a:xfrm>
          <a:prstGeom prst="rect">
            <a:avLst/>
          </a:prstGeom>
          <a:noFill/>
          <a:ln/>
        </p:spPr>
        <p:txBody>
          <a:bodyPr wrap="square" rtlCol="0" anchor="ctr"/>
          <a:lstStyle/>
          <a:p>
            <a:pPr marL="0" indent="0">
              <a:buNone/>
            </a:pPr>
            <a:r>
              <a:rPr lang="en-US" sz="1800" b="1" dirty="0">
                <a:solidFill>
                  <a:srgbClr val="FFFFFF"/>
                </a:solidFill>
                <a:latin typeface="Calibri" pitchFamily="34" charset="0"/>
                <a:ea typeface="Calibri" pitchFamily="34" charset="-122"/>
                <a:cs typeface="Calibri" pitchFamily="34" charset="-120"/>
              </a:rPr>
              <a:t>Gaia deployment and SIC establishment</a:t>
            </a:r>
            <a:endParaRPr lang="en-US" sz="1800" dirty="0"/>
          </a:p>
        </p:txBody>
      </p:sp>
      <p:sp>
        <p:nvSpPr>
          <p:cNvPr id="12" name="Text 10"/>
          <p:cNvSpPr/>
          <p:nvPr/>
        </p:nvSpPr>
        <p:spPr>
          <a:xfrm>
            <a:off x="1554480" y="3200400"/>
            <a:ext cx="9144000" cy="320040"/>
          </a:xfrm>
          <a:prstGeom prst="rect">
            <a:avLst/>
          </a:prstGeom>
          <a:noFill/>
          <a:ln/>
        </p:spPr>
        <p:txBody>
          <a:bodyPr wrap="square" rtlCol="0" anchor="ctr"/>
          <a:lstStyle/>
          <a:p>
            <a:pPr marL="0" indent="0">
              <a:buNone/>
            </a:pPr>
            <a:r>
              <a:rPr lang="en-US" sz="1200" dirty="0">
                <a:solidFill>
                  <a:srgbClr val="C9D1DB"/>
                </a:solidFill>
                <a:latin typeface="Calibri" pitchFamily="34" charset="0"/>
                <a:ea typeface="Calibri" pitchFamily="34" charset="-122"/>
                <a:cs typeface="Calibri" pitchFamily="34" charset="-120"/>
              </a:rPr>
              <a:t>OS install, first-time wizard, trust, licensing</a:t>
            </a:r>
            <a:endParaRPr lang="en-US" sz="1200" dirty="0"/>
          </a:p>
        </p:txBody>
      </p:sp>
      <p:sp>
        <p:nvSpPr>
          <p:cNvPr id="13" name="Text 11"/>
          <p:cNvSpPr/>
          <p:nvPr/>
        </p:nvSpPr>
        <p:spPr>
          <a:xfrm>
            <a:off x="548640" y="3611880"/>
            <a:ext cx="822960" cy="640080"/>
          </a:xfrm>
          <a:prstGeom prst="rect">
            <a:avLst/>
          </a:prstGeom>
          <a:noFill/>
          <a:ln/>
        </p:spPr>
        <p:txBody>
          <a:bodyPr wrap="square" rtlCol="0" anchor="ctr"/>
          <a:lstStyle/>
          <a:p>
            <a:pPr marL="0" indent="0">
              <a:buNone/>
            </a:pPr>
            <a:r>
              <a:rPr lang="en-US" sz="2800" b="1" dirty="0">
                <a:solidFill>
                  <a:srgbClr val="E4002B"/>
                </a:solidFill>
                <a:latin typeface="Calibri" pitchFamily="34" charset="0"/>
                <a:ea typeface="Calibri" pitchFamily="34" charset="-122"/>
                <a:cs typeface="Calibri" pitchFamily="34" charset="-120"/>
              </a:rPr>
              <a:t>04</a:t>
            </a:r>
            <a:endParaRPr lang="en-US" sz="2800" dirty="0"/>
          </a:p>
        </p:txBody>
      </p:sp>
      <p:sp>
        <p:nvSpPr>
          <p:cNvPr id="14" name="Text 12"/>
          <p:cNvSpPr/>
          <p:nvPr/>
        </p:nvSpPr>
        <p:spPr>
          <a:xfrm>
            <a:off x="1554480" y="3611880"/>
            <a:ext cx="7772400" cy="365760"/>
          </a:xfrm>
          <a:prstGeom prst="rect">
            <a:avLst/>
          </a:prstGeom>
          <a:noFill/>
          <a:ln/>
        </p:spPr>
        <p:txBody>
          <a:bodyPr wrap="square" rtlCol="0" anchor="ctr"/>
          <a:lstStyle/>
          <a:p>
            <a:pPr marL="0" indent="0">
              <a:buNone/>
            </a:pPr>
            <a:r>
              <a:rPr lang="en-US" sz="1800" b="1" dirty="0">
                <a:solidFill>
                  <a:srgbClr val="FFFFFF"/>
                </a:solidFill>
                <a:latin typeface="Calibri" pitchFamily="34" charset="0"/>
                <a:ea typeface="Calibri" pitchFamily="34" charset="-122"/>
                <a:cs typeface="Calibri" pitchFamily="34" charset="-120"/>
              </a:rPr>
              <a:t>Firewall rulebase, design and live demo</a:t>
            </a:r>
            <a:endParaRPr lang="en-US" sz="1800" dirty="0"/>
          </a:p>
        </p:txBody>
      </p:sp>
      <p:sp>
        <p:nvSpPr>
          <p:cNvPr id="15" name="Text 13"/>
          <p:cNvSpPr/>
          <p:nvPr/>
        </p:nvSpPr>
        <p:spPr>
          <a:xfrm>
            <a:off x="1554480" y="3977640"/>
            <a:ext cx="9144000" cy="320040"/>
          </a:xfrm>
          <a:prstGeom prst="rect">
            <a:avLst/>
          </a:prstGeom>
          <a:noFill/>
          <a:ln/>
        </p:spPr>
        <p:txBody>
          <a:bodyPr wrap="square" rtlCol="0" anchor="ctr"/>
          <a:lstStyle/>
          <a:p>
            <a:pPr marL="0" indent="0">
              <a:buNone/>
            </a:pPr>
            <a:r>
              <a:rPr lang="en-US" sz="1200" dirty="0">
                <a:solidFill>
                  <a:srgbClr val="C9D1DB"/>
                </a:solidFill>
                <a:latin typeface="Calibri" pitchFamily="34" charset="0"/>
                <a:ea typeface="Calibri" pitchFamily="34" charset="-122"/>
                <a:cs typeface="Calibri" pitchFamily="34" charset="-120"/>
              </a:rPr>
              <a:t>Default-deny, direction-aware rules, log verification</a:t>
            </a:r>
            <a:endParaRPr lang="en-US" sz="1200" dirty="0"/>
          </a:p>
        </p:txBody>
      </p:sp>
      <p:sp>
        <p:nvSpPr>
          <p:cNvPr id="16" name="Text 14"/>
          <p:cNvSpPr/>
          <p:nvPr/>
        </p:nvSpPr>
        <p:spPr>
          <a:xfrm>
            <a:off x="548640" y="4389120"/>
            <a:ext cx="822960" cy="640080"/>
          </a:xfrm>
          <a:prstGeom prst="rect">
            <a:avLst/>
          </a:prstGeom>
          <a:noFill/>
          <a:ln/>
        </p:spPr>
        <p:txBody>
          <a:bodyPr wrap="square" rtlCol="0" anchor="ctr"/>
          <a:lstStyle/>
          <a:p>
            <a:pPr marL="0" indent="0">
              <a:buNone/>
            </a:pPr>
            <a:r>
              <a:rPr lang="en-US" sz="2800" b="1" dirty="0">
                <a:solidFill>
                  <a:srgbClr val="E4002B"/>
                </a:solidFill>
                <a:latin typeface="Calibri" pitchFamily="34" charset="0"/>
                <a:ea typeface="Calibri" pitchFamily="34" charset="-122"/>
                <a:cs typeface="Calibri" pitchFamily="34" charset="-120"/>
              </a:rPr>
              <a:t>05</a:t>
            </a:r>
            <a:endParaRPr lang="en-US" sz="2800" dirty="0"/>
          </a:p>
        </p:txBody>
      </p:sp>
      <p:sp>
        <p:nvSpPr>
          <p:cNvPr id="17" name="Text 15"/>
          <p:cNvSpPr/>
          <p:nvPr/>
        </p:nvSpPr>
        <p:spPr>
          <a:xfrm>
            <a:off x="1554480" y="4389120"/>
            <a:ext cx="7772400" cy="365760"/>
          </a:xfrm>
          <a:prstGeom prst="rect">
            <a:avLst/>
          </a:prstGeom>
          <a:noFill/>
          <a:ln/>
        </p:spPr>
        <p:txBody>
          <a:bodyPr wrap="square" rtlCol="0" anchor="ctr"/>
          <a:lstStyle/>
          <a:p>
            <a:pPr marL="0" indent="0">
              <a:buNone/>
            </a:pPr>
            <a:r>
              <a:rPr lang="en-US" sz="1800" b="1" dirty="0">
                <a:solidFill>
                  <a:srgbClr val="FFFFFF"/>
                </a:solidFill>
                <a:latin typeface="Calibri" pitchFamily="34" charset="0"/>
                <a:ea typeface="Calibri" pitchFamily="34" charset="-122"/>
                <a:cs typeface="Calibri" pitchFamily="34" charset="-120"/>
              </a:rPr>
              <a:t>Additional controls and residual risks</a:t>
            </a:r>
            <a:endParaRPr lang="en-US" sz="1800" dirty="0"/>
          </a:p>
        </p:txBody>
      </p:sp>
      <p:sp>
        <p:nvSpPr>
          <p:cNvPr id="18" name="Text 16"/>
          <p:cNvSpPr/>
          <p:nvPr/>
        </p:nvSpPr>
        <p:spPr>
          <a:xfrm>
            <a:off x="1554480" y="4754880"/>
            <a:ext cx="9144000" cy="320040"/>
          </a:xfrm>
          <a:prstGeom prst="rect">
            <a:avLst/>
          </a:prstGeom>
          <a:noFill/>
          <a:ln/>
        </p:spPr>
        <p:txBody>
          <a:bodyPr wrap="square" rtlCol="0" anchor="ctr"/>
          <a:lstStyle/>
          <a:p>
            <a:pPr marL="0" indent="0">
              <a:buNone/>
            </a:pPr>
            <a:r>
              <a:rPr lang="en-US" sz="1200" dirty="0">
                <a:solidFill>
                  <a:srgbClr val="C9D1DB"/>
                </a:solidFill>
                <a:latin typeface="Calibri" pitchFamily="34" charset="0"/>
                <a:ea typeface="Calibri" pitchFamily="34" charset="-122"/>
                <a:cs typeface="Calibri" pitchFamily="34" charset="-120"/>
              </a:rPr>
              <a:t>IPS, Anti-Virus, Anti-Bot, Identity Awareness, HTTPS Inspection</a:t>
            </a:r>
            <a:endParaRPr lang="en-US" sz="1200" dirty="0"/>
          </a:p>
        </p:txBody>
      </p:sp>
      <p:sp>
        <p:nvSpPr>
          <p:cNvPr id="19" name="Text 17"/>
          <p:cNvSpPr/>
          <p:nvPr/>
        </p:nvSpPr>
        <p:spPr>
          <a:xfrm>
            <a:off x="548640" y="5166360"/>
            <a:ext cx="822960" cy="640080"/>
          </a:xfrm>
          <a:prstGeom prst="rect">
            <a:avLst/>
          </a:prstGeom>
          <a:noFill/>
          <a:ln/>
        </p:spPr>
        <p:txBody>
          <a:bodyPr wrap="square" rtlCol="0" anchor="ctr"/>
          <a:lstStyle/>
          <a:p>
            <a:pPr marL="0" indent="0">
              <a:buNone/>
            </a:pPr>
            <a:r>
              <a:rPr lang="en-US" sz="2800" b="1" dirty="0">
                <a:solidFill>
                  <a:srgbClr val="E4002B"/>
                </a:solidFill>
                <a:latin typeface="Calibri" pitchFamily="34" charset="0"/>
                <a:ea typeface="Calibri" pitchFamily="34" charset="-122"/>
                <a:cs typeface="Calibri" pitchFamily="34" charset="-120"/>
              </a:rPr>
              <a:t>06</a:t>
            </a:r>
            <a:endParaRPr lang="en-US" sz="2800" dirty="0"/>
          </a:p>
        </p:txBody>
      </p:sp>
      <p:sp>
        <p:nvSpPr>
          <p:cNvPr id="20" name="Text 18"/>
          <p:cNvSpPr/>
          <p:nvPr/>
        </p:nvSpPr>
        <p:spPr>
          <a:xfrm>
            <a:off x="1554480" y="5166360"/>
            <a:ext cx="7772400" cy="365760"/>
          </a:xfrm>
          <a:prstGeom prst="rect">
            <a:avLst/>
          </a:prstGeom>
          <a:noFill/>
          <a:ln/>
        </p:spPr>
        <p:txBody>
          <a:bodyPr wrap="square" rtlCol="0" anchor="ctr"/>
          <a:lstStyle/>
          <a:p>
            <a:pPr marL="0" indent="0">
              <a:buNone/>
            </a:pPr>
            <a:r>
              <a:rPr lang="en-US" sz="1800" b="1" dirty="0">
                <a:solidFill>
                  <a:srgbClr val="FFFFFF"/>
                </a:solidFill>
                <a:latin typeface="Calibri" pitchFamily="34" charset="0"/>
                <a:ea typeface="Calibri" pitchFamily="34" charset="-122"/>
                <a:cs typeface="Calibri" pitchFamily="34" charset="-120"/>
              </a:rPr>
              <a:t>Q and A</a:t>
            </a:r>
            <a:endParaRPr lang="en-US" sz="1800" dirty="0"/>
          </a:p>
        </p:txBody>
      </p:sp>
      <p:sp>
        <p:nvSpPr>
          <p:cNvPr id="22" name="Text 20"/>
          <p:cNvSpPr/>
          <p:nvPr/>
        </p:nvSpPr>
        <p:spPr>
          <a:xfrm>
            <a:off x="11247120" y="6446520"/>
            <a:ext cx="457200" cy="274320"/>
          </a:xfrm>
          <a:prstGeom prst="rect">
            <a:avLst/>
          </a:prstGeom>
          <a:noFill/>
          <a:ln/>
        </p:spPr>
        <p:txBody>
          <a:bodyPr wrap="square" lIns="0" tIns="0" rIns="0" bIns="0" rtlCol="0" anchor="ctr"/>
          <a:lstStyle/>
          <a:p>
            <a:pPr marL="0" indent="0" algn="r">
              <a:buNone/>
            </a:pPr>
            <a:r>
              <a:rPr lang="en-US" sz="1000" dirty="0">
                <a:solidFill>
                  <a:srgbClr val="8A9AB0"/>
                </a:solidFill>
                <a:latin typeface="Calibri" pitchFamily="34" charset="0"/>
                <a:ea typeface="Calibri" pitchFamily="34" charset="-122"/>
                <a:cs typeface="Calibri" pitchFamily="34" charset="-120"/>
              </a:rPr>
              <a:t>2 / 17</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0F1E36"/>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502920"/>
          </a:xfrm>
          <a:prstGeom prst="rect">
            <a:avLst/>
          </a:prstGeom>
          <a:noFill/>
          <a:ln/>
        </p:spPr>
        <p:txBody>
          <a:bodyPr wrap="square" lIns="0" tIns="0" rIns="0" bIns="0"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What Part 2 asks for</a:t>
            </a:r>
            <a:endParaRPr lang="en-US" sz="2800" dirty="0"/>
          </a:p>
        </p:txBody>
      </p:sp>
      <p:sp>
        <p:nvSpPr>
          <p:cNvPr id="3" name="Shape 1"/>
          <p:cNvSpPr/>
          <p:nvPr/>
        </p:nvSpPr>
        <p:spPr>
          <a:xfrm>
            <a:off x="457200" y="822960"/>
            <a:ext cx="457200" cy="54864"/>
          </a:xfrm>
          <a:prstGeom prst="rect">
            <a:avLst/>
          </a:prstGeom>
          <a:solidFill>
            <a:srgbClr val="E4002B"/>
          </a:solidFill>
          <a:ln w="12700">
            <a:solidFill>
              <a:srgbClr val="E4002B"/>
            </a:solidFill>
            <a:prstDash val="solid"/>
          </a:ln>
        </p:spPr>
      </p:sp>
      <p:sp>
        <p:nvSpPr>
          <p:cNvPr id="4" name="Shape 2"/>
          <p:cNvSpPr/>
          <p:nvPr/>
        </p:nvSpPr>
        <p:spPr>
          <a:xfrm>
            <a:off x="457200" y="1234440"/>
            <a:ext cx="3337560" cy="4937760"/>
          </a:xfrm>
          <a:prstGeom prst="rect">
            <a:avLst/>
          </a:prstGeom>
          <a:solidFill>
            <a:srgbClr val="223A5F"/>
          </a:solidFill>
          <a:ln w="12700">
            <a:solidFill>
              <a:srgbClr val="223A5F"/>
            </a:solidFill>
            <a:prstDash val="solid"/>
          </a:ln>
        </p:spPr>
      </p:sp>
      <p:sp>
        <p:nvSpPr>
          <p:cNvPr id="5" name="Shape 3"/>
          <p:cNvSpPr/>
          <p:nvPr/>
        </p:nvSpPr>
        <p:spPr>
          <a:xfrm>
            <a:off x="457200" y="1234440"/>
            <a:ext cx="3337560" cy="45720"/>
          </a:xfrm>
          <a:prstGeom prst="rect">
            <a:avLst/>
          </a:prstGeom>
          <a:solidFill>
            <a:srgbClr val="E4002B"/>
          </a:solidFill>
          <a:ln w="12700">
            <a:solidFill>
              <a:srgbClr val="E4002B"/>
            </a:solidFill>
            <a:prstDash val="solid"/>
          </a:ln>
        </p:spPr>
      </p:sp>
      <p:sp>
        <p:nvSpPr>
          <p:cNvPr id="6" name="Text 4"/>
          <p:cNvSpPr/>
          <p:nvPr/>
        </p:nvSpPr>
        <p:spPr>
          <a:xfrm>
            <a:off x="685800" y="1417320"/>
            <a:ext cx="2880360" cy="274320"/>
          </a:xfrm>
          <a:prstGeom prst="rect">
            <a:avLst/>
          </a:prstGeom>
          <a:noFill/>
          <a:ln/>
        </p:spPr>
        <p:txBody>
          <a:bodyPr wrap="square" rtlCol="0" anchor="ctr"/>
          <a:lstStyle/>
          <a:p>
            <a:pPr marL="0" indent="0">
              <a:buNone/>
            </a:pPr>
            <a:r>
              <a:rPr lang="en-US" sz="1000" b="1" kern="0" spc="300" dirty="0">
                <a:solidFill>
                  <a:srgbClr val="E4002B"/>
                </a:solidFill>
                <a:latin typeface="Calibri" pitchFamily="34" charset="0"/>
                <a:ea typeface="Calibri" pitchFamily="34" charset="-122"/>
                <a:cs typeface="Calibri" pitchFamily="34" charset="-120"/>
              </a:rPr>
              <a:t>TASK 1 . 20%</a:t>
            </a:r>
            <a:endParaRPr lang="en-US" sz="1000" dirty="0"/>
          </a:p>
        </p:txBody>
      </p:sp>
      <p:sp>
        <p:nvSpPr>
          <p:cNvPr id="7" name="Text 5"/>
          <p:cNvSpPr/>
          <p:nvPr/>
        </p:nvSpPr>
        <p:spPr>
          <a:xfrm>
            <a:off x="685800" y="1691640"/>
            <a:ext cx="2880360" cy="54864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GAIA architecture</a:t>
            </a:r>
            <a:endParaRPr lang="en-US" sz="2000" dirty="0"/>
          </a:p>
        </p:txBody>
      </p:sp>
      <p:sp>
        <p:nvSpPr>
          <p:cNvPr id="8" name="Text 6"/>
          <p:cNvSpPr/>
          <p:nvPr/>
        </p:nvSpPr>
        <p:spPr>
          <a:xfrm>
            <a:off x="685800" y="2377440"/>
            <a:ext cx="2880360" cy="3566160"/>
          </a:xfrm>
          <a:prstGeom prst="rect">
            <a:avLst/>
          </a:prstGeom>
          <a:noFill/>
          <a:ln/>
        </p:spPr>
        <p:txBody>
          <a:bodyPr wrap="square" rtlCol="0" anchor="ctr"/>
          <a:lstStyle/>
          <a:p>
            <a:pPr marL="342900" indent="-342900">
              <a:lnSpc>
                <a:spcPct val="120000"/>
              </a:lnSpc>
              <a:spcAft>
                <a:spcPts val="600"/>
              </a:spcAft>
              <a:buSzPct val="100000"/>
              <a:buChar char="■"/>
            </a:pPr>
            <a:r>
              <a:rPr lang="en-US" sz="1200" dirty="0">
                <a:solidFill>
                  <a:srgbClr val="C9D1DB"/>
                </a:solidFill>
                <a:latin typeface="Calibri" pitchFamily="34" charset="0"/>
                <a:ea typeface="Calibri" pitchFamily="34" charset="-122"/>
                <a:cs typeface="Calibri" pitchFamily="34" charset="-120"/>
              </a:rPr>
              <a:t>Install and configure A-GW, A-SMS, A-GUI</a:t>
            </a:r>
            <a:endParaRPr lang="en-US" sz="1200" dirty="0"/>
          </a:p>
          <a:p>
            <a:pPr marL="342900" indent="-342900">
              <a:lnSpc>
                <a:spcPct val="120000"/>
              </a:lnSpc>
              <a:spcAft>
                <a:spcPts val="600"/>
              </a:spcAft>
              <a:buSzPct val="100000"/>
              <a:buChar char="■"/>
            </a:pPr>
            <a:r>
              <a:rPr lang="en-US" sz="1200" dirty="0">
                <a:solidFill>
                  <a:srgbClr val="C9D1DB"/>
                </a:solidFill>
                <a:latin typeface="Calibri" pitchFamily="34" charset="0"/>
                <a:ea typeface="Calibri" pitchFamily="34" charset="-122"/>
                <a:cs typeface="Calibri" pitchFamily="34" charset="-120"/>
              </a:rPr>
              <a:t>Assign IPs and user profiles</a:t>
            </a:r>
            <a:endParaRPr lang="en-US" sz="1200" dirty="0"/>
          </a:p>
          <a:p>
            <a:pPr marL="342900" indent="-342900">
              <a:lnSpc>
                <a:spcPct val="120000"/>
              </a:lnSpc>
              <a:spcAft>
                <a:spcPts val="600"/>
              </a:spcAft>
              <a:buSzPct val="100000"/>
              <a:buChar char="■"/>
            </a:pPr>
            <a:r>
              <a:rPr lang="en-US" sz="1200" dirty="0">
                <a:solidFill>
                  <a:srgbClr val="C9D1DB"/>
                </a:solidFill>
                <a:latin typeface="Calibri" pitchFamily="34" charset="0"/>
                <a:ea typeface="Calibri" pitchFamily="34" charset="-122"/>
                <a:cs typeface="Calibri" pitchFamily="34" charset="-120"/>
              </a:rPr>
              <a:t>License the Security Management Server</a:t>
            </a:r>
            <a:endParaRPr lang="en-US" sz="1200" dirty="0"/>
          </a:p>
          <a:p>
            <a:pPr marL="342900" indent="-342900">
              <a:lnSpc>
                <a:spcPct val="120000"/>
              </a:lnSpc>
              <a:spcAft>
                <a:spcPts val="600"/>
              </a:spcAft>
              <a:buSzPct val="100000"/>
              <a:buChar char="■"/>
            </a:pPr>
            <a:r>
              <a:rPr lang="en-US" sz="1200" dirty="0">
                <a:solidFill>
                  <a:srgbClr val="C9D1DB"/>
                </a:solidFill>
                <a:latin typeface="Calibri" pitchFamily="34" charset="0"/>
                <a:ea typeface="Calibri" pitchFamily="34" charset="-122"/>
                <a:cs typeface="Calibri" pitchFamily="34" charset="-120"/>
              </a:rPr>
              <a:t>Verify connectivity Swansea and A-SMS</a:t>
            </a:r>
            <a:endParaRPr lang="en-US" sz="1200" dirty="0"/>
          </a:p>
        </p:txBody>
      </p:sp>
      <p:sp>
        <p:nvSpPr>
          <p:cNvPr id="9" name="Shape 7"/>
          <p:cNvSpPr/>
          <p:nvPr/>
        </p:nvSpPr>
        <p:spPr>
          <a:xfrm>
            <a:off x="4434840" y="1234440"/>
            <a:ext cx="3337560" cy="4937760"/>
          </a:xfrm>
          <a:prstGeom prst="rect">
            <a:avLst/>
          </a:prstGeom>
          <a:solidFill>
            <a:srgbClr val="223A5F"/>
          </a:solidFill>
          <a:ln w="12700">
            <a:solidFill>
              <a:srgbClr val="223A5F"/>
            </a:solidFill>
            <a:prstDash val="solid"/>
          </a:ln>
        </p:spPr>
      </p:sp>
      <p:sp>
        <p:nvSpPr>
          <p:cNvPr id="10" name="Shape 8"/>
          <p:cNvSpPr/>
          <p:nvPr/>
        </p:nvSpPr>
        <p:spPr>
          <a:xfrm>
            <a:off x="4434840" y="1234440"/>
            <a:ext cx="3337560" cy="45720"/>
          </a:xfrm>
          <a:prstGeom prst="rect">
            <a:avLst/>
          </a:prstGeom>
          <a:solidFill>
            <a:srgbClr val="E4002B"/>
          </a:solidFill>
          <a:ln w="12700">
            <a:solidFill>
              <a:srgbClr val="E4002B"/>
            </a:solidFill>
            <a:prstDash val="solid"/>
          </a:ln>
        </p:spPr>
      </p:sp>
      <p:sp>
        <p:nvSpPr>
          <p:cNvPr id="11" name="Text 9"/>
          <p:cNvSpPr/>
          <p:nvPr/>
        </p:nvSpPr>
        <p:spPr>
          <a:xfrm>
            <a:off x="4663440" y="1417320"/>
            <a:ext cx="2880360" cy="274320"/>
          </a:xfrm>
          <a:prstGeom prst="rect">
            <a:avLst/>
          </a:prstGeom>
          <a:noFill/>
          <a:ln/>
        </p:spPr>
        <p:txBody>
          <a:bodyPr wrap="square" rtlCol="0" anchor="ctr"/>
          <a:lstStyle/>
          <a:p>
            <a:pPr marL="0" indent="0">
              <a:buNone/>
            </a:pPr>
            <a:r>
              <a:rPr lang="en-US" sz="1000" b="1" kern="0" spc="300" dirty="0">
                <a:solidFill>
                  <a:srgbClr val="E4002B"/>
                </a:solidFill>
                <a:latin typeface="Calibri" pitchFamily="34" charset="0"/>
                <a:ea typeface="Calibri" pitchFamily="34" charset="-122"/>
                <a:cs typeface="Calibri" pitchFamily="34" charset="-120"/>
              </a:rPr>
              <a:t>TASK 2 . 20%</a:t>
            </a:r>
            <a:endParaRPr lang="en-US" sz="1000" dirty="0"/>
          </a:p>
        </p:txBody>
      </p:sp>
      <p:sp>
        <p:nvSpPr>
          <p:cNvPr id="12" name="Text 10"/>
          <p:cNvSpPr/>
          <p:nvPr/>
        </p:nvSpPr>
        <p:spPr>
          <a:xfrm>
            <a:off x="4663440" y="1691640"/>
            <a:ext cx="2880360" cy="54864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Firewall and security policy</a:t>
            </a:r>
            <a:endParaRPr lang="en-US" sz="2000" dirty="0"/>
          </a:p>
        </p:txBody>
      </p:sp>
      <p:sp>
        <p:nvSpPr>
          <p:cNvPr id="13" name="Text 11"/>
          <p:cNvSpPr/>
          <p:nvPr/>
        </p:nvSpPr>
        <p:spPr>
          <a:xfrm>
            <a:off x="4663440" y="2377440"/>
            <a:ext cx="2880360" cy="3566160"/>
          </a:xfrm>
          <a:prstGeom prst="rect">
            <a:avLst/>
          </a:prstGeom>
          <a:noFill/>
          <a:ln/>
        </p:spPr>
        <p:txBody>
          <a:bodyPr wrap="square" rtlCol="0" anchor="ctr"/>
          <a:lstStyle/>
          <a:p>
            <a:pPr marL="342900" indent="-342900">
              <a:lnSpc>
                <a:spcPct val="120000"/>
              </a:lnSpc>
              <a:spcAft>
                <a:spcPts val="600"/>
              </a:spcAft>
              <a:buSzPct val="100000"/>
              <a:buChar char="■"/>
            </a:pPr>
            <a:r>
              <a:rPr lang="en-US" sz="1200" dirty="0">
                <a:solidFill>
                  <a:srgbClr val="C9D1DB"/>
                </a:solidFill>
                <a:latin typeface="Calibri" pitchFamily="34" charset="0"/>
                <a:ea typeface="Calibri" pitchFamily="34" charset="-122"/>
                <a:cs typeface="Calibri" pitchFamily="34" charset="-120"/>
              </a:rPr>
              <a:t>Design inbound and outbound rules</a:t>
            </a:r>
            <a:endParaRPr lang="en-US" sz="1200" dirty="0"/>
          </a:p>
          <a:p>
            <a:pPr marL="342900" indent="-342900">
              <a:lnSpc>
                <a:spcPct val="120000"/>
              </a:lnSpc>
              <a:spcAft>
                <a:spcPts val="600"/>
              </a:spcAft>
              <a:buSzPct val="100000"/>
              <a:buChar char="■"/>
            </a:pPr>
            <a:r>
              <a:rPr lang="en-US" sz="1200" dirty="0">
                <a:solidFill>
                  <a:srgbClr val="C9D1DB"/>
                </a:solidFill>
                <a:latin typeface="Calibri" pitchFamily="34" charset="0"/>
                <a:ea typeface="Calibri" pitchFamily="34" charset="-122"/>
                <a:cs typeface="Calibri" pitchFamily="34" charset="-120"/>
              </a:rPr>
              <a:t>ICMP, HTTP, FTP, Telnet, SSH</a:t>
            </a:r>
            <a:endParaRPr lang="en-US" sz="1200" dirty="0"/>
          </a:p>
          <a:p>
            <a:pPr marL="342900" indent="-342900">
              <a:lnSpc>
                <a:spcPct val="120000"/>
              </a:lnSpc>
              <a:spcAft>
                <a:spcPts val="600"/>
              </a:spcAft>
              <a:buSzPct val="100000"/>
              <a:buChar char="■"/>
            </a:pPr>
            <a:r>
              <a:rPr lang="en-US" sz="1200" dirty="0">
                <a:solidFill>
                  <a:srgbClr val="C9D1DB"/>
                </a:solidFill>
                <a:latin typeface="Calibri" pitchFamily="34" charset="0"/>
                <a:ea typeface="Calibri" pitchFamily="34" charset="-122"/>
                <a:cs typeface="Calibri" pitchFamily="34" charset="-120"/>
              </a:rPr>
              <a:t>Justify against enterprise policy</a:t>
            </a:r>
            <a:endParaRPr lang="en-US" sz="1200" dirty="0"/>
          </a:p>
          <a:p>
            <a:pPr marL="342900" indent="-342900">
              <a:lnSpc>
                <a:spcPct val="120000"/>
              </a:lnSpc>
              <a:spcAft>
                <a:spcPts val="600"/>
              </a:spcAft>
              <a:buSzPct val="100000"/>
              <a:buChar char="■"/>
            </a:pPr>
            <a:r>
              <a:rPr lang="en-US" sz="1200" dirty="0">
                <a:solidFill>
                  <a:srgbClr val="C9D1DB"/>
                </a:solidFill>
                <a:latin typeface="Calibri" pitchFamily="34" charset="0"/>
                <a:ea typeface="Calibri" pitchFamily="34" charset="-122"/>
                <a:cs typeface="Calibri" pitchFamily="34" charset="-120"/>
              </a:rPr>
              <a:t>Bonus: IPS, Anti-Malware, Identity Awareness</a:t>
            </a:r>
            <a:endParaRPr lang="en-US" sz="1200" dirty="0"/>
          </a:p>
        </p:txBody>
      </p:sp>
      <p:sp>
        <p:nvSpPr>
          <p:cNvPr id="14" name="Shape 12"/>
          <p:cNvSpPr/>
          <p:nvPr/>
        </p:nvSpPr>
        <p:spPr>
          <a:xfrm>
            <a:off x="8412480" y="1234440"/>
            <a:ext cx="3337560" cy="4937760"/>
          </a:xfrm>
          <a:prstGeom prst="rect">
            <a:avLst/>
          </a:prstGeom>
          <a:solidFill>
            <a:srgbClr val="223A5F"/>
          </a:solidFill>
          <a:ln w="12700">
            <a:solidFill>
              <a:srgbClr val="223A5F"/>
            </a:solidFill>
            <a:prstDash val="solid"/>
          </a:ln>
        </p:spPr>
      </p:sp>
      <p:sp>
        <p:nvSpPr>
          <p:cNvPr id="15" name="Shape 13"/>
          <p:cNvSpPr/>
          <p:nvPr/>
        </p:nvSpPr>
        <p:spPr>
          <a:xfrm>
            <a:off x="8412480" y="1234440"/>
            <a:ext cx="3337560" cy="45720"/>
          </a:xfrm>
          <a:prstGeom prst="rect">
            <a:avLst/>
          </a:prstGeom>
          <a:solidFill>
            <a:srgbClr val="E4002B"/>
          </a:solidFill>
          <a:ln w="12700">
            <a:solidFill>
              <a:srgbClr val="E4002B"/>
            </a:solidFill>
            <a:prstDash val="solid"/>
          </a:ln>
        </p:spPr>
      </p:sp>
      <p:sp>
        <p:nvSpPr>
          <p:cNvPr id="16" name="Text 14"/>
          <p:cNvSpPr/>
          <p:nvPr/>
        </p:nvSpPr>
        <p:spPr>
          <a:xfrm>
            <a:off x="8641080" y="1417320"/>
            <a:ext cx="2880360" cy="274320"/>
          </a:xfrm>
          <a:prstGeom prst="rect">
            <a:avLst/>
          </a:prstGeom>
          <a:noFill/>
          <a:ln/>
        </p:spPr>
        <p:txBody>
          <a:bodyPr wrap="square" rtlCol="0" anchor="ctr"/>
          <a:lstStyle/>
          <a:p>
            <a:pPr marL="0" indent="0">
              <a:buNone/>
            </a:pPr>
            <a:r>
              <a:rPr lang="en-US" sz="1000" b="1" kern="0" spc="300" dirty="0">
                <a:solidFill>
                  <a:srgbClr val="E4002B"/>
                </a:solidFill>
                <a:latin typeface="Calibri" pitchFamily="34" charset="0"/>
                <a:ea typeface="Calibri" pitchFamily="34" charset="-122"/>
                <a:cs typeface="Calibri" pitchFamily="34" charset="-120"/>
              </a:rPr>
              <a:t>TASK 3 . 10%</a:t>
            </a:r>
            <a:endParaRPr lang="en-US" sz="1000" dirty="0"/>
          </a:p>
        </p:txBody>
      </p:sp>
      <p:sp>
        <p:nvSpPr>
          <p:cNvPr id="17" name="Text 15"/>
          <p:cNvSpPr/>
          <p:nvPr/>
        </p:nvSpPr>
        <p:spPr>
          <a:xfrm>
            <a:off x="8641080" y="1691640"/>
            <a:ext cx="2880360" cy="54864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Additional features</a:t>
            </a:r>
            <a:endParaRPr lang="en-US" sz="2000" dirty="0"/>
          </a:p>
        </p:txBody>
      </p:sp>
      <p:sp>
        <p:nvSpPr>
          <p:cNvPr id="18" name="Text 16"/>
          <p:cNvSpPr/>
          <p:nvPr/>
        </p:nvSpPr>
        <p:spPr>
          <a:xfrm>
            <a:off x="8641080" y="2377440"/>
            <a:ext cx="2880360" cy="3566160"/>
          </a:xfrm>
          <a:prstGeom prst="rect">
            <a:avLst/>
          </a:prstGeom>
          <a:noFill/>
          <a:ln/>
        </p:spPr>
        <p:txBody>
          <a:bodyPr wrap="square" rtlCol="0" anchor="ctr"/>
          <a:lstStyle/>
          <a:p>
            <a:pPr marL="342900" indent="-342900">
              <a:lnSpc>
                <a:spcPct val="120000"/>
              </a:lnSpc>
              <a:spcAft>
                <a:spcPts val="600"/>
              </a:spcAft>
              <a:buSzPct val="100000"/>
              <a:buChar char="■"/>
            </a:pPr>
            <a:r>
              <a:rPr lang="en-US" sz="1200" dirty="0">
                <a:solidFill>
                  <a:srgbClr val="C9D1DB"/>
                </a:solidFill>
                <a:latin typeface="Calibri" pitchFamily="34" charset="0"/>
                <a:ea typeface="Calibri" pitchFamily="34" charset="-122"/>
                <a:cs typeface="Calibri" pitchFamily="34" charset="-120"/>
              </a:rPr>
              <a:t>Implement or propose extra controls</a:t>
            </a:r>
            <a:endParaRPr lang="en-US" sz="1200" dirty="0"/>
          </a:p>
          <a:p>
            <a:pPr marL="342900" indent="-342900">
              <a:lnSpc>
                <a:spcPct val="120000"/>
              </a:lnSpc>
              <a:spcAft>
                <a:spcPts val="600"/>
              </a:spcAft>
              <a:buSzPct val="100000"/>
              <a:buChar char="■"/>
            </a:pPr>
            <a:r>
              <a:rPr lang="en-US" sz="1200" dirty="0">
                <a:solidFill>
                  <a:srgbClr val="C9D1DB"/>
                </a:solidFill>
                <a:latin typeface="Calibri" pitchFamily="34" charset="0"/>
                <a:ea typeface="Calibri" pitchFamily="34" charset="-122"/>
                <a:cs typeface="Calibri" pitchFamily="34" charset="-120"/>
              </a:rPr>
              <a:t>User access and groups with limited rights</a:t>
            </a:r>
            <a:endParaRPr lang="en-US" sz="1200" dirty="0"/>
          </a:p>
          <a:p>
            <a:pPr marL="342900" indent="-342900">
              <a:lnSpc>
                <a:spcPct val="120000"/>
              </a:lnSpc>
              <a:spcAft>
                <a:spcPts val="600"/>
              </a:spcAft>
              <a:buSzPct val="100000"/>
              <a:buChar char="■"/>
            </a:pPr>
            <a:r>
              <a:rPr lang="en-US" sz="1200" dirty="0">
                <a:solidFill>
                  <a:srgbClr val="C9D1DB"/>
                </a:solidFill>
                <a:latin typeface="Calibri" pitchFamily="34" charset="0"/>
                <a:ea typeface="Calibri" pitchFamily="34" charset="-122"/>
                <a:cs typeface="Calibri" pitchFamily="34" charset="-120"/>
              </a:rPr>
              <a:t>Clearly mark Implemented vs Proposed</a:t>
            </a:r>
            <a:endParaRPr lang="en-US" sz="1200" dirty="0"/>
          </a:p>
          <a:p>
            <a:pPr marL="342900" indent="-342900">
              <a:lnSpc>
                <a:spcPct val="120000"/>
              </a:lnSpc>
              <a:spcAft>
                <a:spcPts val="600"/>
              </a:spcAft>
              <a:buSzPct val="100000"/>
              <a:buChar char="■"/>
            </a:pPr>
            <a:r>
              <a:rPr lang="en-US" sz="1200" dirty="0">
                <a:solidFill>
                  <a:srgbClr val="C9D1DB"/>
                </a:solidFill>
                <a:latin typeface="Calibri" pitchFamily="34" charset="0"/>
                <a:ea typeface="Calibri" pitchFamily="34" charset="-122"/>
                <a:cs typeface="Calibri" pitchFamily="34" charset="-120"/>
              </a:rPr>
              <a:t>Aligned with Check Point best practice</a:t>
            </a:r>
            <a:endParaRPr lang="en-US" sz="1200" dirty="0"/>
          </a:p>
        </p:txBody>
      </p:sp>
      <p:sp>
        <p:nvSpPr>
          <p:cNvPr id="21" name="Text 19"/>
          <p:cNvSpPr/>
          <p:nvPr/>
        </p:nvSpPr>
        <p:spPr>
          <a:xfrm>
            <a:off x="11247120" y="6446520"/>
            <a:ext cx="457200" cy="274320"/>
          </a:xfrm>
          <a:prstGeom prst="rect">
            <a:avLst/>
          </a:prstGeom>
          <a:noFill/>
          <a:ln/>
        </p:spPr>
        <p:txBody>
          <a:bodyPr wrap="square" lIns="0" tIns="0" rIns="0" bIns="0" rtlCol="0" anchor="ctr"/>
          <a:lstStyle/>
          <a:p>
            <a:pPr marL="0" indent="0" algn="r">
              <a:buNone/>
            </a:pPr>
            <a:r>
              <a:rPr lang="en-US" sz="1000" dirty="0">
                <a:solidFill>
                  <a:srgbClr val="8A9AB0"/>
                </a:solidFill>
                <a:latin typeface="Calibri" pitchFamily="34" charset="0"/>
                <a:ea typeface="Calibri" pitchFamily="34" charset="-122"/>
                <a:cs typeface="Calibri" pitchFamily="34" charset="-120"/>
              </a:rPr>
              <a:t>3 / 17</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0F1E36"/>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502920"/>
          </a:xfrm>
          <a:prstGeom prst="rect">
            <a:avLst/>
          </a:prstGeom>
          <a:noFill/>
          <a:ln/>
        </p:spPr>
        <p:txBody>
          <a:bodyPr wrap="square" lIns="0" tIns="0" rIns="0" bIns="0"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Solution architecture</a:t>
            </a:r>
            <a:endParaRPr lang="en-US" sz="2800" dirty="0"/>
          </a:p>
        </p:txBody>
      </p:sp>
      <p:sp>
        <p:nvSpPr>
          <p:cNvPr id="3" name="Shape 1"/>
          <p:cNvSpPr/>
          <p:nvPr/>
        </p:nvSpPr>
        <p:spPr>
          <a:xfrm>
            <a:off x="457200" y="822960"/>
            <a:ext cx="457200" cy="54864"/>
          </a:xfrm>
          <a:prstGeom prst="rect">
            <a:avLst/>
          </a:prstGeom>
          <a:solidFill>
            <a:srgbClr val="E4002B"/>
          </a:solidFill>
          <a:ln w="12700">
            <a:solidFill>
              <a:srgbClr val="E4002B"/>
            </a:solidFill>
            <a:prstDash val="solid"/>
          </a:ln>
        </p:spPr>
      </p:sp>
      <p:sp>
        <p:nvSpPr>
          <p:cNvPr id="4" name="Text 2"/>
          <p:cNvSpPr/>
          <p:nvPr/>
        </p:nvSpPr>
        <p:spPr>
          <a:xfrm>
            <a:off x="457200" y="960120"/>
            <a:ext cx="10972800" cy="365760"/>
          </a:xfrm>
          <a:prstGeom prst="rect">
            <a:avLst/>
          </a:prstGeom>
          <a:noFill/>
          <a:ln/>
        </p:spPr>
        <p:txBody>
          <a:bodyPr wrap="square" rtlCol="0" anchor="ctr"/>
          <a:lstStyle/>
          <a:p>
            <a:pPr marL="0" indent="0">
              <a:buNone/>
            </a:pPr>
            <a:r>
              <a:rPr lang="en-US" sz="1400" i="1" dirty="0">
                <a:solidFill>
                  <a:srgbClr val="C9D1DB"/>
                </a:solidFill>
                <a:latin typeface="Calibri" pitchFamily="34" charset="0"/>
                <a:ea typeface="Calibri" pitchFamily="34" charset="-122"/>
                <a:cs typeface="Calibri" pitchFamily="34" charset="-120"/>
              </a:rPr>
              <a:t>Distributed Check Point deployment across three virtual appliances</a:t>
            </a:r>
            <a:endParaRPr lang="en-US" sz="1400" dirty="0"/>
          </a:p>
        </p:txBody>
      </p:sp>
      <p:sp>
        <p:nvSpPr>
          <p:cNvPr id="5" name="Shape 3"/>
          <p:cNvSpPr/>
          <p:nvPr/>
        </p:nvSpPr>
        <p:spPr>
          <a:xfrm>
            <a:off x="457200" y="1600200"/>
            <a:ext cx="3291840" cy="4297680"/>
          </a:xfrm>
          <a:prstGeom prst="rect">
            <a:avLst/>
          </a:prstGeom>
          <a:solidFill>
            <a:srgbClr val="223A5F"/>
          </a:solidFill>
          <a:ln w="12700">
            <a:solidFill>
              <a:srgbClr val="223A5F"/>
            </a:solidFill>
            <a:prstDash val="solid"/>
          </a:ln>
        </p:spPr>
      </p:sp>
      <p:sp>
        <p:nvSpPr>
          <p:cNvPr id="6" name="Text 4"/>
          <p:cNvSpPr/>
          <p:nvPr/>
        </p:nvSpPr>
        <p:spPr>
          <a:xfrm>
            <a:off x="457200" y="1691640"/>
            <a:ext cx="3291840" cy="274320"/>
          </a:xfrm>
          <a:prstGeom prst="rect">
            <a:avLst/>
          </a:prstGeom>
          <a:noFill/>
          <a:ln/>
        </p:spPr>
        <p:txBody>
          <a:bodyPr wrap="square" rtlCol="0" anchor="ctr"/>
          <a:lstStyle/>
          <a:p>
            <a:pPr marL="0" indent="0" algn="ctr">
              <a:buNone/>
            </a:pPr>
            <a:r>
              <a:rPr lang="en-US" sz="1000" b="1" kern="0" spc="300" dirty="0">
                <a:solidFill>
                  <a:srgbClr val="E4002B"/>
                </a:solidFill>
              </a:rPr>
              <a:t>EXTERNAL ZONE</a:t>
            </a:r>
            <a:endParaRPr lang="en-US" sz="1000" dirty="0"/>
          </a:p>
        </p:txBody>
      </p:sp>
      <p:sp>
        <p:nvSpPr>
          <p:cNvPr id="7" name="Text 5"/>
          <p:cNvSpPr/>
          <p:nvPr/>
        </p:nvSpPr>
        <p:spPr>
          <a:xfrm>
            <a:off x="457200" y="2011680"/>
            <a:ext cx="3291840" cy="64008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ExtLCD segment</a:t>
            </a:r>
            <a:endParaRPr lang="en-US" sz="1400" dirty="0"/>
          </a:p>
          <a:p>
            <a:pPr marL="0" indent="0" algn="ctr">
              <a:buNone/>
            </a:pPr>
            <a:r>
              <a:rPr lang="en-US" sz="1400" b="1" dirty="0">
                <a:solidFill>
                  <a:srgbClr val="FFFFFF"/>
                </a:solidFill>
                <a:latin typeface="Calibri" pitchFamily="34" charset="0"/>
                <a:ea typeface="Calibri" pitchFamily="34" charset="-122"/>
                <a:cs typeface="Calibri" pitchFamily="34" charset="-120"/>
              </a:rPr>
              <a:t>20.0.0.0 / 30</a:t>
            </a:r>
            <a:endParaRPr lang="en-US" sz="1400" dirty="0"/>
          </a:p>
        </p:txBody>
      </p:sp>
      <p:sp>
        <p:nvSpPr>
          <p:cNvPr id="8" name="Text 6"/>
          <p:cNvSpPr/>
          <p:nvPr/>
        </p:nvSpPr>
        <p:spPr>
          <a:xfrm>
            <a:off x="640080" y="2834640"/>
            <a:ext cx="2926080" cy="1097280"/>
          </a:xfrm>
          <a:prstGeom prst="rect">
            <a:avLst/>
          </a:prstGeom>
          <a:noFill/>
          <a:ln/>
        </p:spPr>
        <p:txBody>
          <a:bodyPr wrap="square" rtlCol="0" anchor="ctr"/>
          <a:lstStyle/>
          <a:p>
            <a:pPr marL="0" indent="0" algn="ctr">
              <a:buNone/>
            </a:pPr>
            <a:r>
              <a:rPr lang="en-US" sz="1100" dirty="0">
                <a:solidFill>
                  <a:srgbClr val="C9D1DB"/>
                </a:solidFill>
                <a:latin typeface="Calibri" pitchFamily="34" charset="0"/>
                <a:ea typeface="Calibri" pitchFamily="34" charset="-122"/>
                <a:cs typeface="Calibri" pitchFamily="34" charset="-120"/>
              </a:rPr>
              <a:t>Simulated Internet or partner network. Untrusted by default.</a:t>
            </a:r>
            <a:endParaRPr lang="en-US" sz="1100" dirty="0"/>
          </a:p>
        </p:txBody>
      </p:sp>
      <p:sp>
        <p:nvSpPr>
          <p:cNvPr id="9" name="Shape 7"/>
          <p:cNvSpPr/>
          <p:nvPr/>
        </p:nvSpPr>
        <p:spPr>
          <a:xfrm>
            <a:off x="4434840" y="1600200"/>
            <a:ext cx="3291840" cy="4297680"/>
          </a:xfrm>
          <a:prstGeom prst="rect">
            <a:avLst/>
          </a:prstGeom>
          <a:solidFill>
            <a:srgbClr val="1A2E4A"/>
          </a:solidFill>
          <a:ln w="25400">
            <a:solidFill>
              <a:srgbClr val="E4002B"/>
            </a:solidFill>
            <a:prstDash val="solid"/>
          </a:ln>
        </p:spPr>
      </p:sp>
      <p:sp>
        <p:nvSpPr>
          <p:cNvPr id="10" name="Text 8"/>
          <p:cNvSpPr/>
          <p:nvPr/>
        </p:nvSpPr>
        <p:spPr>
          <a:xfrm>
            <a:off x="4434840" y="1691640"/>
            <a:ext cx="3291840" cy="274320"/>
          </a:xfrm>
          <a:prstGeom prst="rect">
            <a:avLst/>
          </a:prstGeom>
          <a:noFill/>
          <a:ln/>
        </p:spPr>
        <p:txBody>
          <a:bodyPr wrap="square" rtlCol="0" anchor="ctr"/>
          <a:lstStyle/>
          <a:p>
            <a:pPr marL="0" indent="0" algn="ctr">
              <a:buNone/>
            </a:pPr>
            <a:r>
              <a:rPr lang="en-US" sz="1000" b="1" kern="0" spc="300" dirty="0">
                <a:solidFill>
                  <a:srgbClr val="E4002B"/>
                </a:solidFill>
              </a:rPr>
              <a:t>ENFORCEMENT</a:t>
            </a:r>
            <a:endParaRPr lang="en-US" sz="1000" dirty="0"/>
          </a:p>
        </p:txBody>
      </p:sp>
      <p:sp>
        <p:nvSpPr>
          <p:cNvPr id="11" name="Text 9"/>
          <p:cNvSpPr/>
          <p:nvPr/>
        </p:nvSpPr>
        <p:spPr>
          <a:xfrm>
            <a:off x="4434840" y="2011680"/>
            <a:ext cx="3291840" cy="502920"/>
          </a:xfrm>
          <a:prstGeom prst="rect">
            <a:avLst/>
          </a:prstGeom>
          <a:noFill/>
          <a:ln/>
        </p:spPr>
        <p:txBody>
          <a:bodyPr wrap="square" rtlCol="0" anchor="ctr"/>
          <a:lstStyle/>
          <a:p>
            <a:pPr marL="0" indent="0" algn="ctr">
              <a:buNone/>
            </a:pPr>
            <a:r>
              <a:rPr lang="en-US" sz="2600" b="1" dirty="0">
                <a:solidFill>
                  <a:srgbClr val="FFFFFF"/>
                </a:solidFill>
                <a:latin typeface="Calibri" pitchFamily="34" charset="0"/>
                <a:ea typeface="Calibri" pitchFamily="34" charset="-122"/>
                <a:cs typeface="Calibri" pitchFamily="34" charset="-120"/>
              </a:rPr>
              <a:t>A-GW</a:t>
            </a:r>
            <a:endParaRPr lang="en-US" sz="2600" dirty="0"/>
          </a:p>
        </p:txBody>
      </p:sp>
      <p:sp>
        <p:nvSpPr>
          <p:cNvPr id="12" name="Text 10"/>
          <p:cNvSpPr/>
          <p:nvPr/>
        </p:nvSpPr>
        <p:spPr>
          <a:xfrm>
            <a:off x="4434840" y="2606040"/>
            <a:ext cx="3291840" cy="640080"/>
          </a:xfrm>
          <a:prstGeom prst="rect">
            <a:avLst/>
          </a:prstGeom>
          <a:noFill/>
          <a:ln/>
        </p:spPr>
        <p:txBody>
          <a:bodyPr wrap="square" rtlCol="0" anchor="ctr"/>
          <a:lstStyle/>
          <a:p>
            <a:pPr marL="0" indent="0" algn="ctr">
              <a:buNone/>
            </a:pPr>
            <a:r>
              <a:rPr lang="en-US" sz="1200" dirty="0">
                <a:solidFill>
                  <a:srgbClr val="C9D1DB"/>
                </a:solidFill>
                <a:latin typeface="Calibri" pitchFamily="34" charset="0"/>
                <a:ea typeface="Calibri" pitchFamily="34" charset="-122"/>
                <a:cs typeface="Calibri" pitchFamily="34" charset="-120"/>
              </a:rPr>
              <a:t>Check Point Security Gateway</a:t>
            </a:r>
            <a:endParaRPr lang="en-US" sz="1200" dirty="0"/>
          </a:p>
          <a:p>
            <a:pPr marL="0" indent="0" algn="ctr">
              <a:buNone/>
            </a:pPr>
            <a:r>
              <a:rPr lang="en-US" sz="1200" dirty="0">
                <a:solidFill>
                  <a:srgbClr val="C9D1DB"/>
                </a:solidFill>
                <a:latin typeface="Calibri" pitchFamily="34" charset="0"/>
                <a:ea typeface="Calibri" pitchFamily="34" charset="-122"/>
                <a:cs typeface="Calibri" pitchFamily="34" charset="-120"/>
              </a:rPr>
              <a:t>Gaia R81.20</a:t>
            </a:r>
            <a:endParaRPr lang="en-US" sz="1200" dirty="0"/>
          </a:p>
        </p:txBody>
      </p:sp>
      <p:sp>
        <p:nvSpPr>
          <p:cNvPr id="13" name="Text 11"/>
          <p:cNvSpPr/>
          <p:nvPr/>
        </p:nvSpPr>
        <p:spPr>
          <a:xfrm>
            <a:off x="4572000" y="3383280"/>
            <a:ext cx="3017520" cy="2286000"/>
          </a:xfrm>
          <a:prstGeom prst="rect">
            <a:avLst/>
          </a:prstGeom>
          <a:noFill/>
          <a:ln/>
        </p:spPr>
        <p:txBody>
          <a:bodyPr wrap="square" rtlCol="0" anchor="ctr"/>
          <a:lstStyle/>
          <a:p>
            <a:pPr marL="0" indent="0" algn="ctr">
              <a:spcAft>
                <a:spcPts val="200"/>
              </a:spcAft>
              <a:buNone/>
            </a:pPr>
            <a:r>
              <a:rPr lang="en-US" sz="1100" b="1" dirty="0">
                <a:solidFill>
                  <a:srgbClr val="FFFFFF"/>
                </a:solidFill>
                <a:latin typeface="Consolas" pitchFamily="34" charset="0"/>
                <a:ea typeface="Consolas" pitchFamily="34" charset="-122"/>
                <a:cs typeface="Consolas" pitchFamily="34" charset="-120"/>
              </a:rPr>
              <a:t>eth0</a:t>
            </a:r>
            <a:endParaRPr lang="en-US" sz="1100" dirty="0"/>
          </a:p>
          <a:p>
            <a:pPr marL="0" indent="0" algn="ctr">
              <a:spcAft>
                <a:spcPts val="200"/>
              </a:spcAft>
              <a:buNone/>
            </a:pPr>
            <a:r>
              <a:rPr lang="en-US" sz="1100" dirty="0">
                <a:solidFill>
                  <a:srgbClr val="C9D1DB"/>
                </a:solidFill>
                <a:latin typeface="Consolas" pitchFamily="34" charset="0"/>
                <a:ea typeface="Consolas" pitchFamily="34" charset="-122"/>
                <a:cs typeface="Consolas" pitchFamily="34" charset="-120"/>
              </a:rPr>
              <a:t>10.1.1.1  (mgmt)</a:t>
            </a:r>
            <a:endParaRPr lang="en-US" sz="1100" dirty="0"/>
          </a:p>
          <a:p>
            <a:pPr marL="0" indent="0" algn="ctr">
              <a:spcAft>
                <a:spcPts val="200"/>
              </a:spcAft>
              <a:buNone/>
            </a:pPr>
            <a:r>
              <a:rPr lang="en-US" sz="1100" dirty="0">
                <a:solidFill>
                  <a:srgbClr val="000000"/>
                </a:solidFill>
                <a:latin typeface="Consolas" pitchFamily="34" charset="0"/>
                <a:ea typeface="Consolas" pitchFamily="34" charset="-122"/>
                <a:cs typeface="Consolas" pitchFamily="34" charset="-120"/>
              </a:rPr>
              <a:t> </a:t>
            </a:r>
            <a:endParaRPr lang="en-US" sz="1100" dirty="0"/>
          </a:p>
          <a:p>
            <a:pPr marL="0" indent="0" algn="ctr">
              <a:spcAft>
                <a:spcPts val="200"/>
              </a:spcAft>
              <a:buNone/>
            </a:pPr>
            <a:r>
              <a:rPr lang="en-US" sz="1100" b="1" dirty="0">
                <a:solidFill>
                  <a:srgbClr val="FFFFFF"/>
                </a:solidFill>
                <a:latin typeface="Consolas" pitchFamily="34" charset="0"/>
                <a:ea typeface="Consolas" pitchFamily="34" charset="-122"/>
                <a:cs typeface="Consolas" pitchFamily="34" charset="-120"/>
              </a:rPr>
              <a:t>eth1</a:t>
            </a:r>
            <a:endParaRPr lang="en-US" sz="1100" dirty="0"/>
          </a:p>
          <a:p>
            <a:pPr marL="0" indent="0" algn="ctr">
              <a:spcAft>
                <a:spcPts val="200"/>
              </a:spcAft>
              <a:buNone/>
            </a:pPr>
            <a:r>
              <a:rPr lang="en-US" sz="1100" dirty="0">
                <a:solidFill>
                  <a:srgbClr val="C9D1DB"/>
                </a:solidFill>
                <a:latin typeface="Consolas" pitchFamily="34" charset="0"/>
                <a:ea typeface="Consolas" pitchFamily="34" charset="-122"/>
                <a:cs typeface="Consolas" pitchFamily="34" charset="-120"/>
              </a:rPr>
              <a:t>Swansea LAN</a:t>
            </a:r>
            <a:endParaRPr lang="en-US" sz="1100" dirty="0"/>
          </a:p>
          <a:p>
            <a:pPr marL="0" indent="0" algn="ctr">
              <a:spcAft>
                <a:spcPts val="200"/>
              </a:spcAft>
              <a:buNone/>
            </a:pPr>
            <a:r>
              <a:rPr lang="en-US" sz="1100" dirty="0">
                <a:solidFill>
                  <a:srgbClr val="000000"/>
                </a:solidFill>
                <a:latin typeface="Consolas" pitchFamily="34" charset="0"/>
                <a:ea typeface="Consolas" pitchFamily="34" charset="-122"/>
                <a:cs typeface="Consolas" pitchFamily="34" charset="-120"/>
              </a:rPr>
              <a:t> </a:t>
            </a:r>
            <a:endParaRPr lang="en-US" sz="1100" dirty="0"/>
          </a:p>
          <a:p>
            <a:pPr marL="0" indent="0" algn="ctr">
              <a:spcAft>
                <a:spcPts val="200"/>
              </a:spcAft>
              <a:buNone/>
            </a:pPr>
            <a:r>
              <a:rPr lang="en-US" sz="1100" b="1" dirty="0">
                <a:solidFill>
                  <a:srgbClr val="FFFFFF"/>
                </a:solidFill>
                <a:latin typeface="Consolas" pitchFamily="34" charset="0"/>
                <a:ea typeface="Consolas" pitchFamily="34" charset="-122"/>
                <a:cs typeface="Consolas" pitchFamily="34" charset="-120"/>
              </a:rPr>
              <a:t>eth2</a:t>
            </a:r>
            <a:endParaRPr lang="en-US" sz="1100" dirty="0"/>
          </a:p>
          <a:p>
            <a:pPr marL="0" indent="0" algn="ctr">
              <a:spcAft>
                <a:spcPts val="200"/>
              </a:spcAft>
              <a:buNone/>
            </a:pPr>
            <a:r>
              <a:rPr lang="en-US" sz="1100" dirty="0">
                <a:solidFill>
                  <a:srgbClr val="C9D1DB"/>
                </a:solidFill>
                <a:latin typeface="Consolas" pitchFamily="34" charset="0"/>
                <a:ea typeface="Consolas" pitchFamily="34" charset="-122"/>
                <a:cs typeface="Consolas" pitchFamily="34" charset="-120"/>
              </a:rPr>
              <a:t>20.0.0.1 / 30</a:t>
            </a:r>
            <a:endParaRPr lang="en-US" sz="1100" dirty="0"/>
          </a:p>
        </p:txBody>
      </p:sp>
      <p:sp>
        <p:nvSpPr>
          <p:cNvPr id="14" name="Shape 12"/>
          <p:cNvSpPr/>
          <p:nvPr/>
        </p:nvSpPr>
        <p:spPr>
          <a:xfrm>
            <a:off x="8412480" y="1600200"/>
            <a:ext cx="3291840" cy="4297680"/>
          </a:xfrm>
          <a:prstGeom prst="rect">
            <a:avLst/>
          </a:prstGeom>
          <a:solidFill>
            <a:srgbClr val="223A5F"/>
          </a:solidFill>
          <a:ln w="12700">
            <a:solidFill>
              <a:srgbClr val="223A5F"/>
            </a:solidFill>
            <a:prstDash val="solid"/>
          </a:ln>
        </p:spPr>
      </p:sp>
      <p:sp>
        <p:nvSpPr>
          <p:cNvPr id="15" name="Text 13"/>
          <p:cNvSpPr/>
          <p:nvPr/>
        </p:nvSpPr>
        <p:spPr>
          <a:xfrm>
            <a:off x="8412480" y="1691640"/>
            <a:ext cx="3291840" cy="274320"/>
          </a:xfrm>
          <a:prstGeom prst="rect">
            <a:avLst/>
          </a:prstGeom>
          <a:noFill/>
          <a:ln/>
        </p:spPr>
        <p:txBody>
          <a:bodyPr wrap="square" rtlCol="0" anchor="ctr"/>
          <a:lstStyle/>
          <a:p>
            <a:pPr marL="0" indent="0" algn="ctr">
              <a:buNone/>
            </a:pPr>
            <a:r>
              <a:rPr lang="en-US" sz="1000" b="1" kern="0" spc="300" dirty="0">
                <a:solidFill>
                  <a:srgbClr val="E4002B"/>
                </a:solidFill>
              </a:rPr>
              <a:t>MANAGEMENT ZONE</a:t>
            </a:r>
            <a:endParaRPr lang="en-US" sz="1000" dirty="0"/>
          </a:p>
        </p:txBody>
      </p:sp>
      <p:sp>
        <p:nvSpPr>
          <p:cNvPr id="16" name="Text 14"/>
          <p:cNvSpPr/>
          <p:nvPr/>
        </p:nvSpPr>
        <p:spPr>
          <a:xfrm>
            <a:off x="8412480" y="2011680"/>
            <a:ext cx="3291840" cy="32004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intcp . 10.1.1.0 / 24</a:t>
            </a:r>
            <a:endParaRPr lang="en-US" sz="1400" dirty="0"/>
          </a:p>
        </p:txBody>
      </p:sp>
      <p:sp>
        <p:nvSpPr>
          <p:cNvPr id="17" name="Text 15"/>
          <p:cNvSpPr/>
          <p:nvPr/>
        </p:nvSpPr>
        <p:spPr>
          <a:xfrm>
            <a:off x="8595360" y="2514600"/>
            <a:ext cx="2926080" cy="2926080"/>
          </a:xfrm>
          <a:prstGeom prst="rect">
            <a:avLst/>
          </a:prstGeom>
          <a:noFill/>
          <a:ln/>
        </p:spPr>
        <p:txBody>
          <a:bodyPr wrap="square" rtlCol="0" anchor="ctr"/>
          <a:lstStyle/>
          <a:p>
            <a:pPr marL="0" indent="0">
              <a:spcAft>
                <a:spcPts val="400"/>
              </a:spcAft>
              <a:buNone/>
            </a:pPr>
            <a:r>
              <a:rPr lang="en-US" sz="1600" b="1" dirty="0">
                <a:solidFill>
                  <a:srgbClr val="FFFFFF"/>
                </a:solidFill>
                <a:latin typeface="Calibri" pitchFamily="34" charset="0"/>
                <a:ea typeface="Calibri" pitchFamily="34" charset="-122"/>
                <a:cs typeface="Calibri" pitchFamily="34" charset="-120"/>
              </a:rPr>
              <a:t>A-SMS</a:t>
            </a:r>
            <a:endParaRPr lang="en-US" sz="1600" dirty="0"/>
          </a:p>
          <a:p>
            <a:pPr marL="0" indent="0">
              <a:spcAft>
                <a:spcPts val="400"/>
              </a:spcAft>
              <a:buNone/>
            </a:pPr>
            <a:r>
              <a:rPr lang="en-US" sz="1100" dirty="0">
                <a:solidFill>
                  <a:srgbClr val="C9D1DB"/>
                </a:solidFill>
                <a:latin typeface="Calibri" pitchFamily="34" charset="0"/>
                <a:ea typeface="Calibri" pitchFamily="34" charset="-122"/>
                <a:cs typeface="Calibri" pitchFamily="34" charset="-120"/>
              </a:rPr>
              <a:t>10.1.1.101 . Gaia R81.20</a:t>
            </a:r>
            <a:endParaRPr lang="en-US" sz="1600" dirty="0"/>
          </a:p>
          <a:p>
            <a:pPr marL="0" indent="0">
              <a:spcAft>
                <a:spcPts val="400"/>
              </a:spcAft>
              <a:buNone/>
            </a:pPr>
            <a:r>
              <a:rPr lang="en-US" sz="1000" i="1" dirty="0">
                <a:solidFill>
                  <a:srgbClr val="8A9AB0"/>
                </a:solidFill>
                <a:latin typeface="Calibri" pitchFamily="34" charset="0"/>
                <a:ea typeface="Calibri" pitchFamily="34" charset="-122"/>
                <a:cs typeface="Calibri" pitchFamily="34" charset="-120"/>
              </a:rPr>
              <a:t>Security Management Server</a:t>
            </a:r>
            <a:endParaRPr lang="en-US" sz="1600" dirty="0"/>
          </a:p>
          <a:p>
            <a:pPr marL="0" indent="0">
              <a:spcAft>
                <a:spcPts val="400"/>
              </a:spcAft>
              <a:buNone/>
            </a:pPr>
            <a:r>
              <a:rPr lang="en-US" sz="1000" dirty="0">
                <a:solidFill>
                  <a:srgbClr val="000000"/>
                </a:solidFill>
                <a:latin typeface="Calibri" pitchFamily="34" charset="0"/>
                <a:ea typeface="Calibri" pitchFamily="34" charset="-122"/>
                <a:cs typeface="Calibri" pitchFamily="34" charset="-120"/>
              </a:rPr>
              <a:t> </a:t>
            </a:r>
            <a:endParaRPr lang="en-US" sz="1600" dirty="0"/>
          </a:p>
          <a:p>
            <a:pPr marL="0" indent="0">
              <a:spcAft>
                <a:spcPts val="400"/>
              </a:spcAft>
              <a:buNone/>
            </a:pPr>
            <a:r>
              <a:rPr lang="en-US" sz="1600" b="1" dirty="0">
                <a:solidFill>
                  <a:srgbClr val="FFFFFF"/>
                </a:solidFill>
                <a:latin typeface="Calibri" pitchFamily="34" charset="0"/>
                <a:ea typeface="Calibri" pitchFamily="34" charset="-122"/>
                <a:cs typeface="Calibri" pitchFamily="34" charset="-120"/>
              </a:rPr>
              <a:t>A-GUI</a:t>
            </a:r>
            <a:endParaRPr lang="en-US" sz="1600" dirty="0"/>
          </a:p>
          <a:p>
            <a:pPr marL="0" indent="0">
              <a:spcAft>
                <a:spcPts val="400"/>
              </a:spcAft>
              <a:buNone/>
            </a:pPr>
            <a:r>
              <a:rPr lang="en-US" sz="1100" dirty="0">
                <a:solidFill>
                  <a:srgbClr val="C9D1DB"/>
                </a:solidFill>
                <a:latin typeface="Calibri" pitchFamily="34" charset="0"/>
                <a:ea typeface="Calibri" pitchFamily="34" charset="-122"/>
                <a:cs typeface="Calibri" pitchFamily="34" charset="-120"/>
              </a:rPr>
              <a:t>Windows 10 . SmartConsole R81.20</a:t>
            </a:r>
            <a:endParaRPr lang="en-US" sz="1600" dirty="0"/>
          </a:p>
          <a:p>
            <a:pPr marL="0" indent="0">
              <a:spcAft>
                <a:spcPts val="400"/>
              </a:spcAft>
              <a:buNone/>
            </a:pPr>
            <a:r>
              <a:rPr lang="en-US" sz="1000" i="1" dirty="0">
                <a:solidFill>
                  <a:srgbClr val="8A9AB0"/>
                </a:solidFill>
                <a:latin typeface="Calibri" pitchFamily="34" charset="0"/>
                <a:ea typeface="Calibri" pitchFamily="34" charset="-122"/>
                <a:cs typeface="Calibri" pitchFamily="34" charset="-120"/>
              </a:rPr>
              <a:t>Administrator workstation</a:t>
            </a:r>
            <a:endParaRPr lang="en-US" sz="1600" dirty="0"/>
          </a:p>
        </p:txBody>
      </p:sp>
      <p:sp>
        <p:nvSpPr>
          <p:cNvPr id="18" name="Text 16"/>
          <p:cNvSpPr/>
          <p:nvPr/>
        </p:nvSpPr>
        <p:spPr>
          <a:xfrm>
            <a:off x="3794760" y="3566160"/>
            <a:ext cx="640080" cy="457200"/>
          </a:xfrm>
          <a:prstGeom prst="rect">
            <a:avLst/>
          </a:prstGeom>
          <a:noFill/>
          <a:ln/>
        </p:spPr>
        <p:txBody>
          <a:bodyPr wrap="square" rtlCol="0" anchor="ctr"/>
          <a:lstStyle/>
          <a:p>
            <a:pPr marL="0" indent="0" algn="ctr">
              <a:buNone/>
            </a:pPr>
            <a:r>
              <a:rPr lang="en-US" sz="2600" b="1" dirty="0">
                <a:solidFill>
                  <a:srgbClr val="E4002B"/>
                </a:solidFill>
              </a:rPr>
              <a:t>&gt;</a:t>
            </a:r>
            <a:endParaRPr lang="en-US" sz="2600" dirty="0"/>
          </a:p>
        </p:txBody>
      </p:sp>
      <p:sp>
        <p:nvSpPr>
          <p:cNvPr id="19" name="Text 17"/>
          <p:cNvSpPr/>
          <p:nvPr/>
        </p:nvSpPr>
        <p:spPr>
          <a:xfrm>
            <a:off x="7726680" y="3566160"/>
            <a:ext cx="640080" cy="457200"/>
          </a:xfrm>
          <a:prstGeom prst="rect">
            <a:avLst/>
          </a:prstGeom>
          <a:noFill/>
          <a:ln/>
        </p:spPr>
        <p:txBody>
          <a:bodyPr wrap="square" rtlCol="0" anchor="ctr"/>
          <a:lstStyle/>
          <a:p>
            <a:pPr marL="0" indent="0" algn="ctr">
              <a:buNone/>
            </a:pPr>
            <a:r>
              <a:rPr lang="en-US" sz="2600" b="1" dirty="0">
                <a:solidFill>
                  <a:srgbClr val="E4002B"/>
                </a:solidFill>
              </a:rPr>
              <a:t>&lt;</a:t>
            </a:r>
            <a:endParaRPr lang="en-US" sz="2600" dirty="0"/>
          </a:p>
        </p:txBody>
      </p:sp>
      <p:sp>
        <p:nvSpPr>
          <p:cNvPr id="20" name="Text 18"/>
          <p:cNvSpPr/>
          <p:nvPr/>
        </p:nvSpPr>
        <p:spPr>
          <a:xfrm>
            <a:off x="457200" y="6035040"/>
            <a:ext cx="11247120" cy="320040"/>
          </a:xfrm>
          <a:prstGeom prst="rect">
            <a:avLst/>
          </a:prstGeom>
          <a:noFill/>
          <a:ln/>
        </p:spPr>
        <p:txBody>
          <a:bodyPr wrap="square" rtlCol="0" anchor="ctr"/>
          <a:lstStyle/>
          <a:p>
            <a:pPr marL="0" indent="0" algn="ctr">
              <a:buNone/>
            </a:pPr>
            <a:r>
              <a:rPr lang="en-US" sz="1200" i="1" dirty="0">
                <a:solidFill>
                  <a:srgbClr val="8A9AB0"/>
                </a:solidFill>
                <a:latin typeface="Calibri" pitchFamily="34" charset="0"/>
                <a:ea typeface="Calibri" pitchFamily="34" charset="-122"/>
                <a:cs typeface="Calibri" pitchFamily="34" charset="-120"/>
              </a:rPr>
              <a:t>Policy enforcement at A-GW. Policy authoring and logging centralised at A-SMS.</a:t>
            </a:r>
            <a:endParaRPr lang="en-US" sz="1200" dirty="0"/>
          </a:p>
        </p:txBody>
      </p:sp>
      <p:sp>
        <p:nvSpPr>
          <p:cNvPr id="22" name="Text 20"/>
          <p:cNvSpPr/>
          <p:nvPr/>
        </p:nvSpPr>
        <p:spPr>
          <a:xfrm>
            <a:off x="11247120" y="6446520"/>
            <a:ext cx="457200" cy="274320"/>
          </a:xfrm>
          <a:prstGeom prst="rect">
            <a:avLst/>
          </a:prstGeom>
          <a:noFill/>
          <a:ln/>
        </p:spPr>
        <p:txBody>
          <a:bodyPr wrap="square" lIns="0" tIns="0" rIns="0" bIns="0" rtlCol="0" anchor="ctr"/>
          <a:lstStyle/>
          <a:p>
            <a:pPr marL="0" indent="0" algn="r">
              <a:buNone/>
            </a:pPr>
            <a:r>
              <a:rPr lang="en-US" sz="1000" dirty="0">
                <a:solidFill>
                  <a:srgbClr val="8A9AB0"/>
                </a:solidFill>
                <a:latin typeface="Calibri" pitchFamily="34" charset="0"/>
                <a:ea typeface="Calibri" pitchFamily="34" charset="-122"/>
                <a:cs typeface="Calibri" pitchFamily="34" charset="-120"/>
              </a:rPr>
              <a:t>4 / 17</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0F1E36"/>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502920"/>
          </a:xfrm>
          <a:prstGeom prst="rect">
            <a:avLst/>
          </a:prstGeom>
          <a:noFill/>
          <a:ln/>
        </p:spPr>
        <p:txBody>
          <a:bodyPr wrap="square" lIns="0" tIns="0" rIns="0" bIns="0"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IP addressing plan</a:t>
            </a:r>
            <a:endParaRPr lang="en-US" sz="2800" dirty="0"/>
          </a:p>
        </p:txBody>
      </p:sp>
      <p:sp>
        <p:nvSpPr>
          <p:cNvPr id="3" name="Shape 1"/>
          <p:cNvSpPr/>
          <p:nvPr/>
        </p:nvSpPr>
        <p:spPr>
          <a:xfrm>
            <a:off x="457200" y="822960"/>
            <a:ext cx="457200" cy="54864"/>
          </a:xfrm>
          <a:prstGeom prst="rect">
            <a:avLst/>
          </a:prstGeom>
          <a:solidFill>
            <a:srgbClr val="E4002B"/>
          </a:solidFill>
          <a:ln w="12700">
            <a:solidFill>
              <a:srgbClr val="E4002B"/>
            </a:solidFill>
            <a:prstDash val="solid"/>
          </a:ln>
        </p:spPr>
      </p:sp>
      <p:sp>
        <p:nvSpPr>
          <p:cNvPr id="4" name="Shape 2"/>
          <p:cNvSpPr/>
          <p:nvPr/>
        </p:nvSpPr>
        <p:spPr>
          <a:xfrm>
            <a:off x="457200" y="1188720"/>
            <a:ext cx="2743200" cy="502920"/>
          </a:xfrm>
          <a:prstGeom prst="rect">
            <a:avLst/>
          </a:prstGeom>
          <a:solidFill>
            <a:srgbClr val="1A2E4A"/>
          </a:solidFill>
          <a:ln w="12700">
            <a:solidFill>
              <a:srgbClr val="0F1E36"/>
            </a:solidFill>
            <a:prstDash val="solid"/>
          </a:ln>
        </p:spPr>
      </p:sp>
      <p:sp>
        <p:nvSpPr>
          <p:cNvPr id="5" name="Text 3"/>
          <p:cNvSpPr/>
          <p:nvPr/>
        </p:nvSpPr>
        <p:spPr>
          <a:xfrm>
            <a:off x="594360" y="1188720"/>
            <a:ext cx="2468880" cy="502920"/>
          </a:xfrm>
          <a:prstGeom prst="rect">
            <a:avLst/>
          </a:prstGeom>
          <a:noFill/>
          <a:ln/>
        </p:spPr>
        <p:txBody>
          <a:bodyPr wrap="square" rtlCol="0" anchor="ctr"/>
          <a:lstStyle/>
          <a:p>
            <a:pPr marL="0" indent="0">
              <a:buNone/>
            </a:pPr>
            <a:r>
              <a:rPr lang="en-US" sz="1200" b="1" kern="0" spc="300" dirty="0">
                <a:solidFill>
                  <a:srgbClr val="E4002B"/>
                </a:solidFill>
                <a:latin typeface="Calibri" pitchFamily="34" charset="0"/>
                <a:ea typeface="Calibri" pitchFamily="34" charset="-122"/>
                <a:cs typeface="Calibri" pitchFamily="34" charset="-120"/>
              </a:rPr>
              <a:t>Segment or Zone</a:t>
            </a:r>
            <a:endParaRPr lang="en-US" sz="1200" dirty="0"/>
          </a:p>
        </p:txBody>
      </p:sp>
      <p:sp>
        <p:nvSpPr>
          <p:cNvPr id="6" name="Shape 4"/>
          <p:cNvSpPr/>
          <p:nvPr/>
        </p:nvSpPr>
        <p:spPr>
          <a:xfrm>
            <a:off x="3200400" y="1188720"/>
            <a:ext cx="2743200" cy="502920"/>
          </a:xfrm>
          <a:prstGeom prst="rect">
            <a:avLst/>
          </a:prstGeom>
          <a:solidFill>
            <a:srgbClr val="1A2E4A"/>
          </a:solidFill>
          <a:ln w="12700">
            <a:solidFill>
              <a:srgbClr val="0F1E36"/>
            </a:solidFill>
            <a:prstDash val="solid"/>
          </a:ln>
        </p:spPr>
      </p:sp>
      <p:sp>
        <p:nvSpPr>
          <p:cNvPr id="7" name="Text 5"/>
          <p:cNvSpPr/>
          <p:nvPr/>
        </p:nvSpPr>
        <p:spPr>
          <a:xfrm>
            <a:off x="3337560" y="1188720"/>
            <a:ext cx="2468880" cy="502920"/>
          </a:xfrm>
          <a:prstGeom prst="rect">
            <a:avLst/>
          </a:prstGeom>
          <a:noFill/>
          <a:ln/>
        </p:spPr>
        <p:txBody>
          <a:bodyPr wrap="square" rtlCol="0" anchor="ctr"/>
          <a:lstStyle/>
          <a:p>
            <a:pPr marL="0" indent="0">
              <a:buNone/>
            </a:pPr>
            <a:r>
              <a:rPr lang="en-US" sz="1200" b="1" kern="0" spc="300" dirty="0">
                <a:solidFill>
                  <a:srgbClr val="E4002B"/>
                </a:solidFill>
                <a:latin typeface="Calibri" pitchFamily="34" charset="0"/>
                <a:ea typeface="Calibri" pitchFamily="34" charset="-122"/>
                <a:cs typeface="Calibri" pitchFamily="34" charset="-120"/>
              </a:rPr>
              <a:t>VirtualBox network</a:t>
            </a:r>
            <a:endParaRPr lang="en-US" sz="1200" dirty="0"/>
          </a:p>
        </p:txBody>
      </p:sp>
      <p:sp>
        <p:nvSpPr>
          <p:cNvPr id="8" name="Shape 6"/>
          <p:cNvSpPr/>
          <p:nvPr/>
        </p:nvSpPr>
        <p:spPr>
          <a:xfrm>
            <a:off x="5943600" y="1188720"/>
            <a:ext cx="2286000" cy="502920"/>
          </a:xfrm>
          <a:prstGeom prst="rect">
            <a:avLst/>
          </a:prstGeom>
          <a:solidFill>
            <a:srgbClr val="1A2E4A"/>
          </a:solidFill>
          <a:ln w="12700">
            <a:solidFill>
              <a:srgbClr val="0F1E36"/>
            </a:solidFill>
            <a:prstDash val="solid"/>
          </a:ln>
        </p:spPr>
      </p:sp>
      <p:sp>
        <p:nvSpPr>
          <p:cNvPr id="9" name="Text 7"/>
          <p:cNvSpPr/>
          <p:nvPr/>
        </p:nvSpPr>
        <p:spPr>
          <a:xfrm>
            <a:off x="6080760" y="1188720"/>
            <a:ext cx="2011680" cy="502920"/>
          </a:xfrm>
          <a:prstGeom prst="rect">
            <a:avLst/>
          </a:prstGeom>
          <a:noFill/>
          <a:ln/>
        </p:spPr>
        <p:txBody>
          <a:bodyPr wrap="square" rtlCol="0" anchor="ctr"/>
          <a:lstStyle/>
          <a:p>
            <a:pPr marL="0" indent="0">
              <a:buNone/>
            </a:pPr>
            <a:r>
              <a:rPr lang="en-US" sz="1200" b="1" kern="0" spc="300" dirty="0">
                <a:solidFill>
                  <a:srgbClr val="E4002B"/>
                </a:solidFill>
                <a:latin typeface="Consolas" pitchFamily="34" charset="0"/>
                <a:ea typeface="Consolas" pitchFamily="34" charset="-122"/>
                <a:cs typeface="Consolas" pitchFamily="34" charset="-120"/>
              </a:rPr>
              <a:t>Subnet</a:t>
            </a:r>
            <a:endParaRPr lang="en-US" sz="1200" dirty="0"/>
          </a:p>
        </p:txBody>
      </p:sp>
      <p:sp>
        <p:nvSpPr>
          <p:cNvPr id="10" name="Shape 8"/>
          <p:cNvSpPr/>
          <p:nvPr/>
        </p:nvSpPr>
        <p:spPr>
          <a:xfrm>
            <a:off x="8229600" y="1188720"/>
            <a:ext cx="3566160" cy="502920"/>
          </a:xfrm>
          <a:prstGeom prst="rect">
            <a:avLst/>
          </a:prstGeom>
          <a:solidFill>
            <a:srgbClr val="1A2E4A"/>
          </a:solidFill>
          <a:ln w="12700">
            <a:solidFill>
              <a:srgbClr val="0F1E36"/>
            </a:solidFill>
            <a:prstDash val="solid"/>
          </a:ln>
        </p:spPr>
      </p:sp>
      <p:sp>
        <p:nvSpPr>
          <p:cNvPr id="11" name="Text 9"/>
          <p:cNvSpPr/>
          <p:nvPr/>
        </p:nvSpPr>
        <p:spPr>
          <a:xfrm>
            <a:off x="8366760" y="1188720"/>
            <a:ext cx="3291840" cy="502920"/>
          </a:xfrm>
          <a:prstGeom prst="rect">
            <a:avLst/>
          </a:prstGeom>
          <a:noFill/>
          <a:ln/>
        </p:spPr>
        <p:txBody>
          <a:bodyPr wrap="square" rtlCol="0" anchor="ctr"/>
          <a:lstStyle/>
          <a:p>
            <a:pPr marL="0" indent="0">
              <a:buNone/>
            </a:pPr>
            <a:r>
              <a:rPr lang="en-US" sz="1200" b="1" kern="0" spc="300" dirty="0">
                <a:solidFill>
                  <a:srgbClr val="E4002B"/>
                </a:solidFill>
                <a:latin typeface="Calibri" pitchFamily="34" charset="0"/>
                <a:ea typeface="Calibri" pitchFamily="34" charset="-122"/>
                <a:cs typeface="Calibri" pitchFamily="34" charset="-120"/>
              </a:rPr>
              <a:t>Endpoints</a:t>
            </a:r>
            <a:endParaRPr lang="en-US" sz="1200" dirty="0"/>
          </a:p>
        </p:txBody>
      </p:sp>
      <p:sp>
        <p:nvSpPr>
          <p:cNvPr id="12" name="Shape 10"/>
          <p:cNvSpPr/>
          <p:nvPr/>
        </p:nvSpPr>
        <p:spPr>
          <a:xfrm>
            <a:off x="457200" y="1691640"/>
            <a:ext cx="2743200" cy="502920"/>
          </a:xfrm>
          <a:prstGeom prst="rect">
            <a:avLst/>
          </a:prstGeom>
          <a:solidFill>
            <a:srgbClr val="1A2E4A"/>
          </a:solidFill>
          <a:ln w="12700">
            <a:solidFill>
              <a:srgbClr val="0F1E36"/>
            </a:solidFill>
            <a:prstDash val="solid"/>
          </a:ln>
        </p:spPr>
      </p:sp>
      <p:sp>
        <p:nvSpPr>
          <p:cNvPr id="13" name="Text 11"/>
          <p:cNvSpPr/>
          <p:nvPr/>
        </p:nvSpPr>
        <p:spPr>
          <a:xfrm>
            <a:off x="594360" y="1691640"/>
            <a:ext cx="2468880" cy="502920"/>
          </a:xfrm>
          <a:prstGeom prst="rect">
            <a:avLst/>
          </a:prstGeom>
          <a:noFill/>
          <a:ln/>
        </p:spPr>
        <p:txBody>
          <a:bodyPr wrap="square" rtlCol="0" anchor="ctr"/>
          <a:lstStyle/>
          <a:p>
            <a:pPr marL="0" indent="0">
              <a:buNone/>
            </a:pPr>
            <a:r>
              <a:rPr lang="en-US" sz="1100" dirty="0">
                <a:solidFill>
                  <a:srgbClr val="FFFFFF"/>
                </a:solidFill>
                <a:latin typeface="Calibri" pitchFamily="34" charset="0"/>
                <a:ea typeface="Calibri" pitchFamily="34" charset="-122"/>
                <a:cs typeface="Calibri" pitchFamily="34" charset="-120"/>
              </a:rPr>
              <a:t>Management LAN</a:t>
            </a:r>
            <a:endParaRPr lang="en-US" sz="1100" dirty="0"/>
          </a:p>
        </p:txBody>
      </p:sp>
      <p:sp>
        <p:nvSpPr>
          <p:cNvPr id="14" name="Shape 12"/>
          <p:cNvSpPr/>
          <p:nvPr/>
        </p:nvSpPr>
        <p:spPr>
          <a:xfrm>
            <a:off x="3200400" y="1691640"/>
            <a:ext cx="2743200" cy="502920"/>
          </a:xfrm>
          <a:prstGeom prst="rect">
            <a:avLst/>
          </a:prstGeom>
          <a:solidFill>
            <a:srgbClr val="1A2E4A"/>
          </a:solidFill>
          <a:ln w="12700">
            <a:solidFill>
              <a:srgbClr val="0F1E36"/>
            </a:solidFill>
            <a:prstDash val="solid"/>
          </a:ln>
        </p:spPr>
      </p:sp>
      <p:sp>
        <p:nvSpPr>
          <p:cNvPr id="15" name="Text 13"/>
          <p:cNvSpPr/>
          <p:nvPr/>
        </p:nvSpPr>
        <p:spPr>
          <a:xfrm>
            <a:off x="3337560" y="1691640"/>
            <a:ext cx="2468880" cy="502920"/>
          </a:xfrm>
          <a:prstGeom prst="rect">
            <a:avLst/>
          </a:prstGeom>
          <a:noFill/>
          <a:ln/>
        </p:spPr>
        <p:txBody>
          <a:bodyPr wrap="square" rtlCol="0" anchor="ctr"/>
          <a:lstStyle/>
          <a:p>
            <a:pPr marL="0" indent="0">
              <a:buNone/>
            </a:pPr>
            <a:r>
              <a:rPr lang="en-US" sz="1100" dirty="0">
                <a:solidFill>
                  <a:srgbClr val="FFFFFF"/>
                </a:solidFill>
                <a:latin typeface="Calibri" pitchFamily="34" charset="0"/>
                <a:ea typeface="Calibri" pitchFamily="34" charset="-122"/>
                <a:cs typeface="Calibri" pitchFamily="34" charset="-120"/>
              </a:rPr>
              <a:t>intcp (Internal)</a:t>
            </a:r>
            <a:endParaRPr lang="en-US" sz="1100" dirty="0"/>
          </a:p>
        </p:txBody>
      </p:sp>
      <p:sp>
        <p:nvSpPr>
          <p:cNvPr id="16" name="Shape 14"/>
          <p:cNvSpPr/>
          <p:nvPr/>
        </p:nvSpPr>
        <p:spPr>
          <a:xfrm>
            <a:off x="5943600" y="1691640"/>
            <a:ext cx="2286000" cy="502920"/>
          </a:xfrm>
          <a:prstGeom prst="rect">
            <a:avLst/>
          </a:prstGeom>
          <a:solidFill>
            <a:srgbClr val="1A2E4A"/>
          </a:solidFill>
          <a:ln w="12700">
            <a:solidFill>
              <a:srgbClr val="0F1E36"/>
            </a:solidFill>
            <a:prstDash val="solid"/>
          </a:ln>
        </p:spPr>
      </p:sp>
      <p:sp>
        <p:nvSpPr>
          <p:cNvPr id="17" name="Text 15"/>
          <p:cNvSpPr/>
          <p:nvPr/>
        </p:nvSpPr>
        <p:spPr>
          <a:xfrm>
            <a:off x="6080760" y="1691640"/>
            <a:ext cx="2011680" cy="502920"/>
          </a:xfrm>
          <a:prstGeom prst="rect">
            <a:avLst/>
          </a:prstGeom>
          <a:noFill/>
          <a:ln/>
        </p:spPr>
        <p:txBody>
          <a:bodyPr wrap="square" rtlCol="0" anchor="ctr"/>
          <a:lstStyle/>
          <a:p>
            <a:pPr marL="0" indent="0">
              <a:buNone/>
            </a:pPr>
            <a:r>
              <a:rPr lang="en-US" sz="1100" dirty="0">
                <a:solidFill>
                  <a:srgbClr val="FFFFFF"/>
                </a:solidFill>
                <a:latin typeface="Consolas" pitchFamily="34" charset="0"/>
                <a:ea typeface="Consolas" pitchFamily="34" charset="-122"/>
                <a:cs typeface="Consolas" pitchFamily="34" charset="-120"/>
              </a:rPr>
              <a:t>10.1.1.0 / 24</a:t>
            </a:r>
            <a:endParaRPr lang="en-US" sz="1100" dirty="0"/>
          </a:p>
        </p:txBody>
      </p:sp>
      <p:sp>
        <p:nvSpPr>
          <p:cNvPr id="18" name="Shape 16"/>
          <p:cNvSpPr/>
          <p:nvPr/>
        </p:nvSpPr>
        <p:spPr>
          <a:xfrm>
            <a:off x="8229600" y="1691640"/>
            <a:ext cx="3566160" cy="502920"/>
          </a:xfrm>
          <a:prstGeom prst="rect">
            <a:avLst/>
          </a:prstGeom>
          <a:solidFill>
            <a:srgbClr val="1A2E4A"/>
          </a:solidFill>
          <a:ln w="12700">
            <a:solidFill>
              <a:srgbClr val="0F1E36"/>
            </a:solidFill>
            <a:prstDash val="solid"/>
          </a:ln>
        </p:spPr>
      </p:sp>
      <p:sp>
        <p:nvSpPr>
          <p:cNvPr id="19" name="Text 17"/>
          <p:cNvSpPr/>
          <p:nvPr/>
        </p:nvSpPr>
        <p:spPr>
          <a:xfrm>
            <a:off x="8366760" y="1691640"/>
            <a:ext cx="3291840" cy="502920"/>
          </a:xfrm>
          <a:prstGeom prst="rect">
            <a:avLst/>
          </a:prstGeom>
          <a:noFill/>
          <a:ln/>
        </p:spPr>
        <p:txBody>
          <a:bodyPr wrap="square" rtlCol="0" anchor="ctr"/>
          <a:lstStyle/>
          <a:p>
            <a:pPr marL="0" indent="0">
              <a:buNone/>
            </a:pPr>
            <a:r>
              <a:rPr lang="en-US" sz="1100" dirty="0">
                <a:solidFill>
                  <a:srgbClr val="FFFFFF"/>
                </a:solidFill>
                <a:latin typeface="Calibri" pitchFamily="34" charset="0"/>
                <a:ea typeface="Calibri" pitchFamily="34" charset="-122"/>
                <a:cs typeface="Calibri" pitchFamily="34" charset="-120"/>
              </a:rPr>
              <a:t>A-SMS 10.1.1.101 . A-GW eth0 10.1.1.1 . A-GUI DHCP</a:t>
            </a:r>
            <a:endParaRPr lang="en-US" sz="1100" dirty="0"/>
          </a:p>
        </p:txBody>
      </p:sp>
      <p:sp>
        <p:nvSpPr>
          <p:cNvPr id="20" name="Shape 18"/>
          <p:cNvSpPr/>
          <p:nvPr/>
        </p:nvSpPr>
        <p:spPr>
          <a:xfrm>
            <a:off x="457200" y="2194560"/>
            <a:ext cx="2743200" cy="502920"/>
          </a:xfrm>
          <a:prstGeom prst="rect">
            <a:avLst/>
          </a:prstGeom>
          <a:solidFill>
            <a:srgbClr val="223A5F"/>
          </a:solidFill>
          <a:ln w="12700">
            <a:solidFill>
              <a:srgbClr val="0F1E36"/>
            </a:solidFill>
            <a:prstDash val="solid"/>
          </a:ln>
        </p:spPr>
      </p:sp>
      <p:sp>
        <p:nvSpPr>
          <p:cNvPr id="21" name="Text 19"/>
          <p:cNvSpPr/>
          <p:nvPr/>
        </p:nvSpPr>
        <p:spPr>
          <a:xfrm>
            <a:off x="594360" y="2194560"/>
            <a:ext cx="2468880" cy="502920"/>
          </a:xfrm>
          <a:prstGeom prst="rect">
            <a:avLst/>
          </a:prstGeom>
          <a:noFill/>
          <a:ln/>
        </p:spPr>
        <p:txBody>
          <a:bodyPr wrap="square" rtlCol="0" anchor="ctr"/>
          <a:lstStyle/>
          <a:p>
            <a:pPr marL="0" indent="0">
              <a:buNone/>
            </a:pPr>
            <a:r>
              <a:rPr lang="en-US" sz="1100" dirty="0">
                <a:solidFill>
                  <a:srgbClr val="FFFFFF"/>
                </a:solidFill>
                <a:latin typeface="Calibri" pitchFamily="34" charset="0"/>
                <a:ea typeface="Calibri" pitchFamily="34" charset="-122"/>
                <a:cs typeface="Calibri" pitchFamily="34" charset="-120"/>
              </a:rPr>
              <a:t>Swansea LAN</a:t>
            </a:r>
            <a:endParaRPr lang="en-US" sz="1100" dirty="0"/>
          </a:p>
        </p:txBody>
      </p:sp>
      <p:sp>
        <p:nvSpPr>
          <p:cNvPr id="22" name="Shape 20"/>
          <p:cNvSpPr/>
          <p:nvPr/>
        </p:nvSpPr>
        <p:spPr>
          <a:xfrm>
            <a:off x="3200400" y="2194560"/>
            <a:ext cx="2743200" cy="502920"/>
          </a:xfrm>
          <a:prstGeom prst="rect">
            <a:avLst/>
          </a:prstGeom>
          <a:solidFill>
            <a:srgbClr val="223A5F"/>
          </a:solidFill>
          <a:ln w="12700">
            <a:solidFill>
              <a:srgbClr val="0F1E36"/>
            </a:solidFill>
            <a:prstDash val="solid"/>
          </a:ln>
        </p:spPr>
      </p:sp>
      <p:sp>
        <p:nvSpPr>
          <p:cNvPr id="23" name="Text 21"/>
          <p:cNvSpPr/>
          <p:nvPr/>
        </p:nvSpPr>
        <p:spPr>
          <a:xfrm>
            <a:off x="3337560" y="2194560"/>
            <a:ext cx="2468880" cy="502920"/>
          </a:xfrm>
          <a:prstGeom prst="rect">
            <a:avLst/>
          </a:prstGeom>
          <a:noFill/>
          <a:ln/>
        </p:spPr>
        <p:txBody>
          <a:bodyPr wrap="square" rtlCol="0" anchor="ctr"/>
          <a:lstStyle/>
          <a:p>
            <a:pPr marL="0" indent="0">
              <a:buNone/>
            </a:pPr>
            <a:r>
              <a:rPr lang="en-US" sz="1100" dirty="0">
                <a:solidFill>
                  <a:srgbClr val="FFFFFF"/>
                </a:solidFill>
                <a:latin typeface="Calibri" pitchFamily="34" charset="0"/>
                <a:ea typeface="Calibri" pitchFamily="34" charset="-122"/>
                <a:cs typeface="Calibri" pitchFamily="34" charset="-120"/>
              </a:rPr>
              <a:t>intswa (Internal)</a:t>
            </a:r>
            <a:endParaRPr lang="en-US" sz="1100" dirty="0"/>
          </a:p>
        </p:txBody>
      </p:sp>
      <p:sp>
        <p:nvSpPr>
          <p:cNvPr id="24" name="Shape 22"/>
          <p:cNvSpPr/>
          <p:nvPr/>
        </p:nvSpPr>
        <p:spPr>
          <a:xfrm>
            <a:off x="5943600" y="2194560"/>
            <a:ext cx="2286000" cy="502920"/>
          </a:xfrm>
          <a:prstGeom prst="rect">
            <a:avLst/>
          </a:prstGeom>
          <a:solidFill>
            <a:srgbClr val="223A5F"/>
          </a:solidFill>
          <a:ln w="12700">
            <a:solidFill>
              <a:srgbClr val="0F1E36"/>
            </a:solidFill>
            <a:prstDash val="solid"/>
          </a:ln>
        </p:spPr>
      </p:sp>
      <p:sp>
        <p:nvSpPr>
          <p:cNvPr id="25" name="Text 23"/>
          <p:cNvSpPr/>
          <p:nvPr/>
        </p:nvSpPr>
        <p:spPr>
          <a:xfrm>
            <a:off x="6080760" y="2194560"/>
            <a:ext cx="2011680" cy="502920"/>
          </a:xfrm>
          <a:prstGeom prst="rect">
            <a:avLst/>
          </a:prstGeom>
          <a:noFill/>
          <a:ln/>
        </p:spPr>
        <p:txBody>
          <a:bodyPr wrap="square" rtlCol="0" anchor="ctr"/>
          <a:lstStyle/>
          <a:p>
            <a:pPr marL="0" indent="0">
              <a:buNone/>
            </a:pPr>
            <a:r>
              <a:rPr lang="en-US" sz="1100" dirty="0">
                <a:solidFill>
                  <a:srgbClr val="FFFFFF"/>
                </a:solidFill>
                <a:latin typeface="Consolas" pitchFamily="34" charset="0"/>
                <a:ea typeface="Consolas" pitchFamily="34" charset="-122"/>
                <a:cs typeface="Consolas" pitchFamily="34" charset="-120"/>
              </a:rPr>
              <a:t>Part 1 range</a:t>
            </a:r>
            <a:endParaRPr lang="en-US" sz="1100" dirty="0"/>
          </a:p>
        </p:txBody>
      </p:sp>
      <p:sp>
        <p:nvSpPr>
          <p:cNvPr id="26" name="Shape 24"/>
          <p:cNvSpPr/>
          <p:nvPr/>
        </p:nvSpPr>
        <p:spPr>
          <a:xfrm>
            <a:off x="8229600" y="2194560"/>
            <a:ext cx="3566160" cy="502920"/>
          </a:xfrm>
          <a:prstGeom prst="rect">
            <a:avLst/>
          </a:prstGeom>
          <a:solidFill>
            <a:srgbClr val="223A5F"/>
          </a:solidFill>
          <a:ln w="12700">
            <a:solidFill>
              <a:srgbClr val="0F1E36"/>
            </a:solidFill>
            <a:prstDash val="solid"/>
          </a:ln>
        </p:spPr>
      </p:sp>
      <p:sp>
        <p:nvSpPr>
          <p:cNvPr id="27" name="Text 25"/>
          <p:cNvSpPr/>
          <p:nvPr/>
        </p:nvSpPr>
        <p:spPr>
          <a:xfrm>
            <a:off x="8366760" y="2194560"/>
            <a:ext cx="3291840" cy="502920"/>
          </a:xfrm>
          <a:prstGeom prst="rect">
            <a:avLst/>
          </a:prstGeom>
          <a:noFill/>
          <a:ln/>
        </p:spPr>
        <p:txBody>
          <a:bodyPr wrap="square" rtlCol="0" anchor="ctr"/>
          <a:lstStyle/>
          <a:p>
            <a:pPr marL="0" indent="0">
              <a:buNone/>
            </a:pPr>
            <a:r>
              <a:rPr lang="en-US" sz="1100" dirty="0">
                <a:solidFill>
                  <a:srgbClr val="FFFFFF"/>
                </a:solidFill>
                <a:latin typeface="Calibri" pitchFamily="34" charset="0"/>
                <a:ea typeface="Calibri" pitchFamily="34" charset="-122"/>
                <a:cs typeface="Calibri" pitchFamily="34" charset="-120"/>
              </a:rPr>
              <a:t>A-GW eth1 . Swansea clients, DC, DNS</a:t>
            </a:r>
            <a:endParaRPr lang="en-US" sz="1100" dirty="0"/>
          </a:p>
        </p:txBody>
      </p:sp>
      <p:sp>
        <p:nvSpPr>
          <p:cNvPr id="28" name="Shape 26"/>
          <p:cNvSpPr/>
          <p:nvPr/>
        </p:nvSpPr>
        <p:spPr>
          <a:xfrm>
            <a:off x="457200" y="2697480"/>
            <a:ext cx="2743200" cy="502920"/>
          </a:xfrm>
          <a:prstGeom prst="rect">
            <a:avLst/>
          </a:prstGeom>
          <a:solidFill>
            <a:srgbClr val="1A2E4A"/>
          </a:solidFill>
          <a:ln w="12700">
            <a:solidFill>
              <a:srgbClr val="0F1E36"/>
            </a:solidFill>
            <a:prstDash val="solid"/>
          </a:ln>
        </p:spPr>
      </p:sp>
      <p:sp>
        <p:nvSpPr>
          <p:cNvPr id="29" name="Text 27"/>
          <p:cNvSpPr/>
          <p:nvPr/>
        </p:nvSpPr>
        <p:spPr>
          <a:xfrm>
            <a:off x="594360" y="2697480"/>
            <a:ext cx="2468880" cy="502920"/>
          </a:xfrm>
          <a:prstGeom prst="rect">
            <a:avLst/>
          </a:prstGeom>
          <a:noFill/>
          <a:ln/>
        </p:spPr>
        <p:txBody>
          <a:bodyPr wrap="square" rtlCol="0" anchor="ctr"/>
          <a:lstStyle/>
          <a:p>
            <a:pPr marL="0" indent="0">
              <a:buNone/>
            </a:pPr>
            <a:r>
              <a:rPr lang="en-US" sz="1100" dirty="0">
                <a:solidFill>
                  <a:srgbClr val="FFFFFF"/>
                </a:solidFill>
                <a:latin typeface="Calibri" pitchFamily="34" charset="0"/>
                <a:ea typeface="Calibri" pitchFamily="34" charset="-122"/>
                <a:cs typeface="Calibri" pitchFamily="34" charset="-120"/>
              </a:rPr>
              <a:t>Simulated external</a:t>
            </a:r>
            <a:endParaRPr lang="en-US" sz="1100" dirty="0"/>
          </a:p>
        </p:txBody>
      </p:sp>
      <p:sp>
        <p:nvSpPr>
          <p:cNvPr id="30" name="Shape 28"/>
          <p:cNvSpPr/>
          <p:nvPr/>
        </p:nvSpPr>
        <p:spPr>
          <a:xfrm>
            <a:off x="3200400" y="2697480"/>
            <a:ext cx="2743200" cy="502920"/>
          </a:xfrm>
          <a:prstGeom prst="rect">
            <a:avLst/>
          </a:prstGeom>
          <a:solidFill>
            <a:srgbClr val="1A2E4A"/>
          </a:solidFill>
          <a:ln w="12700">
            <a:solidFill>
              <a:srgbClr val="0F1E36"/>
            </a:solidFill>
            <a:prstDash val="solid"/>
          </a:ln>
        </p:spPr>
      </p:sp>
      <p:sp>
        <p:nvSpPr>
          <p:cNvPr id="31" name="Text 29"/>
          <p:cNvSpPr/>
          <p:nvPr/>
        </p:nvSpPr>
        <p:spPr>
          <a:xfrm>
            <a:off x="3337560" y="2697480"/>
            <a:ext cx="2468880" cy="502920"/>
          </a:xfrm>
          <a:prstGeom prst="rect">
            <a:avLst/>
          </a:prstGeom>
          <a:noFill/>
          <a:ln/>
        </p:spPr>
        <p:txBody>
          <a:bodyPr wrap="square" rtlCol="0" anchor="ctr"/>
          <a:lstStyle/>
          <a:p>
            <a:pPr marL="0" indent="0">
              <a:buNone/>
            </a:pPr>
            <a:r>
              <a:rPr lang="en-US" sz="1100" dirty="0">
                <a:solidFill>
                  <a:srgbClr val="FFFFFF"/>
                </a:solidFill>
                <a:latin typeface="Calibri" pitchFamily="34" charset="0"/>
                <a:ea typeface="Calibri" pitchFamily="34" charset="-122"/>
                <a:cs typeface="Calibri" pitchFamily="34" charset="-120"/>
              </a:rPr>
              <a:t>ExtLCD (Internal)</a:t>
            </a:r>
            <a:endParaRPr lang="en-US" sz="1100" dirty="0"/>
          </a:p>
        </p:txBody>
      </p:sp>
      <p:sp>
        <p:nvSpPr>
          <p:cNvPr id="32" name="Shape 30"/>
          <p:cNvSpPr/>
          <p:nvPr/>
        </p:nvSpPr>
        <p:spPr>
          <a:xfrm>
            <a:off x="5943600" y="2697480"/>
            <a:ext cx="2286000" cy="502920"/>
          </a:xfrm>
          <a:prstGeom prst="rect">
            <a:avLst/>
          </a:prstGeom>
          <a:solidFill>
            <a:srgbClr val="1A2E4A"/>
          </a:solidFill>
          <a:ln w="12700">
            <a:solidFill>
              <a:srgbClr val="0F1E36"/>
            </a:solidFill>
            <a:prstDash val="solid"/>
          </a:ln>
        </p:spPr>
      </p:sp>
      <p:sp>
        <p:nvSpPr>
          <p:cNvPr id="33" name="Text 31"/>
          <p:cNvSpPr/>
          <p:nvPr/>
        </p:nvSpPr>
        <p:spPr>
          <a:xfrm>
            <a:off x="6080760" y="2697480"/>
            <a:ext cx="2011680" cy="502920"/>
          </a:xfrm>
          <a:prstGeom prst="rect">
            <a:avLst/>
          </a:prstGeom>
          <a:noFill/>
          <a:ln/>
        </p:spPr>
        <p:txBody>
          <a:bodyPr wrap="square" rtlCol="0" anchor="ctr"/>
          <a:lstStyle/>
          <a:p>
            <a:pPr marL="0" indent="0">
              <a:buNone/>
            </a:pPr>
            <a:r>
              <a:rPr lang="en-US" sz="1100" dirty="0">
                <a:solidFill>
                  <a:srgbClr val="FFFFFF"/>
                </a:solidFill>
                <a:latin typeface="Consolas" pitchFamily="34" charset="0"/>
                <a:ea typeface="Consolas" pitchFamily="34" charset="-122"/>
                <a:cs typeface="Consolas" pitchFamily="34" charset="-120"/>
              </a:rPr>
              <a:t>20.0.0.0 / 30</a:t>
            </a:r>
            <a:endParaRPr lang="en-US" sz="1100" dirty="0"/>
          </a:p>
        </p:txBody>
      </p:sp>
      <p:sp>
        <p:nvSpPr>
          <p:cNvPr id="34" name="Shape 32"/>
          <p:cNvSpPr/>
          <p:nvPr/>
        </p:nvSpPr>
        <p:spPr>
          <a:xfrm>
            <a:off x="8229600" y="2697480"/>
            <a:ext cx="3566160" cy="502920"/>
          </a:xfrm>
          <a:prstGeom prst="rect">
            <a:avLst/>
          </a:prstGeom>
          <a:solidFill>
            <a:srgbClr val="1A2E4A"/>
          </a:solidFill>
          <a:ln w="12700">
            <a:solidFill>
              <a:srgbClr val="0F1E36"/>
            </a:solidFill>
            <a:prstDash val="solid"/>
          </a:ln>
        </p:spPr>
      </p:sp>
      <p:sp>
        <p:nvSpPr>
          <p:cNvPr id="35" name="Text 33"/>
          <p:cNvSpPr/>
          <p:nvPr/>
        </p:nvSpPr>
        <p:spPr>
          <a:xfrm>
            <a:off x="8366760" y="2697480"/>
            <a:ext cx="3291840" cy="502920"/>
          </a:xfrm>
          <a:prstGeom prst="rect">
            <a:avLst/>
          </a:prstGeom>
          <a:noFill/>
          <a:ln/>
        </p:spPr>
        <p:txBody>
          <a:bodyPr wrap="square" rtlCol="0" anchor="ctr"/>
          <a:lstStyle/>
          <a:p>
            <a:pPr marL="0" indent="0">
              <a:buNone/>
            </a:pPr>
            <a:r>
              <a:rPr lang="en-US" sz="1100" dirty="0">
                <a:solidFill>
                  <a:srgbClr val="FFFFFF"/>
                </a:solidFill>
                <a:latin typeface="Calibri" pitchFamily="34" charset="0"/>
                <a:ea typeface="Calibri" pitchFamily="34" charset="-122"/>
                <a:cs typeface="Calibri" pitchFamily="34" charset="-120"/>
              </a:rPr>
              <a:t>A-GW eth2 20.0.0.1 . external test host</a:t>
            </a:r>
            <a:endParaRPr lang="en-US" sz="1100" dirty="0"/>
          </a:p>
        </p:txBody>
      </p:sp>
      <p:sp>
        <p:nvSpPr>
          <p:cNvPr id="36" name="Shape 34"/>
          <p:cNvSpPr/>
          <p:nvPr/>
        </p:nvSpPr>
        <p:spPr>
          <a:xfrm>
            <a:off x="457200" y="3200400"/>
            <a:ext cx="2743200" cy="502920"/>
          </a:xfrm>
          <a:prstGeom prst="rect">
            <a:avLst/>
          </a:prstGeom>
          <a:solidFill>
            <a:srgbClr val="223A5F"/>
          </a:solidFill>
          <a:ln w="12700">
            <a:solidFill>
              <a:srgbClr val="0F1E36"/>
            </a:solidFill>
            <a:prstDash val="solid"/>
          </a:ln>
        </p:spPr>
      </p:sp>
      <p:sp>
        <p:nvSpPr>
          <p:cNvPr id="37" name="Text 35"/>
          <p:cNvSpPr/>
          <p:nvPr/>
        </p:nvSpPr>
        <p:spPr>
          <a:xfrm>
            <a:off x="594360" y="3200400"/>
            <a:ext cx="2468880" cy="502920"/>
          </a:xfrm>
          <a:prstGeom prst="rect">
            <a:avLst/>
          </a:prstGeom>
          <a:noFill/>
          <a:ln/>
        </p:spPr>
        <p:txBody>
          <a:bodyPr wrap="square" rtlCol="0" anchor="ctr"/>
          <a:lstStyle/>
          <a:p>
            <a:pPr marL="0" indent="0">
              <a:buNone/>
            </a:pPr>
            <a:r>
              <a:rPr lang="en-US" sz="1100" dirty="0">
                <a:solidFill>
                  <a:srgbClr val="FFFFFF"/>
                </a:solidFill>
                <a:latin typeface="Calibri" pitchFamily="34" charset="0"/>
                <a:ea typeface="Calibri" pitchFamily="34" charset="-122"/>
                <a:cs typeface="Calibri" pitchFamily="34" charset="-120"/>
              </a:rPr>
              <a:t>Host uplink</a:t>
            </a:r>
            <a:endParaRPr lang="en-US" sz="1100" dirty="0"/>
          </a:p>
        </p:txBody>
      </p:sp>
      <p:sp>
        <p:nvSpPr>
          <p:cNvPr id="38" name="Shape 36"/>
          <p:cNvSpPr/>
          <p:nvPr/>
        </p:nvSpPr>
        <p:spPr>
          <a:xfrm>
            <a:off x="3200400" y="3200400"/>
            <a:ext cx="2743200" cy="502920"/>
          </a:xfrm>
          <a:prstGeom prst="rect">
            <a:avLst/>
          </a:prstGeom>
          <a:solidFill>
            <a:srgbClr val="223A5F"/>
          </a:solidFill>
          <a:ln w="12700">
            <a:solidFill>
              <a:srgbClr val="0F1E36"/>
            </a:solidFill>
            <a:prstDash val="solid"/>
          </a:ln>
        </p:spPr>
      </p:sp>
      <p:sp>
        <p:nvSpPr>
          <p:cNvPr id="39" name="Text 37"/>
          <p:cNvSpPr/>
          <p:nvPr/>
        </p:nvSpPr>
        <p:spPr>
          <a:xfrm>
            <a:off x="3337560" y="3200400"/>
            <a:ext cx="2468880" cy="502920"/>
          </a:xfrm>
          <a:prstGeom prst="rect">
            <a:avLst/>
          </a:prstGeom>
          <a:noFill/>
          <a:ln/>
        </p:spPr>
        <p:txBody>
          <a:bodyPr wrap="square" rtlCol="0" anchor="ctr"/>
          <a:lstStyle/>
          <a:p>
            <a:pPr marL="0" indent="0">
              <a:buNone/>
            </a:pPr>
            <a:r>
              <a:rPr lang="en-US" sz="1100" dirty="0">
                <a:solidFill>
                  <a:srgbClr val="FFFFFF"/>
                </a:solidFill>
                <a:latin typeface="Calibri" pitchFamily="34" charset="0"/>
                <a:ea typeface="Calibri" pitchFamily="34" charset="-122"/>
                <a:cs typeface="Calibri" pitchFamily="34" charset="-120"/>
              </a:rPr>
              <a:t>NAT (VBox)</a:t>
            </a:r>
            <a:endParaRPr lang="en-US" sz="1100" dirty="0"/>
          </a:p>
        </p:txBody>
      </p:sp>
      <p:sp>
        <p:nvSpPr>
          <p:cNvPr id="40" name="Shape 38"/>
          <p:cNvSpPr/>
          <p:nvPr/>
        </p:nvSpPr>
        <p:spPr>
          <a:xfrm>
            <a:off x="5943600" y="3200400"/>
            <a:ext cx="2286000" cy="502920"/>
          </a:xfrm>
          <a:prstGeom prst="rect">
            <a:avLst/>
          </a:prstGeom>
          <a:solidFill>
            <a:srgbClr val="223A5F"/>
          </a:solidFill>
          <a:ln w="12700">
            <a:solidFill>
              <a:srgbClr val="0F1E36"/>
            </a:solidFill>
            <a:prstDash val="solid"/>
          </a:ln>
        </p:spPr>
      </p:sp>
      <p:sp>
        <p:nvSpPr>
          <p:cNvPr id="41" name="Text 39"/>
          <p:cNvSpPr/>
          <p:nvPr/>
        </p:nvSpPr>
        <p:spPr>
          <a:xfrm>
            <a:off x="6080760" y="3200400"/>
            <a:ext cx="2011680" cy="502920"/>
          </a:xfrm>
          <a:prstGeom prst="rect">
            <a:avLst/>
          </a:prstGeom>
          <a:noFill/>
          <a:ln/>
        </p:spPr>
        <p:txBody>
          <a:bodyPr wrap="square" rtlCol="0" anchor="ctr"/>
          <a:lstStyle/>
          <a:p>
            <a:pPr marL="0" indent="0">
              <a:buNone/>
            </a:pPr>
            <a:r>
              <a:rPr lang="en-US" sz="1100" dirty="0">
                <a:solidFill>
                  <a:srgbClr val="FFFFFF"/>
                </a:solidFill>
                <a:latin typeface="Consolas" pitchFamily="34" charset="0"/>
                <a:ea typeface="Consolas" pitchFamily="34" charset="-122"/>
                <a:cs typeface="Consolas" pitchFamily="34" charset="-120"/>
              </a:rPr>
              <a:t>auto</a:t>
            </a:r>
            <a:endParaRPr lang="en-US" sz="1100" dirty="0"/>
          </a:p>
        </p:txBody>
      </p:sp>
      <p:sp>
        <p:nvSpPr>
          <p:cNvPr id="42" name="Shape 40"/>
          <p:cNvSpPr/>
          <p:nvPr/>
        </p:nvSpPr>
        <p:spPr>
          <a:xfrm>
            <a:off x="8229600" y="3200400"/>
            <a:ext cx="3566160" cy="502920"/>
          </a:xfrm>
          <a:prstGeom prst="rect">
            <a:avLst/>
          </a:prstGeom>
          <a:solidFill>
            <a:srgbClr val="223A5F"/>
          </a:solidFill>
          <a:ln w="12700">
            <a:solidFill>
              <a:srgbClr val="0F1E36"/>
            </a:solidFill>
            <a:prstDash val="solid"/>
          </a:ln>
        </p:spPr>
      </p:sp>
      <p:sp>
        <p:nvSpPr>
          <p:cNvPr id="43" name="Text 41"/>
          <p:cNvSpPr/>
          <p:nvPr/>
        </p:nvSpPr>
        <p:spPr>
          <a:xfrm>
            <a:off x="8366760" y="3200400"/>
            <a:ext cx="3291840" cy="502920"/>
          </a:xfrm>
          <a:prstGeom prst="rect">
            <a:avLst/>
          </a:prstGeom>
          <a:noFill/>
          <a:ln/>
        </p:spPr>
        <p:txBody>
          <a:bodyPr wrap="square" rtlCol="0" anchor="ctr"/>
          <a:lstStyle/>
          <a:p>
            <a:pPr marL="0" indent="0">
              <a:buNone/>
            </a:pPr>
            <a:r>
              <a:rPr lang="en-US" sz="1100" dirty="0">
                <a:solidFill>
                  <a:srgbClr val="FFFFFF"/>
                </a:solidFill>
                <a:latin typeface="Calibri" pitchFamily="34" charset="0"/>
                <a:ea typeface="Calibri" pitchFamily="34" charset="-122"/>
                <a:cs typeface="Calibri" pitchFamily="34" charset="-120"/>
              </a:rPr>
              <a:t>A-GUI, A-SMS for Internet, updates and licence</a:t>
            </a:r>
            <a:endParaRPr lang="en-US" sz="1100" dirty="0"/>
          </a:p>
        </p:txBody>
      </p:sp>
      <p:sp>
        <p:nvSpPr>
          <p:cNvPr id="44" name="Shape 42"/>
          <p:cNvSpPr/>
          <p:nvPr/>
        </p:nvSpPr>
        <p:spPr>
          <a:xfrm>
            <a:off x="457200" y="4160520"/>
            <a:ext cx="11247120" cy="1463040"/>
          </a:xfrm>
          <a:prstGeom prst="rect">
            <a:avLst/>
          </a:prstGeom>
          <a:solidFill>
            <a:srgbClr val="223A5F"/>
          </a:solidFill>
          <a:ln w="12700">
            <a:solidFill>
              <a:srgbClr val="223A5F"/>
            </a:solidFill>
            <a:prstDash val="solid"/>
          </a:ln>
        </p:spPr>
      </p:sp>
      <p:sp>
        <p:nvSpPr>
          <p:cNvPr id="45" name="Text 43"/>
          <p:cNvSpPr/>
          <p:nvPr/>
        </p:nvSpPr>
        <p:spPr>
          <a:xfrm>
            <a:off x="640080" y="4297680"/>
            <a:ext cx="10972800" cy="274320"/>
          </a:xfrm>
          <a:prstGeom prst="rect">
            <a:avLst/>
          </a:prstGeom>
          <a:noFill/>
          <a:ln/>
        </p:spPr>
        <p:txBody>
          <a:bodyPr wrap="square" rtlCol="0" anchor="ctr"/>
          <a:lstStyle/>
          <a:p>
            <a:pPr marL="0" indent="0">
              <a:buNone/>
            </a:pPr>
            <a:r>
              <a:rPr lang="en-US" sz="1000" b="1" kern="0" spc="300" dirty="0">
                <a:solidFill>
                  <a:srgbClr val="E4002B"/>
                </a:solidFill>
              </a:rPr>
              <a:t>WHY SEGMENT LIKE THIS</a:t>
            </a:r>
            <a:endParaRPr lang="en-US" sz="1000" dirty="0"/>
          </a:p>
        </p:txBody>
      </p:sp>
      <p:sp>
        <p:nvSpPr>
          <p:cNvPr id="46" name="Text 44"/>
          <p:cNvSpPr/>
          <p:nvPr/>
        </p:nvSpPr>
        <p:spPr>
          <a:xfrm>
            <a:off x="640080" y="4617720"/>
            <a:ext cx="10881360" cy="914400"/>
          </a:xfrm>
          <a:prstGeom prst="rect">
            <a:avLst/>
          </a:prstGeom>
          <a:noFill/>
          <a:ln/>
        </p:spPr>
        <p:txBody>
          <a:bodyPr wrap="square" rtlCol="0" anchor="ctr"/>
          <a:lstStyle/>
          <a:p>
            <a:pPr marL="0" indent="0">
              <a:lnSpc>
                <a:spcPct val="120000"/>
              </a:lnSpc>
              <a:buNone/>
            </a:pPr>
            <a:r>
              <a:rPr lang="en-US" sz="1300" dirty="0">
                <a:solidFill>
                  <a:srgbClr val="C9D1DB"/>
                </a:solidFill>
                <a:latin typeface="Calibri" pitchFamily="34" charset="0"/>
                <a:ea typeface="Calibri" pitchFamily="34" charset="-122"/>
                <a:cs typeface="Calibri" pitchFamily="34" charset="-120"/>
              </a:rPr>
              <a:t>Management traffic (SmartConsole to A-SMS, A-SMS to A-GW) is isolated from data-plane traffic. This is a real enterprise pattern that shrinks the attack surface if an internal host is compromised. It also makes the inbound vs outbound distinction explicit in the rulebase.</a:t>
            </a:r>
            <a:endParaRPr lang="en-US" sz="1300" dirty="0"/>
          </a:p>
        </p:txBody>
      </p:sp>
      <p:sp>
        <p:nvSpPr>
          <p:cNvPr id="48" name="Text 46"/>
          <p:cNvSpPr/>
          <p:nvPr/>
        </p:nvSpPr>
        <p:spPr>
          <a:xfrm>
            <a:off x="11247120" y="6446520"/>
            <a:ext cx="457200" cy="274320"/>
          </a:xfrm>
          <a:prstGeom prst="rect">
            <a:avLst/>
          </a:prstGeom>
          <a:noFill/>
          <a:ln/>
        </p:spPr>
        <p:txBody>
          <a:bodyPr wrap="square" lIns="0" tIns="0" rIns="0" bIns="0" rtlCol="0" anchor="ctr"/>
          <a:lstStyle/>
          <a:p>
            <a:pPr marL="0" indent="0" algn="r">
              <a:buNone/>
            </a:pPr>
            <a:r>
              <a:rPr lang="en-US" sz="1000" dirty="0">
                <a:solidFill>
                  <a:srgbClr val="8A9AB0"/>
                </a:solidFill>
                <a:latin typeface="Calibri" pitchFamily="34" charset="0"/>
                <a:ea typeface="Calibri" pitchFamily="34" charset="-122"/>
                <a:cs typeface="Calibri" pitchFamily="34" charset="-120"/>
              </a:rPr>
              <a:t>5 / 17</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0F1E36"/>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502920"/>
          </a:xfrm>
          <a:prstGeom prst="rect">
            <a:avLst/>
          </a:prstGeom>
          <a:noFill/>
          <a:ln/>
        </p:spPr>
        <p:txBody>
          <a:bodyPr wrap="square" lIns="0" tIns="0" rIns="0" bIns="0"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VM preparation with network adapters mapped up front</a:t>
            </a:r>
            <a:endParaRPr lang="en-US" sz="2800" dirty="0"/>
          </a:p>
        </p:txBody>
      </p:sp>
      <p:sp>
        <p:nvSpPr>
          <p:cNvPr id="3" name="Shape 1"/>
          <p:cNvSpPr/>
          <p:nvPr/>
        </p:nvSpPr>
        <p:spPr>
          <a:xfrm>
            <a:off x="457200" y="822960"/>
            <a:ext cx="457200" cy="54864"/>
          </a:xfrm>
          <a:prstGeom prst="rect">
            <a:avLst/>
          </a:prstGeom>
          <a:solidFill>
            <a:srgbClr val="E4002B"/>
          </a:solidFill>
          <a:ln w="12700">
            <a:solidFill>
              <a:srgbClr val="E4002B"/>
            </a:solidFill>
            <a:prstDash val="solid"/>
          </a:ln>
        </p:spPr>
      </p:sp>
      <p:pic>
        <p:nvPicPr>
          <p:cNvPr id="4" name="Image 0" descr="deck/vm_network.jpeg"/>
          <p:cNvPicPr>
            <a:picLocks noChangeAspect="1"/>
          </p:cNvPicPr>
          <p:nvPr/>
        </p:nvPicPr>
        <p:blipFill>
          <a:blip r:embed="rId3"/>
          <a:srcRect/>
          <a:stretch/>
        </p:blipFill>
        <p:spPr>
          <a:xfrm>
            <a:off x="457200" y="1188720"/>
            <a:ext cx="6858000" cy="4846320"/>
          </a:xfrm>
          <a:prstGeom prst="rect">
            <a:avLst/>
          </a:prstGeom>
        </p:spPr>
      </p:pic>
      <p:sp>
        <p:nvSpPr>
          <p:cNvPr id="5" name="Text 2"/>
          <p:cNvSpPr/>
          <p:nvPr/>
        </p:nvSpPr>
        <p:spPr>
          <a:xfrm>
            <a:off x="7680960" y="1234440"/>
            <a:ext cx="4114800" cy="365760"/>
          </a:xfrm>
          <a:prstGeom prst="rect">
            <a:avLst/>
          </a:prstGeom>
          <a:noFill/>
          <a:ln/>
        </p:spPr>
        <p:txBody>
          <a:bodyPr wrap="square" rtlCol="0" anchor="ctr"/>
          <a:lstStyle/>
          <a:p>
            <a:pPr marL="0" indent="0">
              <a:buNone/>
            </a:pPr>
            <a:r>
              <a:rPr lang="en-US" sz="1800" b="1" dirty="0">
                <a:solidFill>
                  <a:srgbClr val="FFFFFF"/>
                </a:solidFill>
                <a:latin typeface="Calibri" pitchFamily="34" charset="0"/>
                <a:ea typeface="Calibri" pitchFamily="34" charset="-122"/>
                <a:cs typeface="Calibri" pitchFamily="34" charset="-120"/>
              </a:rPr>
              <a:t>A-SMS Adapter 1</a:t>
            </a:r>
            <a:endParaRPr lang="en-US" sz="1800" dirty="0"/>
          </a:p>
        </p:txBody>
      </p:sp>
      <p:sp>
        <p:nvSpPr>
          <p:cNvPr id="6" name="Text 3"/>
          <p:cNvSpPr/>
          <p:nvPr/>
        </p:nvSpPr>
        <p:spPr>
          <a:xfrm>
            <a:off x="7680960" y="1600200"/>
            <a:ext cx="4114800" cy="914400"/>
          </a:xfrm>
          <a:prstGeom prst="rect">
            <a:avLst/>
          </a:prstGeom>
          <a:noFill/>
          <a:ln/>
        </p:spPr>
        <p:txBody>
          <a:bodyPr wrap="square" rtlCol="0" anchor="ctr"/>
          <a:lstStyle/>
          <a:p>
            <a:pPr marL="0" indent="0">
              <a:buNone/>
            </a:pPr>
            <a:r>
              <a:rPr lang="en-US" sz="1200" dirty="0">
                <a:solidFill>
                  <a:srgbClr val="C9D1DB"/>
                </a:solidFill>
                <a:latin typeface="Calibri" pitchFamily="34" charset="0"/>
                <a:ea typeface="Calibri" pitchFamily="34" charset="-122"/>
                <a:cs typeface="Calibri" pitchFamily="34" charset="-120"/>
              </a:rPr>
              <a:t>Attached to internal network intcp, the management LAN shared with A-GW eth0 and A-GUI.</a:t>
            </a:r>
            <a:endParaRPr lang="en-US" sz="1200" dirty="0"/>
          </a:p>
        </p:txBody>
      </p:sp>
      <p:sp>
        <p:nvSpPr>
          <p:cNvPr id="7" name="Text 4"/>
          <p:cNvSpPr/>
          <p:nvPr/>
        </p:nvSpPr>
        <p:spPr>
          <a:xfrm>
            <a:off x="7680960" y="2651760"/>
            <a:ext cx="4114800" cy="274320"/>
          </a:xfrm>
          <a:prstGeom prst="rect">
            <a:avLst/>
          </a:prstGeom>
          <a:noFill/>
          <a:ln/>
        </p:spPr>
        <p:txBody>
          <a:bodyPr wrap="square" rtlCol="0" anchor="ctr"/>
          <a:lstStyle/>
          <a:p>
            <a:pPr marL="0" indent="0">
              <a:buNone/>
            </a:pPr>
            <a:r>
              <a:rPr lang="en-US" sz="1000" b="1" kern="0" spc="300" dirty="0">
                <a:solidFill>
                  <a:srgbClr val="E4002B"/>
                </a:solidFill>
              </a:rPr>
              <a:t>KEY POINT</a:t>
            </a:r>
            <a:endParaRPr lang="en-US" sz="1000" dirty="0"/>
          </a:p>
        </p:txBody>
      </p:sp>
      <p:sp>
        <p:nvSpPr>
          <p:cNvPr id="8" name="Text 5"/>
          <p:cNvSpPr/>
          <p:nvPr/>
        </p:nvSpPr>
        <p:spPr>
          <a:xfrm>
            <a:off x="7680960" y="2926080"/>
            <a:ext cx="4114800" cy="2103120"/>
          </a:xfrm>
          <a:prstGeom prst="rect">
            <a:avLst/>
          </a:prstGeom>
          <a:noFill/>
          <a:ln/>
        </p:spPr>
        <p:txBody>
          <a:bodyPr wrap="square" rtlCol="0" anchor="ctr"/>
          <a:lstStyle/>
          <a:p>
            <a:pPr marL="0" indent="0">
              <a:lnSpc>
                <a:spcPct val="125000"/>
              </a:lnSpc>
              <a:buNone/>
            </a:pPr>
            <a:r>
              <a:rPr lang="en-US" sz="1200" dirty="0">
                <a:solidFill>
                  <a:srgbClr val="C9D1DB"/>
                </a:solidFill>
                <a:latin typeface="Calibri" pitchFamily="34" charset="0"/>
                <a:ea typeface="Calibri" pitchFamily="34" charset="-122"/>
                <a:cs typeface="Calibri" pitchFamily="34" charset="-120"/>
              </a:rPr>
              <a:t>A-GW needs four NICs: management, Swansea LAN, ExtLCD and NAT. Configuring them at VM-create time means Gaia enumerates eth0 to eth3 in the order the design expects. No post-install renumbering.</a:t>
            </a:r>
            <a:endParaRPr lang="en-US" sz="1200" dirty="0"/>
          </a:p>
        </p:txBody>
      </p:sp>
      <p:sp>
        <p:nvSpPr>
          <p:cNvPr id="10" name="Text 7"/>
          <p:cNvSpPr/>
          <p:nvPr/>
        </p:nvSpPr>
        <p:spPr>
          <a:xfrm>
            <a:off x="11247120" y="6446520"/>
            <a:ext cx="457200" cy="274320"/>
          </a:xfrm>
          <a:prstGeom prst="rect">
            <a:avLst/>
          </a:prstGeom>
          <a:noFill/>
          <a:ln/>
        </p:spPr>
        <p:txBody>
          <a:bodyPr wrap="square" lIns="0" tIns="0" rIns="0" bIns="0" rtlCol="0" anchor="ctr"/>
          <a:lstStyle/>
          <a:p>
            <a:pPr marL="0" indent="0" algn="r">
              <a:buNone/>
            </a:pPr>
            <a:r>
              <a:rPr lang="en-US" sz="1000" dirty="0">
                <a:solidFill>
                  <a:srgbClr val="8A9AB0"/>
                </a:solidFill>
                <a:latin typeface="Calibri" pitchFamily="34" charset="0"/>
                <a:ea typeface="Calibri" pitchFamily="34" charset="-122"/>
                <a:cs typeface="Calibri" pitchFamily="34" charset="-120"/>
              </a:rPr>
              <a:t>6 / 17</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0F1E36"/>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502920"/>
          </a:xfrm>
          <a:prstGeom prst="rect">
            <a:avLst/>
          </a:prstGeom>
          <a:noFill/>
          <a:ln/>
        </p:spPr>
        <p:txBody>
          <a:bodyPr wrap="square" lIns="0" tIns="0" rIns="0" bIns="0"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Gaia R81.20 installation</a:t>
            </a:r>
            <a:endParaRPr lang="en-US" sz="2800" dirty="0"/>
          </a:p>
        </p:txBody>
      </p:sp>
      <p:sp>
        <p:nvSpPr>
          <p:cNvPr id="3" name="Shape 1"/>
          <p:cNvSpPr/>
          <p:nvPr/>
        </p:nvSpPr>
        <p:spPr>
          <a:xfrm>
            <a:off x="457200" y="822960"/>
            <a:ext cx="457200" cy="54864"/>
          </a:xfrm>
          <a:prstGeom prst="rect">
            <a:avLst/>
          </a:prstGeom>
          <a:solidFill>
            <a:srgbClr val="E4002B"/>
          </a:solidFill>
          <a:ln w="12700">
            <a:solidFill>
              <a:srgbClr val="E4002B"/>
            </a:solidFill>
            <a:prstDash val="solid"/>
          </a:ln>
        </p:spPr>
      </p:sp>
      <p:pic>
        <p:nvPicPr>
          <p:cNvPr id="4" name="Image 0" descr="deck/gaia_install.jpeg"/>
          <p:cNvPicPr>
            <a:picLocks noChangeAspect="1"/>
          </p:cNvPicPr>
          <p:nvPr/>
        </p:nvPicPr>
        <p:blipFill>
          <a:blip r:embed="rId3"/>
          <a:srcRect/>
          <a:stretch/>
        </p:blipFill>
        <p:spPr>
          <a:xfrm>
            <a:off x="457200" y="1188720"/>
            <a:ext cx="6858000" cy="4846320"/>
          </a:xfrm>
          <a:prstGeom prst="rect">
            <a:avLst/>
          </a:prstGeom>
        </p:spPr>
      </p:pic>
      <p:sp>
        <p:nvSpPr>
          <p:cNvPr id="5" name="Shape 2"/>
          <p:cNvSpPr/>
          <p:nvPr/>
        </p:nvSpPr>
        <p:spPr>
          <a:xfrm>
            <a:off x="7680960" y="1234440"/>
            <a:ext cx="365760" cy="365760"/>
          </a:xfrm>
          <a:prstGeom prst="ellipse">
            <a:avLst/>
          </a:prstGeom>
          <a:solidFill>
            <a:srgbClr val="E4002B"/>
          </a:solidFill>
          <a:ln w="12700">
            <a:solidFill>
              <a:srgbClr val="E4002B"/>
            </a:solidFill>
            <a:prstDash val="solid"/>
          </a:ln>
        </p:spPr>
      </p:sp>
      <p:sp>
        <p:nvSpPr>
          <p:cNvPr id="6" name="Text 3"/>
          <p:cNvSpPr/>
          <p:nvPr/>
        </p:nvSpPr>
        <p:spPr>
          <a:xfrm>
            <a:off x="7680960" y="1234440"/>
            <a:ext cx="365760" cy="36576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sp>
        <p:nvSpPr>
          <p:cNvPr id="7" name="Text 4"/>
          <p:cNvSpPr/>
          <p:nvPr/>
        </p:nvSpPr>
        <p:spPr>
          <a:xfrm>
            <a:off x="8183880" y="1188720"/>
            <a:ext cx="3840480" cy="365760"/>
          </a:xfrm>
          <a:prstGeom prst="rect">
            <a:avLst/>
          </a:prstGeom>
          <a:noFill/>
          <a:ln/>
        </p:spPr>
        <p:txBody>
          <a:bodyPr wrap="square"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Boot Gaia R81.20 ISO</a:t>
            </a:r>
            <a:endParaRPr lang="en-US" sz="1400" dirty="0"/>
          </a:p>
        </p:txBody>
      </p:sp>
      <p:sp>
        <p:nvSpPr>
          <p:cNvPr id="8" name="Text 5"/>
          <p:cNvSpPr/>
          <p:nvPr/>
        </p:nvSpPr>
        <p:spPr>
          <a:xfrm>
            <a:off x="8183880" y="1527048"/>
            <a:ext cx="3840480" cy="365760"/>
          </a:xfrm>
          <a:prstGeom prst="rect">
            <a:avLst/>
          </a:prstGeom>
          <a:noFill/>
          <a:ln/>
        </p:spPr>
        <p:txBody>
          <a:bodyPr wrap="square" rtlCol="0" anchor="ctr"/>
          <a:lstStyle/>
          <a:p>
            <a:pPr marL="0" indent="0">
              <a:buNone/>
            </a:pPr>
            <a:r>
              <a:rPr lang="en-US" sz="1100" dirty="0">
                <a:solidFill>
                  <a:srgbClr val="C9D1DB"/>
                </a:solidFill>
                <a:latin typeface="Calibri" pitchFamily="34" charset="0"/>
                <a:ea typeface="Calibri" pitchFamily="34" charset="-122"/>
                <a:cs typeface="Calibri" pitchFamily="34" charset="-120"/>
              </a:rPr>
              <a:t>Same image used for A-SMS and A-GW</a:t>
            </a:r>
            <a:endParaRPr lang="en-US" sz="1100" dirty="0"/>
          </a:p>
        </p:txBody>
      </p:sp>
      <p:sp>
        <p:nvSpPr>
          <p:cNvPr id="9" name="Shape 6"/>
          <p:cNvSpPr/>
          <p:nvPr/>
        </p:nvSpPr>
        <p:spPr>
          <a:xfrm>
            <a:off x="7680960" y="2148840"/>
            <a:ext cx="365760" cy="365760"/>
          </a:xfrm>
          <a:prstGeom prst="ellipse">
            <a:avLst/>
          </a:prstGeom>
          <a:solidFill>
            <a:srgbClr val="E4002B"/>
          </a:solidFill>
          <a:ln w="12700">
            <a:solidFill>
              <a:srgbClr val="E4002B"/>
            </a:solidFill>
            <a:prstDash val="solid"/>
          </a:ln>
        </p:spPr>
      </p:sp>
      <p:sp>
        <p:nvSpPr>
          <p:cNvPr id="10" name="Text 7"/>
          <p:cNvSpPr/>
          <p:nvPr/>
        </p:nvSpPr>
        <p:spPr>
          <a:xfrm>
            <a:off x="7680960" y="2148840"/>
            <a:ext cx="365760" cy="36576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sp>
        <p:nvSpPr>
          <p:cNvPr id="11" name="Text 8"/>
          <p:cNvSpPr/>
          <p:nvPr/>
        </p:nvSpPr>
        <p:spPr>
          <a:xfrm>
            <a:off x="8183880" y="2103120"/>
            <a:ext cx="3840480" cy="365760"/>
          </a:xfrm>
          <a:prstGeom prst="rect">
            <a:avLst/>
          </a:prstGeom>
          <a:noFill/>
          <a:ln/>
        </p:spPr>
        <p:txBody>
          <a:bodyPr wrap="square"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Accept default partitions</a:t>
            </a:r>
            <a:endParaRPr lang="en-US" sz="1400" dirty="0"/>
          </a:p>
        </p:txBody>
      </p:sp>
      <p:sp>
        <p:nvSpPr>
          <p:cNvPr id="12" name="Text 9"/>
          <p:cNvSpPr/>
          <p:nvPr/>
        </p:nvSpPr>
        <p:spPr>
          <a:xfrm>
            <a:off x="8183880" y="2441448"/>
            <a:ext cx="3840480" cy="365760"/>
          </a:xfrm>
          <a:prstGeom prst="rect">
            <a:avLst/>
          </a:prstGeom>
          <a:noFill/>
          <a:ln/>
        </p:spPr>
        <p:txBody>
          <a:bodyPr wrap="square" rtlCol="0" anchor="ctr"/>
          <a:lstStyle/>
          <a:p>
            <a:pPr marL="0" indent="0">
              <a:buNone/>
            </a:pPr>
            <a:r>
              <a:rPr lang="en-US" sz="1100" dirty="0">
                <a:solidFill>
                  <a:srgbClr val="C9D1DB"/>
                </a:solidFill>
                <a:latin typeface="Calibri" pitchFamily="34" charset="0"/>
                <a:ea typeface="Calibri" pitchFamily="34" charset="-122"/>
                <a:cs typeface="Calibri" pitchFamily="34" charset="-120"/>
              </a:rPr>
              <a:t>swap, root, logs, backup</a:t>
            </a:r>
            <a:endParaRPr lang="en-US" sz="1100" dirty="0"/>
          </a:p>
        </p:txBody>
      </p:sp>
      <p:sp>
        <p:nvSpPr>
          <p:cNvPr id="13" name="Shape 10"/>
          <p:cNvSpPr/>
          <p:nvPr/>
        </p:nvSpPr>
        <p:spPr>
          <a:xfrm>
            <a:off x="7680960" y="3063240"/>
            <a:ext cx="365760" cy="365760"/>
          </a:xfrm>
          <a:prstGeom prst="ellipse">
            <a:avLst/>
          </a:prstGeom>
          <a:solidFill>
            <a:srgbClr val="E4002B"/>
          </a:solidFill>
          <a:ln w="12700">
            <a:solidFill>
              <a:srgbClr val="E4002B"/>
            </a:solidFill>
            <a:prstDash val="solid"/>
          </a:ln>
        </p:spPr>
      </p:sp>
      <p:sp>
        <p:nvSpPr>
          <p:cNvPr id="14" name="Text 11"/>
          <p:cNvSpPr/>
          <p:nvPr/>
        </p:nvSpPr>
        <p:spPr>
          <a:xfrm>
            <a:off x="7680960" y="3063240"/>
            <a:ext cx="365760" cy="36576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3</a:t>
            </a:r>
            <a:endParaRPr lang="en-US" sz="1400" dirty="0"/>
          </a:p>
        </p:txBody>
      </p:sp>
      <p:sp>
        <p:nvSpPr>
          <p:cNvPr id="15" name="Text 12"/>
          <p:cNvSpPr/>
          <p:nvPr/>
        </p:nvSpPr>
        <p:spPr>
          <a:xfrm>
            <a:off x="8183880" y="3017520"/>
            <a:ext cx="3840480" cy="365760"/>
          </a:xfrm>
          <a:prstGeom prst="rect">
            <a:avLst/>
          </a:prstGeom>
          <a:noFill/>
          <a:ln/>
        </p:spPr>
        <p:txBody>
          <a:bodyPr wrap="square"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Set admin password</a:t>
            </a:r>
            <a:endParaRPr lang="en-US" sz="1400" dirty="0"/>
          </a:p>
        </p:txBody>
      </p:sp>
      <p:sp>
        <p:nvSpPr>
          <p:cNvPr id="16" name="Text 13"/>
          <p:cNvSpPr/>
          <p:nvPr/>
        </p:nvSpPr>
        <p:spPr>
          <a:xfrm>
            <a:off x="8183880" y="3355848"/>
            <a:ext cx="3840480" cy="365760"/>
          </a:xfrm>
          <a:prstGeom prst="rect">
            <a:avLst/>
          </a:prstGeom>
          <a:noFill/>
          <a:ln/>
        </p:spPr>
        <p:txBody>
          <a:bodyPr wrap="square" rtlCol="0" anchor="ctr"/>
          <a:lstStyle/>
          <a:p>
            <a:pPr marL="0" indent="0">
              <a:buNone/>
            </a:pPr>
            <a:r>
              <a:rPr lang="en-US" sz="1100" dirty="0">
                <a:solidFill>
                  <a:srgbClr val="C9D1DB"/>
                </a:solidFill>
                <a:latin typeface="Calibri" pitchFamily="34" charset="0"/>
                <a:ea typeface="Calibri" pitchFamily="34" charset="-122"/>
                <a:cs typeface="Calibri" pitchFamily="34" charset="-120"/>
              </a:rPr>
              <a:t>Strong password, no defaults</a:t>
            </a:r>
            <a:endParaRPr lang="en-US" sz="1100" dirty="0"/>
          </a:p>
        </p:txBody>
      </p:sp>
      <p:sp>
        <p:nvSpPr>
          <p:cNvPr id="17" name="Shape 14"/>
          <p:cNvSpPr/>
          <p:nvPr/>
        </p:nvSpPr>
        <p:spPr>
          <a:xfrm>
            <a:off x="7680960" y="3977640"/>
            <a:ext cx="365760" cy="365760"/>
          </a:xfrm>
          <a:prstGeom prst="ellipse">
            <a:avLst/>
          </a:prstGeom>
          <a:solidFill>
            <a:srgbClr val="E4002B"/>
          </a:solidFill>
          <a:ln w="12700">
            <a:solidFill>
              <a:srgbClr val="E4002B"/>
            </a:solidFill>
            <a:prstDash val="solid"/>
          </a:ln>
        </p:spPr>
      </p:sp>
      <p:sp>
        <p:nvSpPr>
          <p:cNvPr id="18" name="Text 15"/>
          <p:cNvSpPr/>
          <p:nvPr/>
        </p:nvSpPr>
        <p:spPr>
          <a:xfrm>
            <a:off x="7680960" y="3977640"/>
            <a:ext cx="365760" cy="36576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4</a:t>
            </a:r>
            <a:endParaRPr lang="en-US" sz="1400" dirty="0"/>
          </a:p>
        </p:txBody>
      </p:sp>
      <p:sp>
        <p:nvSpPr>
          <p:cNvPr id="19" name="Text 16"/>
          <p:cNvSpPr/>
          <p:nvPr/>
        </p:nvSpPr>
        <p:spPr>
          <a:xfrm>
            <a:off x="8183880" y="3931920"/>
            <a:ext cx="3840480" cy="365760"/>
          </a:xfrm>
          <a:prstGeom prst="rect">
            <a:avLst/>
          </a:prstGeom>
          <a:noFill/>
          <a:ln/>
        </p:spPr>
        <p:txBody>
          <a:bodyPr wrap="square"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Choose management port</a:t>
            </a:r>
            <a:endParaRPr lang="en-US" sz="1400" dirty="0"/>
          </a:p>
        </p:txBody>
      </p:sp>
      <p:sp>
        <p:nvSpPr>
          <p:cNvPr id="20" name="Text 17"/>
          <p:cNvSpPr/>
          <p:nvPr/>
        </p:nvSpPr>
        <p:spPr>
          <a:xfrm>
            <a:off x="8183880" y="4270248"/>
            <a:ext cx="3840480" cy="365760"/>
          </a:xfrm>
          <a:prstGeom prst="rect">
            <a:avLst/>
          </a:prstGeom>
          <a:noFill/>
          <a:ln/>
        </p:spPr>
        <p:txBody>
          <a:bodyPr wrap="square" rtlCol="0" anchor="ctr"/>
          <a:lstStyle/>
          <a:p>
            <a:pPr marL="0" indent="0">
              <a:buNone/>
            </a:pPr>
            <a:r>
              <a:rPr lang="en-US" sz="1100" dirty="0">
                <a:solidFill>
                  <a:srgbClr val="C9D1DB"/>
                </a:solidFill>
                <a:latin typeface="Calibri" pitchFamily="34" charset="0"/>
                <a:ea typeface="Calibri" pitchFamily="34" charset="-122"/>
                <a:cs typeface="Calibri" pitchFamily="34" charset="-120"/>
              </a:rPr>
              <a:t>eth0 for management on both appliances</a:t>
            </a:r>
            <a:endParaRPr lang="en-US" sz="1100" dirty="0"/>
          </a:p>
        </p:txBody>
      </p:sp>
      <p:sp>
        <p:nvSpPr>
          <p:cNvPr id="21" name="Shape 18"/>
          <p:cNvSpPr/>
          <p:nvPr/>
        </p:nvSpPr>
        <p:spPr>
          <a:xfrm>
            <a:off x="7680960" y="4892040"/>
            <a:ext cx="365760" cy="365760"/>
          </a:xfrm>
          <a:prstGeom prst="ellipse">
            <a:avLst/>
          </a:prstGeom>
          <a:solidFill>
            <a:srgbClr val="E4002B"/>
          </a:solidFill>
          <a:ln w="12700">
            <a:solidFill>
              <a:srgbClr val="E4002B"/>
            </a:solidFill>
            <a:prstDash val="solid"/>
          </a:ln>
        </p:spPr>
      </p:sp>
      <p:sp>
        <p:nvSpPr>
          <p:cNvPr id="22" name="Text 19"/>
          <p:cNvSpPr/>
          <p:nvPr/>
        </p:nvSpPr>
        <p:spPr>
          <a:xfrm>
            <a:off x="7680960" y="4892040"/>
            <a:ext cx="365760" cy="36576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5</a:t>
            </a:r>
            <a:endParaRPr lang="en-US" sz="1400" dirty="0"/>
          </a:p>
        </p:txBody>
      </p:sp>
      <p:sp>
        <p:nvSpPr>
          <p:cNvPr id="23" name="Text 20"/>
          <p:cNvSpPr/>
          <p:nvPr/>
        </p:nvSpPr>
        <p:spPr>
          <a:xfrm>
            <a:off x="8183880" y="4846320"/>
            <a:ext cx="3840480" cy="365760"/>
          </a:xfrm>
          <a:prstGeom prst="rect">
            <a:avLst/>
          </a:prstGeom>
          <a:noFill/>
          <a:ln/>
        </p:spPr>
        <p:txBody>
          <a:bodyPr wrap="square"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CLI hardening</a:t>
            </a:r>
            <a:endParaRPr lang="en-US" sz="1400" dirty="0"/>
          </a:p>
        </p:txBody>
      </p:sp>
      <p:sp>
        <p:nvSpPr>
          <p:cNvPr id="24" name="Text 21"/>
          <p:cNvSpPr/>
          <p:nvPr/>
        </p:nvSpPr>
        <p:spPr>
          <a:xfrm>
            <a:off x="8183880" y="5184648"/>
            <a:ext cx="3840480" cy="365760"/>
          </a:xfrm>
          <a:prstGeom prst="rect">
            <a:avLst/>
          </a:prstGeom>
          <a:noFill/>
          <a:ln/>
        </p:spPr>
        <p:txBody>
          <a:bodyPr wrap="square" rtlCol="0" anchor="ctr"/>
          <a:lstStyle/>
          <a:p>
            <a:pPr marL="0" indent="0">
              <a:buNone/>
            </a:pPr>
            <a:r>
              <a:rPr lang="en-US" sz="1100" dirty="0">
                <a:solidFill>
                  <a:srgbClr val="C9D1DB"/>
                </a:solidFill>
                <a:latin typeface="Calibri" pitchFamily="34" charset="0"/>
                <a:ea typeface="Calibri" pitchFamily="34" charset="-122"/>
                <a:cs typeface="Calibri" pitchFamily="34" charset="-120"/>
              </a:rPr>
              <a:t>Reduce inactivity and session timeouts</a:t>
            </a:r>
            <a:endParaRPr lang="en-US" sz="1100" dirty="0"/>
          </a:p>
        </p:txBody>
      </p:sp>
      <p:sp>
        <p:nvSpPr>
          <p:cNvPr id="26" name="Text 23"/>
          <p:cNvSpPr/>
          <p:nvPr/>
        </p:nvSpPr>
        <p:spPr>
          <a:xfrm>
            <a:off x="11247120" y="6446520"/>
            <a:ext cx="457200" cy="274320"/>
          </a:xfrm>
          <a:prstGeom prst="rect">
            <a:avLst/>
          </a:prstGeom>
          <a:noFill/>
          <a:ln/>
        </p:spPr>
        <p:txBody>
          <a:bodyPr wrap="square" lIns="0" tIns="0" rIns="0" bIns="0" rtlCol="0" anchor="ctr"/>
          <a:lstStyle/>
          <a:p>
            <a:pPr marL="0" indent="0" algn="r">
              <a:buNone/>
            </a:pPr>
            <a:r>
              <a:rPr lang="en-US" sz="1000" dirty="0">
                <a:solidFill>
                  <a:srgbClr val="8A9AB0"/>
                </a:solidFill>
                <a:latin typeface="Calibri" pitchFamily="34" charset="0"/>
                <a:ea typeface="Calibri" pitchFamily="34" charset="-122"/>
                <a:cs typeface="Calibri" pitchFamily="34" charset="-120"/>
              </a:rPr>
              <a:t>7 / 17</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0F1E36"/>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502920"/>
          </a:xfrm>
          <a:prstGeom prst="rect">
            <a:avLst/>
          </a:prstGeom>
          <a:noFill/>
          <a:ln/>
        </p:spPr>
        <p:txBody>
          <a:bodyPr wrap="square" lIns="0" tIns="0" rIns="0" bIns="0"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First-Time Configuration Wizard</a:t>
            </a:r>
            <a:endParaRPr lang="en-US" sz="2800" dirty="0"/>
          </a:p>
        </p:txBody>
      </p:sp>
      <p:sp>
        <p:nvSpPr>
          <p:cNvPr id="3" name="Shape 1"/>
          <p:cNvSpPr/>
          <p:nvPr/>
        </p:nvSpPr>
        <p:spPr>
          <a:xfrm>
            <a:off x="457200" y="822960"/>
            <a:ext cx="457200" cy="54864"/>
          </a:xfrm>
          <a:prstGeom prst="rect">
            <a:avLst/>
          </a:prstGeom>
          <a:solidFill>
            <a:srgbClr val="E4002B"/>
          </a:solidFill>
          <a:ln w="12700">
            <a:solidFill>
              <a:srgbClr val="E4002B"/>
            </a:solidFill>
            <a:prstDash val="solid"/>
          </a:ln>
        </p:spPr>
      </p:sp>
      <p:pic>
        <p:nvPicPr>
          <p:cNvPr id="4" name="Image 0" descr="deck/ftw_install_type.jpeg"/>
          <p:cNvPicPr>
            <a:picLocks noChangeAspect="1"/>
          </p:cNvPicPr>
          <p:nvPr/>
        </p:nvPicPr>
        <p:blipFill>
          <a:blip r:embed="rId3"/>
          <a:srcRect/>
          <a:stretch/>
        </p:blipFill>
        <p:spPr>
          <a:xfrm>
            <a:off x="457200" y="1188720"/>
            <a:ext cx="6217920" cy="4572000"/>
          </a:xfrm>
          <a:prstGeom prst="rect">
            <a:avLst/>
          </a:prstGeom>
        </p:spPr>
      </p:pic>
      <p:pic>
        <p:nvPicPr>
          <p:cNvPr id="5" name="Image 1" descr="deck/sic_key.jpeg"/>
          <p:cNvPicPr>
            <a:picLocks noChangeAspect="1"/>
          </p:cNvPicPr>
          <p:nvPr/>
        </p:nvPicPr>
        <p:blipFill>
          <a:blip r:embed="rId4"/>
          <a:srcRect/>
          <a:stretch/>
        </p:blipFill>
        <p:spPr>
          <a:xfrm>
            <a:off x="6858000" y="1188720"/>
            <a:ext cx="4846320" cy="4572000"/>
          </a:xfrm>
          <a:prstGeom prst="rect">
            <a:avLst/>
          </a:prstGeom>
        </p:spPr>
      </p:pic>
      <p:sp>
        <p:nvSpPr>
          <p:cNvPr id="6" name="Text 2"/>
          <p:cNvSpPr/>
          <p:nvPr/>
        </p:nvSpPr>
        <p:spPr>
          <a:xfrm>
            <a:off x="457200" y="5806440"/>
            <a:ext cx="6217920" cy="274320"/>
          </a:xfrm>
          <a:prstGeom prst="rect">
            <a:avLst/>
          </a:prstGeom>
          <a:noFill/>
          <a:ln/>
        </p:spPr>
        <p:txBody>
          <a:bodyPr wrap="square" rtlCol="0" anchor="ctr"/>
          <a:lstStyle/>
          <a:p>
            <a:pPr marL="0" indent="0" algn="ctr">
              <a:buNone/>
            </a:pPr>
            <a:r>
              <a:rPr lang="en-US" sz="1200" b="1" dirty="0">
                <a:solidFill>
                  <a:srgbClr val="E4002B"/>
                </a:solidFill>
                <a:latin typeface="Calibri" pitchFamily="34" charset="0"/>
                <a:ea typeface="Calibri" pitchFamily="34" charset="-122"/>
                <a:cs typeface="Calibri" pitchFamily="34" charset="-120"/>
              </a:rPr>
              <a:t>Installation type</a:t>
            </a:r>
            <a:endParaRPr lang="en-US" sz="1200" dirty="0"/>
          </a:p>
        </p:txBody>
      </p:sp>
      <p:sp>
        <p:nvSpPr>
          <p:cNvPr id="7" name="Text 3"/>
          <p:cNvSpPr/>
          <p:nvPr/>
        </p:nvSpPr>
        <p:spPr>
          <a:xfrm>
            <a:off x="457200" y="6035040"/>
            <a:ext cx="6217920" cy="274320"/>
          </a:xfrm>
          <a:prstGeom prst="rect">
            <a:avLst/>
          </a:prstGeom>
          <a:noFill/>
          <a:ln/>
        </p:spPr>
        <p:txBody>
          <a:bodyPr wrap="square" rtlCol="0" anchor="ctr"/>
          <a:lstStyle/>
          <a:p>
            <a:pPr marL="0" indent="0" algn="ctr">
              <a:buNone/>
            </a:pPr>
            <a:r>
              <a:rPr lang="en-US" sz="1000" i="1" dirty="0">
                <a:solidFill>
                  <a:srgbClr val="C9D1DB"/>
                </a:solidFill>
                <a:latin typeface="Calibri" pitchFamily="34" charset="0"/>
                <a:ea typeface="Calibri" pitchFamily="34" charset="-122"/>
                <a:cs typeface="Calibri" pitchFamily="34" charset="-120"/>
              </a:rPr>
              <a:t>Security Gateway and or Security Management, selected on A-SMS</a:t>
            </a:r>
            <a:endParaRPr lang="en-US" sz="1000" dirty="0"/>
          </a:p>
        </p:txBody>
      </p:sp>
      <p:sp>
        <p:nvSpPr>
          <p:cNvPr id="8" name="Text 4"/>
          <p:cNvSpPr/>
          <p:nvPr/>
        </p:nvSpPr>
        <p:spPr>
          <a:xfrm>
            <a:off x="6858000" y="5806440"/>
            <a:ext cx="4846320" cy="274320"/>
          </a:xfrm>
          <a:prstGeom prst="rect">
            <a:avLst/>
          </a:prstGeom>
          <a:noFill/>
          <a:ln/>
        </p:spPr>
        <p:txBody>
          <a:bodyPr wrap="square" rtlCol="0" anchor="ctr"/>
          <a:lstStyle/>
          <a:p>
            <a:pPr marL="0" indent="0" algn="ctr">
              <a:buNone/>
            </a:pPr>
            <a:r>
              <a:rPr lang="en-US" sz="1200" b="1" dirty="0">
                <a:solidFill>
                  <a:srgbClr val="E4002B"/>
                </a:solidFill>
                <a:latin typeface="Calibri" pitchFamily="34" charset="0"/>
                <a:ea typeface="Calibri" pitchFamily="34" charset="-122"/>
                <a:cs typeface="Calibri" pitchFamily="34" charset="-120"/>
              </a:rPr>
              <a:t>SIC activation key</a:t>
            </a:r>
            <a:endParaRPr lang="en-US" sz="1200" dirty="0"/>
          </a:p>
        </p:txBody>
      </p:sp>
      <p:sp>
        <p:nvSpPr>
          <p:cNvPr id="9" name="Text 5"/>
          <p:cNvSpPr/>
          <p:nvPr/>
        </p:nvSpPr>
        <p:spPr>
          <a:xfrm>
            <a:off x="6858000" y="6035040"/>
            <a:ext cx="4846320" cy="274320"/>
          </a:xfrm>
          <a:prstGeom prst="rect">
            <a:avLst/>
          </a:prstGeom>
          <a:noFill/>
          <a:ln/>
        </p:spPr>
        <p:txBody>
          <a:bodyPr wrap="square" rtlCol="0" anchor="ctr"/>
          <a:lstStyle/>
          <a:p>
            <a:pPr marL="0" indent="0" algn="ctr">
              <a:buNone/>
            </a:pPr>
            <a:r>
              <a:rPr lang="en-US" sz="1000" i="1" dirty="0">
                <a:solidFill>
                  <a:srgbClr val="C9D1DB"/>
                </a:solidFill>
                <a:latin typeface="Calibri" pitchFamily="34" charset="0"/>
                <a:ea typeface="Calibri" pitchFamily="34" charset="-122"/>
                <a:cs typeface="Calibri" pitchFamily="34" charset="-120"/>
              </a:rPr>
              <a:t>One-time key used later by A-SMS to establish trust with A-GW</a:t>
            </a:r>
            <a:endParaRPr lang="en-US" sz="1000" dirty="0"/>
          </a:p>
        </p:txBody>
      </p:sp>
      <p:sp>
        <p:nvSpPr>
          <p:cNvPr id="11" name="Text 7"/>
          <p:cNvSpPr/>
          <p:nvPr/>
        </p:nvSpPr>
        <p:spPr>
          <a:xfrm>
            <a:off x="11247120" y="6446520"/>
            <a:ext cx="457200" cy="274320"/>
          </a:xfrm>
          <a:prstGeom prst="rect">
            <a:avLst/>
          </a:prstGeom>
          <a:noFill/>
          <a:ln/>
        </p:spPr>
        <p:txBody>
          <a:bodyPr wrap="square" lIns="0" tIns="0" rIns="0" bIns="0" rtlCol="0" anchor="ctr"/>
          <a:lstStyle/>
          <a:p>
            <a:pPr marL="0" indent="0" algn="r">
              <a:buNone/>
            </a:pPr>
            <a:r>
              <a:rPr lang="en-US" sz="1000" dirty="0">
                <a:solidFill>
                  <a:srgbClr val="8A9AB0"/>
                </a:solidFill>
                <a:latin typeface="Calibri" pitchFamily="34" charset="0"/>
                <a:ea typeface="Calibri" pitchFamily="34" charset="-122"/>
                <a:cs typeface="Calibri" pitchFamily="34" charset="-120"/>
              </a:rPr>
              <a:t>8 / 17</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0F1E36"/>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502920"/>
          </a:xfrm>
          <a:prstGeom prst="rect">
            <a:avLst/>
          </a:prstGeom>
          <a:noFill/>
          <a:ln/>
        </p:spPr>
        <p:txBody>
          <a:bodyPr wrap="square" lIns="0" tIns="0" rIns="0" bIns="0"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SmartConsole, the single pane of glass</a:t>
            </a:r>
            <a:endParaRPr lang="en-US" sz="2800" dirty="0"/>
          </a:p>
        </p:txBody>
      </p:sp>
      <p:sp>
        <p:nvSpPr>
          <p:cNvPr id="3" name="Shape 1"/>
          <p:cNvSpPr/>
          <p:nvPr/>
        </p:nvSpPr>
        <p:spPr>
          <a:xfrm>
            <a:off x="457200" y="822960"/>
            <a:ext cx="457200" cy="54864"/>
          </a:xfrm>
          <a:prstGeom prst="rect">
            <a:avLst/>
          </a:prstGeom>
          <a:solidFill>
            <a:srgbClr val="E4002B"/>
          </a:solidFill>
          <a:ln w="12700">
            <a:solidFill>
              <a:srgbClr val="E4002B"/>
            </a:solidFill>
            <a:prstDash val="solid"/>
          </a:ln>
        </p:spPr>
      </p:sp>
      <p:pic>
        <p:nvPicPr>
          <p:cNvPr id="4" name="Image 0" descr="deck/smartconsole_dashboard.jpeg"/>
          <p:cNvPicPr>
            <a:picLocks noChangeAspect="1"/>
          </p:cNvPicPr>
          <p:nvPr/>
        </p:nvPicPr>
        <p:blipFill>
          <a:blip r:embed="rId3"/>
          <a:srcRect/>
          <a:stretch/>
        </p:blipFill>
        <p:spPr>
          <a:xfrm>
            <a:off x="457200" y="1188720"/>
            <a:ext cx="7772400" cy="4846320"/>
          </a:xfrm>
          <a:prstGeom prst="rect">
            <a:avLst/>
          </a:prstGeom>
        </p:spPr>
      </p:pic>
      <p:sp>
        <p:nvSpPr>
          <p:cNvPr id="5" name="Text 2"/>
          <p:cNvSpPr/>
          <p:nvPr/>
        </p:nvSpPr>
        <p:spPr>
          <a:xfrm>
            <a:off x="8503920" y="1234440"/>
            <a:ext cx="3383280" cy="36576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A-SMS as managed server</a:t>
            </a:r>
            <a:endParaRPr lang="en-US" sz="1600" dirty="0"/>
          </a:p>
        </p:txBody>
      </p:sp>
      <p:sp>
        <p:nvSpPr>
          <p:cNvPr id="6" name="Text 3"/>
          <p:cNvSpPr/>
          <p:nvPr/>
        </p:nvSpPr>
        <p:spPr>
          <a:xfrm>
            <a:off x="8503920" y="1874520"/>
            <a:ext cx="1371600" cy="320040"/>
          </a:xfrm>
          <a:prstGeom prst="rect">
            <a:avLst/>
          </a:prstGeom>
          <a:noFill/>
          <a:ln/>
        </p:spPr>
        <p:txBody>
          <a:bodyPr wrap="square" rtlCol="0" anchor="ctr"/>
          <a:lstStyle/>
          <a:p>
            <a:pPr marL="0" indent="0">
              <a:buNone/>
            </a:pPr>
            <a:r>
              <a:rPr lang="en-US" sz="1100" b="1" kern="0" spc="200" dirty="0">
                <a:solidFill>
                  <a:srgbClr val="8A9AB0"/>
                </a:solidFill>
                <a:latin typeface="Calibri" pitchFamily="34" charset="0"/>
                <a:ea typeface="Calibri" pitchFamily="34" charset="-122"/>
                <a:cs typeface="Calibri" pitchFamily="34" charset="-120"/>
              </a:rPr>
              <a:t>IP</a:t>
            </a:r>
            <a:endParaRPr lang="en-US" sz="1100" dirty="0"/>
          </a:p>
        </p:txBody>
      </p:sp>
      <p:sp>
        <p:nvSpPr>
          <p:cNvPr id="7" name="Text 4"/>
          <p:cNvSpPr/>
          <p:nvPr/>
        </p:nvSpPr>
        <p:spPr>
          <a:xfrm>
            <a:off x="9966960" y="1874520"/>
            <a:ext cx="2011680" cy="320040"/>
          </a:xfrm>
          <a:prstGeom prst="rect">
            <a:avLst/>
          </a:prstGeom>
          <a:noFill/>
          <a:ln/>
        </p:spPr>
        <p:txBody>
          <a:bodyPr wrap="square" rtlCol="0" anchor="ctr"/>
          <a:lstStyle/>
          <a:p>
            <a:pPr marL="0" indent="0">
              <a:buNone/>
            </a:pPr>
            <a:r>
              <a:rPr lang="en-US" sz="1100" dirty="0">
                <a:solidFill>
                  <a:srgbClr val="FFFFFF"/>
                </a:solidFill>
                <a:latin typeface="Consolas" pitchFamily="34" charset="0"/>
                <a:ea typeface="Consolas" pitchFamily="34" charset="-122"/>
                <a:cs typeface="Consolas" pitchFamily="34" charset="-120"/>
              </a:rPr>
              <a:t>10.1.1.101</a:t>
            </a:r>
            <a:endParaRPr lang="en-US" sz="1100" dirty="0"/>
          </a:p>
        </p:txBody>
      </p:sp>
      <p:sp>
        <p:nvSpPr>
          <p:cNvPr id="8" name="Text 5"/>
          <p:cNvSpPr/>
          <p:nvPr/>
        </p:nvSpPr>
        <p:spPr>
          <a:xfrm>
            <a:off x="8503920" y="2377440"/>
            <a:ext cx="1371600" cy="320040"/>
          </a:xfrm>
          <a:prstGeom prst="rect">
            <a:avLst/>
          </a:prstGeom>
          <a:noFill/>
          <a:ln/>
        </p:spPr>
        <p:txBody>
          <a:bodyPr wrap="square" rtlCol="0" anchor="ctr"/>
          <a:lstStyle/>
          <a:p>
            <a:pPr marL="0" indent="0">
              <a:buNone/>
            </a:pPr>
            <a:r>
              <a:rPr lang="en-US" sz="1100" b="1" kern="0" spc="200" dirty="0">
                <a:solidFill>
                  <a:srgbClr val="8A9AB0"/>
                </a:solidFill>
                <a:latin typeface="Calibri" pitchFamily="34" charset="0"/>
                <a:ea typeface="Calibri" pitchFamily="34" charset="-122"/>
                <a:cs typeface="Calibri" pitchFamily="34" charset="-120"/>
              </a:rPr>
              <a:t>OS</a:t>
            </a:r>
            <a:endParaRPr lang="en-US" sz="1100" dirty="0"/>
          </a:p>
        </p:txBody>
      </p:sp>
      <p:sp>
        <p:nvSpPr>
          <p:cNvPr id="9" name="Text 6"/>
          <p:cNvSpPr/>
          <p:nvPr/>
        </p:nvSpPr>
        <p:spPr>
          <a:xfrm>
            <a:off x="9966960" y="2377440"/>
            <a:ext cx="2011680" cy="320040"/>
          </a:xfrm>
          <a:prstGeom prst="rect">
            <a:avLst/>
          </a:prstGeom>
          <a:noFill/>
          <a:ln/>
        </p:spPr>
        <p:txBody>
          <a:bodyPr wrap="square" rtlCol="0" anchor="ctr"/>
          <a:lstStyle/>
          <a:p>
            <a:pPr marL="0" indent="0">
              <a:buNone/>
            </a:pPr>
            <a:r>
              <a:rPr lang="en-US" sz="1100" dirty="0">
                <a:solidFill>
                  <a:srgbClr val="FFFFFF"/>
                </a:solidFill>
                <a:latin typeface="Calibri" pitchFamily="34" charset="0"/>
                <a:ea typeface="Calibri" pitchFamily="34" charset="-122"/>
                <a:cs typeface="Calibri" pitchFamily="34" charset="-120"/>
              </a:rPr>
              <a:t>Gaia R81.20</a:t>
            </a:r>
            <a:endParaRPr lang="en-US" sz="1100" dirty="0"/>
          </a:p>
        </p:txBody>
      </p:sp>
      <p:sp>
        <p:nvSpPr>
          <p:cNvPr id="10" name="Text 7"/>
          <p:cNvSpPr/>
          <p:nvPr/>
        </p:nvSpPr>
        <p:spPr>
          <a:xfrm>
            <a:off x="8503920" y="2880360"/>
            <a:ext cx="1371600" cy="320040"/>
          </a:xfrm>
          <a:prstGeom prst="rect">
            <a:avLst/>
          </a:prstGeom>
          <a:noFill/>
          <a:ln/>
        </p:spPr>
        <p:txBody>
          <a:bodyPr wrap="square" rtlCol="0" anchor="ctr"/>
          <a:lstStyle/>
          <a:p>
            <a:pPr marL="0" indent="0">
              <a:buNone/>
            </a:pPr>
            <a:r>
              <a:rPr lang="en-US" sz="1100" b="1" kern="0" spc="200" dirty="0">
                <a:solidFill>
                  <a:srgbClr val="8A9AB0"/>
                </a:solidFill>
                <a:latin typeface="Calibri" pitchFamily="34" charset="0"/>
                <a:ea typeface="Calibri" pitchFamily="34" charset="-122"/>
                <a:cs typeface="Calibri" pitchFamily="34" charset="-120"/>
              </a:rPr>
              <a:t>Platform</a:t>
            </a:r>
            <a:endParaRPr lang="en-US" sz="1100" dirty="0"/>
          </a:p>
        </p:txBody>
      </p:sp>
      <p:sp>
        <p:nvSpPr>
          <p:cNvPr id="11" name="Text 8"/>
          <p:cNvSpPr/>
          <p:nvPr/>
        </p:nvSpPr>
        <p:spPr>
          <a:xfrm>
            <a:off x="9966960" y="2880360"/>
            <a:ext cx="2011680" cy="320040"/>
          </a:xfrm>
          <a:prstGeom prst="rect">
            <a:avLst/>
          </a:prstGeom>
          <a:noFill/>
          <a:ln/>
        </p:spPr>
        <p:txBody>
          <a:bodyPr wrap="square" rtlCol="0" anchor="ctr"/>
          <a:lstStyle/>
          <a:p>
            <a:pPr marL="0" indent="0">
              <a:buNone/>
            </a:pPr>
            <a:r>
              <a:rPr lang="en-US" sz="1100" dirty="0">
                <a:solidFill>
                  <a:srgbClr val="FFFFFF"/>
                </a:solidFill>
                <a:latin typeface="Calibri" pitchFamily="34" charset="0"/>
                <a:ea typeface="Calibri" pitchFamily="34" charset="-122"/>
                <a:cs typeface="Calibri" pitchFamily="34" charset="-120"/>
              </a:rPr>
              <a:t>Open Server</a:t>
            </a:r>
            <a:endParaRPr lang="en-US" sz="1100" dirty="0"/>
          </a:p>
        </p:txBody>
      </p:sp>
      <p:sp>
        <p:nvSpPr>
          <p:cNvPr id="12" name="Text 9"/>
          <p:cNvSpPr/>
          <p:nvPr/>
        </p:nvSpPr>
        <p:spPr>
          <a:xfrm>
            <a:off x="8503920" y="3383280"/>
            <a:ext cx="1371600" cy="320040"/>
          </a:xfrm>
          <a:prstGeom prst="rect">
            <a:avLst/>
          </a:prstGeom>
          <a:noFill/>
          <a:ln/>
        </p:spPr>
        <p:txBody>
          <a:bodyPr wrap="square" rtlCol="0" anchor="ctr"/>
          <a:lstStyle/>
          <a:p>
            <a:pPr marL="0" indent="0">
              <a:buNone/>
            </a:pPr>
            <a:r>
              <a:rPr lang="en-US" sz="1100" b="1" kern="0" spc="200" dirty="0">
                <a:solidFill>
                  <a:srgbClr val="8A9AB0"/>
                </a:solidFill>
                <a:latin typeface="Calibri" pitchFamily="34" charset="0"/>
                <a:ea typeface="Calibri" pitchFamily="34" charset="-122"/>
                <a:cs typeface="Calibri" pitchFamily="34" charset="-120"/>
              </a:rPr>
              <a:t>Status</a:t>
            </a:r>
            <a:endParaRPr lang="en-US" sz="1100" dirty="0"/>
          </a:p>
        </p:txBody>
      </p:sp>
      <p:sp>
        <p:nvSpPr>
          <p:cNvPr id="13" name="Text 10"/>
          <p:cNvSpPr/>
          <p:nvPr/>
        </p:nvSpPr>
        <p:spPr>
          <a:xfrm>
            <a:off x="9966960" y="3383280"/>
            <a:ext cx="2011680" cy="320040"/>
          </a:xfrm>
          <a:prstGeom prst="rect">
            <a:avLst/>
          </a:prstGeom>
          <a:noFill/>
          <a:ln/>
        </p:spPr>
        <p:txBody>
          <a:bodyPr wrap="square" rtlCol="0" anchor="ctr"/>
          <a:lstStyle/>
          <a:p>
            <a:pPr marL="0" indent="0">
              <a:buNone/>
            </a:pPr>
            <a:r>
              <a:rPr lang="en-US" sz="1100" dirty="0">
                <a:solidFill>
                  <a:srgbClr val="FFFFFF"/>
                </a:solidFill>
                <a:latin typeface="Calibri" pitchFamily="34" charset="0"/>
                <a:ea typeface="Calibri" pitchFamily="34" charset="-122"/>
                <a:cs typeface="Calibri" pitchFamily="34" charset="-120"/>
              </a:rPr>
              <a:t>Reachable</a:t>
            </a:r>
            <a:endParaRPr lang="en-US" sz="1100" dirty="0"/>
          </a:p>
        </p:txBody>
      </p:sp>
      <p:sp>
        <p:nvSpPr>
          <p:cNvPr id="14" name="Text 11"/>
          <p:cNvSpPr/>
          <p:nvPr/>
        </p:nvSpPr>
        <p:spPr>
          <a:xfrm>
            <a:off x="8503920" y="3886200"/>
            <a:ext cx="1371600" cy="320040"/>
          </a:xfrm>
          <a:prstGeom prst="rect">
            <a:avLst/>
          </a:prstGeom>
          <a:noFill/>
          <a:ln/>
        </p:spPr>
        <p:txBody>
          <a:bodyPr wrap="square" rtlCol="0" anchor="ctr"/>
          <a:lstStyle/>
          <a:p>
            <a:pPr marL="0" indent="0">
              <a:buNone/>
            </a:pPr>
            <a:r>
              <a:rPr lang="en-US" sz="1100" b="1" kern="0" spc="200" dirty="0">
                <a:solidFill>
                  <a:srgbClr val="8A9AB0"/>
                </a:solidFill>
                <a:latin typeface="Calibri" pitchFamily="34" charset="0"/>
                <a:ea typeface="Calibri" pitchFamily="34" charset="-122"/>
                <a:cs typeface="Calibri" pitchFamily="34" charset="-120"/>
              </a:rPr>
              <a:t>Objects loaded</a:t>
            </a:r>
            <a:endParaRPr lang="en-US" sz="1100" dirty="0"/>
          </a:p>
        </p:txBody>
      </p:sp>
      <p:sp>
        <p:nvSpPr>
          <p:cNvPr id="15" name="Text 12"/>
          <p:cNvSpPr/>
          <p:nvPr/>
        </p:nvSpPr>
        <p:spPr>
          <a:xfrm>
            <a:off x="9966960" y="3886200"/>
            <a:ext cx="2011680" cy="320040"/>
          </a:xfrm>
          <a:prstGeom prst="rect">
            <a:avLst/>
          </a:prstGeom>
          <a:noFill/>
          <a:ln/>
        </p:spPr>
        <p:txBody>
          <a:bodyPr wrap="square" rtlCol="0" anchor="ctr"/>
          <a:lstStyle/>
          <a:p>
            <a:pPr marL="0" indent="0">
              <a:buNone/>
            </a:pPr>
            <a:r>
              <a:rPr lang="en-US" sz="1100" dirty="0">
                <a:solidFill>
                  <a:srgbClr val="FFFFFF"/>
                </a:solidFill>
                <a:latin typeface="Consolas" pitchFamily="34" charset="0"/>
                <a:ea typeface="Consolas" pitchFamily="34" charset="-122"/>
                <a:cs typeface="Consolas" pitchFamily="34" charset="-120"/>
              </a:rPr>
              <a:t>17 network, 521 services</a:t>
            </a:r>
            <a:endParaRPr lang="en-US" sz="1100" dirty="0"/>
          </a:p>
        </p:txBody>
      </p:sp>
      <p:sp>
        <p:nvSpPr>
          <p:cNvPr id="16" name="Text 13"/>
          <p:cNvSpPr/>
          <p:nvPr/>
        </p:nvSpPr>
        <p:spPr>
          <a:xfrm>
            <a:off x="8503920" y="4846320"/>
            <a:ext cx="3383280" cy="274320"/>
          </a:xfrm>
          <a:prstGeom prst="rect">
            <a:avLst/>
          </a:prstGeom>
          <a:noFill/>
          <a:ln/>
        </p:spPr>
        <p:txBody>
          <a:bodyPr wrap="square" rtlCol="0" anchor="ctr"/>
          <a:lstStyle/>
          <a:p>
            <a:pPr marL="0" indent="0">
              <a:buNone/>
            </a:pPr>
            <a:r>
              <a:rPr lang="en-US" sz="1000" b="1" kern="0" spc="300" dirty="0">
                <a:solidFill>
                  <a:srgbClr val="E4002B"/>
                </a:solidFill>
              </a:rPr>
              <a:t>NEXT</a:t>
            </a:r>
            <a:endParaRPr lang="en-US" sz="1000" dirty="0"/>
          </a:p>
        </p:txBody>
      </p:sp>
      <p:sp>
        <p:nvSpPr>
          <p:cNvPr id="17" name="Text 14"/>
          <p:cNvSpPr/>
          <p:nvPr/>
        </p:nvSpPr>
        <p:spPr>
          <a:xfrm>
            <a:off x="8503920" y="5120640"/>
            <a:ext cx="3383280" cy="914400"/>
          </a:xfrm>
          <a:prstGeom prst="rect">
            <a:avLst/>
          </a:prstGeom>
          <a:noFill/>
          <a:ln/>
        </p:spPr>
        <p:txBody>
          <a:bodyPr wrap="square" rtlCol="0" anchor="ctr"/>
          <a:lstStyle/>
          <a:p>
            <a:pPr marL="0" indent="0">
              <a:lnSpc>
                <a:spcPct val="120000"/>
              </a:lnSpc>
              <a:buNone/>
            </a:pPr>
            <a:r>
              <a:rPr lang="en-US" sz="1200" dirty="0">
                <a:solidFill>
                  <a:srgbClr val="C9D1DB"/>
                </a:solidFill>
                <a:latin typeface="Calibri" pitchFamily="34" charset="0"/>
                <a:ea typeface="Calibri" pitchFamily="34" charset="-122"/>
                <a:cs typeface="Calibri" pitchFamily="34" charset="-120"/>
              </a:rPr>
              <a:t>Add A-GW as a managed gateway, establish SIC, publish the initial policy.</a:t>
            </a:r>
            <a:endParaRPr lang="en-US" sz="1200" dirty="0"/>
          </a:p>
        </p:txBody>
      </p:sp>
      <p:sp>
        <p:nvSpPr>
          <p:cNvPr id="19" name="Text 16"/>
          <p:cNvSpPr/>
          <p:nvPr/>
        </p:nvSpPr>
        <p:spPr>
          <a:xfrm>
            <a:off x="11247120" y="6446520"/>
            <a:ext cx="457200" cy="274320"/>
          </a:xfrm>
          <a:prstGeom prst="rect">
            <a:avLst/>
          </a:prstGeom>
          <a:noFill/>
          <a:ln/>
        </p:spPr>
        <p:txBody>
          <a:bodyPr wrap="square" lIns="0" tIns="0" rIns="0" bIns="0" rtlCol="0" anchor="ctr"/>
          <a:lstStyle/>
          <a:p>
            <a:pPr marL="0" indent="0" algn="r">
              <a:buNone/>
            </a:pPr>
            <a:r>
              <a:rPr lang="en-US" sz="1000" dirty="0">
                <a:solidFill>
                  <a:srgbClr val="8A9AB0"/>
                </a:solidFill>
                <a:latin typeface="Calibri" pitchFamily="34" charset="0"/>
                <a:ea typeface="Calibri" pitchFamily="34" charset="-122"/>
                <a:cs typeface="Calibri" pitchFamily="34" charset="-120"/>
              </a:rPr>
              <a:t>9 / 17</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0F1E36"/>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502920"/>
          </a:xfrm>
          <a:prstGeom prst="rect">
            <a:avLst/>
          </a:prstGeom>
          <a:noFill/>
          <a:ln/>
        </p:spPr>
        <p:txBody>
          <a:bodyPr wrap="square" lIns="0" tIns="0" rIns="0" bIns="0"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Secure Internal Communication established</a:t>
            </a:r>
            <a:endParaRPr lang="en-US" sz="2800" dirty="0"/>
          </a:p>
        </p:txBody>
      </p:sp>
      <p:sp>
        <p:nvSpPr>
          <p:cNvPr id="3" name="Shape 1"/>
          <p:cNvSpPr/>
          <p:nvPr/>
        </p:nvSpPr>
        <p:spPr>
          <a:xfrm>
            <a:off x="457200" y="822960"/>
            <a:ext cx="457200" cy="54864"/>
          </a:xfrm>
          <a:prstGeom prst="rect">
            <a:avLst/>
          </a:prstGeom>
          <a:solidFill>
            <a:srgbClr val="E4002B"/>
          </a:solidFill>
          <a:ln w="12700">
            <a:solidFill>
              <a:srgbClr val="E4002B"/>
            </a:solidFill>
            <a:prstDash val="solid"/>
          </a:ln>
        </p:spPr>
      </p:sp>
      <p:pic>
        <p:nvPicPr>
          <p:cNvPr id="4" name="Image 0" descr="deck/sic_trust.jpeg"/>
          <p:cNvPicPr>
            <a:picLocks noChangeAspect="1"/>
          </p:cNvPicPr>
          <p:nvPr/>
        </p:nvPicPr>
        <p:blipFill>
          <a:blip r:embed="rId3"/>
          <a:srcRect/>
          <a:stretch/>
        </p:blipFill>
        <p:spPr>
          <a:xfrm>
            <a:off x="457200" y="1188720"/>
            <a:ext cx="7772400" cy="4846320"/>
          </a:xfrm>
          <a:prstGeom prst="rect">
            <a:avLst/>
          </a:prstGeom>
        </p:spPr>
      </p:pic>
      <p:sp>
        <p:nvSpPr>
          <p:cNvPr id="5" name="Shape 2"/>
          <p:cNvSpPr/>
          <p:nvPr/>
        </p:nvSpPr>
        <p:spPr>
          <a:xfrm>
            <a:off x="8503920" y="1188720"/>
            <a:ext cx="3383280" cy="4846320"/>
          </a:xfrm>
          <a:prstGeom prst="rect">
            <a:avLst/>
          </a:prstGeom>
          <a:solidFill>
            <a:srgbClr val="223A5F"/>
          </a:solidFill>
          <a:ln w="12700">
            <a:solidFill>
              <a:srgbClr val="223A5F"/>
            </a:solidFill>
            <a:prstDash val="solid"/>
          </a:ln>
        </p:spPr>
      </p:sp>
      <p:sp>
        <p:nvSpPr>
          <p:cNvPr id="6" name="Shape 3"/>
          <p:cNvSpPr/>
          <p:nvPr/>
        </p:nvSpPr>
        <p:spPr>
          <a:xfrm>
            <a:off x="8503920" y="1188720"/>
            <a:ext cx="3383280" cy="45720"/>
          </a:xfrm>
          <a:prstGeom prst="rect">
            <a:avLst/>
          </a:prstGeom>
          <a:solidFill>
            <a:srgbClr val="E4002B"/>
          </a:solidFill>
          <a:ln w="12700">
            <a:solidFill>
              <a:srgbClr val="E4002B"/>
            </a:solidFill>
            <a:prstDash val="solid"/>
          </a:ln>
        </p:spPr>
      </p:sp>
      <p:sp>
        <p:nvSpPr>
          <p:cNvPr id="7" name="Text 4"/>
          <p:cNvSpPr/>
          <p:nvPr/>
        </p:nvSpPr>
        <p:spPr>
          <a:xfrm>
            <a:off x="8686800" y="1371600"/>
            <a:ext cx="3200400" cy="274320"/>
          </a:xfrm>
          <a:prstGeom prst="rect">
            <a:avLst/>
          </a:prstGeom>
          <a:noFill/>
          <a:ln/>
        </p:spPr>
        <p:txBody>
          <a:bodyPr wrap="square" rtlCol="0" anchor="ctr"/>
          <a:lstStyle/>
          <a:p>
            <a:pPr marL="0" indent="0">
              <a:buNone/>
            </a:pPr>
            <a:r>
              <a:rPr lang="en-US" sz="1000" b="1" kern="0" spc="300" dirty="0">
                <a:solidFill>
                  <a:srgbClr val="E4002B"/>
                </a:solidFill>
              </a:rPr>
              <a:t>TRUST ESTABLISHED</a:t>
            </a:r>
            <a:endParaRPr lang="en-US" sz="1000" dirty="0"/>
          </a:p>
        </p:txBody>
      </p:sp>
      <p:sp>
        <p:nvSpPr>
          <p:cNvPr id="8" name="Text 5"/>
          <p:cNvSpPr/>
          <p:nvPr/>
        </p:nvSpPr>
        <p:spPr>
          <a:xfrm>
            <a:off x="8686800" y="1691640"/>
            <a:ext cx="3200400" cy="457200"/>
          </a:xfrm>
          <a:prstGeom prst="rect">
            <a:avLst/>
          </a:prstGeom>
          <a:noFill/>
          <a:ln/>
        </p:spPr>
        <p:txBody>
          <a:bodyPr wrap="square" rtlCol="0" anchor="ctr"/>
          <a:lstStyle/>
          <a:p>
            <a:pPr marL="0" indent="0">
              <a:buNone/>
            </a:pPr>
            <a:r>
              <a:rPr lang="en-US" sz="2200" b="1" dirty="0">
                <a:solidFill>
                  <a:srgbClr val="FFFFFF"/>
                </a:solidFill>
                <a:latin typeface="Calibri" pitchFamily="34" charset="0"/>
                <a:ea typeface="Calibri" pitchFamily="34" charset="-122"/>
                <a:cs typeface="Calibri" pitchFamily="34" charset="-120"/>
              </a:rPr>
              <a:t>A-SMS and A-GW</a:t>
            </a:r>
            <a:endParaRPr lang="en-US" sz="2200" dirty="0"/>
          </a:p>
        </p:txBody>
      </p:sp>
      <p:sp>
        <p:nvSpPr>
          <p:cNvPr id="9" name="Text 6"/>
          <p:cNvSpPr/>
          <p:nvPr/>
        </p:nvSpPr>
        <p:spPr>
          <a:xfrm>
            <a:off x="8686800" y="2377440"/>
            <a:ext cx="365760" cy="320040"/>
          </a:xfrm>
          <a:prstGeom prst="rect">
            <a:avLst/>
          </a:prstGeom>
          <a:noFill/>
          <a:ln/>
        </p:spPr>
        <p:txBody>
          <a:bodyPr wrap="square" rtlCol="0" anchor="ctr"/>
          <a:lstStyle/>
          <a:p>
            <a:pPr marL="0" indent="0">
              <a:buNone/>
            </a:pPr>
            <a:r>
              <a:rPr lang="en-US" sz="1600" b="1" dirty="0">
                <a:solidFill>
                  <a:srgbClr val="E4002B"/>
                </a:solidFill>
                <a:latin typeface="Wingdings 2" pitchFamily="34" charset="0"/>
                <a:ea typeface="Wingdings 2" pitchFamily="34" charset="-122"/>
                <a:cs typeface="Wingdings 2" pitchFamily="34" charset="-120"/>
              </a:rPr>
              <a:t>v</a:t>
            </a:r>
            <a:endParaRPr lang="en-US" sz="1600" dirty="0"/>
          </a:p>
        </p:txBody>
      </p:sp>
      <p:sp>
        <p:nvSpPr>
          <p:cNvPr id="10" name="Text 7"/>
          <p:cNvSpPr/>
          <p:nvPr/>
        </p:nvSpPr>
        <p:spPr>
          <a:xfrm>
            <a:off x="9098280" y="2377440"/>
            <a:ext cx="2743200" cy="320040"/>
          </a:xfrm>
          <a:prstGeom prst="rect">
            <a:avLst/>
          </a:prstGeom>
          <a:noFill/>
          <a:ln/>
        </p:spPr>
        <p:txBody>
          <a:bodyPr wrap="square" rtlCol="0" anchor="ctr"/>
          <a:lstStyle/>
          <a:p>
            <a:pPr marL="0" indent="0">
              <a:buNone/>
            </a:pPr>
            <a:r>
              <a:rPr lang="en-US" sz="1200" dirty="0">
                <a:solidFill>
                  <a:srgbClr val="FFFFFF"/>
                </a:solidFill>
                <a:latin typeface="Calibri" pitchFamily="34" charset="0"/>
                <a:ea typeface="Calibri" pitchFamily="34" charset="-122"/>
                <a:cs typeface="Calibri" pitchFamily="34" charset="-120"/>
              </a:rPr>
              <a:t>Certificate exchange complete</a:t>
            </a:r>
            <a:endParaRPr lang="en-US" sz="1200" dirty="0"/>
          </a:p>
        </p:txBody>
      </p:sp>
      <p:sp>
        <p:nvSpPr>
          <p:cNvPr id="11" name="Text 8"/>
          <p:cNvSpPr/>
          <p:nvPr/>
        </p:nvSpPr>
        <p:spPr>
          <a:xfrm>
            <a:off x="8686800" y="2880360"/>
            <a:ext cx="365760" cy="320040"/>
          </a:xfrm>
          <a:prstGeom prst="rect">
            <a:avLst/>
          </a:prstGeom>
          <a:noFill/>
          <a:ln/>
        </p:spPr>
        <p:txBody>
          <a:bodyPr wrap="square" rtlCol="0" anchor="ctr"/>
          <a:lstStyle/>
          <a:p>
            <a:pPr marL="0" indent="0">
              <a:buNone/>
            </a:pPr>
            <a:r>
              <a:rPr lang="en-US" sz="1600" b="1" dirty="0">
                <a:solidFill>
                  <a:srgbClr val="E4002B"/>
                </a:solidFill>
                <a:latin typeface="Wingdings 2" pitchFamily="34" charset="0"/>
                <a:ea typeface="Wingdings 2" pitchFamily="34" charset="-122"/>
                <a:cs typeface="Wingdings 2" pitchFamily="34" charset="-120"/>
              </a:rPr>
              <a:t>v</a:t>
            </a:r>
            <a:endParaRPr lang="en-US" sz="1600" dirty="0"/>
          </a:p>
        </p:txBody>
      </p:sp>
      <p:sp>
        <p:nvSpPr>
          <p:cNvPr id="12" name="Text 9"/>
          <p:cNvSpPr/>
          <p:nvPr/>
        </p:nvSpPr>
        <p:spPr>
          <a:xfrm>
            <a:off x="9098280" y="2880360"/>
            <a:ext cx="2743200" cy="320040"/>
          </a:xfrm>
          <a:prstGeom prst="rect">
            <a:avLst/>
          </a:prstGeom>
          <a:noFill/>
          <a:ln/>
        </p:spPr>
        <p:txBody>
          <a:bodyPr wrap="square" rtlCol="0" anchor="ctr"/>
          <a:lstStyle/>
          <a:p>
            <a:pPr marL="0" indent="0">
              <a:buNone/>
            </a:pPr>
            <a:r>
              <a:rPr lang="en-US" sz="1200" dirty="0">
                <a:solidFill>
                  <a:srgbClr val="FFFFFF"/>
                </a:solidFill>
                <a:latin typeface="Calibri" pitchFamily="34" charset="0"/>
                <a:ea typeface="Calibri" pitchFamily="34" charset="-122"/>
                <a:cs typeface="Calibri" pitchFamily="34" charset="-120"/>
              </a:rPr>
              <a:t>Active blades: Firewall and NAT</a:t>
            </a:r>
            <a:endParaRPr lang="en-US" sz="1200" dirty="0"/>
          </a:p>
        </p:txBody>
      </p:sp>
      <p:sp>
        <p:nvSpPr>
          <p:cNvPr id="13" name="Text 10"/>
          <p:cNvSpPr/>
          <p:nvPr/>
        </p:nvSpPr>
        <p:spPr>
          <a:xfrm>
            <a:off x="8686800" y="3383280"/>
            <a:ext cx="365760" cy="320040"/>
          </a:xfrm>
          <a:prstGeom prst="rect">
            <a:avLst/>
          </a:prstGeom>
          <a:noFill/>
          <a:ln/>
        </p:spPr>
        <p:txBody>
          <a:bodyPr wrap="square" rtlCol="0" anchor="ctr"/>
          <a:lstStyle/>
          <a:p>
            <a:pPr marL="0" indent="0">
              <a:buNone/>
            </a:pPr>
            <a:r>
              <a:rPr lang="en-US" sz="1600" b="1" dirty="0">
                <a:solidFill>
                  <a:srgbClr val="E4002B"/>
                </a:solidFill>
                <a:latin typeface="Wingdings 2" pitchFamily="34" charset="0"/>
                <a:ea typeface="Wingdings 2" pitchFamily="34" charset="-122"/>
                <a:cs typeface="Wingdings 2" pitchFamily="34" charset="-120"/>
              </a:rPr>
              <a:t>v</a:t>
            </a:r>
            <a:endParaRPr lang="en-US" sz="1600" dirty="0"/>
          </a:p>
        </p:txBody>
      </p:sp>
      <p:sp>
        <p:nvSpPr>
          <p:cNvPr id="14" name="Text 11"/>
          <p:cNvSpPr/>
          <p:nvPr/>
        </p:nvSpPr>
        <p:spPr>
          <a:xfrm>
            <a:off x="9098280" y="3383280"/>
            <a:ext cx="2743200" cy="320040"/>
          </a:xfrm>
          <a:prstGeom prst="rect">
            <a:avLst/>
          </a:prstGeom>
          <a:noFill/>
          <a:ln/>
        </p:spPr>
        <p:txBody>
          <a:bodyPr wrap="square" rtlCol="0" anchor="ctr"/>
          <a:lstStyle/>
          <a:p>
            <a:pPr marL="0" indent="0">
              <a:buNone/>
            </a:pPr>
            <a:r>
              <a:rPr lang="en-US" sz="1200" dirty="0">
                <a:solidFill>
                  <a:srgbClr val="FFFFFF"/>
                </a:solidFill>
                <a:latin typeface="Calibri" pitchFamily="34" charset="0"/>
                <a:ea typeface="Calibri" pitchFamily="34" charset="-122"/>
                <a:cs typeface="Calibri" pitchFamily="34" charset="-120"/>
              </a:rPr>
              <a:t>IPv4 10.1.1.1 resolved</a:t>
            </a:r>
            <a:endParaRPr lang="en-US" sz="1200" dirty="0"/>
          </a:p>
        </p:txBody>
      </p:sp>
      <p:sp>
        <p:nvSpPr>
          <p:cNvPr id="15" name="Text 12"/>
          <p:cNvSpPr/>
          <p:nvPr/>
        </p:nvSpPr>
        <p:spPr>
          <a:xfrm>
            <a:off x="8686800" y="3886200"/>
            <a:ext cx="365760" cy="320040"/>
          </a:xfrm>
          <a:prstGeom prst="rect">
            <a:avLst/>
          </a:prstGeom>
          <a:noFill/>
          <a:ln/>
        </p:spPr>
        <p:txBody>
          <a:bodyPr wrap="square" rtlCol="0" anchor="ctr"/>
          <a:lstStyle/>
          <a:p>
            <a:pPr marL="0" indent="0">
              <a:buNone/>
            </a:pPr>
            <a:r>
              <a:rPr lang="en-US" sz="1600" b="1" dirty="0">
                <a:solidFill>
                  <a:srgbClr val="E4002B"/>
                </a:solidFill>
                <a:latin typeface="Wingdings 2" pitchFamily="34" charset="0"/>
                <a:ea typeface="Wingdings 2" pitchFamily="34" charset="-122"/>
                <a:cs typeface="Wingdings 2" pitchFamily="34" charset="-120"/>
              </a:rPr>
              <a:t>v</a:t>
            </a:r>
            <a:endParaRPr lang="en-US" sz="1600" dirty="0"/>
          </a:p>
        </p:txBody>
      </p:sp>
      <p:sp>
        <p:nvSpPr>
          <p:cNvPr id="16" name="Text 13"/>
          <p:cNvSpPr/>
          <p:nvPr/>
        </p:nvSpPr>
        <p:spPr>
          <a:xfrm>
            <a:off x="9098280" y="3886200"/>
            <a:ext cx="2743200" cy="320040"/>
          </a:xfrm>
          <a:prstGeom prst="rect">
            <a:avLst/>
          </a:prstGeom>
          <a:noFill/>
          <a:ln/>
        </p:spPr>
        <p:txBody>
          <a:bodyPr wrap="square" rtlCol="0" anchor="ctr"/>
          <a:lstStyle/>
          <a:p>
            <a:pPr marL="0" indent="0">
              <a:buNone/>
            </a:pPr>
            <a:r>
              <a:rPr lang="en-US" sz="1200" dirty="0">
                <a:solidFill>
                  <a:srgbClr val="FFFFFF"/>
                </a:solidFill>
                <a:latin typeface="Calibri" pitchFamily="34" charset="0"/>
                <a:ea typeface="Calibri" pitchFamily="34" charset="-122"/>
                <a:cs typeface="Calibri" pitchFamily="34" charset="-120"/>
              </a:rPr>
              <a:t>InitialPolicy applied by default</a:t>
            </a:r>
            <a:endParaRPr lang="en-US" sz="1200" dirty="0"/>
          </a:p>
        </p:txBody>
      </p:sp>
      <p:sp>
        <p:nvSpPr>
          <p:cNvPr id="17" name="Text 14"/>
          <p:cNvSpPr/>
          <p:nvPr/>
        </p:nvSpPr>
        <p:spPr>
          <a:xfrm>
            <a:off x="8686800" y="5120640"/>
            <a:ext cx="3200400" cy="640080"/>
          </a:xfrm>
          <a:prstGeom prst="rect">
            <a:avLst/>
          </a:prstGeom>
          <a:noFill/>
          <a:ln/>
        </p:spPr>
        <p:txBody>
          <a:bodyPr wrap="square" rtlCol="0" anchor="ctr"/>
          <a:lstStyle/>
          <a:p>
            <a:pPr marL="0" indent="0">
              <a:buNone/>
            </a:pPr>
            <a:r>
              <a:rPr lang="en-US" sz="1200" i="1" dirty="0">
                <a:solidFill>
                  <a:srgbClr val="C9D1DB"/>
                </a:solidFill>
                <a:latin typeface="Calibri" pitchFamily="34" charset="0"/>
                <a:ea typeface="Calibri" pitchFamily="34" charset="-122"/>
                <a:cs typeface="Calibri" pitchFamily="34" charset="-120"/>
              </a:rPr>
              <a:t>Test SIC Status returns: Communicating</a:t>
            </a:r>
            <a:endParaRPr lang="en-US" sz="1200" dirty="0"/>
          </a:p>
        </p:txBody>
      </p:sp>
      <p:sp>
        <p:nvSpPr>
          <p:cNvPr id="19" name="Text 16"/>
          <p:cNvSpPr/>
          <p:nvPr/>
        </p:nvSpPr>
        <p:spPr>
          <a:xfrm>
            <a:off x="11247120" y="6446520"/>
            <a:ext cx="457200" cy="274320"/>
          </a:xfrm>
          <a:prstGeom prst="rect">
            <a:avLst/>
          </a:prstGeom>
          <a:noFill/>
          <a:ln/>
        </p:spPr>
        <p:txBody>
          <a:bodyPr wrap="square" lIns="0" tIns="0" rIns="0" bIns="0" rtlCol="0" anchor="ctr"/>
          <a:lstStyle/>
          <a:p>
            <a:pPr marL="0" indent="0" algn="r">
              <a:buNone/>
            </a:pPr>
            <a:r>
              <a:rPr lang="en-US" sz="1000" dirty="0">
                <a:solidFill>
                  <a:srgbClr val="8A9AB0"/>
                </a:solidFill>
                <a:latin typeface="Calibri" pitchFamily="34" charset="0"/>
                <a:ea typeface="Calibri" pitchFamily="34" charset="-122"/>
                <a:cs typeface="Calibri" pitchFamily="34" charset="-120"/>
              </a:rPr>
              <a:t>10 / 17</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0F1E36"/>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502920"/>
          </a:xfrm>
          <a:prstGeom prst="rect">
            <a:avLst/>
          </a:prstGeom>
          <a:noFill/>
          <a:ln/>
        </p:spPr>
        <p:txBody>
          <a:bodyPr wrap="square" lIns="0" tIns="0" rIns="0" bIns="0"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Licensing, LabLicense applied to both appliances</a:t>
            </a:r>
            <a:endParaRPr lang="en-US" sz="2800" dirty="0"/>
          </a:p>
        </p:txBody>
      </p:sp>
      <p:sp>
        <p:nvSpPr>
          <p:cNvPr id="3" name="Shape 1"/>
          <p:cNvSpPr/>
          <p:nvPr/>
        </p:nvSpPr>
        <p:spPr>
          <a:xfrm>
            <a:off x="457200" y="822960"/>
            <a:ext cx="457200" cy="54864"/>
          </a:xfrm>
          <a:prstGeom prst="rect">
            <a:avLst/>
          </a:prstGeom>
          <a:solidFill>
            <a:srgbClr val="E4002B"/>
          </a:solidFill>
          <a:ln w="12700">
            <a:solidFill>
              <a:srgbClr val="E4002B"/>
            </a:solidFill>
            <a:prstDash val="solid"/>
          </a:ln>
        </p:spPr>
      </p:sp>
      <p:pic>
        <p:nvPicPr>
          <p:cNvPr id="4" name="Image 0" descr="deck/licensing.jpeg"/>
          <p:cNvPicPr>
            <a:picLocks noChangeAspect="1"/>
          </p:cNvPicPr>
          <p:nvPr/>
        </p:nvPicPr>
        <p:blipFill>
          <a:blip r:embed="rId3"/>
          <a:srcRect/>
          <a:stretch/>
        </p:blipFill>
        <p:spPr>
          <a:xfrm>
            <a:off x="457200" y="1371600"/>
            <a:ext cx="7772400" cy="4389120"/>
          </a:xfrm>
          <a:prstGeom prst="rect">
            <a:avLst/>
          </a:prstGeom>
        </p:spPr>
      </p:pic>
      <p:sp>
        <p:nvSpPr>
          <p:cNvPr id="5" name="Text 2"/>
          <p:cNvSpPr/>
          <p:nvPr/>
        </p:nvSpPr>
        <p:spPr>
          <a:xfrm>
            <a:off x="8503920" y="1371600"/>
            <a:ext cx="3383280" cy="365760"/>
          </a:xfrm>
          <a:prstGeom prst="rect">
            <a:avLst/>
          </a:prstGeom>
          <a:noFill/>
          <a:ln/>
        </p:spPr>
        <p:txBody>
          <a:bodyPr wrap="square"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Attached to A-SMS</a:t>
            </a:r>
            <a:endParaRPr lang="en-US" sz="1400" dirty="0"/>
          </a:p>
        </p:txBody>
      </p:sp>
      <p:sp>
        <p:nvSpPr>
          <p:cNvPr id="6" name="Text 3"/>
          <p:cNvSpPr/>
          <p:nvPr/>
        </p:nvSpPr>
        <p:spPr>
          <a:xfrm>
            <a:off x="8503920" y="1783080"/>
            <a:ext cx="3383280" cy="914400"/>
          </a:xfrm>
          <a:prstGeom prst="rect">
            <a:avLst/>
          </a:prstGeom>
          <a:noFill/>
          <a:ln/>
        </p:spPr>
        <p:txBody>
          <a:bodyPr wrap="square" rtlCol="0" anchor="ctr"/>
          <a:lstStyle/>
          <a:p>
            <a:pPr marL="342900" indent="-342900">
              <a:spcAft>
                <a:spcPts val="400"/>
              </a:spcAft>
              <a:buSzPct val="100000"/>
              <a:buChar char="■"/>
            </a:pPr>
            <a:r>
              <a:rPr lang="en-US" sz="1000" dirty="0">
                <a:solidFill>
                  <a:srgbClr val="C9D1DB"/>
                </a:solidFill>
                <a:latin typeface="Consolas" pitchFamily="34" charset="0"/>
                <a:ea typeface="Consolas" pitchFamily="34" charset="-122"/>
                <a:cs typeface="Consolas" pitchFamily="34" charset="-120"/>
              </a:rPr>
              <a:t>CPSM-C-5 / CPSM-NGSM</a:t>
            </a:r>
            <a:endParaRPr lang="en-US" sz="1000" dirty="0"/>
          </a:p>
          <a:p>
            <a:pPr marL="342900" indent="-342900">
              <a:spcAft>
                <a:spcPts val="400"/>
              </a:spcAft>
              <a:buSzPct val="100000"/>
              <a:buChar char="■"/>
            </a:pPr>
            <a:r>
              <a:rPr lang="en-US" sz="1000" dirty="0">
                <a:solidFill>
                  <a:srgbClr val="C9D1DB"/>
                </a:solidFill>
                <a:latin typeface="Consolas" pitchFamily="34" charset="0"/>
                <a:ea typeface="Consolas" pitchFamily="34" charset="-122"/>
                <a:cs typeface="Consolas" pitchFamily="34" charset="-120"/>
              </a:rPr>
              <a:t>CPSB-WS / CPVP-SNX-U-NGX</a:t>
            </a:r>
            <a:endParaRPr lang="en-US" sz="1000" dirty="0"/>
          </a:p>
        </p:txBody>
      </p:sp>
      <p:sp>
        <p:nvSpPr>
          <p:cNvPr id="7" name="Text 4"/>
          <p:cNvSpPr/>
          <p:nvPr/>
        </p:nvSpPr>
        <p:spPr>
          <a:xfrm>
            <a:off x="8503920" y="2926080"/>
            <a:ext cx="3383280" cy="365760"/>
          </a:xfrm>
          <a:prstGeom prst="rect">
            <a:avLst/>
          </a:prstGeom>
          <a:noFill/>
          <a:ln/>
        </p:spPr>
        <p:txBody>
          <a:bodyPr wrap="square"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Attached to A-GW</a:t>
            </a:r>
            <a:endParaRPr lang="en-US" sz="1400" dirty="0"/>
          </a:p>
        </p:txBody>
      </p:sp>
      <p:sp>
        <p:nvSpPr>
          <p:cNvPr id="8" name="Text 5"/>
          <p:cNvSpPr/>
          <p:nvPr/>
        </p:nvSpPr>
        <p:spPr>
          <a:xfrm>
            <a:off x="8503920" y="3337560"/>
            <a:ext cx="3383280" cy="548640"/>
          </a:xfrm>
          <a:prstGeom prst="rect">
            <a:avLst/>
          </a:prstGeom>
          <a:noFill/>
          <a:ln/>
        </p:spPr>
        <p:txBody>
          <a:bodyPr wrap="square" rtlCol="0" anchor="ctr"/>
          <a:lstStyle/>
          <a:p>
            <a:pPr marL="342900" indent="-342900">
              <a:buSzPct val="100000"/>
              <a:buChar char="■"/>
            </a:pPr>
            <a:r>
              <a:rPr lang="en-US" sz="1000" dirty="0">
                <a:solidFill>
                  <a:srgbClr val="C9D1DB"/>
                </a:solidFill>
                <a:latin typeface="Consolas" pitchFamily="34" charset="0"/>
                <a:ea typeface="Consolas" pitchFamily="34" charset="-122"/>
                <a:cs typeface="Consolas" pitchFamily="34" charset="-120"/>
              </a:rPr>
              <a:t>CPSG-C-8-U (Security Gateway)</a:t>
            </a:r>
            <a:endParaRPr lang="en-US" sz="1000" dirty="0"/>
          </a:p>
        </p:txBody>
      </p:sp>
      <p:sp>
        <p:nvSpPr>
          <p:cNvPr id="9" name="Shape 6"/>
          <p:cNvSpPr/>
          <p:nvPr/>
        </p:nvSpPr>
        <p:spPr>
          <a:xfrm>
            <a:off x="8503920" y="4114800"/>
            <a:ext cx="3383280" cy="1554480"/>
          </a:xfrm>
          <a:prstGeom prst="rect">
            <a:avLst/>
          </a:prstGeom>
          <a:solidFill>
            <a:srgbClr val="223A5F"/>
          </a:solidFill>
          <a:ln w="12700">
            <a:solidFill>
              <a:srgbClr val="223A5F"/>
            </a:solidFill>
            <a:prstDash val="solid"/>
          </a:ln>
        </p:spPr>
      </p:sp>
      <p:sp>
        <p:nvSpPr>
          <p:cNvPr id="10" name="Text 7"/>
          <p:cNvSpPr/>
          <p:nvPr/>
        </p:nvSpPr>
        <p:spPr>
          <a:xfrm>
            <a:off x="8641080" y="4251960"/>
            <a:ext cx="3200400" cy="274320"/>
          </a:xfrm>
          <a:prstGeom prst="rect">
            <a:avLst/>
          </a:prstGeom>
          <a:noFill/>
          <a:ln/>
        </p:spPr>
        <p:txBody>
          <a:bodyPr wrap="square" rtlCol="0" anchor="ctr"/>
          <a:lstStyle/>
          <a:p>
            <a:pPr marL="0" indent="0">
              <a:buNone/>
            </a:pPr>
            <a:r>
              <a:rPr lang="en-US" sz="1000" b="1" kern="0" spc="300" dirty="0">
                <a:solidFill>
                  <a:srgbClr val="E4002B"/>
                </a:solidFill>
              </a:rPr>
              <a:t>PRODUCTION NOTE</a:t>
            </a:r>
            <a:endParaRPr lang="en-US" sz="1000" dirty="0"/>
          </a:p>
        </p:txBody>
      </p:sp>
      <p:sp>
        <p:nvSpPr>
          <p:cNvPr id="11" name="Text 8"/>
          <p:cNvSpPr/>
          <p:nvPr/>
        </p:nvSpPr>
        <p:spPr>
          <a:xfrm>
            <a:off x="8641080" y="4526280"/>
            <a:ext cx="3200400" cy="1097280"/>
          </a:xfrm>
          <a:prstGeom prst="rect">
            <a:avLst/>
          </a:prstGeom>
          <a:noFill/>
          <a:ln/>
        </p:spPr>
        <p:txBody>
          <a:bodyPr wrap="square" rtlCol="0" anchor="ctr"/>
          <a:lstStyle/>
          <a:p>
            <a:pPr marL="0" indent="0">
              <a:lnSpc>
                <a:spcPct val="120000"/>
              </a:lnSpc>
              <a:buNone/>
            </a:pPr>
            <a:r>
              <a:rPr lang="en-US" sz="1100" dirty="0">
                <a:solidFill>
                  <a:srgbClr val="C9D1DB"/>
                </a:solidFill>
                <a:latin typeface="Calibri" pitchFamily="34" charset="0"/>
                <a:ea typeface="Calibri" pitchFamily="34" charset="-122"/>
                <a:cs typeface="Calibri" pitchFamily="34" charset="-120"/>
              </a:rPr>
              <a:t>Trial expiry visible in SmartUpdate. In production this becomes a renewal and change-management task.</a:t>
            </a:r>
            <a:endParaRPr lang="en-US" sz="1100" dirty="0"/>
          </a:p>
        </p:txBody>
      </p:sp>
      <p:sp>
        <p:nvSpPr>
          <p:cNvPr id="13" name="Text 10"/>
          <p:cNvSpPr/>
          <p:nvPr/>
        </p:nvSpPr>
        <p:spPr>
          <a:xfrm>
            <a:off x="11247120" y="6446520"/>
            <a:ext cx="457200" cy="274320"/>
          </a:xfrm>
          <a:prstGeom prst="rect">
            <a:avLst/>
          </a:prstGeom>
          <a:noFill/>
          <a:ln/>
        </p:spPr>
        <p:txBody>
          <a:bodyPr wrap="square" lIns="0" tIns="0" rIns="0" bIns="0" rtlCol="0" anchor="ctr"/>
          <a:lstStyle/>
          <a:p>
            <a:pPr marL="0" indent="0" algn="r">
              <a:buNone/>
            </a:pPr>
            <a:r>
              <a:rPr lang="en-US" sz="1000" dirty="0">
                <a:solidFill>
                  <a:srgbClr val="8A9AB0"/>
                </a:solidFill>
                <a:latin typeface="Calibri" pitchFamily="34" charset="0"/>
                <a:ea typeface="Calibri" pitchFamily="34" charset="-122"/>
                <a:cs typeface="Calibri" pitchFamily="34" charset="-120"/>
              </a:rPr>
              <a:t>11 / 17</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0F1E36"/>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502920"/>
          </a:xfrm>
          <a:prstGeom prst="rect">
            <a:avLst/>
          </a:prstGeom>
          <a:noFill/>
          <a:ln/>
        </p:spPr>
        <p:txBody>
          <a:bodyPr wrap="square" lIns="0" tIns="0" rIns="0" bIns="0"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Firewall rulebase, default-deny with explicit allow</a:t>
            </a:r>
            <a:endParaRPr lang="en-US" sz="2800" dirty="0"/>
          </a:p>
        </p:txBody>
      </p:sp>
      <p:sp>
        <p:nvSpPr>
          <p:cNvPr id="3" name="Shape 1"/>
          <p:cNvSpPr/>
          <p:nvPr/>
        </p:nvSpPr>
        <p:spPr>
          <a:xfrm>
            <a:off x="457200" y="822960"/>
            <a:ext cx="457200" cy="54864"/>
          </a:xfrm>
          <a:prstGeom prst="rect">
            <a:avLst/>
          </a:prstGeom>
          <a:solidFill>
            <a:srgbClr val="E4002B"/>
          </a:solidFill>
          <a:ln w="12700">
            <a:solidFill>
              <a:srgbClr val="E4002B"/>
            </a:solidFill>
            <a:prstDash val="solid"/>
          </a:ln>
        </p:spPr>
      </p:sp>
      <p:sp>
        <p:nvSpPr>
          <p:cNvPr id="4" name="Shape 2"/>
          <p:cNvSpPr/>
          <p:nvPr/>
        </p:nvSpPr>
        <p:spPr>
          <a:xfrm>
            <a:off x="457200" y="1051560"/>
            <a:ext cx="548640" cy="402336"/>
          </a:xfrm>
          <a:prstGeom prst="rect">
            <a:avLst/>
          </a:prstGeom>
          <a:solidFill>
            <a:srgbClr val="1A2E4A"/>
          </a:solidFill>
          <a:ln w="12700">
            <a:solidFill>
              <a:srgbClr val="0F1E36"/>
            </a:solidFill>
            <a:prstDash val="solid"/>
          </a:ln>
        </p:spPr>
      </p:sp>
      <p:sp>
        <p:nvSpPr>
          <p:cNvPr id="5" name="Text 3"/>
          <p:cNvSpPr/>
          <p:nvPr/>
        </p:nvSpPr>
        <p:spPr>
          <a:xfrm>
            <a:off x="566928" y="1051560"/>
            <a:ext cx="365760" cy="402336"/>
          </a:xfrm>
          <a:prstGeom prst="rect">
            <a:avLst/>
          </a:prstGeom>
          <a:noFill/>
          <a:ln/>
        </p:spPr>
        <p:txBody>
          <a:bodyPr wrap="square" rtlCol="0" anchor="ctr"/>
          <a:lstStyle/>
          <a:p>
            <a:pPr marL="0" indent="0">
              <a:buNone/>
            </a:pPr>
            <a:r>
              <a:rPr lang="en-US" sz="1100" b="1" kern="0" spc="200" dirty="0">
                <a:solidFill>
                  <a:srgbClr val="E4002B"/>
                </a:solidFill>
                <a:latin typeface="Calibri" pitchFamily="34" charset="0"/>
                <a:ea typeface="Calibri" pitchFamily="34" charset="-122"/>
                <a:cs typeface="Calibri" pitchFamily="34" charset="-120"/>
              </a:rPr>
              <a:t>#</a:t>
            </a:r>
            <a:endParaRPr lang="en-US" sz="1100" dirty="0"/>
          </a:p>
        </p:txBody>
      </p:sp>
      <p:sp>
        <p:nvSpPr>
          <p:cNvPr id="6" name="Shape 4"/>
          <p:cNvSpPr/>
          <p:nvPr/>
        </p:nvSpPr>
        <p:spPr>
          <a:xfrm>
            <a:off x="1005840" y="1051560"/>
            <a:ext cx="2743200" cy="402336"/>
          </a:xfrm>
          <a:prstGeom prst="rect">
            <a:avLst/>
          </a:prstGeom>
          <a:solidFill>
            <a:srgbClr val="1A2E4A"/>
          </a:solidFill>
          <a:ln w="12700">
            <a:solidFill>
              <a:srgbClr val="0F1E36"/>
            </a:solidFill>
            <a:prstDash val="solid"/>
          </a:ln>
        </p:spPr>
      </p:sp>
      <p:sp>
        <p:nvSpPr>
          <p:cNvPr id="7" name="Text 5"/>
          <p:cNvSpPr/>
          <p:nvPr/>
        </p:nvSpPr>
        <p:spPr>
          <a:xfrm>
            <a:off x="1115568" y="1051560"/>
            <a:ext cx="2560320" cy="402336"/>
          </a:xfrm>
          <a:prstGeom prst="rect">
            <a:avLst/>
          </a:prstGeom>
          <a:noFill/>
          <a:ln/>
        </p:spPr>
        <p:txBody>
          <a:bodyPr wrap="square" rtlCol="0" anchor="ctr"/>
          <a:lstStyle/>
          <a:p>
            <a:pPr marL="0" indent="0">
              <a:buNone/>
            </a:pPr>
            <a:r>
              <a:rPr lang="en-US" sz="1100" b="1" kern="0" spc="200" dirty="0">
                <a:solidFill>
                  <a:srgbClr val="E4002B"/>
                </a:solidFill>
                <a:latin typeface="Calibri" pitchFamily="34" charset="0"/>
                <a:ea typeface="Calibri" pitchFamily="34" charset="-122"/>
                <a:cs typeface="Calibri" pitchFamily="34" charset="-120"/>
              </a:rPr>
              <a:t>Purpose</a:t>
            </a:r>
            <a:endParaRPr lang="en-US" sz="1100" dirty="0"/>
          </a:p>
        </p:txBody>
      </p:sp>
      <p:sp>
        <p:nvSpPr>
          <p:cNvPr id="8" name="Shape 6"/>
          <p:cNvSpPr/>
          <p:nvPr/>
        </p:nvSpPr>
        <p:spPr>
          <a:xfrm>
            <a:off x="3749040" y="1051560"/>
            <a:ext cx="3840480" cy="402336"/>
          </a:xfrm>
          <a:prstGeom prst="rect">
            <a:avLst/>
          </a:prstGeom>
          <a:solidFill>
            <a:srgbClr val="1A2E4A"/>
          </a:solidFill>
          <a:ln w="12700">
            <a:solidFill>
              <a:srgbClr val="0F1E36"/>
            </a:solidFill>
            <a:prstDash val="solid"/>
          </a:ln>
        </p:spPr>
      </p:sp>
      <p:sp>
        <p:nvSpPr>
          <p:cNvPr id="9" name="Text 7"/>
          <p:cNvSpPr/>
          <p:nvPr/>
        </p:nvSpPr>
        <p:spPr>
          <a:xfrm>
            <a:off x="3858768" y="1051560"/>
            <a:ext cx="3657600" cy="402336"/>
          </a:xfrm>
          <a:prstGeom prst="rect">
            <a:avLst/>
          </a:prstGeom>
          <a:noFill/>
          <a:ln/>
        </p:spPr>
        <p:txBody>
          <a:bodyPr wrap="square" rtlCol="0" anchor="ctr"/>
          <a:lstStyle/>
          <a:p>
            <a:pPr marL="0" indent="0">
              <a:buNone/>
            </a:pPr>
            <a:r>
              <a:rPr lang="en-US" sz="1100" b="1" kern="0" spc="200" dirty="0">
                <a:solidFill>
                  <a:srgbClr val="E4002B"/>
                </a:solidFill>
                <a:latin typeface="Calibri" pitchFamily="34" charset="0"/>
                <a:ea typeface="Calibri" pitchFamily="34" charset="-122"/>
                <a:cs typeface="Calibri" pitchFamily="34" charset="-120"/>
              </a:rPr>
              <a:t>Source to Destination</a:t>
            </a:r>
            <a:endParaRPr lang="en-US" sz="1100" dirty="0"/>
          </a:p>
        </p:txBody>
      </p:sp>
      <p:sp>
        <p:nvSpPr>
          <p:cNvPr id="10" name="Shape 8"/>
          <p:cNvSpPr/>
          <p:nvPr/>
        </p:nvSpPr>
        <p:spPr>
          <a:xfrm>
            <a:off x="7589520" y="1051560"/>
            <a:ext cx="2286000" cy="402336"/>
          </a:xfrm>
          <a:prstGeom prst="rect">
            <a:avLst/>
          </a:prstGeom>
          <a:solidFill>
            <a:srgbClr val="1A2E4A"/>
          </a:solidFill>
          <a:ln w="12700">
            <a:solidFill>
              <a:srgbClr val="0F1E36"/>
            </a:solidFill>
            <a:prstDash val="solid"/>
          </a:ln>
        </p:spPr>
      </p:sp>
      <p:sp>
        <p:nvSpPr>
          <p:cNvPr id="11" name="Text 9"/>
          <p:cNvSpPr/>
          <p:nvPr/>
        </p:nvSpPr>
        <p:spPr>
          <a:xfrm>
            <a:off x="7699248" y="1051560"/>
            <a:ext cx="2103120" cy="402336"/>
          </a:xfrm>
          <a:prstGeom prst="rect">
            <a:avLst/>
          </a:prstGeom>
          <a:noFill/>
          <a:ln/>
        </p:spPr>
        <p:txBody>
          <a:bodyPr wrap="square" rtlCol="0" anchor="ctr"/>
          <a:lstStyle/>
          <a:p>
            <a:pPr marL="0" indent="0">
              <a:buNone/>
            </a:pPr>
            <a:r>
              <a:rPr lang="en-US" sz="1100" b="1" kern="0" spc="200" dirty="0">
                <a:solidFill>
                  <a:srgbClr val="E4002B"/>
                </a:solidFill>
                <a:latin typeface="Calibri" pitchFamily="34" charset="0"/>
                <a:ea typeface="Calibri" pitchFamily="34" charset="-122"/>
                <a:cs typeface="Calibri" pitchFamily="34" charset="-120"/>
              </a:rPr>
              <a:t>Service</a:t>
            </a:r>
            <a:endParaRPr lang="en-US" sz="1100" dirty="0"/>
          </a:p>
        </p:txBody>
      </p:sp>
      <p:sp>
        <p:nvSpPr>
          <p:cNvPr id="12" name="Shape 10"/>
          <p:cNvSpPr/>
          <p:nvPr/>
        </p:nvSpPr>
        <p:spPr>
          <a:xfrm>
            <a:off x="9875520" y="1051560"/>
            <a:ext cx="1463040" cy="402336"/>
          </a:xfrm>
          <a:prstGeom prst="rect">
            <a:avLst/>
          </a:prstGeom>
          <a:solidFill>
            <a:srgbClr val="1A2E4A"/>
          </a:solidFill>
          <a:ln w="12700">
            <a:solidFill>
              <a:srgbClr val="0F1E36"/>
            </a:solidFill>
            <a:prstDash val="solid"/>
          </a:ln>
        </p:spPr>
      </p:sp>
      <p:sp>
        <p:nvSpPr>
          <p:cNvPr id="13" name="Text 11"/>
          <p:cNvSpPr/>
          <p:nvPr/>
        </p:nvSpPr>
        <p:spPr>
          <a:xfrm>
            <a:off x="9985248" y="1051560"/>
            <a:ext cx="1280160" cy="402336"/>
          </a:xfrm>
          <a:prstGeom prst="rect">
            <a:avLst/>
          </a:prstGeom>
          <a:noFill/>
          <a:ln/>
        </p:spPr>
        <p:txBody>
          <a:bodyPr wrap="square" rtlCol="0" anchor="ctr"/>
          <a:lstStyle/>
          <a:p>
            <a:pPr marL="0" indent="0">
              <a:buNone/>
            </a:pPr>
            <a:r>
              <a:rPr lang="en-US" sz="1100" b="1" kern="0" spc="200" dirty="0">
                <a:solidFill>
                  <a:srgbClr val="E4002B"/>
                </a:solidFill>
                <a:latin typeface="Calibri" pitchFamily="34" charset="0"/>
                <a:ea typeface="Calibri" pitchFamily="34" charset="-122"/>
                <a:cs typeface="Calibri" pitchFamily="34" charset="-120"/>
              </a:rPr>
              <a:t>Action</a:t>
            </a:r>
            <a:endParaRPr lang="en-US" sz="1100" dirty="0"/>
          </a:p>
        </p:txBody>
      </p:sp>
      <p:sp>
        <p:nvSpPr>
          <p:cNvPr id="14" name="Shape 12"/>
          <p:cNvSpPr/>
          <p:nvPr/>
        </p:nvSpPr>
        <p:spPr>
          <a:xfrm>
            <a:off x="457200" y="1453896"/>
            <a:ext cx="548640" cy="402336"/>
          </a:xfrm>
          <a:prstGeom prst="rect">
            <a:avLst/>
          </a:prstGeom>
          <a:solidFill>
            <a:srgbClr val="1A2E4A"/>
          </a:solidFill>
          <a:ln w="12700">
            <a:solidFill>
              <a:srgbClr val="0F1E36"/>
            </a:solidFill>
            <a:prstDash val="solid"/>
          </a:ln>
        </p:spPr>
      </p:sp>
      <p:sp>
        <p:nvSpPr>
          <p:cNvPr id="15" name="Text 13"/>
          <p:cNvSpPr/>
          <p:nvPr/>
        </p:nvSpPr>
        <p:spPr>
          <a:xfrm>
            <a:off x="566928" y="1453896"/>
            <a:ext cx="36576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1</a:t>
            </a:r>
            <a:endParaRPr lang="en-US" sz="1050" dirty="0"/>
          </a:p>
        </p:txBody>
      </p:sp>
      <p:sp>
        <p:nvSpPr>
          <p:cNvPr id="16" name="Shape 14"/>
          <p:cNvSpPr/>
          <p:nvPr/>
        </p:nvSpPr>
        <p:spPr>
          <a:xfrm>
            <a:off x="1005840" y="1453896"/>
            <a:ext cx="2743200" cy="402336"/>
          </a:xfrm>
          <a:prstGeom prst="rect">
            <a:avLst/>
          </a:prstGeom>
          <a:solidFill>
            <a:srgbClr val="1A2E4A"/>
          </a:solidFill>
          <a:ln w="12700">
            <a:solidFill>
              <a:srgbClr val="0F1E36"/>
            </a:solidFill>
            <a:prstDash val="solid"/>
          </a:ln>
        </p:spPr>
      </p:sp>
      <p:sp>
        <p:nvSpPr>
          <p:cNvPr id="17" name="Text 15"/>
          <p:cNvSpPr/>
          <p:nvPr/>
        </p:nvSpPr>
        <p:spPr>
          <a:xfrm>
            <a:off x="1115568" y="1453896"/>
            <a:ext cx="256032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Management access</a:t>
            </a:r>
            <a:endParaRPr lang="en-US" sz="1050" dirty="0"/>
          </a:p>
        </p:txBody>
      </p:sp>
      <p:sp>
        <p:nvSpPr>
          <p:cNvPr id="18" name="Shape 16"/>
          <p:cNvSpPr/>
          <p:nvPr/>
        </p:nvSpPr>
        <p:spPr>
          <a:xfrm>
            <a:off x="3749040" y="1453896"/>
            <a:ext cx="3840480" cy="402336"/>
          </a:xfrm>
          <a:prstGeom prst="rect">
            <a:avLst/>
          </a:prstGeom>
          <a:solidFill>
            <a:srgbClr val="1A2E4A"/>
          </a:solidFill>
          <a:ln w="12700">
            <a:solidFill>
              <a:srgbClr val="0F1E36"/>
            </a:solidFill>
            <a:prstDash val="solid"/>
          </a:ln>
        </p:spPr>
      </p:sp>
      <p:sp>
        <p:nvSpPr>
          <p:cNvPr id="19" name="Text 17"/>
          <p:cNvSpPr/>
          <p:nvPr/>
        </p:nvSpPr>
        <p:spPr>
          <a:xfrm>
            <a:off x="3858768" y="1453896"/>
            <a:ext cx="365760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A-GUI to A-SMS, A-GW</a:t>
            </a:r>
            <a:endParaRPr lang="en-US" sz="1050" dirty="0"/>
          </a:p>
        </p:txBody>
      </p:sp>
      <p:sp>
        <p:nvSpPr>
          <p:cNvPr id="20" name="Shape 18"/>
          <p:cNvSpPr/>
          <p:nvPr/>
        </p:nvSpPr>
        <p:spPr>
          <a:xfrm>
            <a:off x="7589520" y="1453896"/>
            <a:ext cx="2286000" cy="402336"/>
          </a:xfrm>
          <a:prstGeom prst="rect">
            <a:avLst/>
          </a:prstGeom>
          <a:solidFill>
            <a:srgbClr val="1A2E4A"/>
          </a:solidFill>
          <a:ln w="12700">
            <a:solidFill>
              <a:srgbClr val="0F1E36"/>
            </a:solidFill>
            <a:prstDash val="solid"/>
          </a:ln>
        </p:spPr>
      </p:sp>
      <p:sp>
        <p:nvSpPr>
          <p:cNvPr id="21" name="Text 19"/>
          <p:cNvSpPr/>
          <p:nvPr/>
        </p:nvSpPr>
        <p:spPr>
          <a:xfrm>
            <a:off x="7699248" y="1453896"/>
            <a:ext cx="210312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HTTPS, SSH</a:t>
            </a:r>
            <a:endParaRPr lang="en-US" sz="1050" dirty="0"/>
          </a:p>
        </p:txBody>
      </p:sp>
      <p:sp>
        <p:nvSpPr>
          <p:cNvPr id="22" name="Shape 20"/>
          <p:cNvSpPr/>
          <p:nvPr/>
        </p:nvSpPr>
        <p:spPr>
          <a:xfrm>
            <a:off x="9875520" y="1453896"/>
            <a:ext cx="1463040" cy="402336"/>
          </a:xfrm>
          <a:prstGeom prst="rect">
            <a:avLst/>
          </a:prstGeom>
          <a:solidFill>
            <a:srgbClr val="1A2E4A"/>
          </a:solidFill>
          <a:ln w="12700">
            <a:solidFill>
              <a:srgbClr val="0F1E36"/>
            </a:solidFill>
            <a:prstDash val="solid"/>
          </a:ln>
        </p:spPr>
      </p:sp>
      <p:sp>
        <p:nvSpPr>
          <p:cNvPr id="23" name="Text 21"/>
          <p:cNvSpPr/>
          <p:nvPr/>
        </p:nvSpPr>
        <p:spPr>
          <a:xfrm>
            <a:off x="9985248" y="1453896"/>
            <a:ext cx="1280160" cy="402336"/>
          </a:xfrm>
          <a:prstGeom prst="rect">
            <a:avLst/>
          </a:prstGeom>
          <a:noFill/>
          <a:ln/>
        </p:spPr>
        <p:txBody>
          <a:bodyPr wrap="square" rtlCol="0" anchor="ctr"/>
          <a:lstStyle/>
          <a:p>
            <a:pPr marL="0" indent="0">
              <a:buNone/>
            </a:pPr>
            <a:r>
              <a:rPr lang="en-US" sz="1050" b="1" dirty="0">
                <a:solidFill>
                  <a:srgbClr val="3AAFA9"/>
                </a:solidFill>
                <a:latin typeface="Calibri" pitchFamily="34" charset="0"/>
                <a:ea typeface="Calibri" pitchFamily="34" charset="-122"/>
                <a:cs typeface="Calibri" pitchFamily="34" charset="-120"/>
              </a:rPr>
              <a:t>Accept</a:t>
            </a:r>
            <a:endParaRPr lang="en-US" sz="1050" dirty="0"/>
          </a:p>
        </p:txBody>
      </p:sp>
      <p:sp>
        <p:nvSpPr>
          <p:cNvPr id="24" name="Shape 22"/>
          <p:cNvSpPr/>
          <p:nvPr/>
        </p:nvSpPr>
        <p:spPr>
          <a:xfrm>
            <a:off x="457200" y="1856232"/>
            <a:ext cx="548640" cy="402336"/>
          </a:xfrm>
          <a:prstGeom prst="rect">
            <a:avLst/>
          </a:prstGeom>
          <a:solidFill>
            <a:srgbClr val="223A5F"/>
          </a:solidFill>
          <a:ln w="12700">
            <a:solidFill>
              <a:srgbClr val="0F1E36"/>
            </a:solidFill>
            <a:prstDash val="solid"/>
          </a:ln>
        </p:spPr>
      </p:sp>
      <p:sp>
        <p:nvSpPr>
          <p:cNvPr id="25" name="Text 23"/>
          <p:cNvSpPr/>
          <p:nvPr/>
        </p:nvSpPr>
        <p:spPr>
          <a:xfrm>
            <a:off x="566928" y="1856232"/>
            <a:ext cx="36576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2</a:t>
            </a:r>
            <a:endParaRPr lang="en-US" sz="1050" dirty="0"/>
          </a:p>
        </p:txBody>
      </p:sp>
      <p:sp>
        <p:nvSpPr>
          <p:cNvPr id="26" name="Shape 24"/>
          <p:cNvSpPr/>
          <p:nvPr/>
        </p:nvSpPr>
        <p:spPr>
          <a:xfrm>
            <a:off x="1005840" y="1856232"/>
            <a:ext cx="2743200" cy="402336"/>
          </a:xfrm>
          <a:prstGeom prst="rect">
            <a:avLst/>
          </a:prstGeom>
          <a:solidFill>
            <a:srgbClr val="223A5F"/>
          </a:solidFill>
          <a:ln w="12700">
            <a:solidFill>
              <a:srgbClr val="0F1E36"/>
            </a:solidFill>
            <a:prstDash val="solid"/>
          </a:ln>
        </p:spPr>
      </p:sp>
      <p:sp>
        <p:nvSpPr>
          <p:cNvPr id="27" name="Text 25"/>
          <p:cNvSpPr/>
          <p:nvPr/>
        </p:nvSpPr>
        <p:spPr>
          <a:xfrm>
            <a:off x="1115568" y="1856232"/>
            <a:ext cx="256032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Stealth rule</a:t>
            </a:r>
            <a:endParaRPr lang="en-US" sz="1050" dirty="0"/>
          </a:p>
        </p:txBody>
      </p:sp>
      <p:sp>
        <p:nvSpPr>
          <p:cNvPr id="28" name="Shape 26"/>
          <p:cNvSpPr/>
          <p:nvPr/>
        </p:nvSpPr>
        <p:spPr>
          <a:xfrm>
            <a:off x="3749040" y="1856232"/>
            <a:ext cx="3840480" cy="402336"/>
          </a:xfrm>
          <a:prstGeom prst="rect">
            <a:avLst/>
          </a:prstGeom>
          <a:solidFill>
            <a:srgbClr val="223A5F"/>
          </a:solidFill>
          <a:ln w="12700">
            <a:solidFill>
              <a:srgbClr val="0F1E36"/>
            </a:solidFill>
            <a:prstDash val="solid"/>
          </a:ln>
        </p:spPr>
      </p:sp>
      <p:sp>
        <p:nvSpPr>
          <p:cNvPr id="29" name="Text 27"/>
          <p:cNvSpPr/>
          <p:nvPr/>
        </p:nvSpPr>
        <p:spPr>
          <a:xfrm>
            <a:off x="3858768" y="1856232"/>
            <a:ext cx="365760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Any to A-GW</a:t>
            </a:r>
            <a:endParaRPr lang="en-US" sz="1050" dirty="0"/>
          </a:p>
        </p:txBody>
      </p:sp>
      <p:sp>
        <p:nvSpPr>
          <p:cNvPr id="30" name="Shape 28"/>
          <p:cNvSpPr/>
          <p:nvPr/>
        </p:nvSpPr>
        <p:spPr>
          <a:xfrm>
            <a:off x="7589520" y="1856232"/>
            <a:ext cx="2286000" cy="402336"/>
          </a:xfrm>
          <a:prstGeom prst="rect">
            <a:avLst/>
          </a:prstGeom>
          <a:solidFill>
            <a:srgbClr val="223A5F"/>
          </a:solidFill>
          <a:ln w="12700">
            <a:solidFill>
              <a:srgbClr val="0F1E36"/>
            </a:solidFill>
            <a:prstDash val="solid"/>
          </a:ln>
        </p:spPr>
      </p:sp>
      <p:sp>
        <p:nvSpPr>
          <p:cNvPr id="31" name="Text 29"/>
          <p:cNvSpPr/>
          <p:nvPr/>
        </p:nvSpPr>
        <p:spPr>
          <a:xfrm>
            <a:off x="7699248" y="1856232"/>
            <a:ext cx="210312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Any</a:t>
            </a:r>
            <a:endParaRPr lang="en-US" sz="1050" dirty="0"/>
          </a:p>
        </p:txBody>
      </p:sp>
      <p:sp>
        <p:nvSpPr>
          <p:cNvPr id="32" name="Shape 30"/>
          <p:cNvSpPr/>
          <p:nvPr/>
        </p:nvSpPr>
        <p:spPr>
          <a:xfrm>
            <a:off x="9875520" y="1856232"/>
            <a:ext cx="1463040" cy="402336"/>
          </a:xfrm>
          <a:prstGeom prst="rect">
            <a:avLst/>
          </a:prstGeom>
          <a:solidFill>
            <a:srgbClr val="223A5F"/>
          </a:solidFill>
          <a:ln w="12700">
            <a:solidFill>
              <a:srgbClr val="0F1E36"/>
            </a:solidFill>
            <a:prstDash val="solid"/>
          </a:ln>
        </p:spPr>
      </p:sp>
      <p:sp>
        <p:nvSpPr>
          <p:cNvPr id="33" name="Text 31"/>
          <p:cNvSpPr/>
          <p:nvPr/>
        </p:nvSpPr>
        <p:spPr>
          <a:xfrm>
            <a:off x="9985248" y="1856232"/>
            <a:ext cx="1280160" cy="402336"/>
          </a:xfrm>
          <a:prstGeom prst="rect">
            <a:avLst/>
          </a:prstGeom>
          <a:noFill/>
          <a:ln/>
        </p:spPr>
        <p:txBody>
          <a:bodyPr wrap="square" rtlCol="0" anchor="ctr"/>
          <a:lstStyle/>
          <a:p>
            <a:pPr marL="0" indent="0">
              <a:buNone/>
            </a:pPr>
            <a:r>
              <a:rPr lang="en-US" sz="1050" b="1" dirty="0">
                <a:solidFill>
                  <a:srgbClr val="E4002B"/>
                </a:solidFill>
                <a:latin typeface="Calibri" pitchFamily="34" charset="0"/>
                <a:ea typeface="Calibri" pitchFamily="34" charset="-122"/>
                <a:cs typeface="Calibri" pitchFamily="34" charset="-120"/>
              </a:rPr>
              <a:t>Drop</a:t>
            </a:r>
            <a:endParaRPr lang="en-US" sz="1050" dirty="0"/>
          </a:p>
        </p:txBody>
      </p:sp>
      <p:sp>
        <p:nvSpPr>
          <p:cNvPr id="34" name="Shape 32"/>
          <p:cNvSpPr/>
          <p:nvPr/>
        </p:nvSpPr>
        <p:spPr>
          <a:xfrm>
            <a:off x="457200" y="2258568"/>
            <a:ext cx="548640" cy="402336"/>
          </a:xfrm>
          <a:prstGeom prst="rect">
            <a:avLst/>
          </a:prstGeom>
          <a:solidFill>
            <a:srgbClr val="1A2E4A"/>
          </a:solidFill>
          <a:ln w="12700">
            <a:solidFill>
              <a:srgbClr val="0F1E36"/>
            </a:solidFill>
            <a:prstDash val="solid"/>
          </a:ln>
        </p:spPr>
      </p:sp>
      <p:sp>
        <p:nvSpPr>
          <p:cNvPr id="35" name="Text 33"/>
          <p:cNvSpPr/>
          <p:nvPr/>
        </p:nvSpPr>
        <p:spPr>
          <a:xfrm>
            <a:off x="566928" y="2258568"/>
            <a:ext cx="36576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3</a:t>
            </a:r>
            <a:endParaRPr lang="en-US" sz="1050" dirty="0"/>
          </a:p>
        </p:txBody>
      </p:sp>
      <p:sp>
        <p:nvSpPr>
          <p:cNvPr id="36" name="Shape 34"/>
          <p:cNvSpPr/>
          <p:nvPr/>
        </p:nvSpPr>
        <p:spPr>
          <a:xfrm>
            <a:off x="1005840" y="2258568"/>
            <a:ext cx="2743200" cy="402336"/>
          </a:xfrm>
          <a:prstGeom prst="rect">
            <a:avLst/>
          </a:prstGeom>
          <a:solidFill>
            <a:srgbClr val="1A2E4A"/>
          </a:solidFill>
          <a:ln w="12700">
            <a:solidFill>
              <a:srgbClr val="0F1E36"/>
            </a:solidFill>
            <a:prstDash val="solid"/>
          </a:ln>
        </p:spPr>
      </p:sp>
      <p:sp>
        <p:nvSpPr>
          <p:cNvPr id="37" name="Text 35"/>
          <p:cNvSpPr/>
          <p:nvPr/>
        </p:nvSpPr>
        <p:spPr>
          <a:xfrm>
            <a:off x="1115568" y="2258568"/>
            <a:ext cx="256032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Internal to DMZ Web</a:t>
            </a:r>
            <a:endParaRPr lang="en-US" sz="1050" dirty="0"/>
          </a:p>
        </p:txBody>
      </p:sp>
      <p:sp>
        <p:nvSpPr>
          <p:cNvPr id="38" name="Shape 36"/>
          <p:cNvSpPr/>
          <p:nvPr/>
        </p:nvSpPr>
        <p:spPr>
          <a:xfrm>
            <a:off x="3749040" y="2258568"/>
            <a:ext cx="3840480" cy="402336"/>
          </a:xfrm>
          <a:prstGeom prst="rect">
            <a:avLst/>
          </a:prstGeom>
          <a:solidFill>
            <a:srgbClr val="1A2E4A"/>
          </a:solidFill>
          <a:ln w="12700">
            <a:solidFill>
              <a:srgbClr val="0F1E36"/>
            </a:solidFill>
            <a:prstDash val="solid"/>
          </a:ln>
        </p:spPr>
      </p:sp>
      <p:sp>
        <p:nvSpPr>
          <p:cNvPr id="39" name="Text 37"/>
          <p:cNvSpPr/>
          <p:nvPr/>
        </p:nvSpPr>
        <p:spPr>
          <a:xfrm>
            <a:off x="3858768" y="2258568"/>
            <a:ext cx="365760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Swansea, London to Web</a:t>
            </a:r>
            <a:endParaRPr lang="en-US" sz="1050" dirty="0"/>
          </a:p>
        </p:txBody>
      </p:sp>
      <p:sp>
        <p:nvSpPr>
          <p:cNvPr id="40" name="Shape 38"/>
          <p:cNvSpPr/>
          <p:nvPr/>
        </p:nvSpPr>
        <p:spPr>
          <a:xfrm>
            <a:off x="7589520" y="2258568"/>
            <a:ext cx="2286000" cy="402336"/>
          </a:xfrm>
          <a:prstGeom prst="rect">
            <a:avLst/>
          </a:prstGeom>
          <a:solidFill>
            <a:srgbClr val="1A2E4A"/>
          </a:solidFill>
          <a:ln w="12700">
            <a:solidFill>
              <a:srgbClr val="0F1E36"/>
            </a:solidFill>
            <a:prstDash val="solid"/>
          </a:ln>
        </p:spPr>
      </p:sp>
      <p:sp>
        <p:nvSpPr>
          <p:cNvPr id="41" name="Text 39"/>
          <p:cNvSpPr/>
          <p:nvPr/>
        </p:nvSpPr>
        <p:spPr>
          <a:xfrm>
            <a:off x="7699248" y="2258568"/>
            <a:ext cx="210312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HTTP, HTTPS</a:t>
            </a:r>
            <a:endParaRPr lang="en-US" sz="1050" dirty="0"/>
          </a:p>
        </p:txBody>
      </p:sp>
      <p:sp>
        <p:nvSpPr>
          <p:cNvPr id="42" name="Shape 40"/>
          <p:cNvSpPr/>
          <p:nvPr/>
        </p:nvSpPr>
        <p:spPr>
          <a:xfrm>
            <a:off x="9875520" y="2258568"/>
            <a:ext cx="1463040" cy="402336"/>
          </a:xfrm>
          <a:prstGeom prst="rect">
            <a:avLst/>
          </a:prstGeom>
          <a:solidFill>
            <a:srgbClr val="1A2E4A"/>
          </a:solidFill>
          <a:ln w="12700">
            <a:solidFill>
              <a:srgbClr val="0F1E36"/>
            </a:solidFill>
            <a:prstDash val="solid"/>
          </a:ln>
        </p:spPr>
      </p:sp>
      <p:sp>
        <p:nvSpPr>
          <p:cNvPr id="43" name="Text 41"/>
          <p:cNvSpPr/>
          <p:nvPr/>
        </p:nvSpPr>
        <p:spPr>
          <a:xfrm>
            <a:off x="9985248" y="2258568"/>
            <a:ext cx="1280160" cy="402336"/>
          </a:xfrm>
          <a:prstGeom prst="rect">
            <a:avLst/>
          </a:prstGeom>
          <a:noFill/>
          <a:ln/>
        </p:spPr>
        <p:txBody>
          <a:bodyPr wrap="square" rtlCol="0" anchor="ctr"/>
          <a:lstStyle/>
          <a:p>
            <a:pPr marL="0" indent="0">
              <a:buNone/>
            </a:pPr>
            <a:r>
              <a:rPr lang="en-US" sz="1050" b="1" dirty="0">
                <a:solidFill>
                  <a:srgbClr val="3AAFA9"/>
                </a:solidFill>
                <a:latin typeface="Calibri" pitchFamily="34" charset="0"/>
                <a:ea typeface="Calibri" pitchFamily="34" charset="-122"/>
                <a:cs typeface="Calibri" pitchFamily="34" charset="-120"/>
              </a:rPr>
              <a:t>Accept</a:t>
            </a:r>
            <a:endParaRPr lang="en-US" sz="1050" dirty="0"/>
          </a:p>
        </p:txBody>
      </p:sp>
      <p:sp>
        <p:nvSpPr>
          <p:cNvPr id="44" name="Shape 42"/>
          <p:cNvSpPr/>
          <p:nvPr/>
        </p:nvSpPr>
        <p:spPr>
          <a:xfrm>
            <a:off x="457200" y="2660904"/>
            <a:ext cx="548640" cy="402336"/>
          </a:xfrm>
          <a:prstGeom prst="rect">
            <a:avLst/>
          </a:prstGeom>
          <a:solidFill>
            <a:srgbClr val="223A5F"/>
          </a:solidFill>
          <a:ln w="12700">
            <a:solidFill>
              <a:srgbClr val="0F1E36"/>
            </a:solidFill>
            <a:prstDash val="solid"/>
          </a:ln>
        </p:spPr>
      </p:sp>
      <p:sp>
        <p:nvSpPr>
          <p:cNvPr id="45" name="Text 43"/>
          <p:cNvSpPr/>
          <p:nvPr/>
        </p:nvSpPr>
        <p:spPr>
          <a:xfrm>
            <a:off x="566928" y="2660904"/>
            <a:ext cx="36576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4</a:t>
            </a:r>
            <a:endParaRPr lang="en-US" sz="1050" dirty="0"/>
          </a:p>
        </p:txBody>
      </p:sp>
      <p:sp>
        <p:nvSpPr>
          <p:cNvPr id="46" name="Shape 44"/>
          <p:cNvSpPr/>
          <p:nvPr/>
        </p:nvSpPr>
        <p:spPr>
          <a:xfrm>
            <a:off x="1005840" y="2660904"/>
            <a:ext cx="2743200" cy="402336"/>
          </a:xfrm>
          <a:prstGeom prst="rect">
            <a:avLst/>
          </a:prstGeom>
          <a:solidFill>
            <a:srgbClr val="223A5F"/>
          </a:solidFill>
          <a:ln w="12700">
            <a:solidFill>
              <a:srgbClr val="0F1E36"/>
            </a:solidFill>
            <a:prstDash val="solid"/>
          </a:ln>
        </p:spPr>
      </p:sp>
      <p:sp>
        <p:nvSpPr>
          <p:cNvPr id="47" name="Text 45"/>
          <p:cNvSpPr/>
          <p:nvPr/>
        </p:nvSpPr>
        <p:spPr>
          <a:xfrm>
            <a:off x="1115568" y="2660904"/>
            <a:ext cx="256032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External to DMZ Web</a:t>
            </a:r>
            <a:endParaRPr lang="en-US" sz="1050" dirty="0"/>
          </a:p>
        </p:txBody>
      </p:sp>
      <p:sp>
        <p:nvSpPr>
          <p:cNvPr id="48" name="Shape 46"/>
          <p:cNvSpPr/>
          <p:nvPr/>
        </p:nvSpPr>
        <p:spPr>
          <a:xfrm>
            <a:off x="3749040" y="2660904"/>
            <a:ext cx="3840480" cy="402336"/>
          </a:xfrm>
          <a:prstGeom prst="rect">
            <a:avLst/>
          </a:prstGeom>
          <a:solidFill>
            <a:srgbClr val="223A5F"/>
          </a:solidFill>
          <a:ln w="12700">
            <a:solidFill>
              <a:srgbClr val="0F1E36"/>
            </a:solidFill>
            <a:prstDash val="solid"/>
          </a:ln>
        </p:spPr>
      </p:sp>
      <p:sp>
        <p:nvSpPr>
          <p:cNvPr id="49" name="Text 47"/>
          <p:cNvSpPr/>
          <p:nvPr/>
        </p:nvSpPr>
        <p:spPr>
          <a:xfrm>
            <a:off x="3858768" y="2660904"/>
            <a:ext cx="365760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Any to Web</a:t>
            </a:r>
            <a:endParaRPr lang="en-US" sz="1050" dirty="0"/>
          </a:p>
        </p:txBody>
      </p:sp>
      <p:sp>
        <p:nvSpPr>
          <p:cNvPr id="50" name="Shape 48"/>
          <p:cNvSpPr/>
          <p:nvPr/>
        </p:nvSpPr>
        <p:spPr>
          <a:xfrm>
            <a:off x="7589520" y="2660904"/>
            <a:ext cx="2286000" cy="402336"/>
          </a:xfrm>
          <a:prstGeom prst="rect">
            <a:avLst/>
          </a:prstGeom>
          <a:solidFill>
            <a:srgbClr val="223A5F"/>
          </a:solidFill>
          <a:ln w="12700">
            <a:solidFill>
              <a:srgbClr val="0F1E36"/>
            </a:solidFill>
            <a:prstDash val="solid"/>
          </a:ln>
        </p:spPr>
      </p:sp>
      <p:sp>
        <p:nvSpPr>
          <p:cNvPr id="51" name="Text 49"/>
          <p:cNvSpPr/>
          <p:nvPr/>
        </p:nvSpPr>
        <p:spPr>
          <a:xfrm>
            <a:off x="7699248" y="2660904"/>
            <a:ext cx="210312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HTTP, HTTPS</a:t>
            </a:r>
            <a:endParaRPr lang="en-US" sz="1050" dirty="0"/>
          </a:p>
        </p:txBody>
      </p:sp>
      <p:sp>
        <p:nvSpPr>
          <p:cNvPr id="52" name="Shape 50"/>
          <p:cNvSpPr/>
          <p:nvPr/>
        </p:nvSpPr>
        <p:spPr>
          <a:xfrm>
            <a:off x="9875520" y="2660904"/>
            <a:ext cx="1463040" cy="402336"/>
          </a:xfrm>
          <a:prstGeom prst="rect">
            <a:avLst/>
          </a:prstGeom>
          <a:solidFill>
            <a:srgbClr val="223A5F"/>
          </a:solidFill>
          <a:ln w="12700">
            <a:solidFill>
              <a:srgbClr val="0F1E36"/>
            </a:solidFill>
            <a:prstDash val="solid"/>
          </a:ln>
        </p:spPr>
      </p:sp>
      <p:sp>
        <p:nvSpPr>
          <p:cNvPr id="53" name="Text 51"/>
          <p:cNvSpPr/>
          <p:nvPr/>
        </p:nvSpPr>
        <p:spPr>
          <a:xfrm>
            <a:off x="9985248" y="2660904"/>
            <a:ext cx="1280160" cy="402336"/>
          </a:xfrm>
          <a:prstGeom prst="rect">
            <a:avLst/>
          </a:prstGeom>
          <a:noFill/>
          <a:ln/>
        </p:spPr>
        <p:txBody>
          <a:bodyPr wrap="square" rtlCol="0" anchor="ctr"/>
          <a:lstStyle/>
          <a:p>
            <a:pPr marL="0" indent="0">
              <a:buNone/>
            </a:pPr>
            <a:r>
              <a:rPr lang="en-US" sz="1050" b="1" dirty="0">
                <a:solidFill>
                  <a:srgbClr val="3AAFA9"/>
                </a:solidFill>
                <a:latin typeface="Calibri" pitchFamily="34" charset="0"/>
                <a:ea typeface="Calibri" pitchFamily="34" charset="-122"/>
                <a:cs typeface="Calibri" pitchFamily="34" charset="-120"/>
              </a:rPr>
              <a:t>Accept</a:t>
            </a:r>
            <a:endParaRPr lang="en-US" sz="1050" dirty="0"/>
          </a:p>
        </p:txBody>
      </p:sp>
      <p:sp>
        <p:nvSpPr>
          <p:cNvPr id="54" name="Shape 52"/>
          <p:cNvSpPr/>
          <p:nvPr/>
        </p:nvSpPr>
        <p:spPr>
          <a:xfrm>
            <a:off x="457200" y="3063240"/>
            <a:ext cx="548640" cy="402336"/>
          </a:xfrm>
          <a:prstGeom prst="rect">
            <a:avLst/>
          </a:prstGeom>
          <a:solidFill>
            <a:srgbClr val="1A2E4A"/>
          </a:solidFill>
          <a:ln w="12700">
            <a:solidFill>
              <a:srgbClr val="0F1E36"/>
            </a:solidFill>
            <a:prstDash val="solid"/>
          </a:ln>
        </p:spPr>
      </p:sp>
      <p:sp>
        <p:nvSpPr>
          <p:cNvPr id="55" name="Text 53"/>
          <p:cNvSpPr/>
          <p:nvPr/>
        </p:nvSpPr>
        <p:spPr>
          <a:xfrm>
            <a:off x="566928" y="3063240"/>
            <a:ext cx="36576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5</a:t>
            </a:r>
            <a:endParaRPr lang="en-US" sz="1050" dirty="0"/>
          </a:p>
        </p:txBody>
      </p:sp>
      <p:sp>
        <p:nvSpPr>
          <p:cNvPr id="56" name="Shape 54"/>
          <p:cNvSpPr/>
          <p:nvPr/>
        </p:nvSpPr>
        <p:spPr>
          <a:xfrm>
            <a:off x="1005840" y="3063240"/>
            <a:ext cx="2743200" cy="402336"/>
          </a:xfrm>
          <a:prstGeom prst="rect">
            <a:avLst/>
          </a:prstGeom>
          <a:solidFill>
            <a:srgbClr val="1A2E4A"/>
          </a:solidFill>
          <a:ln w="12700">
            <a:solidFill>
              <a:srgbClr val="0F1E36"/>
            </a:solidFill>
            <a:prstDash val="solid"/>
          </a:ln>
        </p:spPr>
      </p:sp>
      <p:sp>
        <p:nvSpPr>
          <p:cNvPr id="57" name="Text 55"/>
          <p:cNvSpPr/>
          <p:nvPr/>
        </p:nvSpPr>
        <p:spPr>
          <a:xfrm>
            <a:off x="1115568" y="3063240"/>
            <a:ext cx="256032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Internal FTP</a:t>
            </a:r>
            <a:endParaRPr lang="en-US" sz="1050" dirty="0"/>
          </a:p>
        </p:txBody>
      </p:sp>
      <p:sp>
        <p:nvSpPr>
          <p:cNvPr id="58" name="Shape 56"/>
          <p:cNvSpPr/>
          <p:nvPr/>
        </p:nvSpPr>
        <p:spPr>
          <a:xfrm>
            <a:off x="3749040" y="3063240"/>
            <a:ext cx="3840480" cy="402336"/>
          </a:xfrm>
          <a:prstGeom prst="rect">
            <a:avLst/>
          </a:prstGeom>
          <a:solidFill>
            <a:srgbClr val="1A2E4A"/>
          </a:solidFill>
          <a:ln w="12700">
            <a:solidFill>
              <a:srgbClr val="0F1E36"/>
            </a:solidFill>
            <a:prstDash val="solid"/>
          </a:ln>
        </p:spPr>
      </p:sp>
      <p:sp>
        <p:nvSpPr>
          <p:cNvPr id="59" name="Text 57"/>
          <p:cNvSpPr/>
          <p:nvPr/>
        </p:nvSpPr>
        <p:spPr>
          <a:xfrm>
            <a:off x="3858768" y="3063240"/>
            <a:ext cx="365760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Swansea to FTP host</a:t>
            </a:r>
            <a:endParaRPr lang="en-US" sz="1050" dirty="0"/>
          </a:p>
        </p:txBody>
      </p:sp>
      <p:sp>
        <p:nvSpPr>
          <p:cNvPr id="60" name="Shape 58"/>
          <p:cNvSpPr/>
          <p:nvPr/>
        </p:nvSpPr>
        <p:spPr>
          <a:xfrm>
            <a:off x="7589520" y="3063240"/>
            <a:ext cx="2286000" cy="402336"/>
          </a:xfrm>
          <a:prstGeom prst="rect">
            <a:avLst/>
          </a:prstGeom>
          <a:solidFill>
            <a:srgbClr val="1A2E4A"/>
          </a:solidFill>
          <a:ln w="12700">
            <a:solidFill>
              <a:srgbClr val="0F1E36"/>
            </a:solidFill>
            <a:prstDash val="solid"/>
          </a:ln>
        </p:spPr>
      </p:sp>
      <p:sp>
        <p:nvSpPr>
          <p:cNvPr id="61" name="Text 59"/>
          <p:cNvSpPr/>
          <p:nvPr/>
        </p:nvSpPr>
        <p:spPr>
          <a:xfrm>
            <a:off x="7699248" y="3063240"/>
            <a:ext cx="210312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FTP</a:t>
            </a:r>
            <a:endParaRPr lang="en-US" sz="1050" dirty="0"/>
          </a:p>
        </p:txBody>
      </p:sp>
      <p:sp>
        <p:nvSpPr>
          <p:cNvPr id="62" name="Shape 60"/>
          <p:cNvSpPr/>
          <p:nvPr/>
        </p:nvSpPr>
        <p:spPr>
          <a:xfrm>
            <a:off x="9875520" y="3063240"/>
            <a:ext cx="1463040" cy="402336"/>
          </a:xfrm>
          <a:prstGeom prst="rect">
            <a:avLst/>
          </a:prstGeom>
          <a:solidFill>
            <a:srgbClr val="1A2E4A"/>
          </a:solidFill>
          <a:ln w="12700">
            <a:solidFill>
              <a:srgbClr val="0F1E36"/>
            </a:solidFill>
            <a:prstDash val="solid"/>
          </a:ln>
        </p:spPr>
      </p:sp>
      <p:sp>
        <p:nvSpPr>
          <p:cNvPr id="63" name="Text 61"/>
          <p:cNvSpPr/>
          <p:nvPr/>
        </p:nvSpPr>
        <p:spPr>
          <a:xfrm>
            <a:off x="9985248" y="3063240"/>
            <a:ext cx="1280160" cy="402336"/>
          </a:xfrm>
          <a:prstGeom prst="rect">
            <a:avLst/>
          </a:prstGeom>
          <a:noFill/>
          <a:ln/>
        </p:spPr>
        <p:txBody>
          <a:bodyPr wrap="square" rtlCol="0" anchor="ctr"/>
          <a:lstStyle/>
          <a:p>
            <a:pPr marL="0" indent="0">
              <a:buNone/>
            </a:pPr>
            <a:r>
              <a:rPr lang="en-US" sz="1050" b="1" dirty="0">
                <a:solidFill>
                  <a:srgbClr val="3AAFA9"/>
                </a:solidFill>
                <a:latin typeface="Calibri" pitchFamily="34" charset="0"/>
                <a:ea typeface="Calibri" pitchFamily="34" charset="-122"/>
                <a:cs typeface="Calibri" pitchFamily="34" charset="-120"/>
              </a:rPr>
              <a:t>Accept</a:t>
            </a:r>
            <a:endParaRPr lang="en-US" sz="1050" dirty="0"/>
          </a:p>
        </p:txBody>
      </p:sp>
      <p:sp>
        <p:nvSpPr>
          <p:cNvPr id="64" name="Shape 62"/>
          <p:cNvSpPr/>
          <p:nvPr/>
        </p:nvSpPr>
        <p:spPr>
          <a:xfrm>
            <a:off x="457200" y="3465576"/>
            <a:ext cx="548640" cy="402336"/>
          </a:xfrm>
          <a:prstGeom prst="rect">
            <a:avLst/>
          </a:prstGeom>
          <a:solidFill>
            <a:srgbClr val="223A5F"/>
          </a:solidFill>
          <a:ln w="12700">
            <a:solidFill>
              <a:srgbClr val="0F1E36"/>
            </a:solidFill>
            <a:prstDash val="solid"/>
          </a:ln>
        </p:spPr>
      </p:sp>
      <p:sp>
        <p:nvSpPr>
          <p:cNvPr id="65" name="Text 63"/>
          <p:cNvSpPr/>
          <p:nvPr/>
        </p:nvSpPr>
        <p:spPr>
          <a:xfrm>
            <a:off x="566928" y="3465576"/>
            <a:ext cx="36576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6</a:t>
            </a:r>
            <a:endParaRPr lang="en-US" sz="1050" dirty="0"/>
          </a:p>
        </p:txBody>
      </p:sp>
      <p:sp>
        <p:nvSpPr>
          <p:cNvPr id="66" name="Shape 64"/>
          <p:cNvSpPr/>
          <p:nvPr/>
        </p:nvSpPr>
        <p:spPr>
          <a:xfrm>
            <a:off x="1005840" y="3465576"/>
            <a:ext cx="2743200" cy="402336"/>
          </a:xfrm>
          <a:prstGeom prst="rect">
            <a:avLst/>
          </a:prstGeom>
          <a:solidFill>
            <a:srgbClr val="223A5F"/>
          </a:solidFill>
          <a:ln w="12700">
            <a:solidFill>
              <a:srgbClr val="0F1E36"/>
            </a:solidFill>
            <a:prstDash val="solid"/>
          </a:ln>
        </p:spPr>
      </p:sp>
      <p:sp>
        <p:nvSpPr>
          <p:cNvPr id="67" name="Text 65"/>
          <p:cNvSpPr/>
          <p:nvPr/>
        </p:nvSpPr>
        <p:spPr>
          <a:xfrm>
            <a:off x="1115568" y="3465576"/>
            <a:ext cx="256032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Diagnostics</a:t>
            </a:r>
            <a:endParaRPr lang="en-US" sz="1050" dirty="0"/>
          </a:p>
        </p:txBody>
      </p:sp>
      <p:sp>
        <p:nvSpPr>
          <p:cNvPr id="68" name="Shape 66"/>
          <p:cNvSpPr/>
          <p:nvPr/>
        </p:nvSpPr>
        <p:spPr>
          <a:xfrm>
            <a:off x="3749040" y="3465576"/>
            <a:ext cx="3840480" cy="402336"/>
          </a:xfrm>
          <a:prstGeom prst="rect">
            <a:avLst/>
          </a:prstGeom>
          <a:solidFill>
            <a:srgbClr val="223A5F"/>
          </a:solidFill>
          <a:ln w="12700">
            <a:solidFill>
              <a:srgbClr val="0F1E36"/>
            </a:solidFill>
            <a:prstDash val="solid"/>
          </a:ln>
        </p:spPr>
      </p:sp>
      <p:sp>
        <p:nvSpPr>
          <p:cNvPr id="69" name="Text 67"/>
          <p:cNvSpPr/>
          <p:nvPr/>
        </p:nvSpPr>
        <p:spPr>
          <a:xfrm>
            <a:off x="3858768" y="3465576"/>
            <a:ext cx="365760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Internal to Internal</a:t>
            </a:r>
            <a:endParaRPr lang="en-US" sz="1050" dirty="0"/>
          </a:p>
        </p:txBody>
      </p:sp>
      <p:sp>
        <p:nvSpPr>
          <p:cNvPr id="70" name="Shape 68"/>
          <p:cNvSpPr/>
          <p:nvPr/>
        </p:nvSpPr>
        <p:spPr>
          <a:xfrm>
            <a:off x="7589520" y="3465576"/>
            <a:ext cx="2286000" cy="402336"/>
          </a:xfrm>
          <a:prstGeom prst="rect">
            <a:avLst/>
          </a:prstGeom>
          <a:solidFill>
            <a:srgbClr val="223A5F"/>
          </a:solidFill>
          <a:ln w="12700">
            <a:solidFill>
              <a:srgbClr val="0F1E36"/>
            </a:solidFill>
            <a:prstDash val="solid"/>
          </a:ln>
        </p:spPr>
      </p:sp>
      <p:sp>
        <p:nvSpPr>
          <p:cNvPr id="71" name="Text 69"/>
          <p:cNvSpPr/>
          <p:nvPr/>
        </p:nvSpPr>
        <p:spPr>
          <a:xfrm>
            <a:off x="7699248" y="3465576"/>
            <a:ext cx="210312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ICMP</a:t>
            </a:r>
            <a:endParaRPr lang="en-US" sz="1050" dirty="0"/>
          </a:p>
        </p:txBody>
      </p:sp>
      <p:sp>
        <p:nvSpPr>
          <p:cNvPr id="72" name="Shape 70"/>
          <p:cNvSpPr/>
          <p:nvPr/>
        </p:nvSpPr>
        <p:spPr>
          <a:xfrm>
            <a:off x="9875520" y="3465576"/>
            <a:ext cx="1463040" cy="402336"/>
          </a:xfrm>
          <a:prstGeom prst="rect">
            <a:avLst/>
          </a:prstGeom>
          <a:solidFill>
            <a:srgbClr val="223A5F"/>
          </a:solidFill>
          <a:ln w="12700">
            <a:solidFill>
              <a:srgbClr val="0F1E36"/>
            </a:solidFill>
            <a:prstDash val="solid"/>
          </a:ln>
        </p:spPr>
      </p:sp>
      <p:sp>
        <p:nvSpPr>
          <p:cNvPr id="73" name="Text 71"/>
          <p:cNvSpPr/>
          <p:nvPr/>
        </p:nvSpPr>
        <p:spPr>
          <a:xfrm>
            <a:off x="9985248" y="3465576"/>
            <a:ext cx="1280160" cy="402336"/>
          </a:xfrm>
          <a:prstGeom prst="rect">
            <a:avLst/>
          </a:prstGeom>
          <a:noFill/>
          <a:ln/>
        </p:spPr>
        <p:txBody>
          <a:bodyPr wrap="square" rtlCol="0" anchor="ctr"/>
          <a:lstStyle/>
          <a:p>
            <a:pPr marL="0" indent="0">
              <a:buNone/>
            </a:pPr>
            <a:r>
              <a:rPr lang="en-US" sz="1050" b="1" dirty="0">
                <a:solidFill>
                  <a:srgbClr val="3AAFA9"/>
                </a:solidFill>
                <a:latin typeface="Calibri" pitchFamily="34" charset="0"/>
                <a:ea typeface="Calibri" pitchFamily="34" charset="-122"/>
                <a:cs typeface="Calibri" pitchFamily="34" charset="-120"/>
              </a:rPr>
              <a:t>Accept</a:t>
            </a:r>
            <a:endParaRPr lang="en-US" sz="1050" dirty="0"/>
          </a:p>
        </p:txBody>
      </p:sp>
      <p:sp>
        <p:nvSpPr>
          <p:cNvPr id="74" name="Shape 72"/>
          <p:cNvSpPr/>
          <p:nvPr/>
        </p:nvSpPr>
        <p:spPr>
          <a:xfrm>
            <a:off x="457200" y="3867912"/>
            <a:ext cx="548640" cy="402336"/>
          </a:xfrm>
          <a:prstGeom prst="rect">
            <a:avLst/>
          </a:prstGeom>
          <a:solidFill>
            <a:srgbClr val="1A2E4A"/>
          </a:solidFill>
          <a:ln w="12700">
            <a:solidFill>
              <a:srgbClr val="0F1E36"/>
            </a:solidFill>
            <a:prstDash val="solid"/>
          </a:ln>
        </p:spPr>
      </p:sp>
      <p:sp>
        <p:nvSpPr>
          <p:cNvPr id="75" name="Text 73"/>
          <p:cNvSpPr/>
          <p:nvPr/>
        </p:nvSpPr>
        <p:spPr>
          <a:xfrm>
            <a:off x="566928" y="3867912"/>
            <a:ext cx="36576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7</a:t>
            </a:r>
            <a:endParaRPr lang="en-US" sz="1050" dirty="0"/>
          </a:p>
        </p:txBody>
      </p:sp>
      <p:sp>
        <p:nvSpPr>
          <p:cNvPr id="76" name="Shape 74"/>
          <p:cNvSpPr/>
          <p:nvPr/>
        </p:nvSpPr>
        <p:spPr>
          <a:xfrm>
            <a:off x="1005840" y="3867912"/>
            <a:ext cx="2743200" cy="402336"/>
          </a:xfrm>
          <a:prstGeom prst="rect">
            <a:avLst/>
          </a:prstGeom>
          <a:solidFill>
            <a:srgbClr val="1A2E4A"/>
          </a:solidFill>
          <a:ln w="12700">
            <a:solidFill>
              <a:srgbClr val="0F1E36"/>
            </a:solidFill>
            <a:prstDash val="solid"/>
          </a:ln>
        </p:spPr>
      </p:sp>
      <p:sp>
        <p:nvSpPr>
          <p:cNvPr id="77" name="Text 75"/>
          <p:cNvSpPr/>
          <p:nvPr/>
        </p:nvSpPr>
        <p:spPr>
          <a:xfrm>
            <a:off x="1115568" y="3867912"/>
            <a:ext cx="256032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Block Telnet</a:t>
            </a:r>
            <a:endParaRPr lang="en-US" sz="1050" dirty="0"/>
          </a:p>
        </p:txBody>
      </p:sp>
      <p:sp>
        <p:nvSpPr>
          <p:cNvPr id="78" name="Shape 76"/>
          <p:cNvSpPr/>
          <p:nvPr/>
        </p:nvSpPr>
        <p:spPr>
          <a:xfrm>
            <a:off x="3749040" y="3867912"/>
            <a:ext cx="3840480" cy="402336"/>
          </a:xfrm>
          <a:prstGeom prst="rect">
            <a:avLst/>
          </a:prstGeom>
          <a:solidFill>
            <a:srgbClr val="1A2E4A"/>
          </a:solidFill>
          <a:ln w="12700">
            <a:solidFill>
              <a:srgbClr val="0F1E36"/>
            </a:solidFill>
            <a:prstDash val="solid"/>
          </a:ln>
        </p:spPr>
      </p:sp>
      <p:sp>
        <p:nvSpPr>
          <p:cNvPr id="79" name="Text 77"/>
          <p:cNvSpPr/>
          <p:nvPr/>
        </p:nvSpPr>
        <p:spPr>
          <a:xfrm>
            <a:off x="3858768" y="3867912"/>
            <a:ext cx="365760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Any to Any</a:t>
            </a:r>
            <a:endParaRPr lang="en-US" sz="1050" dirty="0"/>
          </a:p>
        </p:txBody>
      </p:sp>
      <p:sp>
        <p:nvSpPr>
          <p:cNvPr id="80" name="Shape 78"/>
          <p:cNvSpPr/>
          <p:nvPr/>
        </p:nvSpPr>
        <p:spPr>
          <a:xfrm>
            <a:off x="7589520" y="3867912"/>
            <a:ext cx="2286000" cy="402336"/>
          </a:xfrm>
          <a:prstGeom prst="rect">
            <a:avLst/>
          </a:prstGeom>
          <a:solidFill>
            <a:srgbClr val="1A2E4A"/>
          </a:solidFill>
          <a:ln w="12700">
            <a:solidFill>
              <a:srgbClr val="0F1E36"/>
            </a:solidFill>
            <a:prstDash val="solid"/>
          </a:ln>
        </p:spPr>
      </p:sp>
      <p:sp>
        <p:nvSpPr>
          <p:cNvPr id="81" name="Text 79"/>
          <p:cNvSpPr/>
          <p:nvPr/>
        </p:nvSpPr>
        <p:spPr>
          <a:xfrm>
            <a:off x="7699248" y="3867912"/>
            <a:ext cx="210312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Telnet</a:t>
            </a:r>
            <a:endParaRPr lang="en-US" sz="1050" dirty="0"/>
          </a:p>
        </p:txBody>
      </p:sp>
      <p:sp>
        <p:nvSpPr>
          <p:cNvPr id="82" name="Shape 80"/>
          <p:cNvSpPr/>
          <p:nvPr/>
        </p:nvSpPr>
        <p:spPr>
          <a:xfrm>
            <a:off x="9875520" y="3867912"/>
            <a:ext cx="1463040" cy="402336"/>
          </a:xfrm>
          <a:prstGeom prst="rect">
            <a:avLst/>
          </a:prstGeom>
          <a:solidFill>
            <a:srgbClr val="1A2E4A"/>
          </a:solidFill>
          <a:ln w="12700">
            <a:solidFill>
              <a:srgbClr val="0F1E36"/>
            </a:solidFill>
            <a:prstDash val="solid"/>
          </a:ln>
        </p:spPr>
      </p:sp>
      <p:sp>
        <p:nvSpPr>
          <p:cNvPr id="83" name="Text 81"/>
          <p:cNvSpPr/>
          <p:nvPr/>
        </p:nvSpPr>
        <p:spPr>
          <a:xfrm>
            <a:off x="9985248" y="3867912"/>
            <a:ext cx="1280160" cy="402336"/>
          </a:xfrm>
          <a:prstGeom prst="rect">
            <a:avLst/>
          </a:prstGeom>
          <a:noFill/>
          <a:ln/>
        </p:spPr>
        <p:txBody>
          <a:bodyPr wrap="square" rtlCol="0" anchor="ctr"/>
          <a:lstStyle/>
          <a:p>
            <a:pPr marL="0" indent="0">
              <a:buNone/>
            </a:pPr>
            <a:r>
              <a:rPr lang="en-US" sz="1050" b="1" dirty="0">
                <a:solidFill>
                  <a:srgbClr val="E4002B"/>
                </a:solidFill>
                <a:latin typeface="Calibri" pitchFamily="34" charset="0"/>
                <a:ea typeface="Calibri" pitchFamily="34" charset="-122"/>
                <a:cs typeface="Calibri" pitchFamily="34" charset="-120"/>
              </a:rPr>
              <a:t>Drop</a:t>
            </a:r>
            <a:endParaRPr lang="en-US" sz="1050" dirty="0"/>
          </a:p>
        </p:txBody>
      </p:sp>
      <p:sp>
        <p:nvSpPr>
          <p:cNvPr id="84" name="Shape 82"/>
          <p:cNvSpPr/>
          <p:nvPr/>
        </p:nvSpPr>
        <p:spPr>
          <a:xfrm>
            <a:off x="457200" y="4270248"/>
            <a:ext cx="548640" cy="402336"/>
          </a:xfrm>
          <a:prstGeom prst="rect">
            <a:avLst/>
          </a:prstGeom>
          <a:solidFill>
            <a:srgbClr val="223A5F"/>
          </a:solidFill>
          <a:ln w="12700">
            <a:solidFill>
              <a:srgbClr val="0F1E36"/>
            </a:solidFill>
            <a:prstDash val="solid"/>
          </a:ln>
        </p:spPr>
      </p:sp>
      <p:sp>
        <p:nvSpPr>
          <p:cNvPr id="85" name="Text 83"/>
          <p:cNvSpPr/>
          <p:nvPr/>
        </p:nvSpPr>
        <p:spPr>
          <a:xfrm>
            <a:off x="566928" y="4270248"/>
            <a:ext cx="36576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8</a:t>
            </a:r>
            <a:endParaRPr lang="en-US" sz="1050" dirty="0"/>
          </a:p>
        </p:txBody>
      </p:sp>
      <p:sp>
        <p:nvSpPr>
          <p:cNvPr id="86" name="Shape 84"/>
          <p:cNvSpPr/>
          <p:nvPr/>
        </p:nvSpPr>
        <p:spPr>
          <a:xfrm>
            <a:off x="1005840" y="4270248"/>
            <a:ext cx="2743200" cy="402336"/>
          </a:xfrm>
          <a:prstGeom prst="rect">
            <a:avLst/>
          </a:prstGeom>
          <a:solidFill>
            <a:srgbClr val="223A5F"/>
          </a:solidFill>
          <a:ln w="12700">
            <a:solidFill>
              <a:srgbClr val="0F1E36"/>
            </a:solidFill>
            <a:prstDash val="solid"/>
          </a:ln>
        </p:spPr>
      </p:sp>
      <p:sp>
        <p:nvSpPr>
          <p:cNvPr id="87" name="Text 85"/>
          <p:cNvSpPr/>
          <p:nvPr/>
        </p:nvSpPr>
        <p:spPr>
          <a:xfrm>
            <a:off x="1115568" y="4270248"/>
            <a:ext cx="256032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SSH to admin hosts</a:t>
            </a:r>
            <a:endParaRPr lang="en-US" sz="1050" dirty="0"/>
          </a:p>
        </p:txBody>
      </p:sp>
      <p:sp>
        <p:nvSpPr>
          <p:cNvPr id="88" name="Shape 86"/>
          <p:cNvSpPr/>
          <p:nvPr/>
        </p:nvSpPr>
        <p:spPr>
          <a:xfrm>
            <a:off x="3749040" y="4270248"/>
            <a:ext cx="3840480" cy="402336"/>
          </a:xfrm>
          <a:prstGeom prst="rect">
            <a:avLst/>
          </a:prstGeom>
          <a:solidFill>
            <a:srgbClr val="223A5F"/>
          </a:solidFill>
          <a:ln w="12700">
            <a:solidFill>
              <a:srgbClr val="0F1E36"/>
            </a:solidFill>
            <a:prstDash val="solid"/>
          </a:ln>
        </p:spPr>
      </p:sp>
      <p:sp>
        <p:nvSpPr>
          <p:cNvPr id="89" name="Text 87"/>
          <p:cNvSpPr/>
          <p:nvPr/>
        </p:nvSpPr>
        <p:spPr>
          <a:xfrm>
            <a:off x="3858768" y="4270248"/>
            <a:ext cx="365760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Admins to Linux</a:t>
            </a:r>
            <a:endParaRPr lang="en-US" sz="1050" dirty="0"/>
          </a:p>
        </p:txBody>
      </p:sp>
      <p:sp>
        <p:nvSpPr>
          <p:cNvPr id="90" name="Shape 88"/>
          <p:cNvSpPr/>
          <p:nvPr/>
        </p:nvSpPr>
        <p:spPr>
          <a:xfrm>
            <a:off x="7589520" y="4270248"/>
            <a:ext cx="2286000" cy="402336"/>
          </a:xfrm>
          <a:prstGeom prst="rect">
            <a:avLst/>
          </a:prstGeom>
          <a:solidFill>
            <a:srgbClr val="223A5F"/>
          </a:solidFill>
          <a:ln w="12700">
            <a:solidFill>
              <a:srgbClr val="0F1E36"/>
            </a:solidFill>
            <a:prstDash val="solid"/>
          </a:ln>
        </p:spPr>
      </p:sp>
      <p:sp>
        <p:nvSpPr>
          <p:cNvPr id="91" name="Text 89"/>
          <p:cNvSpPr/>
          <p:nvPr/>
        </p:nvSpPr>
        <p:spPr>
          <a:xfrm>
            <a:off x="7699248" y="4270248"/>
            <a:ext cx="210312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SSH</a:t>
            </a:r>
            <a:endParaRPr lang="en-US" sz="1050" dirty="0"/>
          </a:p>
        </p:txBody>
      </p:sp>
      <p:sp>
        <p:nvSpPr>
          <p:cNvPr id="92" name="Shape 90"/>
          <p:cNvSpPr/>
          <p:nvPr/>
        </p:nvSpPr>
        <p:spPr>
          <a:xfrm>
            <a:off x="9875520" y="4270248"/>
            <a:ext cx="1463040" cy="402336"/>
          </a:xfrm>
          <a:prstGeom prst="rect">
            <a:avLst/>
          </a:prstGeom>
          <a:solidFill>
            <a:srgbClr val="223A5F"/>
          </a:solidFill>
          <a:ln w="12700">
            <a:solidFill>
              <a:srgbClr val="0F1E36"/>
            </a:solidFill>
            <a:prstDash val="solid"/>
          </a:ln>
        </p:spPr>
      </p:sp>
      <p:sp>
        <p:nvSpPr>
          <p:cNvPr id="93" name="Text 91"/>
          <p:cNvSpPr/>
          <p:nvPr/>
        </p:nvSpPr>
        <p:spPr>
          <a:xfrm>
            <a:off x="9985248" y="4270248"/>
            <a:ext cx="1280160" cy="402336"/>
          </a:xfrm>
          <a:prstGeom prst="rect">
            <a:avLst/>
          </a:prstGeom>
          <a:noFill/>
          <a:ln/>
        </p:spPr>
        <p:txBody>
          <a:bodyPr wrap="square" rtlCol="0" anchor="ctr"/>
          <a:lstStyle/>
          <a:p>
            <a:pPr marL="0" indent="0">
              <a:buNone/>
            </a:pPr>
            <a:r>
              <a:rPr lang="en-US" sz="1050" b="1" dirty="0">
                <a:solidFill>
                  <a:srgbClr val="3AAFA9"/>
                </a:solidFill>
                <a:latin typeface="Calibri" pitchFamily="34" charset="0"/>
                <a:ea typeface="Calibri" pitchFamily="34" charset="-122"/>
                <a:cs typeface="Calibri" pitchFamily="34" charset="-120"/>
              </a:rPr>
              <a:t>Accept</a:t>
            </a:r>
            <a:endParaRPr lang="en-US" sz="1050" dirty="0"/>
          </a:p>
        </p:txBody>
      </p:sp>
      <p:sp>
        <p:nvSpPr>
          <p:cNvPr id="94" name="Shape 92"/>
          <p:cNvSpPr/>
          <p:nvPr/>
        </p:nvSpPr>
        <p:spPr>
          <a:xfrm>
            <a:off x="457200" y="4672584"/>
            <a:ext cx="548640" cy="402336"/>
          </a:xfrm>
          <a:prstGeom prst="rect">
            <a:avLst/>
          </a:prstGeom>
          <a:solidFill>
            <a:srgbClr val="1A2E4A"/>
          </a:solidFill>
          <a:ln w="12700">
            <a:solidFill>
              <a:srgbClr val="0F1E36"/>
            </a:solidFill>
            <a:prstDash val="solid"/>
          </a:ln>
        </p:spPr>
      </p:sp>
      <p:sp>
        <p:nvSpPr>
          <p:cNvPr id="95" name="Text 93"/>
          <p:cNvSpPr/>
          <p:nvPr/>
        </p:nvSpPr>
        <p:spPr>
          <a:xfrm>
            <a:off x="566928" y="4672584"/>
            <a:ext cx="36576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9</a:t>
            </a:r>
            <a:endParaRPr lang="en-US" sz="1050" dirty="0"/>
          </a:p>
        </p:txBody>
      </p:sp>
      <p:sp>
        <p:nvSpPr>
          <p:cNvPr id="96" name="Shape 94"/>
          <p:cNvSpPr/>
          <p:nvPr/>
        </p:nvSpPr>
        <p:spPr>
          <a:xfrm>
            <a:off x="1005840" y="4672584"/>
            <a:ext cx="2743200" cy="402336"/>
          </a:xfrm>
          <a:prstGeom prst="rect">
            <a:avLst/>
          </a:prstGeom>
          <a:solidFill>
            <a:srgbClr val="1A2E4A"/>
          </a:solidFill>
          <a:ln w="12700">
            <a:solidFill>
              <a:srgbClr val="0F1E36"/>
            </a:solidFill>
            <a:prstDash val="solid"/>
          </a:ln>
        </p:spPr>
      </p:sp>
      <p:sp>
        <p:nvSpPr>
          <p:cNvPr id="97" name="Text 95"/>
          <p:cNvSpPr/>
          <p:nvPr/>
        </p:nvSpPr>
        <p:spPr>
          <a:xfrm>
            <a:off x="1115568" y="4672584"/>
            <a:ext cx="256032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Deny external ICMP</a:t>
            </a:r>
            <a:endParaRPr lang="en-US" sz="1050" dirty="0"/>
          </a:p>
        </p:txBody>
      </p:sp>
      <p:sp>
        <p:nvSpPr>
          <p:cNvPr id="98" name="Shape 96"/>
          <p:cNvSpPr/>
          <p:nvPr/>
        </p:nvSpPr>
        <p:spPr>
          <a:xfrm>
            <a:off x="3749040" y="4672584"/>
            <a:ext cx="3840480" cy="402336"/>
          </a:xfrm>
          <a:prstGeom prst="rect">
            <a:avLst/>
          </a:prstGeom>
          <a:solidFill>
            <a:srgbClr val="1A2E4A"/>
          </a:solidFill>
          <a:ln w="12700">
            <a:solidFill>
              <a:srgbClr val="0F1E36"/>
            </a:solidFill>
            <a:prstDash val="solid"/>
          </a:ln>
        </p:spPr>
      </p:sp>
      <p:sp>
        <p:nvSpPr>
          <p:cNvPr id="99" name="Text 97"/>
          <p:cNvSpPr/>
          <p:nvPr/>
        </p:nvSpPr>
        <p:spPr>
          <a:xfrm>
            <a:off x="3858768" y="4672584"/>
            <a:ext cx="365760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External to Any</a:t>
            </a:r>
            <a:endParaRPr lang="en-US" sz="1050" dirty="0"/>
          </a:p>
        </p:txBody>
      </p:sp>
      <p:sp>
        <p:nvSpPr>
          <p:cNvPr id="100" name="Shape 98"/>
          <p:cNvSpPr/>
          <p:nvPr/>
        </p:nvSpPr>
        <p:spPr>
          <a:xfrm>
            <a:off x="7589520" y="4672584"/>
            <a:ext cx="2286000" cy="402336"/>
          </a:xfrm>
          <a:prstGeom prst="rect">
            <a:avLst/>
          </a:prstGeom>
          <a:solidFill>
            <a:srgbClr val="1A2E4A"/>
          </a:solidFill>
          <a:ln w="12700">
            <a:solidFill>
              <a:srgbClr val="0F1E36"/>
            </a:solidFill>
            <a:prstDash val="solid"/>
          </a:ln>
        </p:spPr>
      </p:sp>
      <p:sp>
        <p:nvSpPr>
          <p:cNvPr id="101" name="Text 99"/>
          <p:cNvSpPr/>
          <p:nvPr/>
        </p:nvSpPr>
        <p:spPr>
          <a:xfrm>
            <a:off x="7699248" y="4672584"/>
            <a:ext cx="210312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ICMP</a:t>
            </a:r>
            <a:endParaRPr lang="en-US" sz="1050" dirty="0"/>
          </a:p>
        </p:txBody>
      </p:sp>
      <p:sp>
        <p:nvSpPr>
          <p:cNvPr id="102" name="Shape 100"/>
          <p:cNvSpPr/>
          <p:nvPr/>
        </p:nvSpPr>
        <p:spPr>
          <a:xfrm>
            <a:off x="9875520" y="4672584"/>
            <a:ext cx="1463040" cy="402336"/>
          </a:xfrm>
          <a:prstGeom prst="rect">
            <a:avLst/>
          </a:prstGeom>
          <a:solidFill>
            <a:srgbClr val="1A2E4A"/>
          </a:solidFill>
          <a:ln w="12700">
            <a:solidFill>
              <a:srgbClr val="0F1E36"/>
            </a:solidFill>
            <a:prstDash val="solid"/>
          </a:ln>
        </p:spPr>
      </p:sp>
      <p:sp>
        <p:nvSpPr>
          <p:cNvPr id="103" name="Text 101"/>
          <p:cNvSpPr/>
          <p:nvPr/>
        </p:nvSpPr>
        <p:spPr>
          <a:xfrm>
            <a:off x="9985248" y="4672584"/>
            <a:ext cx="1280160" cy="402336"/>
          </a:xfrm>
          <a:prstGeom prst="rect">
            <a:avLst/>
          </a:prstGeom>
          <a:noFill/>
          <a:ln/>
        </p:spPr>
        <p:txBody>
          <a:bodyPr wrap="square" rtlCol="0" anchor="ctr"/>
          <a:lstStyle/>
          <a:p>
            <a:pPr marL="0" indent="0">
              <a:buNone/>
            </a:pPr>
            <a:r>
              <a:rPr lang="en-US" sz="1050" b="1" dirty="0">
                <a:solidFill>
                  <a:srgbClr val="E4002B"/>
                </a:solidFill>
                <a:latin typeface="Calibri" pitchFamily="34" charset="0"/>
                <a:ea typeface="Calibri" pitchFamily="34" charset="-122"/>
                <a:cs typeface="Calibri" pitchFamily="34" charset="-120"/>
              </a:rPr>
              <a:t>Drop</a:t>
            </a:r>
            <a:endParaRPr lang="en-US" sz="1050" dirty="0"/>
          </a:p>
        </p:txBody>
      </p:sp>
      <p:sp>
        <p:nvSpPr>
          <p:cNvPr id="104" name="Shape 102"/>
          <p:cNvSpPr/>
          <p:nvPr/>
        </p:nvSpPr>
        <p:spPr>
          <a:xfrm>
            <a:off x="457200" y="5074920"/>
            <a:ext cx="548640" cy="402336"/>
          </a:xfrm>
          <a:prstGeom prst="rect">
            <a:avLst/>
          </a:prstGeom>
          <a:solidFill>
            <a:srgbClr val="223A5F"/>
          </a:solidFill>
          <a:ln w="12700">
            <a:solidFill>
              <a:srgbClr val="0F1E36"/>
            </a:solidFill>
            <a:prstDash val="solid"/>
          </a:ln>
        </p:spPr>
      </p:sp>
      <p:sp>
        <p:nvSpPr>
          <p:cNvPr id="105" name="Text 103"/>
          <p:cNvSpPr/>
          <p:nvPr/>
        </p:nvSpPr>
        <p:spPr>
          <a:xfrm>
            <a:off x="566928" y="5074920"/>
            <a:ext cx="36576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10</a:t>
            </a:r>
            <a:endParaRPr lang="en-US" sz="1050" dirty="0"/>
          </a:p>
        </p:txBody>
      </p:sp>
      <p:sp>
        <p:nvSpPr>
          <p:cNvPr id="106" name="Shape 104"/>
          <p:cNvSpPr/>
          <p:nvPr/>
        </p:nvSpPr>
        <p:spPr>
          <a:xfrm>
            <a:off x="1005840" y="5074920"/>
            <a:ext cx="2743200" cy="402336"/>
          </a:xfrm>
          <a:prstGeom prst="rect">
            <a:avLst/>
          </a:prstGeom>
          <a:solidFill>
            <a:srgbClr val="223A5F"/>
          </a:solidFill>
          <a:ln w="12700">
            <a:solidFill>
              <a:srgbClr val="0F1E36"/>
            </a:solidFill>
            <a:prstDash val="solid"/>
          </a:ln>
        </p:spPr>
      </p:sp>
      <p:sp>
        <p:nvSpPr>
          <p:cNvPr id="107" name="Text 105"/>
          <p:cNvSpPr/>
          <p:nvPr/>
        </p:nvSpPr>
        <p:spPr>
          <a:xfrm>
            <a:off x="1115568" y="5074920"/>
            <a:ext cx="256032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Cleanup rule</a:t>
            </a:r>
            <a:endParaRPr lang="en-US" sz="1050" dirty="0"/>
          </a:p>
        </p:txBody>
      </p:sp>
      <p:sp>
        <p:nvSpPr>
          <p:cNvPr id="108" name="Shape 106"/>
          <p:cNvSpPr/>
          <p:nvPr/>
        </p:nvSpPr>
        <p:spPr>
          <a:xfrm>
            <a:off x="3749040" y="5074920"/>
            <a:ext cx="3840480" cy="402336"/>
          </a:xfrm>
          <a:prstGeom prst="rect">
            <a:avLst/>
          </a:prstGeom>
          <a:solidFill>
            <a:srgbClr val="223A5F"/>
          </a:solidFill>
          <a:ln w="12700">
            <a:solidFill>
              <a:srgbClr val="0F1E36"/>
            </a:solidFill>
            <a:prstDash val="solid"/>
          </a:ln>
        </p:spPr>
      </p:sp>
      <p:sp>
        <p:nvSpPr>
          <p:cNvPr id="109" name="Text 107"/>
          <p:cNvSpPr/>
          <p:nvPr/>
        </p:nvSpPr>
        <p:spPr>
          <a:xfrm>
            <a:off x="3858768" y="5074920"/>
            <a:ext cx="365760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Any to Any</a:t>
            </a:r>
            <a:endParaRPr lang="en-US" sz="1050" dirty="0"/>
          </a:p>
        </p:txBody>
      </p:sp>
      <p:sp>
        <p:nvSpPr>
          <p:cNvPr id="110" name="Shape 108"/>
          <p:cNvSpPr/>
          <p:nvPr/>
        </p:nvSpPr>
        <p:spPr>
          <a:xfrm>
            <a:off x="7589520" y="5074920"/>
            <a:ext cx="2286000" cy="402336"/>
          </a:xfrm>
          <a:prstGeom prst="rect">
            <a:avLst/>
          </a:prstGeom>
          <a:solidFill>
            <a:srgbClr val="223A5F"/>
          </a:solidFill>
          <a:ln w="12700">
            <a:solidFill>
              <a:srgbClr val="0F1E36"/>
            </a:solidFill>
            <a:prstDash val="solid"/>
          </a:ln>
        </p:spPr>
      </p:sp>
      <p:sp>
        <p:nvSpPr>
          <p:cNvPr id="111" name="Text 109"/>
          <p:cNvSpPr/>
          <p:nvPr/>
        </p:nvSpPr>
        <p:spPr>
          <a:xfrm>
            <a:off x="7699248" y="5074920"/>
            <a:ext cx="2103120" cy="402336"/>
          </a:xfrm>
          <a:prstGeom prst="rect">
            <a:avLst/>
          </a:prstGeom>
          <a:noFill/>
          <a:ln/>
        </p:spPr>
        <p:txBody>
          <a:bodyPr wrap="square" rtlCol="0" anchor="ctr"/>
          <a:lstStyle/>
          <a:p>
            <a:pPr marL="0" indent="0">
              <a:buNone/>
            </a:pPr>
            <a:r>
              <a:rPr lang="en-US" sz="1050" dirty="0">
                <a:solidFill>
                  <a:srgbClr val="FFFFFF"/>
                </a:solidFill>
                <a:latin typeface="Calibri" pitchFamily="34" charset="0"/>
                <a:ea typeface="Calibri" pitchFamily="34" charset="-122"/>
                <a:cs typeface="Calibri" pitchFamily="34" charset="-120"/>
              </a:rPr>
              <a:t>Any</a:t>
            </a:r>
            <a:endParaRPr lang="en-US" sz="1050" dirty="0"/>
          </a:p>
        </p:txBody>
      </p:sp>
      <p:sp>
        <p:nvSpPr>
          <p:cNvPr id="112" name="Shape 110"/>
          <p:cNvSpPr/>
          <p:nvPr/>
        </p:nvSpPr>
        <p:spPr>
          <a:xfrm>
            <a:off x="9875520" y="5074920"/>
            <a:ext cx="1463040" cy="402336"/>
          </a:xfrm>
          <a:prstGeom prst="rect">
            <a:avLst/>
          </a:prstGeom>
          <a:solidFill>
            <a:srgbClr val="223A5F"/>
          </a:solidFill>
          <a:ln w="12700">
            <a:solidFill>
              <a:srgbClr val="0F1E36"/>
            </a:solidFill>
            <a:prstDash val="solid"/>
          </a:ln>
        </p:spPr>
      </p:sp>
      <p:sp>
        <p:nvSpPr>
          <p:cNvPr id="113" name="Text 111"/>
          <p:cNvSpPr/>
          <p:nvPr/>
        </p:nvSpPr>
        <p:spPr>
          <a:xfrm>
            <a:off x="9985248" y="5074920"/>
            <a:ext cx="1280160" cy="402336"/>
          </a:xfrm>
          <a:prstGeom prst="rect">
            <a:avLst/>
          </a:prstGeom>
          <a:noFill/>
          <a:ln/>
        </p:spPr>
        <p:txBody>
          <a:bodyPr wrap="square" rtlCol="0" anchor="ctr"/>
          <a:lstStyle/>
          <a:p>
            <a:pPr marL="0" indent="0">
              <a:buNone/>
            </a:pPr>
            <a:r>
              <a:rPr lang="en-US" sz="1050" b="1" dirty="0">
                <a:solidFill>
                  <a:srgbClr val="E4002B"/>
                </a:solidFill>
                <a:latin typeface="Calibri" pitchFamily="34" charset="0"/>
                <a:ea typeface="Calibri" pitchFamily="34" charset="-122"/>
                <a:cs typeface="Calibri" pitchFamily="34" charset="-120"/>
              </a:rPr>
              <a:t>Drop</a:t>
            </a:r>
            <a:endParaRPr lang="en-US" sz="1050" dirty="0"/>
          </a:p>
        </p:txBody>
      </p:sp>
      <p:sp>
        <p:nvSpPr>
          <p:cNvPr id="114" name="Text 112"/>
          <p:cNvSpPr/>
          <p:nvPr/>
        </p:nvSpPr>
        <p:spPr>
          <a:xfrm>
            <a:off x="457200" y="5660136"/>
            <a:ext cx="11247120" cy="274320"/>
          </a:xfrm>
          <a:prstGeom prst="rect">
            <a:avLst/>
          </a:prstGeom>
          <a:noFill/>
          <a:ln/>
        </p:spPr>
        <p:txBody>
          <a:bodyPr wrap="square" rtlCol="0" anchor="ctr"/>
          <a:lstStyle/>
          <a:p>
            <a:pPr marL="0" indent="0" algn="ctr">
              <a:buNone/>
            </a:pPr>
            <a:r>
              <a:rPr lang="en-US" sz="1100" i="1" dirty="0">
                <a:solidFill>
                  <a:srgbClr val="8A9AB0"/>
                </a:solidFill>
                <a:latin typeface="Calibri" pitchFamily="34" charset="0"/>
                <a:ea typeface="Calibri" pitchFamily="34" charset="-122"/>
                <a:cs typeface="Calibri" pitchFamily="34" charset="-120"/>
              </a:rPr>
              <a:t>Aligned with NIST SP 800-41 (default-deny, stealth rule, direction-aware ICMP) and CIS Control 12</a:t>
            </a:r>
            <a:endParaRPr lang="en-US" sz="1100" dirty="0"/>
          </a:p>
        </p:txBody>
      </p:sp>
      <p:sp>
        <p:nvSpPr>
          <p:cNvPr id="116" name="Text 114"/>
          <p:cNvSpPr/>
          <p:nvPr/>
        </p:nvSpPr>
        <p:spPr>
          <a:xfrm>
            <a:off x="11247120" y="6446520"/>
            <a:ext cx="457200" cy="274320"/>
          </a:xfrm>
          <a:prstGeom prst="rect">
            <a:avLst/>
          </a:prstGeom>
          <a:noFill/>
          <a:ln/>
        </p:spPr>
        <p:txBody>
          <a:bodyPr wrap="square" lIns="0" tIns="0" rIns="0" bIns="0" rtlCol="0" anchor="ctr"/>
          <a:lstStyle/>
          <a:p>
            <a:pPr marL="0" indent="0" algn="r">
              <a:buNone/>
            </a:pPr>
            <a:r>
              <a:rPr lang="en-US" sz="1000" dirty="0">
                <a:solidFill>
                  <a:srgbClr val="8A9AB0"/>
                </a:solidFill>
                <a:latin typeface="Calibri" pitchFamily="34" charset="0"/>
                <a:ea typeface="Calibri" pitchFamily="34" charset="-122"/>
                <a:cs typeface="Calibri" pitchFamily="34" charset="-120"/>
              </a:rPr>
              <a:t>12 / 17</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0F1E36"/>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502920"/>
          </a:xfrm>
          <a:prstGeom prst="rect">
            <a:avLst/>
          </a:prstGeom>
          <a:noFill/>
          <a:ln/>
        </p:spPr>
        <p:txBody>
          <a:bodyPr wrap="square" lIns="0" tIns="0" rIns="0" bIns="0"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Live demonstration, traffic verification</a:t>
            </a:r>
            <a:endParaRPr lang="en-US" sz="2800" dirty="0"/>
          </a:p>
        </p:txBody>
      </p:sp>
      <p:sp>
        <p:nvSpPr>
          <p:cNvPr id="3" name="Shape 1"/>
          <p:cNvSpPr/>
          <p:nvPr/>
        </p:nvSpPr>
        <p:spPr>
          <a:xfrm>
            <a:off x="457200" y="822960"/>
            <a:ext cx="457200" cy="54864"/>
          </a:xfrm>
          <a:prstGeom prst="rect">
            <a:avLst/>
          </a:prstGeom>
          <a:solidFill>
            <a:srgbClr val="E4002B"/>
          </a:solidFill>
          <a:ln w="12700">
            <a:solidFill>
              <a:srgbClr val="E4002B"/>
            </a:solidFill>
            <a:prstDash val="solid"/>
          </a:ln>
        </p:spPr>
      </p:sp>
      <p:sp>
        <p:nvSpPr>
          <p:cNvPr id="4" name="Text 2"/>
          <p:cNvSpPr/>
          <p:nvPr/>
        </p:nvSpPr>
        <p:spPr>
          <a:xfrm>
            <a:off x="457200" y="960120"/>
            <a:ext cx="10972800" cy="365760"/>
          </a:xfrm>
          <a:prstGeom prst="rect">
            <a:avLst/>
          </a:prstGeom>
          <a:noFill/>
          <a:ln/>
        </p:spPr>
        <p:txBody>
          <a:bodyPr wrap="square" rtlCol="0" anchor="ctr"/>
          <a:lstStyle/>
          <a:p>
            <a:pPr marL="0" indent="0">
              <a:buNone/>
            </a:pPr>
            <a:r>
              <a:rPr lang="en-US" sz="1400" i="1" dirty="0">
                <a:solidFill>
                  <a:srgbClr val="C9D1DB"/>
                </a:solidFill>
                <a:latin typeface="Calibri" pitchFamily="34" charset="0"/>
                <a:ea typeface="Calibri" pitchFamily="34" charset="-122"/>
                <a:cs typeface="Calibri" pitchFamily="34" charset="-120"/>
              </a:rPr>
              <a:t>Six tests, watched live in SmartConsole Logs and Monitor</a:t>
            </a:r>
            <a:endParaRPr lang="en-US" sz="1400" dirty="0"/>
          </a:p>
        </p:txBody>
      </p:sp>
      <p:sp>
        <p:nvSpPr>
          <p:cNvPr id="5" name="Shape 3"/>
          <p:cNvSpPr/>
          <p:nvPr/>
        </p:nvSpPr>
        <p:spPr>
          <a:xfrm>
            <a:off x="457200" y="1554480"/>
            <a:ext cx="5577840" cy="1234440"/>
          </a:xfrm>
          <a:prstGeom prst="rect">
            <a:avLst/>
          </a:prstGeom>
          <a:solidFill>
            <a:srgbClr val="223A5F"/>
          </a:solidFill>
          <a:ln w="12700">
            <a:solidFill>
              <a:srgbClr val="223A5F"/>
            </a:solidFill>
            <a:prstDash val="solid"/>
          </a:ln>
        </p:spPr>
      </p:sp>
      <p:sp>
        <p:nvSpPr>
          <p:cNvPr id="6" name="Shape 4"/>
          <p:cNvSpPr/>
          <p:nvPr/>
        </p:nvSpPr>
        <p:spPr>
          <a:xfrm>
            <a:off x="457200" y="1554480"/>
            <a:ext cx="109728" cy="1234440"/>
          </a:xfrm>
          <a:prstGeom prst="rect">
            <a:avLst/>
          </a:prstGeom>
          <a:solidFill>
            <a:srgbClr val="3AAFA9"/>
          </a:solidFill>
          <a:ln w="12700">
            <a:solidFill>
              <a:srgbClr val="3AAFA9"/>
            </a:solidFill>
            <a:prstDash val="solid"/>
          </a:ln>
        </p:spPr>
      </p:sp>
      <p:sp>
        <p:nvSpPr>
          <p:cNvPr id="7" name="Text 5"/>
          <p:cNvSpPr/>
          <p:nvPr/>
        </p:nvSpPr>
        <p:spPr>
          <a:xfrm>
            <a:off x="731520" y="1691640"/>
            <a:ext cx="1828800" cy="320040"/>
          </a:xfrm>
          <a:prstGeom prst="rect">
            <a:avLst/>
          </a:prstGeom>
          <a:noFill/>
          <a:ln/>
        </p:spPr>
        <p:txBody>
          <a:bodyPr wrap="square" rtlCol="0" anchor="ctr"/>
          <a:lstStyle/>
          <a:p>
            <a:pPr marL="0" indent="0">
              <a:buNone/>
            </a:pPr>
            <a:r>
              <a:rPr lang="en-US" sz="1400" b="1" kern="0" spc="300" dirty="0">
                <a:solidFill>
                  <a:srgbClr val="3AAFA9"/>
                </a:solidFill>
                <a:latin typeface="Calibri" pitchFamily="34" charset="0"/>
                <a:ea typeface="Calibri" pitchFamily="34" charset="-122"/>
                <a:cs typeface="Calibri" pitchFamily="34" charset="-120"/>
              </a:rPr>
              <a:t>ACCEPT</a:t>
            </a:r>
            <a:endParaRPr lang="en-US" sz="1400" dirty="0"/>
          </a:p>
        </p:txBody>
      </p:sp>
      <p:sp>
        <p:nvSpPr>
          <p:cNvPr id="8" name="Text 6"/>
          <p:cNvSpPr/>
          <p:nvPr/>
        </p:nvSpPr>
        <p:spPr>
          <a:xfrm>
            <a:off x="4114800" y="1691640"/>
            <a:ext cx="1828800" cy="320040"/>
          </a:xfrm>
          <a:prstGeom prst="rect">
            <a:avLst/>
          </a:prstGeom>
          <a:noFill/>
          <a:ln/>
        </p:spPr>
        <p:txBody>
          <a:bodyPr wrap="square" rtlCol="0" anchor="ctr"/>
          <a:lstStyle/>
          <a:p>
            <a:pPr marL="0" indent="0" algn="r">
              <a:buNone/>
            </a:pPr>
            <a:r>
              <a:rPr lang="en-US" sz="1100" i="1" dirty="0">
                <a:solidFill>
                  <a:srgbClr val="C9D1DB"/>
                </a:solidFill>
                <a:latin typeface="Calibri" pitchFamily="34" charset="0"/>
                <a:ea typeface="Calibri" pitchFamily="34" charset="-122"/>
                <a:cs typeface="Calibri" pitchFamily="34" charset="-120"/>
              </a:rPr>
              <a:t>rule 6</a:t>
            </a:r>
            <a:endParaRPr lang="en-US" sz="1100" dirty="0"/>
          </a:p>
        </p:txBody>
      </p:sp>
      <p:sp>
        <p:nvSpPr>
          <p:cNvPr id="9" name="Text 7"/>
          <p:cNvSpPr/>
          <p:nvPr/>
        </p:nvSpPr>
        <p:spPr>
          <a:xfrm>
            <a:off x="731520" y="2057400"/>
            <a:ext cx="5212080" cy="32004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Internal client to IIS</a:t>
            </a:r>
            <a:endParaRPr lang="en-US" sz="1300" dirty="0"/>
          </a:p>
        </p:txBody>
      </p:sp>
      <p:sp>
        <p:nvSpPr>
          <p:cNvPr id="10" name="Text 8"/>
          <p:cNvSpPr/>
          <p:nvPr/>
        </p:nvSpPr>
        <p:spPr>
          <a:xfrm>
            <a:off x="731520" y="2377440"/>
            <a:ext cx="5212080" cy="320040"/>
          </a:xfrm>
          <a:prstGeom prst="rect">
            <a:avLst/>
          </a:prstGeom>
          <a:noFill/>
          <a:ln/>
        </p:spPr>
        <p:txBody>
          <a:bodyPr wrap="square" rtlCol="0" anchor="ctr"/>
          <a:lstStyle/>
          <a:p>
            <a:pPr marL="0" indent="0">
              <a:buNone/>
            </a:pPr>
            <a:r>
              <a:rPr lang="en-US" sz="1200" dirty="0">
                <a:solidFill>
                  <a:srgbClr val="C9D1DB"/>
                </a:solidFill>
                <a:latin typeface="Consolas" pitchFamily="34" charset="0"/>
                <a:ea typeface="Consolas" pitchFamily="34" charset="-122"/>
                <a:cs typeface="Consolas" pitchFamily="34" charset="-120"/>
              </a:rPr>
              <a:t>ICMP</a:t>
            </a:r>
            <a:endParaRPr lang="en-US" sz="1200" dirty="0"/>
          </a:p>
        </p:txBody>
      </p:sp>
      <p:sp>
        <p:nvSpPr>
          <p:cNvPr id="11" name="Shape 9"/>
          <p:cNvSpPr/>
          <p:nvPr/>
        </p:nvSpPr>
        <p:spPr>
          <a:xfrm>
            <a:off x="6217920" y="1554480"/>
            <a:ext cx="5577840" cy="1234440"/>
          </a:xfrm>
          <a:prstGeom prst="rect">
            <a:avLst/>
          </a:prstGeom>
          <a:solidFill>
            <a:srgbClr val="223A5F"/>
          </a:solidFill>
          <a:ln w="12700">
            <a:solidFill>
              <a:srgbClr val="223A5F"/>
            </a:solidFill>
            <a:prstDash val="solid"/>
          </a:ln>
        </p:spPr>
      </p:sp>
      <p:sp>
        <p:nvSpPr>
          <p:cNvPr id="12" name="Shape 10"/>
          <p:cNvSpPr/>
          <p:nvPr/>
        </p:nvSpPr>
        <p:spPr>
          <a:xfrm>
            <a:off x="6217920" y="1554480"/>
            <a:ext cx="109728" cy="1234440"/>
          </a:xfrm>
          <a:prstGeom prst="rect">
            <a:avLst/>
          </a:prstGeom>
          <a:solidFill>
            <a:srgbClr val="E4002B"/>
          </a:solidFill>
          <a:ln w="12700">
            <a:solidFill>
              <a:srgbClr val="E4002B"/>
            </a:solidFill>
            <a:prstDash val="solid"/>
          </a:ln>
        </p:spPr>
      </p:sp>
      <p:sp>
        <p:nvSpPr>
          <p:cNvPr id="13" name="Text 11"/>
          <p:cNvSpPr/>
          <p:nvPr/>
        </p:nvSpPr>
        <p:spPr>
          <a:xfrm>
            <a:off x="6492240" y="1691640"/>
            <a:ext cx="1828800" cy="320040"/>
          </a:xfrm>
          <a:prstGeom prst="rect">
            <a:avLst/>
          </a:prstGeom>
          <a:noFill/>
          <a:ln/>
        </p:spPr>
        <p:txBody>
          <a:bodyPr wrap="square" rtlCol="0" anchor="ctr"/>
          <a:lstStyle/>
          <a:p>
            <a:pPr marL="0" indent="0">
              <a:buNone/>
            </a:pPr>
            <a:r>
              <a:rPr lang="en-US" sz="1400" b="1" kern="0" spc="300" dirty="0">
                <a:solidFill>
                  <a:srgbClr val="E4002B"/>
                </a:solidFill>
                <a:latin typeface="Calibri" pitchFamily="34" charset="0"/>
                <a:ea typeface="Calibri" pitchFamily="34" charset="-122"/>
                <a:cs typeface="Calibri" pitchFamily="34" charset="-120"/>
              </a:rPr>
              <a:t>DROP</a:t>
            </a:r>
            <a:endParaRPr lang="en-US" sz="1400" dirty="0"/>
          </a:p>
        </p:txBody>
      </p:sp>
      <p:sp>
        <p:nvSpPr>
          <p:cNvPr id="14" name="Text 12"/>
          <p:cNvSpPr/>
          <p:nvPr/>
        </p:nvSpPr>
        <p:spPr>
          <a:xfrm>
            <a:off x="9875520" y="1691640"/>
            <a:ext cx="1828800" cy="320040"/>
          </a:xfrm>
          <a:prstGeom prst="rect">
            <a:avLst/>
          </a:prstGeom>
          <a:noFill/>
          <a:ln/>
        </p:spPr>
        <p:txBody>
          <a:bodyPr wrap="square" rtlCol="0" anchor="ctr"/>
          <a:lstStyle/>
          <a:p>
            <a:pPr marL="0" indent="0" algn="r">
              <a:buNone/>
            </a:pPr>
            <a:r>
              <a:rPr lang="en-US" sz="1100" i="1" dirty="0">
                <a:solidFill>
                  <a:srgbClr val="C9D1DB"/>
                </a:solidFill>
                <a:latin typeface="Calibri" pitchFamily="34" charset="0"/>
                <a:ea typeface="Calibri" pitchFamily="34" charset="-122"/>
                <a:cs typeface="Calibri" pitchFamily="34" charset="-120"/>
              </a:rPr>
              <a:t>rule 9</a:t>
            </a:r>
            <a:endParaRPr lang="en-US" sz="1100" dirty="0"/>
          </a:p>
        </p:txBody>
      </p:sp>
      <p:sp>
        <p:nvSpPr>
          <p:cNvPr id="15" name="Text 13"/>
          <p:cNvSpPr/>
          <p:nvPr/>
        </p:nvSpPr>
        <p:spPr>
          <a:xfrm>
            <a:off x="6492240" y="2057400"/>
            <a:ext cx="5212080" cy="32004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ExtLCD host to Internal</a:t>
            </a:r>
            <a:endParaRPr lang="en-US" sz="1300" dirty="0"/>
          </a:p>
        </p:txBody>
      </p:sp>
      <p:sp>
        <p:nvSpPr>
          <p:cNvPr id="16" name="Text 14"/>
          <p:cNvSpPr/>
          <p:nvPr/>
        </p:nvSpPr>
        <p:spPr>
          <a:xfrm>
            <a:off x="6492240" y="2377440"/>
            <a:ext cx="5212080" cy="320040"/>
          </a:xfrm>
          <a:prstGeom prst="rect">
            <a:avLst/>
          </a:prstGeom>
          <a:noFill/>
          <a:ln/>
        </p:spPr>
        <p:txBody>
          <a:bodyPr wrap="square" rtlCol="0" anchor="ctr"/>
          <a:lstStyle/>
          <a:p>
            <a:pPr marL="0" indent="0">
              <a:buNone/>
            </a:pPr>
            <a:r>
              <a:rPr lang="en-US" sz="1200" dirty="0">
                <a:solidFill>
                  <a:srgbClr val="C9D1DB"/>
                </a:solidFill>
                <a:latin typeface="Consolas" pitchFamily="34" charset="0"/>
                <a:ea typeface="Consolas" pitchFamily="34" charset="-122"/>
                <a:cs typeface="Consolas" pitchFamily="34" charset="-120"/>
              </a:rPr>
              <a:t>ICMP</a:t>
            </a:r>
            <a:endParaRPr lang="en-US" sz="1200" dirty="0"/>
          </a:p>
        </p:txBody>
      </p:sp>
      <p:sp>
        <p:nvSpPr>
          <p:cNvPr id="17" name="Shape 15"/>
          <p:cNvSpPr/>
          <p:nvPr/>
        </p:nvSpPr>
        <p:spPr>
          <a:xfrm>
            <a:off x="457200" y="2971800"/>
            <a:ext cx="5577840" cy="1234440"/>
          </a:xfrm>
          <a:prstGeom prst="rect">
            <a:avLst/>
          </a:prstGeom>
          <a:solidFill>
            <a:srgbClr val="223A5F"/>
          </a:solidFill>
          <a:ln w="12700">
            <a:solidFill>
              <a:srgbClr val="223A5F"/>
            </a:solidFill>
            <a:prstDash val="solid"/>
          </a:ln>
        </p:spPr>
      </p:sp>
      <p:sp>
        <p:nvSpPr>
          <p:cNvPr id="18" name="Shape 16"/>
          <p:cNvSpPr/>
          <p:nvPr/>
        </p:nvSpPr>
        <p:spPr>
          <a:xfrm>
            <a:off x="457200" y="2971800"/>
            <a:ext cx="109728" cy="1234440"/>
          </a:xfrm>
          <a:prstGeom prst="rect">
            <a:avLst/>
          </a:prstGeom>
          <a:solidFill>
            <a:srgbClr val="3AAFA9"/>
          </a:solidFill>
          <a:ln w="12700">
            <a:solidFill>
              <a:srgbClr val="3AAFA9"/>
            </a:solidFill>
            <a:prstDash val="solid"/>
          </a:ln>
        </p:spPr>
      </p:sp>
      <p:sp>
        <p:nvSpPr>
          <p:cNvPr id="19" name="Text 17"/>
          <p:cNvSpPr/>
          <p:nvPr/>
        </p:nvSpPr>
        <p:spPr>
          <a:xfrm>
            <a:off x="731520" y="3108960"/>
            <a:ext cx="1828800" cy="320040"/>
          </a:xfrm>
          <a:prstGeom prst="rect">
            <a:avLst/>
          </a:prstGeom>
          <a:noFill/>
          <a:ln/>
        </p:spPr>
        <p:txBody>
          <a:bodyPr wrap="square" rtlCol="0" anchor="ctr"/>
          <a:lstStyle/>
          <a:p>
            <a:pPr marL="0" indent="0">
              <a:buNone/>
            </a:pPr>
            <a:r>
              <a:rPr lang="en-US" sz="1400" b="1" kern="0" spc="300" dirty="0">
                <a:solidFill>
                  <a:srgbClr val="3AAFA9"/>
                </a:solidFill>
                <a:latin typeface="Calibri" pitchFamily="34" charset="0"/>
                <a:ea typeface="Calibri" pitchFamily="34" charset="-122"/>
                <a:cs typeface="Calibri" pitchFamily="34" charset="-120"/>
              </a:rPr>
              <a:t>ACCEPT</a:t>
            </a:r>
            <a:endParaRPr lang="en-US" sz="1400" dirty="0"/>
          </a:p>
        </p:txBody>
      </p:sp>
      <p:sp>
        <p:nvSpPr>
          <p:cNvPr id="20" name="Text 18"/>
          <p:cNvSpPr/>
          <p:nvPr/>
        </p:nvSpPr>
        <p:spPr>
          <a:xfrm>
            <a:off x="4114800" y="3108960"/>
            <a:ext cx="1828800" cy="320040"/>
          </a:xfrm>
          <a:prstGeom prst="rect">
            <a:avLst/>
          </a:prstGeom>
          <a:noFill/>
          <a:ln/>
        </p:spPr>
        <p:txBody>
          <a:bodyPr wrap="square" rtlCol="0" anchor="ctr"/>
          <a:lstStyle/>
          <a:p>
            <a:pPr marL="0" indent="0" algn="r">
              <a:buNone/>
            </a:pPr>
            <a:r>
              <a:rPr lang="en-US" sz="1100" i="1" dirty="0">
                <a:solidFill>
                  <a:srgbClr val="C9D1DB"/>
                </a:solidFill>
                <a:latin typeface="Calibri" pitchFamily="34" charset="0"/>
                <a:ea typeface="Calibri" pitchFamily="34" charset="-122"/>
                <a:cs typeface="Calibri" pitchFamily="34" charset="-120"/>
              </a:rPr>
              <a:t>rule 3</a:t>
            </a:r>
            <a:endParaRPr lang="en-US" sz="1100" dirty="0"/>
          </a:p>
        </p:txBody>
      </p:sp>
      <p:sp>
        <p:nvSpPr>
          <p:cNvPr id="21" name="Text 19"/>
          <p:cNvSpPr/>
          <p:nvPr/>
        </p:nvSpPr>
        <p:spPr>
          <a:xfrm>
            <a:off x="731520" y="3474720"/>
            <a:ext cx="5212080" cy="32004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Internal client to IIS</a:t>
            </a:r>
            <a:endParaRPr lang="en-US" sz="1300" dirty="0"/>
          </a:p>
        </p:txBody>
      </p:sp>
      <p:sp>
        <p:nvSpPr>
          <p:cNvPr id="22" name="Text 20"/>
          <p:cNvSpPr/>
          <p:nvPr/>
        </p:nvSpPr>
        <p:spPr>
          <a:xfrm>
            <a:off x="731520" y="3794760"/>
            <a:ext cx="5212080" cy="320040"/>
          </a:xfrm>
          <a:prstGeom prst="rect">
            <a:avLst/>
          </a:prstGeom>
          <a:noFill/>
          <a:ln/>
        </p:spPr>
        <p:txBody>
          <a:bodyPr wrap="square" rtlCol="0" anchor="ctr"/>
          <a:lstStyle/>
          <a:p>
            <a:pPr marL="0" indent="0">
              <a:buNone/>
            </a:pPr>
            <a:r>
              <a:rPr lang="en-US" sz="1200" dirty="0">
                <a:solidFill>
                  <a:srgbClr val="C9D1DB"/>
                </a:solidFill>
                <a:latin typeface="Consolas" pitchFamily="34" charset="0"/>
                <a:ea typeface="Consolas" pitchFamily="34" charset="-122"/>
                <a:cs typeface="Consolas" pitchFamily="34" charset="-120"/>
              </a:rPr>
              <a:t>HTTP GET</a:t>
            </a:r>
            <a:endParaRPr lang="en-US" sz="1200" dirty="0"/>
          </a:p>
        </p:txBody>
      </p:sp>
      <p:sp>
        <p:nvSpPr>
          <p:cNvPr id="23" name="Shape 21"/>
          <p:cNvSpPr/>
          <p:nvPr/>
        </p:nvSpPr>
        <p:spPr>
          <a:xfrm>
            <a:off x="6217920" y="2971800"/>
            <a:ext cx="5577840" cy="1234440"/>
          </a:xfrm>
          <a:prstGeom prst="rect">
            <a:avLst/>
          </a:prstGeom>
          <a:solidFill>
            <a:srgbClr val="223A5F"/>
          </a:solidFill>
          <a:ln w="12700">
            <a:solidFill>
              <a:srgbClr val="223A5F"/>
            </a:solidFill>
            <a:prstDash val="solid"/>
          </a:ln>
        </p:spPr>
      </p:sp>
      <p:sp>
        <p:nvSpPr>
          <p:cNvPr id="24" name="Shape 22"/>
          <p:cNvSpPr/>
          <p:nvPr/>
        </p:nvSpPr>
        <p:spPr>
          <a:xfrm>
            <a:off x="6217920" y="2971800"/>
            <a:ext cx="109728" cy="1234440"/>
          </a:xfrm>
          <a:prstGeom prst="rect">
            <a:avLst/>
          </a:prstGeom>
          <a:solidFill>
            <a:srgbClr val="3AAFA9"/>
          </a:solidFill>
          <a:ln w="12700">
            <a:solidFill>
              <a:srgbClr val="3AAFA9"/>
            </a:solidFill>
            <a:prstDash val="solid"/>
          </a:ln>
        </p:spPr>
      </p:sp>
      <p:sp>
        <p:nvSpPr>
          <p:cNvPr id="25" name="Text 23"/>
          <p:cNvSpPr/>
          <p:nvPr/>
        </p:nvSpPr>
        <p:spPr>
          <a:xfrm>
            <a:off x="6492240" y="3108960"/>
            <a:ext cx="1828800" cy="320040"/>
          </a:xfrm>
          <a:prstGeom prst="rect">
            <a:avLst/>
          </a:prstGeom>
          <a:noFill/>
          <a:ln/>
        </p:spPr>
        <p:txBody>
          <a:bodyPr wrap="square" rtlCol="0" anchor="ctr"/>
          <a:lstStyle/>
          <a:p>
            <a:pPr marL="0" indent="0">
              <a:buNone/>
            </a:pPr>
            <a:r>
              <a:rPr lang="en-US" sz="1400" b="1" kern="0" spc="300" dirty="0">
                <a:solidFill>
                  <a:srgbClr val="3AAFA9"/>
                </a:solidFill>
                <a:latin typeface="Calibri" pitchFamily="34" charset="0"/>
                <a:ea typeface="Calibri" pitchFamily="34" charset="-122"/>
                <a:cs typeface="Calibri" pitchFamily="34" charset="-120"/>
              </a:rPr>
              <a:t>ACCEPT</a:t>
            </a:r>
            <a:endParaRPr lang="en-US" sz="1400" dirty="0"/>
          </a:p>
        </p:txBody>
      </p:sp>
      <p:sp>
        <p:nvSpPr>
          <p:cNvPr id="26" name="Text 24"/>
          <p:cNvSpPr/>
          <p:nvPr/>
        </p:nvSpPr>
        <p:spPr>
          <a:xfrm>
            <a:off x="9875520" y="3108960"/>
            <a:ext cx="1828800" cy="320040"/>
          </a:xfrm>
          <a:prstGeom prst="rect">
            <a:avLst/>
          </a:prstGeom>
          <a:noFill/>
          <a:ln/>
        </p:spPr>
        <p:txBody>
          <a:bodyPr wrap="square" rtlCol="0" anchor="ctr"/>
          <a:lstStyle/>
          <a:p>
            <a:pPr marL="0" indent="0" algn="r">
              <a:buNone/>
            </a:pPr>
            <a:r>
              <a:rPr lang="en-US" sz="1100" i="1" dirty="0">
                <a:solidFill>
                  <a:srgbClr val="C9D1DB"/>
                </a:solidFill>
                <a:latin typeface="Calibri" pitchFamily="34" charset="0"/>
                <a:ea typeface="Calibri" pitchFamily="34" charset="-122"/>
                <a:cs typeface="Calibri" pitchFamily="34" charset="-120"/>
              </a:rPr>
              <a:t>rule 4</a:t>
            </a:r>
            <a:endParaRPr lang="en-US" sz="1100" dirty="0"/>
          </a:p>
        </p:txBody>
      </p:sp>
      <p:sp>
        <p:nvSpPr>
          <p:cNvPr id="27" name="Text 25"/>
          <p:cNvSpPr/>
          <p:nvPr/>
        </p:nvSpPr>
        <p:spPr>
          <a:xfrm>
            <a:off x="6492240" y="3474720"/>
            <a:ext cx="5212080" cy="32004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External to IIS</a:t>
            </a:r>
            <a:endParaRPr lang="en-US" sz="1300" dirty="0"/>
          </a:p>
        </p:txBody>
      </p:sp>
      <p:sp>
        <p:nvSpPr>
          <p:cNvPr id="28" name="Text 26"/>
          <p:cNvSpPr/>
          <p:nvPr/>
        </p:nvSpPr>
        <p:spPr>
          <a:xfrm>
            <a:off x="6492240" y="3794760"/>
            <a:ext cx="5212080" cy="320040"/>
          </a:xfrm>
          <a:prstGeom prst="rect">
            <a:avLst/>
          </a:prstGeom>
          <a:noFill/>
          <a:ln/>
        </p:spPr>
        <p:txBody>
          <a:bodyPr wrap="square" rtlCol="0" anchor="ctr"/>
          <a:lstStyle/>
          <a:p>
            <a:pPr marL="0" indent="0">
              <a:buNone/>
            </a:pPr>
            <a:r>
              <a:rPr lang="en-US" sz="1200" dirty="0">
                <a:solidFill>
                  <a:srgbClr val="C9D1DB"/>
                </a:solidFill>
                <a:latin typeface="Consolas" pitchFamily="34" charset="0"/>
                <a:ea typeface="Consolas" pitchFamily="34" charset="-122"/>
                <a:cs typeface="Consolas" pitchFamily="34" charset="-120"/>
              </a:rPr>
              <a:t>HTTP GET</a:t>
            </a:r>
            <a:endParaRPr lang="en-US" sz="1200" dirty="0"/>
          </a:p>
        </p:txBody>
      </p:sp>
      <p:sp>
        <p:nvSpPr>
          <p:cNvPr id="29" name="Shape 27"/>
          <p:cNvSpPr/>
          <p:nvPr/>
        </p:nvSpPr>
        <p:spPr>
          <a:xfrm>
            <a:off x="457200" y="4389120"/>
            <a:ext cx="5577840" cy="1234440"/>
          </a:xfrm>
          <a:prstGeom prst="rect">
            <a:avLst/>
          </a:prstGeom>
          <a:solidFill>
            <a:srgbClr val="223A5F"/>
          </a:solidFill>
          <a:ln w="12700">
            <a:solidFill>
              <a:srgbClr val="223A5F"/>
            </a:solidFill>
            <a:prstDash val="solid"/>
          </a:ln>
        </p:spPr>
      </p:sp>
      <p:sp>
        <p:nvSpPr>
          <p:cNvPr id="30" name="Shape 28"/>
          <p:cNvSpPr/>
          <p:nvPr/>
        </p:nvSpPr>
        <p:spPr>
          <a:xfrm>
            <a:off x="457200" y="4389120"/>
            <a:ext cx="109728" cy="1234440"/>
          </a:xfrm>
          <a:prstGeom prst="rect">
            <a:avLst/>
          </a:prstGeom>
          <a:solidFill>
            <a:srgbClr val="E4002B"/>
          </a:solidFill>
          <a:ln w="12700">
            <a:solidFill>
              <a:srgbClr val="E4002B"/>
            </a:solidFill>
            <a:prstDash val="solid"/>
          </a:ln>
        </p:spPr>
      </p:sp>
      <p:sp>
        <p:nvSpPr>
          <p:cNvPr id="31" name="Text 29"/>
          <p:cNvSpPr/>
          <p:nvPr/>
        </p:nvSpPr>
        <p:spPr>
          <a:xfrm>
            <a:off x="731520" y="4526280"/>
            <a:ext cx="1828800" cy="320040"/>
          </a:xfrm>
          <a:prstGeom prst="rect">
            <a:avLst/>
          </a:prstGeom>
          <a:noFill/>
          <a:ln/>
        </p:spPr>
        <p:txBody>
          <a:bodyPr wrap="square" rtlCol="0" anchor="ctr"/>
          <a:lstStyle/>
          <a:p>
            <a:pPr marL="0" indent="0">
              <a:buNone/>
            </a:pPr>
            <a:r>
              <a:rPr lang="en-US" sz="1400" b="1" kern="0" spc="300" dirty="0">
                <a:solidFill>
                  <a:srgbClr val="E4002B"/>
                </a:solidFill>
                <a:latin typeface="Calibri" pitchFamily="34" charset="0"/>
                <a:ea typeface="Calibri" pitchFamily="34" charset="-122"/>
                <a:cs typeface="Calibri" pitchFamily="34" charset="-120"/>
              </a:rPr>
              <a:t>DROP</a:t>
            </a:r>
            <a:endParaRPr lang="en-US" sz="1400" dirty="0"/>
          </a:p>
        </p:txBody>
      </p:sp>
      <p:sp>
        <p:nvSpPr>
          <p:cNvPr id="32" name="Text 30"/>
          <p:cNvSpPr/>
          <p:nvPr/>
        </p:nvSpPr>
        <p:spPr>
          <a:xfrm>
            <a:off x="4114800" y="4526280"/>
            <a:ext cx="1828800" cy="320040"/>
          </a:xfrm>
          <a:prstGeom prst="rect">
            <a:avLst/>
          </a:prstGeom>
          <a:noFill/>
          <a:ln/>
        </p:spPr>
        <p:txBody>
          <a:bodyPr wrap="square" rtlCol="0" anchor="ctr"/>
          <a:lstStyle/>
          <a:p>
            <a:pPr marL="0" indent="0" algn="r">
              <a:buNone/>
            </a:pPr>
            <a:r>
              <a:rPr lang="en-US" sz="1100" i="1" dirty="0">
                <a:solidFill>
                  <a:srgbClr val="C9D1DB"/>
                </a:solidFill>
                <a:latin typeface="Calibri" pitchFamily="34" charset="0"/>
                <a:ea typeface="Calibri" pitchFamily="34" charset="-122"/>
                <a:cs typeface="Calibri" pitchFamily="34" charset="-120"/>
              </a:rPr>
              <a:t>rule 7</a:t>
            </a:r>
            <a:endParaRPr lang="en-US" sz="1100" dirty="0"/>
          </a:p>
        </p:txBody>
      </p:sp>
      <p:sp>
        <p:nvSpPr>
          <p:cNvPr id="33" name="Text 31"/>
          <p:cNvSpPr/>
          <p:nvPr/>
        </p:nvSpPr>
        <p:spPr>
          <a:xfrm>
            <a:off x="731520" y="4892040"/>
            <a:ext cx="5212080" cy="32004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Any to Any</a:t>
            </a:r>
            <a:endParaRPr lang="en-US" sz="1300" dirty="0"/>
          </a:p>
        </p:txBody>
      </p:sp>
      <p:sp>
        <p:nvSpPr>
          <p:cNvPr id="34" name="Text 32"/>
          <p:cNvSpPr/>
          <p:nvPr/>
        </p:nvSpPr>
        <p:spPr>
          <a:xfrm>
            <a:off x="731520" y="5212080"/>
            <a:ext cx="5212080" cy="320040"/>
          </a:xfrm>
          <a:prstGeom prst="rect">
            <a:avLst/>
          </a:prstGeom>
          <a:noFill/>
          <a:ln/>
        </p:spPr>
        <p:txBody>
          <a:bodyPr wrap="square" rtlCol="0" anchor="ctr"/>
          <a:lstStyle/>
          <a:p>
            <a:pPr marL="0" indent="0">
              <a:buNone/>
            </a:pPr>
            <a:r>
              <a:rPr lang="en-US" sz="1200" dirty="0">
                <a:solidFill>
                  <a:srgbClr val="C9D1DB"/>
                </a:solidFill>
                <a:latin typeface="Consolas" pitchFamily="34" charset="0"/>
                <a:ea typeface="Consolas" pitchFamily="34" charset="-122"/>
                <a:cs typeface="Consolas" pitchFamily="34" charset="-120"/>
              </a:rPr>
              <a:t>Telnet (TCP/23)</a:t>
            </a:r>
            <a:endParaRPr lang="en-US" sz="1200" dirty="0"/>
          </a:p>
        </p:txBody>
      </p:sp>
      <p:sp>
        <p:nvSpPr>
          <p:cNvPr id="35" name="Shape 33"/>
          <p:cNvSpPr/>
          <p:nvPr/>
        </p:nvSpPr>
        <p:spPr>
          <a:xfrm>
            <a:off x="6217920" y="4389120"/>
            <a:ext cx="5577840" cy="1234440"/>
          </a:xfrm>
          <a:prstGeom prst="rect">
            <a:avLst/>
          </a:prstGeom>
          <a:solidFill>
            <a:srgbClr val="223A5F"/>
          </a:solidFill>
          <a:ln w="12700">
            <a:solidFill>
              <a:srgbClr val="223A5F"/>
            </a:solidFill>
            <a:prstDash val="solid"/>
          </a:ln>
        </p:spPr>
      </p:sp>
      <p:sp>
        <p:nvSpPr>
          <p:cNvPr id="36" name="Shape 34"/>
          <p:cNvSpPr/>
          <p:nvPr/>
        </p:nvSpPr>
        <p:spPr>
          <a:xfrm>
            <a:off x="6217920" y="4389120"/>
            <a:ext cx="109728" cy="1234440"/>
          </a:xfrm>
          <a:prstGeom prst="rect">
            <a:avLst/>
          </a:prstGeom>
          <a:solidFill>
            <a:srgbClr val="E4002B"/>
          </a:solidFill>
          <a:ln w="12700">
            <a:solidFill>
              <a:srgbClr val="E4002B"/>
            </a:solidFill>
            <a:prstDash val="solid"/>
          </a:ln>
        </p:spPr>
      </p:sp>
      <p:sp>
        <p:nvSpPr>
          <p:cNvPr id="37" name="Text 35"/>
          <p:cNvSpPr/>
          <p:nvPr/>
        </p:nvSpPr>
        <p:spPr>
          <a:xfrm>
            <a:off x="6492240" y="4526280"/>
            <a:ext cx="1828800" cy="320040"/>
          </a:xfrm>
          <a:prstGeom prst="rect">
            <a:avLst/>
          </a:prstGeom>
          <a:noFill/>
          <a:ln/>
        </p:spPr>
        <p:txBody>
          <a:bodyPr wrap="square" rtlCol="0" anchor="ctr"/>
          <a:lstStyle/>
          <a:p>
            <a:pPr marL="0" indent="0">
              <a:buNone/>
            </a:pPr>
            <a:r>
              <a:rPr lang="en-US" sz="1400" b="1" kern="0" spc="300" dirty="0">
                <a:solidFill>
                  <a:srgbClr val="E4002B"/>
                </a:solidFill>
                <a:latin typeface="Calibri" pitchFamily="34" charset="0"/>
                <a:ea typeface="Calibri" pitchFamily="34" charset="-122"/>
                <a:cs typeface="Calibri" pitchFamily="34" charset="-120"/>
              </a:rPr>
              <a:t>DROP</a:t>
            </a:r>
            <a:endParaRPr lang="en-US" sz="1400" dirty="0"/>
          </a:p>
        </p:txBody>
      </p:sp>
      <p:sp>
        <p:nvSpPr>
          <p:cNvPr id="38" name="Text 36"/>
          <p:cNvSpPr/>
          <p:nvPr/>
        </p:nvSpPr>
        <p:spPr>
          <a:xfrm>
            <a:off x="9875520" y="4526280"/>
            <a:ext cx="1828800" cy="320040"/>
          </a:xfrm>
          <a:prstGeom prst="rect">
            <a:avLst/>
          </a:prstGeom>
          <a:noFill/>
          <a:ln/>
        </p:spPr>
        <p:txBody>
          <a:bodyPr wrap="square" rtlCol="0" anchor="ctr"/>
          <a:lstStyle/>
          <a:p>
            <a:pPr marL="0" indent="0" algn="r">
              <a:buNone/>
            </a:pPr>
            <a:r>
              <a:rPr lang="en-US" sz="1100" i="1" dirty="0">
                <a:solidFill>
                  <a:srgbClr val="C9D1DB"/>
                </a:solidFill>
                <a:latin typeface="Calibri" pitchFamily="34" charset="0"/>
                <a:ea typeface="Calibri" pitchFamily="34" charset="-122"/>
                <a:cs typeface="Calibri" pitchFamily="34" charset="-120"/>
              </a:rPr>
              <a:t>rule 10 (cleanup)</a:t>
            </a:r>
            <a:endParaRPr lang="en-US" sz="1100" dirty="0"/>
          </a:p>
        </p:txBody>
      </p:sp>
      <p:sp>
        <p:nvSpPr>
          <p:cNvPr id="39" name="Text 37"/>
          <p:cNvSpPr/>
          <p:nvPr/>
        </p:nvSpPr>
        <p:spPr>
          <a:xfrm>
            <a:off x="6492240" y="4892040"/>
            <a:ext cx="5212080" cy="32004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ExtLCD to A-SMS</a:t>
            </a:r>
            <a:endParaRPr lang="en-US" sz="1300" dirty="0"/>
          </a:p>
        </p:txBody>
      </p:sp>
      <p:sp>
        <p:nvSpPr>
          <p:cNvPr id="40" name="Text 38"/>
          <p:cNvSpPr/>
          <p:nvPr/>
        </p:nvSpPr>
        <p:spPr>
          <a:xfrm>
            <a:off x="6492240" y="5212080"/>
            <a:ext cx="5212080" cy="320040"/>
          </a:xfrm>
          <a:prstGeom prst="rect">
            <a:avLst/>
          </a:prstGeom>
          <a:noFill/>
          <a:ln/>
        </p:spPr>
        <p:txBody>
          <a:bodyPr wrap="square" rtlCol="0" anchor="ctr"/>
          <a:lstStyle/>
          <a:p>
            <a:pPr marL="0" indent="0">
              <a:buNone/>
            </a:pPr>
            <a:r>
              <a:rPr lang="en-US" sz="1200" dirty="0">
                <a:solidFill>
                  <a:srgbClr val="C9D1DB"/>
                </a:solidFill>
                <a:latin typeface="Consolas" pitchFamily="34" charset="0"/>
                <a:ea typeface="Consolas" pitchFamily="34" charset="-122"/>
                <a:cs typeface="Consolas" pitchFamily="34" charset="-120"/>
              </a:rPr>
              <a:t>SSH</a:t>
            </a:r>
            <a:endParaRPr lang="en-US" sz="1200" dirty="0"/>
          </a:p>
        </p:txBody>
      </p:sp>
      <p:sp>
        <p:nvSpPr>
          <p:cNvPr id="42" name="Text 40"/>
          <p:cNvSpPr/>
          <p:nvPr/>
        </p:nvSpPr>
        <p:spPr>
          <a:xfrm>
            <a:off x="11247120" y="6446520"/>
            <a:ext cx="457200" cy="274320"/>
          </a:xfrm>
          <a:prstGeom prst="rect">
            <a:avLst/>
          </a:prstGeom>
          <a:noFill/>
          <a:ln/>
        </p:spPr>
        <p:txBody>
          <a:bodyPr wrap="square" lIns="0" tIns="0" rIns="0" bIns="0" rtlCol="0" anchor="ctr"/>
          <a:lstStyle/>
          <a:p>
            <a:pPr marL="0" indent="0" algn="r">
              <a:buNone/>
            </a:pPr>
            <a:r>
              <a:rPr lang="en-US" sz="1000" dirty="0">
                <a:solidFill>
                  <a:srgbClr val="8A9AB0"/>
                </a:solidFill>
                <a:latin typeface="Calibri" pitchFamily="34" charset="0"/>
                <a:ea typeface="Calibri" pitchFamily="34" charset="-122"/>
                <a:cs typeface="Calibri" pitchFamily="34" charset="-120"/>
              </a:rPr>
              <a:t>13 / 17</a:t>
            </a:r>
            <a:endParaRPr lang="en-US" sz="1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0F1E36"/>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502920"/>
          </a:xfrm>
          <a:prstGeom prst="rect">
            <a:avLst/>
          </a:prstGeom>
          <a:noFill/>
          <a:ln/>
        </p:spPr>
        <p:txBody>
          <a:bodyPr wrap="square" lIns="0" tIns="0" rIns="0" bIns="0"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Additional security controls</a:t>
            </a:r>
            <a:endParaRPr lang="en-US" sz="2800" dirty="0"/>
          </a:p>
        </p:txBody>
      </p:sp>
      <p:sp>
        <p:nvSpPr>
          <p:cNvPr id="3" name="Shape 1"/>
          <p:cNvSpPr/>
          <p:nvPr/>
        </p:nvSpPr>
        <p:spPr>
          <a:xfrm>
            <a:off x="457200" y="822960"/>
            <a:ext cx="457200" cy="54864"/>
          </a:xfrm>
          <a:prstGeom prst="rect">
            <a:avLst/>
          </a:prstGeom>
          <a:solidFill>
            <a:srgbClr val="E4002B"/>
          </a:solidFill>
          <a:ln w="12700">
            <a:solidFill>
              <a:srgbClr val="E4002B"/>
            </a:solidFill>
            <a:prstDash val="solid"/>
          </a:ln>
        </p:spPr>
      </p:sp>
      <p:sp>
        <p:nvSpPr>
          <p:cNvPr id="4" name="Shape 2"/>
          <p:cNvSpPr/>
          <p:nvPr/>
        </p:nvSpPr>
        <p:spPr>
          <a:xfrm>
            <a:off x="457200" y="1188720"/>
            <a:ext cx="5577840" cy="2194560"/>
          </a:xfrm>
          <a:prstGeom prst="rect">
            <a:avLst/>
          </a:prstGeom>
          <a:solidFill>
            <a:srgbClr val="223A5F"/>
          </a:solidFill>
          <a:ln w="12700">
            <a:solidFill>
              <a:srgbClr val="223A5F"/>
            </a:solidFill>
            <a:prstDash val="solid"/>
          </a:ln>
        </p:spPr>
      </p:sp>
      <p:sp>
        <p:nvSpPr>
          <p:cNvPr id="5" name="Shape 3"/>
          <p:cNvSpPr/>
          <p:nvPr/>
        </p:nvSpPr>
        <p:spPr>
          <a:xfrm>
            <a:off x="457200" y="1188720"/>
            <a:ext cx="5577840" cy="45720"/>
          </a:xfrm>
          <a:prstGeom prst="rect">
            <a:avLst/>
          </a:prstGeom>
          <a:solidFill>
            <a:srgbClr val="3AAFA9"/>
          </a:solidFill>
          <a:ln w="12700">
            <a:solidFill>
              <a:srgbClr val="3AAFA9"/>
            </a:solidFill>
            <a:prstDash val="solid"/>
          </a:ln>
        </p:spPr>
      </p:sp>
      <p:sp>
        <p:nvSpPr>
          <p:cNvPr id="6" name="Text 4"/>
          <p:cNvSpPr/>
          <p:nvPr/>
        </p:nvSpPr>
        <p:spPr>
          <a:xfrm>
            <a:off x="731520" y="1417320"/>
            <a:ext cx="3931920" cy="45720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IPS</a:t>
            </a:r>
            <a:endParaRPr lang="en-US" sz="2000" dirty="0"/>
          </a:p>
        </p:txBody>
      </p:sp>
      <p:sp>
        <p:nvSpPr>
          <p:cNvPr id="7" name="Shape 5"/>
          <p:cNvSpPr/>
          <p:nvPr/>
        </p:nvSpPr>
        <p:spPr>
          <a:xfrm>
            <a:off x="4754880" y="1508760"/>
            <a:ext cx="1188720" cy="274320"/>
          </a:xfrm>
          <a:prstGeom prst="rect">
            <a:avLst/>
          </a:prstGeom>
          <a:solidFill>
            <a:srgbClr val="3AAFA9"/>
          </a:solidFill>
          <a:ln w="12700">
            <a:solidFill>
              <a:srgbClr val="3AAFA9"/>
            </a:solidFill>
            <a:prstDash val="solid"/>
          </a:ln>
        </p:spPr>
      </p:sp>
      <p:sp>
        <p:nvSpPr>
          <p:cNvPr id="8" name="Text 6"/>
          <p:cNvSpPr/>
          <p:nvPr/>
        </p:nvSpPr>
        <p:spPr>
          <a:xfrm>
            <a:off x="4754880" y="1508760"/>
            <a:ext cx="1188720" cy="274320"/>
          </a:xfrm>
          <a:prstGeom prst="rect">
            <a:avLst/>
          </a:prstGeom>
          <a:noFill/>
          <a:ln/>
        </p:spPr>
        <p:txBody>
          <a:bodyPr wrap="square" rtlCol="0" anchor="ctr"/>
          <a:lstStyle/>
          <a:p>
            <a:pPr marL="0" indent="0" algn="ctr">
              <a:buNone/>
            </a:pPr>
            <a:r>
              <a:rPr lang="en-US" sz="900" b="1" kern="0" spc="200" dirty="0">
                <a:solidFill>
                  <a:srgbClr val="0F1E36"/>
                </a:solidFill>
                <a:latin typeface="Calibri" pitchFamily="34" charset="0"/>
                <a:ea typeface="Calibri" pitchFamily="34" charset="-122"/>
                <a:cs typeface="Calibri" pitchFamily="34" charset="-120"/>
              </a:rPr>
              <a:t>IMPLEMENTED</a:t>
            </a:r>
            <a:endParaRPr lang="en-US" sz="900" dirty="0"/>
          </a:p>
        </p:txBody>
      </p:sp>
      <p:sp>
        <p:nvSpPr>
          <p:cNvPr id="9" name="Text 7"/>
          <p:cNvSpPr/>
          <p:nvPr/>
        </p:nvSpPr>
        <p:spPr>
          <a:xfrm>
            <a:off x="731520" y="2011680"/>
            <a:ext cx="5120640" cy="1280160"/>
          </a:xfrm>
          <a:prstGeom prst="rect">
            <a:avLst/>
          </a:prstGeom>
          <a:noFill/>
          <a:ln/>
        </p:spPr>
        <p:txBody>
          <a:bodyPr wrap="square" rtlCol="0" anchor="ctr"/>
          <a:lstStyle/>
          <a:p>
            <a:pPr marL="0" indent="0">
              <a:lnSpc>
                <a:spcPct val="125000"/>
              </a:lnSpc>
              <a:buNone/>
            </a:pPr>
            <a:r>
              <a:rPr lang="en-US" sz="1200" dirty="0">
                <a:solidFill>
                  <a:srgbClr val="C9D1DB"/>
                </a:solidFill>
                <a:latin typeface="Calibri" pitchFamily="34" charset="0"/>
                <a:ea typeface="Calibri" pitchFamily="34" charset="-122"/>
                <a:cs typeface="Calibri" pitchFamily="34" charset="-120"/>
              </a:rPr>
              <a:t>Recommended Profile applied on A-GW. Critical and High severity protections in Prevent mode. ThreatCloud pushes fresh signatures automatically.</a:t>
            </a:r>
            <a:endParaRPr lang="en-US" sz="1200" dirty="0"/>
          </a:p>
        </p:txBody>
      </p:sp>
      <p:sp>
        <p:nvSpPr>
          <p:cNvPr id="10" name="Shape 8"/>
          <p:cNvSpPr/>
          <p:nvPr/>
        </p:nvSpPr>
        <p:spPr>
          <a:xfrm>
            <a:off x="6217920" y="1188720"/>
            <a:ext cx="5577840" cy="2194560"/>
          </a:xfrm>
          <a:prstGeom prst="rect">
            <a:avLst/>
          </a:prstGeom>
          <a:solidFill>
            <a:srgbClr val="223A5F"/>
          </a:solidFill>
          <a:ln w="12700">
            <a:solidFill>
              <a:srgbClr val="223A5F"/>
            </a:solidFill>
            <a:prstDash val="solid"/>
          </a:ln>
        </p:spPr>
      </p:sp>
      <p:sp>
        <p:nvSpPr>
          <p:cNvPr id="11" name="Shape 9"/>
          <p:cNvSpPr/>
          <p:nvPr/>
        </p:nvSpPr>
        <p:spPr>
          <a:xfrm>
            <a:off x="6217920" y="1188720"/>
            <a:ext cx="5577840" cy="45720"/>
          </a:xfrm>
          <a:prstGeom prst="rect">
            <a:avLst/>
          </a:prstGeom>
          <a:solidFill>
            <a:srgbClr val="3AAFA9"/>
          </a:solidFill>
          <a:ln w="12700">
            <a:solidFill>
              <a:srgbClr val="3AAFA9"/>
            </a:solidFill>
            <a:prstDash val="solid"/>
          </a:ln>
        </p:spPr>
      </p:sp>
      <p:sp>
        <p:nvSpPr>
          <p:cNvPr id="12" name="Text 10"/>
          <p:cNvSpPr/>
          <p:nvPr/>
        </p:nvSpPr>
        <p:spPr>
          <a:xfrm>
            <a:off x="6492240" y="1417320"/>
            <a:ext cx="3931920" cy="45720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Anti-Virus and Anti-Bot</a:t>
            </a:r>
            <a:endParaRPr lang="en-US" sz="2000" dirty="0"/>
          </a:p>
        </p:txBody>
      </p:sp>
      <p:sp>
        <p:nvSpPr>
          <p:cNvPr id="13" name="Shape 11"/>
          <p:cNvSpPr/>
          <p:nvPr/>
        </p:nvSpPr>
        <p:spPr>
          <a:xfrm>
            <a:off x="10515600" y="1508760"/>
            <a:ext cx="1188720" cy="274320"/>
          </a:xfrm>
          <a:prstGeom prst="rect">
            <a:avLst/>
          </a:prstGeom>
          <a:solidFill>
            <a:srgbClr val="3AAFA9"/>
          </a:solidFill>
          <a:ln w="12700">
            <a:solidFill>
              <a:srgbClr val="3AAFA9"/>
            </a:solidFill>
            <a:prstDash val="solid"/>
          </a:ln>
        </p:spPr>
      </p:sp>
      <p:sp>
        <p:nvSpPr>
          <p:cNvPr id="14" name="Text 12"/>
          <p:cNvSpPr/>
          <p:nvPr/>
        </p:nvSpPr>
        <p:spPr>
          <a:xfrm>
            <a:off x="10515600" y="1508760"/>
            <a:ext cx="1188720" cy="274320"/>
          </a:xfrm>
          <a:prstGeom prst="rect">
            <a:avLst/>
          </a:prstGeom>
          <a:noFill/>
          <a:ln/>
        </p:spPr>
        <p:txBody>
          <a:bodyPr wrap="square" rtlCol="0" anchor="ctr"/>
          <a:lstStyle/>
          <a:p>
            <a:pPr marL="0" indent="0" algn="ctr">
              <a:buNone/>
            </a:pPr>
            <a:r>
              <a:rPr lang="en-US" sz="900" b="1" kern="0" spc="200" dirty="0">
                <a:solidFill>
                  <a:srgbClr val="0F1E36"/>
                </a:solidFill>
                <a:latin typeface="Calibri" pitchFamily="34" charset="0"/>
                <a:ea typeface="Calibri" pitchFamily="34" charset="-122"/>
                <a:cs typeface="Calibri" pitchFamily="34" charset="-120"/>
              </a:rPr>
              <a:t>IMPLEMENTED</a:t>
            </a:r>
            <a:endParaRPr lang="en-US" sz="900" dirty="0"/>
          </a:p>
        </p:txBody>
      </p:sp>
      <p:sp>
        <p:nvSpPr>
          <p:cNvPr id="15" name="Text 13"/>
          <p:cNvSpPr/>
          <p:nvPr/>
        </p:nvSpPr>
        <p:spPr>
          <a:xfrm>
            <a:off x="6492240" y="2011680"/>
            <a:ext cx="5120640" cy="1280160"/>
          </a:xfrm>
          <a:prstGeom prst="rect">
            <a:avLst/>
          </a:prstGeom>
          <a:noFill/>
          <a:ln/>
        </p:spPr>
        <p:txBody>
          <a:bodyPr wrap="square" rtlCol="0" anchor="ctr"/>
          <a:lstStyle/>
          <a:p>
            <a:pPr marL="0" indent="0">
              <a:lnSpc>
                <a:spcPct val="125000"/>
              </a:lnSpc>
              <a:buNone/>
            </a:pPr>
            <a:r>
              <a:rPr lang="en-US" sz="1200" dirty="0">
                <a:solidFill>
                  <a:srgbClr val="C9D1DB"/>
                </a:solidFill>
                <a:latin typeface="Calibri" pitchFamily="34" charset="0"/>
                <a:ea typeface="Calibri" pitchFamily="34" charset="-122"/>
                <a:cs typeface="Calibri" pitchFamily="34" charset="-120"/>
              </a:rPr>
              <a:t>Catches inbound malware in files traversing the gateway and outbound command-and-control beacons from compromised internal hosts.</a:t>
            </a:r>
            <a:endParaRPr lang="en-US" sz="1200" dirty="0"/>
          </a:p>
        </p:txBody>
      </p:sp>
      <p:sp>
        <p:nvSpPr>
          <p:cNvPr id="16" name="Shape 14"/>
          <p:cNvSpPr/>
          <p:nvPr/>
        </p:nvSpPr>
        <p:spPr>
          <a:xfrm>
            <a:off x="457200" y="3611880"/>
            <a:ext cx="5577840" cy="2194560"/>
          </a:xfrm>
          <a:prstGeom prst="rect">
            <a:avLst/>
          </a:prstGeom>
          <a:solidFill>
            <a:srgbClr val="223A5F"/>
          </a:solidFill>
          <a:ln w="12700">
            <a:solidFill>
              <a:srgbClr val="223A5F"/>
            </a:solidFill>
            <a:prstDash val="solid"/>
          </a:ln>
        </p:spPr>
      </p:sp>
      <p:sp>
        <p:nvSpPr>
          <p:cNvPr id="17" name="Shape 15"/>
          <p:cNvSpPr/>
          <p:nvPr/>
        </p:nvSpPr>
        <p:spPr>
          <a:xfrm>
            <a:off x="457200" y="3611880"/>
            <a:ext cx="5577840" cy="45720"/>
          </a:xfrm>
          <a:prstGeom prst="rect">
            <a:avLst/>
          </a:prstGeom>
          <a:solidFill>
            <a:srgbClr val="3AAFA9"/>
          </a:solidFill>
          <a:ln w="12700">
            <a:solidFill>
              <a:srgbClr val="3AAFA9"/>
            </a:solidFill>
            <a:prstDash val="solid"/>
          </a:ln>
        </p:spPr>
      </p:sp>
      <p:sp>
        <p:nvSpPr>
          <p:cNvPr id="18" name="Text 16"/>
          <p:cNvSpPr/>
          <p:nvPr/>
        </p:nvSpPr>
        <p:spPr>
          <a:xfrm>
            <a:off x="731520" y="3840480"/>
            <a:ext cx="3931920" cy="45720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Identity Awareness</a:t>
            </a:r>
            <a:endParaRPr lang="en-US" sz="2000" dirty="0"/>
          </a:p>
        </p:txBody>
      </p:sp>
      <p:sp>
        <p:nvSpPr>
          <p:cNvPr id="19" name="Shape 17"/>
          <p:cNvSpPr/>
          <p:nvPr/>
        </p:nvSpPr>
        <p:spPr>
          <a:xfrm>
            <a:off x="4754880" y="3931920"/>
            <a:ext cx="1188720" cy="274320"/>
          </a:xfrm>
          <a:prstGeom prst="rect">
            <a:avLst/>
          </a:prstGeom>
          <a:solidFill>
            <a:srgbClr val="3AAFA9"/>
          </a:solidFill>
          <a:ln w="12700">
            <a:solidFill>
              <a:srgbClr val="3AAFA9"/>
            </a:solidFill>
            <a:prstDash val="solid"/>
          </a:ln>
        </p:spPr>
      </p:sp>
      <p:sp>
        <p:nvSpPr>
          <p:cNvPr id="20" name="Text 18"/>
          <p:cNvSpPr/>
          <p:nvPr/>
        </p:nvSpPr>
        <p:spPr>
          <a:xfrm>
            <a:off x="4754880" y="3931920"/>
            <a:ext cx="1188720" cy="274320"/>
          </a:xfrm>
          <a:prstGeom prst="rect">
            <a:avLst/>
          </a:prstGeom>
          <a:noFill/>
          <a:ln/>
        </p:spPr>
        <p:txBody>
          <a:bodyPr wrap="square" rtlCol="0" anchor="ctr"/>
          <a:lstStyle/>
          <a:p>
            <a:pPr marL="0" indent="0" algn="ctr">
              <a:buNone/>
            </a:pPr>
            <a:r>
              <a:rPr lang="en-US" sz="900" b="1" kern="0" spc="200" dirty="0">
                <a:solidFill>
                  <a:srgbClr val="0F1E36"/>
                </a:solidFill>
                <a:latin typeface="Calibri" pitchFamily="34" charset="0"/>
                <a:ea typeface="Calibri" pitchFamily="34" charset="-122"/>
                <a:cs typeface="Calibri" pitchFamily="34" charset="-120"/>
              </a:rPr>
              <a:t>IMPLEMENTED</a:t>
            </a:r>
            <a:endParaRPr lang="en-US" sz="900" dirty="0"/>
          </a:p>
        </p:txBody>
      </p:sp>
      <p:sp>
        <p:nvSpPr>
          <p:cNvPr id="21" name="Text 19"/>
          <p:cNvSpPr/>
          <p:nvPr/>
        </p:nvSpPr>
        <p:spPr>
          <a:xfrm>
            <a:off x="731520" y="4434840"/>
            <a:ext cx="5120640" cy="1280160"/>
          </a:xfrm>
          <a:prstGeom prst="rect">
            <a:avLst/>
          </a:prstGeom>
          <a:noFill/>
          <a:ln/>
        </p:spPr>
        <p:txBody>
          <a:bodyPr wrap="square" rtlCol="0" anchor="ctr"/>
          <a:lstStyle/>
          <a:p>
            <a:pPr marL="0" indent="0">
              <a:lnSpc>
                <a:spcPct val="125000"/>
              </a:lnSpc>
              <a:buNone/>
            </a:pPr>
            <a:r>
              <a:rPr lang="en-US" sz="1200" dirty="0">
                <a:solidFill>
                  <a:srgbClr val="C9D1DB"/>
                </a:solidFill>
                <a:latin typeface="Calibri" pitchFamily="34" charset="0"/>
                <a:ea typeface="Calibri" pitchFamily="34" charset="-122"/>
                <a:cs typeface="Calibri" pitchFamily="34" charset="-120"/>
              </a:rPr>
              <a:t>AD-integrated. Rules by user or group (Web_Admins, Finance) rather than IP alone. Closes the pivot gap left by IP-only firewalls.</a:t>
            </a:r>
            <a:endParaRPr lang="en-US" sz="1200" dirty="0"/>
          </a:p>
        </p:txBody>
      </p:sp>
      <p:sp>
        <p:nvSpPr>
          <p:cNvPr id="22" name="Shape 20"/>
          <p:cNvSpPr/>
          <p:nvPr/>
        </p:nvSpPr>
        <p:spPr>
          <a:xfrm>
            <a:off x="6217920" y="3611880"/>
            <a:ext cx="5577840" cy="2194560"/>
          </a:xfrm>
          <a:prstGeom prst="rect">
            <a:avLst/>
          </a:prstGeom>
          <a:solidFill>
            <a:srgbClr val="223A5F"/>
          </a:solidFill>
          <a:ln w="12700">
            <a:solidFill>
              <a:srgbClr val="223A5F"/>
            </a:solidFill>
            <a:prstDash val="solid"/>
          </a:ln>
        </p:spPr>
      </p:sp>
      <p:sp>
        <p:nvSpPr>
          <p:cNvPr id="23" name="Shape 21"/>
          <p:cNvSpPr/>
          <p:nvPr/>
        </p:nvSpPr>
        <p:spPr>
          <a:xfrm>
            <a:off x="6217920" y="3611880"/>
            <a:ext cx="5577840" cy="45720"/>
          </a:xfrm>
          <a:prstGeom prst="rect">
            <a:avLst/>
          </a:prstGeom>
          <a:solidFill>
            <a:srgbClr val="E4002B"/>
          </a:solidFill>
          <a:ln w="12700">
            <a:solidFill>
              <a:srgbClr val="E4002B"/>
            </a:solidFill>
            <a:prstDash val="solid"/>
          </a:ln>
        </p:spPr>
      </p:sp>
      <p:sp>
        <p:nvSpPr>
          <p:cNvPr id="24" name="Text 22"/>
          <p:cNvSpPr/>
          <p:nvPr/>
        </p:nvSpPr>
        <p:spPr>
          <a:xfrm>
            <a:off x="6492240" y="3840480"/>
            <a:ext cx="3931920" cy="45720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HTTPS Inspection</a:t>
            </a:r>
            <a:endParaRPr lang="en-US" sz="2000" dirty="0"/>
          </a:p>
        </p:txBody>
      </p:sp>
      <p:sp>
        <p:nvSpPr>
          <p:cNvPr id="25" name="Shape 23"/>
          <p:cNvSpPr/>
          <p:nvPr/>
        </p:nvSpPr>
        <p:spPr>
          <a:xfrm>
            <a:off x="10515600" y="3931920"/>
            <a:ext cx="1188720" cy="274320"/>
          </a:xfrm>
          <a:prstGeom prst="rect">
            <a:avLst/>
          </a:prstGeom>
          <a:solidFill>
            <a:srgbClr val="E4002B"/>
          </a:solidFill>
          <a:ln w="12700">
            <a:solidFill>
              <a:srgbClr val="E4002B"/>
            </a:solidFill>
            <a:prstDash val="solid"/>
          </a:ln>
        </p:spPr>
      </p:sp>
      <p:sp>
        <p:nvSpPr>
          <p:cNvPr id="26" name="Text 24"/>
          <p:cNvSpPr/>
          <p:nvPr/>
        </p:nvSpPr>
        <p:spPr>
          <a:xfrm>
            <a:off x="10515600" y="3931920"/>
            <a:ext cx="1188720" cy="274320"/>
          </a:xfrm>
          <a:prstGeom prst="rect">
            <a:avLst/>
          </a:prstGeom>
          <a:noFill/>
          <a:ln/>
        </p:spPr>
        <p:txBody>
          <a:bodyPr wrap="square" rtlCol="0" anchor="ctr"/>
          <a:lstStyle/>
          <a:p>
            <a:pPr marL="0" indent="0" algn="ctr">
              <a:buNone/>
            </a:pPr>
            <a:r>
              <a:rPr lang="en-US" sz="900" b="1" kern="0" spc="200" dirty="0">
                <a:solidFill>
                  <a:srgbClr val="0F1E36"/>
                </a:solidFill>
                <a:latin typeface="Calibri" pitchFamily="34" charset="0"/>
                <a:ea typeface="Calibri" pitchFamily="34" charset="-122"/>
                <a:cs typeface="Calibri" pitchFamily="34" charset="-120"/>
              </a:rPr>
              <a:t>PROPOSED</a:t>
            </a:r>
            <a:endParaRPr lang="en-US" sz="900" dirty="0"/>
          </a:p>
        </p:txBody>
      </p:sp>
      <p:sp>
        <p:nvSpPr>
          <p:cNvPr id="27" name="Text 25"/>
          <p:cNvSpPr/>
          <p:nvPr/>
        </p:nvSpPr>
        <p:spPr>
          <a:xfrm>
            <a:off x="6492240" y="4434840"/>
            <a:ext cx="5120640" cy="1280160"/>
          </a:xfrm>
          <a:prstGeom prst="rect">
            <a:avLst/>
          </a:prstGeom>
          <a:noFill/>
          <a:ln/>
        </p:spPr>
        <p:txBody>
          <a:bodyPr wrap="square" rtlCol="0" anchor="ctr"/>
          <a:lstStyle/>
          <a:p>
            <a:pPr marL="0" indent="0">
              <a:lnSpc>
                <a:spcPct val="125000"/>
              </a:lnSpc>
              <a:buNone/>
            </a:pPr>
            <a:r>
              <a:rPr lang="en-US" sz="1200" dirty="0">
                <a:solidFill>
                  <a:srgbClr val="C9D1DB"/>
                </a:solidFill>
                <a:latin typeface="Calibri" pitchFamily="34" charset="0"/>
                <a:ea typeface="Calibri" pitchFamily="34" charset="-122"/>
                <a:cs typeface="Calibri" pitchFamily="34" charset="-120"/>
              </a:rPr>
              <a:t>Not enabled. Requires internal CA and endpoint trust. Documented as future work. Without it, around 90 percent of web traffic is opaque to inspection.</a:t>
            </a:r>
            <a:endParaRPr lang="en-US" sz="1200" dirty="0"/>
          </a:p>
        </p:txBody>
      </p:sp>
      <p:sp>
        <p:nvSpPr>
          <p:cNvPr id="29" name="Text 27"/>
          <p:cNvSpPr/>
          <p:nvPr/>
        </p:nvSpPr>
        <p:spPr>
          <a:xfrm>
            <a:off x="11247120" y="6446520"/>
            <a:ext cx="457200" cy="274320"/>
          </a:xfrm>
          <a:prstGeom prst="rect">
            <a:avLst/>
          </a:prstGeom>
          <a:noFill/>
          <a:ln/>
        </p:spPr>
        <p:txBody>
          <a:bodyPr wrap="square" lIns="0" tIns="0" rIns="0" bIns="0" rtlCol="0" anchor="ctr"/>
          <a:lstStyle/>
          <a:p>
            <a:pPr marL="0" indent="0" algn="r">
              <a:buNone/>
            </a:pPr>
            <a:r>
              <a:rPr lang="en-US" sz="1000" dirty="0">
                <a:solidFill>
                  <a:srgbClr val="8A9AB0"/>
                </a:solidFill>
                <a:latin typeface="Calibri" pitchFamily="34" charset="0"/>
                <a:ea typeface="Calibri" pitchFamily="34" charset="-122"/>
                <a:cs typeface="Calibri" pitchFamily="34" charset="-120"/>
              </a:rPr>
              <a:t>14 / 17</a:t>
            </a:r>
            <a:endParaRPr lang="en-US" sz="1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0F1E36"/>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502920"/>
          </a:xfrm>
          <a:prstGeom prst="rect">
            <a:avLst/>
          </a:prstGeom>
          <a:noFill/>
          <a:ln/>
        </p:spPr>
        <p:txBody>
          <a:bodyPr wrap="square" lIns="0" tIns="0" rIns="0" bIns="0"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Reflection, what worked and what did not</a:t>
            </a:r>
            <a:endParaRPr lang="en-US" sz="2800" dirty="0"/>
          </a:p>
        </p:txBody>
      </p:sp>
      <p:sp>
        <p:nvSpPr>
          <p:cNvPr id="3" name="Shape 1"/>
          <p:cNvSpPr/>
          <p:nvPr/>
        </p:nvSpPr>
        <p:spPr>
          <a:xfrm>
            <a:off x="457200" y="822960"/>
            <a:ext cx="457200" cy="54864"/>
          </a:xfrm>
          <a:prstGeom prst="rect">
            <a:avLst/>
          </a:prstGeom>
          <a:solidFill>
            <a:srgbClr val="E4002B"/>
          </a:solidFill>
          <a:ln w="12700">
            <a:solidFill>
              <a:srgbClr val="E4002B"/>
            </a:solidFill>
            <a:prstDash val="solid"/>
          </a:ln>
        </p:spPr>
      </p:sp>
      <p:sp>
        <p:nvSpPr>
          <p:cNvPr id="4" name="Shape 2"/>
          <p:cNvSpPr/>
          <p:nvPr/>
        </p:nvSpPr>
        <p:spPr>
          <a:xfrm>
            <a:off x="457200" y="1188720"/>
            <a:ext cx="5577840" cy="4846320"/>
          </a:xfrm>
          <a:prstGeom prst="rect">
            <a:avLst/>
          </a:prstGeom>
          <a:solidFill>
            <a:srgbClr val="223A5F"/>
          </a:solidFill>
          <a:ln w="12700">
            <a:solidFill>
              <a:srgbClr val="223A5F"/>
            </a:solidFill>
            <a:prstDash val="solid"/>
          </a:ln>
        </p:spPr>
      </p:sp>
      <p:sp>
        <p:nvSpPr>
          <p:cNvPr id="5" name="Shape 3"/>
          <p:cNvSpPr/>
          <p:nvPr/>
        </p:nvSpPr>
        <p:spPr>
          <a:xfrm>
            <a:off x="457200" y="1188720"/>
            <a:ext cx="5577840" cy="45720"/>
          </a:xfrm>
          <a:prstGeom prst="rect">
            <a:avLst/>
          </a:prstGeom>
          <a:solidFill>
            <a:srgbClr val="3AAFA9"/>
          </a:solidFill>
          <a:ln w="12700">
            <a:solidFill>
              <a:srgbClr val="3AAFA9"/>
            </a:solidFill>
            <a:prstDash val="solid"/>
          </a:ln>
        </p:spPr>
      </p:sp>
      <p:sp>
        <p:nvSpPr>
          <p:cNvPr id="6" name="Text 4"/>
          <p:cNvSpPr/>
          <p:nvPr/>
        </p:nvSpPr>
        <p:spPr>
          <a:xfrm>
            <a:off x="640080" y="1371600"/>
            <a:ext cx="5212080" cy="274320"/>
          </a:xfrm>
          <a:prstGeom prst="rect">
            <a:avLst/>
          </a:prstGeom>
          <a:noFill/>
          <a:ln/>
        </p:spPr>
        <p:txBody>
          <a:bodyPr wrap="square" rtlCol="0" anchor="ctr"/>
          <a:lstStyle/>
          <a:p>
            <a:pPr marL="0" indent="0">
              <a:buNone/>
            </a:pPr>
            <a:r>
              <a:rPr lang="en-US" sz="1000" b="1" kern="0" spc="300" dirty="0">
                <a:solidFill>
                  <a:srgbClr val="3AAFA9"/>
                </a:solidFill>
              </a:rPr>
              <a:t>WORKED WELL</a:t>
            </a:r>
            <a:endParaRPr lang="en-US" sz="1000" dirty="0"/>
          </a:p>
        </p:txBody>
      </p:sp>
      <p:sp>
        <p:nvSpPr>
          <p:cNvPr id="7" name="Text 5"/>
          <p:cNvSpPr/>
          <p:nvPr/>
        </p:nvSpPr>
        <p:spPr>
          <a:xfrm>
            <a:off x="640080" y="1828800"/>
            <a:ext cx="5212080" cy="4023360"/>
          </a:xfrm>
          <a:prstGeom prst="rect">
            <a:avLst/>
          </a:prstGeom>
          <a:noFill/>
          <a:ln/>
        </p:spPr>
        <p:txBody>
          <a:bodyPr wrap="square" rtlCol="0" anchor="ctr"/>
          <a:lstStyle/>
          <a:p>
            <a:pPr marL="342900" indent="-342900">
              <a:lnSpc>
                <a:spcPct val="125000"/>
              </a:lnSpc>
              <a:spcAft>
                <a:spcPts val="1000"/>
              </a:spcAft>
              <a:buSzPct val="100000"/>
              <a:buChar char="■"/>
            </a:pPr>
            <a:r>
              <a:rPr lang="en-US" sz="1300" dirty="0">
                <a:solidFill>
                  <a:srgbClr val="FFFFFF"/>
                </a:solidFill>
                <a:latin typeface="Calibri" pitchFamily="34" charset="0"/>
                <a:ea typeface="Calibri" pitchFamily="34" charset="-122"/>
                <a:cs typeface="Calibri" pitchFamily="34" charset="-120"/>
              </a:rPr>
              <a:t>SIC established on first attempt once NTP was in place</a:t>
            </a:r>
            <a:endParaRPr lang="en-US" sz="1300" dirty="0"/>
          </a:p>
          <a:p>
            <a:pPr marL="342900" indent="-342900">
              <a:lnSpc>
                <a:spcPct val="125000"/>
              </a:lnSpc>
              <a:spcAft>
                <a:spcPts val="1000"/>
              </a:spcAft>
              <a:buSzPct val="100000"/>
              <a:buChar char="■"/>
            </a:pPr>
            <a:r>
              <a:rPr lang="en-US" sz="1300" dirty="0">
                <a:solidFill>
                  <a:srgbClr val="FFFFFF"/>
                </a:solidFill>
                <a:latin typeface="Calibri" pitchFamily="34" charset="0"/>
                <a:ea typeface="Calibri" pitchFamily="34" charset="-122"/>
                <a:cs typeface="Calibri" pitchFamily="34" charset="-120"/>
              </a:rPr>
              <a:t>Rulebase behaved exactly as designed in live tests</a:t>
            </a:r>
            <a:endParaRPr lang="en-US" sz="1300" dirty="0"/>
          </a:p>
          <a:p>
            <a:pPr marL="342900" indent="-342900">
              <a:lnSpc>
                <a:spcPct val="125000"/>
              </a:lnSpc>
              <a:spcAft>
                <a:spcPts val="1000"/>
              </a:spcAft>
              <a:buSzPct val="100000"/>
              <a:buChar char="■"/>
            </a:pPr>
            <a:r>
              <a:rPr lang="en-US" sz="1300" dirty="0">
                <a:solidFill>
                  <a:srgbClr val="FFFFFF"/>
                </a:solidFill>
                <a:latin typeface="Calibri" pitchFamily="34" charset="0"/>
                <a:ea typeface="Calibri" pitchFamily="34" charset="-122"/>
                <a:cs typeface="Calibri" pitchFamily="34" charset="-120"/>
              </a:rPr>
              <a:t>Four A-GW NICs pre-configured, no interface renumbering</a:t>
            </a:r>
            <a:endParaRPr lang="en-US" sz="1300" dirty="0"/>
          </a:p>
          <a:p>
            <a:pPr marL="342900" indent="-342900">
              <a:lnSpc>
                <a:spcPct val="125000"/>
              </a:lnSpc>
              <a:spcAft>
                <a:spcPts val="1000"/>
              </a:spcAft>
              <a:buSzPct val="100000"/>
              <a:buChar char="■"/>
            </a:pPr>
            <a:r>
              <a:rPr lang="en-US" sz="1300" dirty="0">
                <a:solidFill>
                  <a:srgbClr val="FFFFFF"/>
                </a:solidFill>
                <a:latin typeface="Calibri" pitchFamily="34" charset="0"/>
                <a:ea typeface="Calibri" pitchFamily="34" charset="-122"/>
                <a:cs typeface="Calibri" pitchFamily="34" charset="-120"/>
              </a:rPr>
              <a:t>Stealth rule plus logging produced a clean audit trail</a:t>
            </a:r>
            <a:endParaRPr lang="en-US" sz="1300" dirty="0"/>
          </a:p>
        </p:txBody>
      </p:sp>
      <p:sp>
        <p:nvSpPr>
          <p:cNvPr id="8" name="Shape 6"/>
          <p:cNvSpPr/>
          <p:nvPr/>
        </p:nvSpPr>
        <p:spPr>
          <a:xfrm>
            <a:off x="6309360" y="1188720"/>
            <a:ext cx="5577840" cy="4846320"/>
          </a:xfrm>
          <a:prstGeom prst="rect">
            <a:avLst/>
          </a:prstGeom>
          <a:solidFill>
            <a:srgbClr val="223A5F"/>
          </a:solidFill>
          <a:ln w="12700">
            <a:solidFill>
              <a:srgbClr val="223A5F"/>
            </a:solidFill>
            <a:prstDash val="solid"/>
          </a:ln>
        </p:spPr>
      </p:sp>
      <p:sp>
        <p:nvSpPr>
          <p:cNvPr id="9" name="Shape 7"/>
          <p:cNvSpPr/>
          <p:nvPr/>
        </p:nvSpPr>
        <p:spPr>
          <a:xfrm>
            <a:off x="6309360" y="1188720"/>
            <a:ext cx="5577840" cy="45720"/>
          </a:xfrm>
          <a:prstGeom prst="rect">
            <a:avLst/>
          </a:prstGeom>
          <a:solidFill>
            <a:srgbClr val="E4002B"/>
          </a:solidFill>
          <a:ln w="12700">
            <a:solidFill>
              <a:srgbClr val="E4002B"/>
            </a:solidFill>
            <a:prstDash val="solid"/>
          </a:ln>
        </p:spPr>
      </p:sp>
      <p:sp>
        <p:nvSpPr>
          <p:cNvPr id="10" name="Text 8"/>
          <p:cNvSpPr/>
          <p:nvPr/>
        </p:nvSpPr>
        <p:spPr>
          <a:xfrm>
            <a:off x="6492240" y="1371600"/>
            <a:ext cx="5212080" cy="274320"/>
          </a:xfrm>
          <a:prstGeom prst="rect">
            <a:avLst/>
          </a:prstGeom>
          <a:noFill/>
          <a:ln/>
        </p:spPr>
        <p:txBody>
          <a:bodyPr wrap="square" rtlCol="0" anchor="ctr"/>
          <a:lstStyle/>
          <a:p>
            <a:pPr marL="0" indent="0">
              <a:buNone/>
            </a:pPr>
            <a:r>
              <a:rPr lang="en-US" sz="1000" b="1" kern="0" spc="300" dirty="0">
                <a:solidFill>
                  <a:srgbClr val="E4002B"/>
                </a:solidFill>
              </a:rPr>
              <a:t>PROBLEMS SOLVED</a:t>
            </a:r>
            <a:endParaRPr lang="en-US" sz="1000" dirty="0"/>
          </a:p>
        </p:txBody>
      </p:sp>
      <p:sp>
        <p:nvSpPr>
          <p:cNvPr id="11" name="Text 9"/>
          <p:cNvSpPr/>
          <p:nvPr/>
        </p:nvSpPr>
        <p:spPr>
          <a:xfrm>
            <a:off x="6492240" y="1828800"/>
            <a:ext cx="5212080" cy="4023360"/>
          </a:xfrm>
          <a:prstGeom prst="rect">
            <a:avLst/>
          </a:prstGeom>
          <a:noFill/>
          <a:ln/>
        </p:spPr>
        <p:txBody>
          <a:bodyPr wrap="square" rtlCol="0" anchor="ctr"/>
          <a:lstStyle/>
          <a:p>
            <a:pPr marL="342900" indent="-342900">
              <a:lnSpc>
                <a:spcPct val="125000"/>
              </a:lnSpc>
              <a:spcAft>
                <a:spcPts val="1000"/>
              </a:spcAft>
              <a:buSzPct val="100000"/>
              <a:buChar char="■"/>
            </a:pPr>
            <a:r>
              <a:rPr lang="en-US" sz="1300" dirty="0">
                <a:solidFill>
                  <a:srgbClr val="FFFFFF"/>
                </a:solidFill>
                <a:latin typeface="Calibri" pitchFamily="34" charset="0"/>
                <a:ea typeface="Calibri" pitchFamily="34" charset="-122"/>
                <a:cs typeface="Calibri" pitchFamily="34" charset="-120"/>
              </a:rPr>
              <a:t>A-SMS disk undersized. Installer refused. Resized VM disk and restarted successfully</a:t>
            </a:r>
            <a:endParaRPr lang="en-US" sz="1300" dirty="0"/>
          </a:p>
          <a:p>
            <a:pPr marL="342900" indent="-342900">
              <a:lnSpc>
                <a:spcPct val="125000"/>
              </a:lnSpc>
              <a:spcAft>
                <a:spcPts val="1000"/>
              </a:spcAft>
              <a:buSzPct val="100000"/>
              <a:buChar char="■"/>
            </a:pPr>
            <a:r>
              <a:rPr lang="en-US" sz="1300" dirty="0">
                <a:solidFill>
                  <a:srgbClr val="FFFFFF"/>
                </a:solidFill>
                <a:latin typeface="Calibri" pitchFamily="34" charset="0"/>
                <a:ea typeface="Calibri" pitchFamily="34" charset="-122"/>
                <a:cs typeface="Calibri" pitchFamily="34" charset="-120"/>
              </a:rPr>
              <a:t>Time drift risked breaking SIC. Fixed by pointing NTP at time1.google.com in the wizard</a:t>
            </a:r>
            <a:endParaRPr lang="en-US" sz="1300" dirty="0"/>
          </a:p>
          <a:p>
            <a:pPr marL="342900" indent="-342900">
              <a:lnSpc>
                <a:spcPct val="125000"/>
              </a:lnSpc>
              <a:spcAft>
                <a:spcPts val="1000"/>
              </a:spcAft>
              <a:buSzPct val="100000"/>
              <a:buChar char="■"/>
            </a:pPr>
            <a:r>
              <a:rPr lang="en-US" sz="1300" dirty="0">
                <a:solidFill>
                  <a:srgbClr val="FFFFFF"/>
                </a:solidFill>
                <a:latin typeface="Calibri" pitchFamily="34" charset="0"/>
                <a:ea typeface="Calibri" pitchFamily="34" charset="-122"/>
                <a:cs typeface="Calibri" pitchFamily="34" charset="-120"/>
              </a:rPr>
              <a:t>SmartConsole certificate warning on first Gaia portal access. Expected. Overridden safely</a:t>
            </a:r>
            <a:endParaRPr lang="en-US" sz="1300" dirty="0"/>
          </a:p>
        </p:txBody>
      </p:sp>
      <p:sp>
        <p:nvSpPr>
          <p:cNvPr id="13" name="Text 11"/>
          <p:cNvSpPr/>
          <p:nvPr/>
        </p:nvSpPr>
        <p:spPr>
          <a:xfrm>
            <a:off x="11247120" y="6446520"/>
            <a:ext cx="457200" cy="274320"/>
          </a:xfrm>
          <a:prstGeom prst="rect">
            <a:avLst/>
          </a:prstGeom>
          <a:noFill/>
          <a:ln/>
        </p:spPr>
        <p:txBody>
          <a:bodyPr wrap="square" lIns="0" tIns="0" rIns="0" bIns="0" rtlCol="0" anchor="ctr"/>
          <a:lstStyle/>
          <a:p>
            <a:pPr marL="0" indent="0" algn="r">
              <a:buNone/>
            </a:pPr>
            <a:r>
              <a:rPr lang="en-US" sz="1000" dirty="0">
                <a:solidFill>
                  <a:srgbClr val="8A9AB0"/>
                </a:solidFill>
                <a:latin typeface="Calibri" pitchFamily="34" charset="0"/>
                <a:ea typeface="Calibri" pitchFamily="34" charset="-122"/>
                <a:cs typeface="Calibri" pitchFamily="34" charset="-120"/>
              </a:rPr>
              <a:t>15 / 17</a:t>
            </a:r>
            <a:endParaRPr lang="en-US" sz="1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0F1E36"/>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502920"/>
          </a:xfrm>
          <a:prstGeom prst="rect">
            <a:avLst/>
          </a:prstGeom>
          <a:noFill/>
          <a:ln/>
        </p:spPr>
        <p:txBody>
          <a:bodyPr wrap="square" lIns="0" tIns="0" rIns="0" bIns="0"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Residual risks and next steps</a:t>
            </a:r>
            <a:endParaRPr lang="en-US" sz="2800" dirty="0"/>
          </a:p>
        </p:txBody>
      </p:sp>
      <p:sp>
        <p:nvSpPr>
          <p:cNvPr id="3" name="Shape 1"/>
          <p:cNvSpPr/>
          <p:nvPr/>
        </p:nvSpPr>
        <p:spPr>
          <a:xfrm>
            <a:off x="457200" y="822960"/>
            <a:ext cx="457200" cy="54864"/>
          </a:xfrm>
          <a:prstGeom prst="rect">
            <a:avLst/>
          </a:prstGeom>
          <a:solidFill>
            <a:srgbClr val="E4002B"/>
          </a:solidFill>
          <a:ln w="12700">
            <a:solidFill>
              <a:srgbClr val="E4002B"/>
            </a:solidFill>
            <a:prstDash val="solid"/>
          </a:ln>
        </p:spPr>
      </p:sp>
      <p:sp>
        <p:nvSpPr>
          <p:cNvPr id="4" name="Shape 2"/>
          <p:cNvSpPr/>
          <p:nvPr/>
        </p:nvSpPr>
        <p:spPr>
          <a:xfrm>
            <a:off x="457200" y="1188720"/>
            <a:ext cx="11247120" cy="1005840"/>
          </a:xfrm>
          <a:prstGeom prst="rect">
            <a:avLst/>
          </a:prstGeom>
          <a:solidFill>
            <a:srgbClr val="223A5F"/>
          </a:solidFill>
          <a:ln w="12700">
            <a:solidFill>
              <a:srgbClr val="223A5F"/>
            </a:solidFill>
            <a:prstDash val="solid"/>
          </a:ln>
        </p:spPr>
      </p:sp>
      <p:sp>
        <p:nvSpPr>
          <p:cNvPr id="5" name="Shape 3"/>
          <p:cNvSpPr/>
          <p:nvPr/>
        </p:nvSpPr>
        <p:spPr>
          <a:xfrm>
            <a:off x="457200" y="1188720"/>
            <a:ext cx="109728" cy="1005840"/>
          </a:xfrm>
          <a:prstGeom prst="rect">
            <a:avLst/>
          </a:prstGeom>
          <a:solidFill>
            <a:srgbClr val="E4002B"/>
          </a:solidFill>
          <a:ln w="12700">
            <a:solidFill>
              <a:srgbClr val="E4002B"/>
            </a:solidFill>
            <a:prstDash val="solid"/>
          </a:ln>
        </p:spPr>
      </p:sp>
      <p:sp>
        <p:nvSpPr>
          <p:cNvPr id="6" name="Text 4"/>
          <p:cNvSpPr/>
          <p:nvPr/>
        </p:nvSpPr>
        <p:spPr>
          <a:xfrm>
            <a:off x="685800" y="1325880"/>
            <a:ext cx="731520" cy="274320"/>
          </a:xfrm>
          <a:prstGeom prst="rect">
            <a:avLst/>
          </a:prstGeom>
          <a:noFill/>
          <a:ln/>
        </p:spPr>
        <p:txBody>
          <a:bodyPr wrap="square" rtlCol="0" anchor="ctr"/>
          <a:lstStyle/>
          <a:p>
            <a:pPr marL="0" indent="0">
              <a:buNone/>
            </a:pPr>
            <a:r>
              <a:rPr lang="en-US" sz="900" b="1" kern="0" spc="300" dirty="0">
                <a:solidFill>
                  <a:srgbClr val="E4002B"/>
                </a:solidFill>
              </a:rPr>
              <a:t>RISK</a:t>
            </a:r>
            <a:endParaRPr lang="en-US" sz="900" dirty="0"/>
          </a:p>
        </p:txBody>
      </p:sp>
      <p:sp>
        <p:nvSpPr>
          <p:cNvPr id="7" name="Text 5"/>
          <p:cNvSpPr/>
          <p:nvPr/>
        </p:nvSpPr>
        <p:spPr>
          <a:xfrm>
            <a:off x="685800" y="1554480"/>
            <a:ext cx="10881360" cy="365760"/>
          </a:xfrm>
          <a:prstGeom prst="rect">
            <a:avLst/>
          </a:prstGeom>
          <a:noFill/>
          <a:ln/>
        </p:spPr>
        <p:txBody>
          <a:bodyPr wrap="square" rtlCol="0" anchor="ctr"/>
          <a:lstStyle/>
          <a:p>
            <a:pPr marL="0" indent="0">
              <a:buNone/>
            </a:pPr>
            <a:r>
              <a:rPr lang="en-US" sz="1500" b="1" dirty="0">
                <a:solidFill>
                  <a:srgbClr val="FFFFFF"/>
                </a:solidFill>
                <a:latin typeface="Calibri" pitchFamily="34" charset="0"/>
                <a:ea typeface="Calibri" pitchFamily="34" charset="-122"/>
                <a:cs typeface="Calibri" pitchFamily="34" charset="-120"/>
              </a:rPr>
              <a:t>Gateway is a single point of failure</a:t>
            </a:r>
            <a:endParaRPr lang="en-US" sz="1500" dirty="0"/>
          </a:p>
        </p:txBody>
      </p:sp>
      <p:sp>
        <p:nvSpPr>
          <p:cNvPr id="8" name="Text 6"/>
          <p:cNvSpPr/>
          <p:nvPr/>
        </p:nvSpPr>
        <p:spPr>
          <a:xfrm>
            <a:off x="685800" y="1874520"/>
            <a:ext cx="10881360" cy="274320"/>
          </a:xfrm>
          <a:prstGeom prst="rect">
            <a:avLst/>
          </a:prstGeom>
          <a:noFill/>
          <a:ln/>
        </p:spPr>
        <p:txBody>
          <a:bodyPr wrap="square" rtlCol="0" anchor="ctr"/>
          <a:lstStyle/>
          <a:p>
            <a:pPr marL="0" indent="0">
              <a:buNone/>
            </a:pPr>
            <a:r>
              <a:rPr lang="en-US" sz="1200" i="1" dirty="0">
                <a:solidFill>
                  <a:srgbClr val="C9D1DB"/>
                </a:solidFill>
                <a:latin typeface="Calibri" pitchFamily="34" charset="0"/>
                <a:ea typeface="Calibri" pitchFamily="34" charset="-122"/>
                <a:cs typeface="Calibri" pitchFamily="34" charset="-120"/>
              </a:rPr>
              <a:t>MITIGATION: Production upgrade: ClusterXL HA pair with synchronised connection state</a:t>
            </a:r>
            <a:endParaRPr lang="en-US" sz="1200" dirty="0"/>
          </a:p>
        </p:txBody>
      </p:sp>
      <p:sp>
        <p:nvSpPr>
          <p:cNvPr id="9" name="Shape 7"/>
          <p:cNvSpPr/>
          <p:nvPr/>
        </p:nvSpPr>
        <p:spPr>
          <a:xfrm>
            <a:off x="457200" y="2331720"/>
            <a:ext cx="11247120" cy="1005840"/>
          </a:xfrm>
          <a:prstGeom prst="rect">
            <a:avLst/>
          </a:prstGeom>
          <a:solidFill>
            <a:srgbClr val="223A5F"/>
          </a:solidFill>
          <a:ln w="12700">
            <a:solidFill>
              <a:srgbClr val="223A5F"/>
            </a:solidFill>
            <a:prstDash val="solid"/>
          </a:ln>
        </p:spPr>
      </p:sp>
      <p:sp>
        <p:nvSpPr>
          <p:cNvPr id="10" name="Shape 8"/>
          <p:cNvSpPr/>
          <p:nvPr/>
        </p:nvSpPr>
        <p:spPr>
          <a:xfrm>
            <a:off x="457200" y="2331720"/>
            <a:ext cx="109728" cy="1005840"/>
          </a:xfrm>
          <a:prstGeom prst="rect">
            <a:avLst/>
          </a:prstGeom>
          <a:solidFill>
            <a:srgbClr val="E4002B"/>
          </a:solidFill>
          <a:ln w="12700">
            <a:solidFill>
              <a:srgbClr val="E4002B"/>
            </a:solidFill>
            <a:prstDash val="solid"/>
          </a:ln>
        </p:spPr>
      </p:sp>
      <p:sp>
        <p:nvSpPr>
          <p:cNvPr id="11" name="Text 9"/>
          <p:cNvSpPr/>
          <p:nvPr/>
        </p:nvSpPr>
        <p:spPr>
          <a:xfrm>
            <a:off x="685800" y="2468880"/>
            <a:ext cx="731520" cy="274320"/>
          </a:xfrm>
          <a:prstGeom prst="rect">
            <a:avLst/>
          </a:prstGeom>
          <a:noFill/>
          <a:ln/>
        </p:spPr>
        <p:txBody>
          <a:bodyPr wrap="square" rtlCol="0" anchor="ctr"/>
          <a:lstStyle/>
          <a:p>
            <a:pPr marL="0" indent="0">
              <a:buNone/>
            </a:pPr>
            <a:r>
              <a:rPr lang="en-US" sz="900" b="1" kern="0" spc="300" dirty="0">
                <a:solidFill>
                  <a:srgbClr val="E4002B"/>
                </a:solidFill>
              </a:rPr>
              <a:t>RISK</a:t>
            </a:r>
            <a:endParaRPr lang="en-US" sz="900" dirty="0"/>
          </a:p>
        </p:txBody>
      </p:sp>
      <p:sp>
        <p:nvSpPr>
          <p:cNvPr id="12" name="Text 10"/>
          <p:cNvSpPr/>
          <p:nvPr/>
        </p:nvSpPr>
        <p:spPr>
          <a:xfrm>
            <a:off x="685800" y="2697480"/>
            <a:ext cx="10881360" cy="365760"/>
          </a:xfrm>
          <a:prstGeom prst="rect">
            <a:avLst/>
          </a:prstGeom>
          <a:noFill/>
          <a:ln/>
        </p:spPr>
        <p:txBody>
          <a:bodyPr wrap="square" rtlCol="0" anchor="ctr"/>
          <a:lstStyle/>
          <a:p>
            <a:pPr marL="0" indent="0">
              <a:buNone/>
            </a:pPr>
            <a:r>
              <a:rPr lang="en-US" sz="1500" b="1" dirty="0">
                <a:solidFill>
                  <a:srgbClr val="FFFFFF"/>
                </a:solidFill>
                <a:latin typeface="Calibri" pitchFamily="34" charset="0"/>
                <a:ea typeface="Calibri" pitchFamily="34" charset="-122"/>
                <a:cs typeface="Calibri" pitchFamily="34" charset="-120"/>
              </a:rPr>
              <a:t>East to west traffic between hosts is not inspected</a:t>
            </a:r>
            <a:endParaRPr lang="en-US" sz="1500" dirty="0"/>
          </a:p>
        </p:txBody>
      </p:sp>
      <p:sp>
        <p:nvSpPr>
          <p:cNvPr id="13" name="Text 11"/>
          <p:cNvSpPr/>
          <p:nvPr/>
        </p:nvSpPr>
        <p:spPr>
          <a:xfrm>
            <a:off x="685800" y="3017520"/>
            <a:ext cx="10881360" cy="274320"/>
          </a:xfrm>
          <a:prstGeom prst="rect">
            <a:avLst/>
          </a:prstGeom>
          <a:noFill/>
          <a:ln/>
        </p:spPr>
        <p:txBody>
          <a:bodyPr wrap="square" rtlCol="0" anchor="ctr"/>
          <a:lstStyle/>
          <a:p>
            <a:pPr marL="0" indent="0">
              <a:buNone/>
            </a:pPr>
            <a:r>
              <a:rPr lang="en-US" sz="1200" i="1" dirty="0">
                <a:solidFill>
                  <a:srgbClr val="C9D1DB"/>
                </a:solidFill>
                <a:latin typeface="Calibri" pitchFamily="34" charset="0"/>
                <a:ea typeface="Calibri" pitchFamily="34" charset="-122"/>
                <a:cs typeface="Calibri" pitchFamily="34" charset="-120"/>
              </a:rPr>
              <a:t>MITIGATION: Add micro-segmentation and internal enforcement points (defence in depth)</a:t>
            </a:r>
            <a:endParaRPr lang="en-US" sz="1200" dirty="0"/>
          </a:p>
        </p:txBody>
      </p:sp>
      <p:sp>
        <p:nvSpPr>
          <p:cNvPr id="14" name="Shape 12"/>
          <p:cNvSpPr/>
          <p:nvPr/>
        </p:nvSpPr>
        <p:spPr>
          <a:xfrm>
            <a:off x="457200" y="3474720"/>
            <a:ext cx="11247120" cy="1005840"/>
          </a:xfrm>
          <a:prstGeom prst="rect">
            <a:avLst/>
          </a:prstGeom>
          <a:solidFill>
            <a:srgbClr val="223A5F"/>
          </a:solidFill>
          <a:ln w="12700">
            <a:solidFill>
              <a:srgbClr val="223A5F"/>
            </a:solidFill>
            <a:prstDash val="solid"/>
          </a:ln>
        </p:spPr>
      </p:sp>
      <p:sp>
        <p:nvSpPr>
          <p:cNvPr id="15" name="Shape 13"/>
          <p:cNvSpPr/>
          <p:nvPr/>
        </p:nvSpPr>
        <p:spPr>
          <a:xfrm>
            <a:off x="457200" y="3474720"/>
            <a:ext cx="109728" cy="1005840"/>
          </a:xfrm>
          <a:prstGeom prst="rect">
            <a:avLst/>
          </a:prstGeom>
          <a:solidFill>
            <a:srgbClr val="E4002B"/>
          </a:solidFill>
          <a:ln w="12700">
            <a:solidFill>
              <a:srgbClr val="E4002B"/>
            </a:solidFill>
            <a:prstDash val="solid"/>
          </a:ln>
        </p:spPr>
      </p:sp>
      <p:sp>
        <p:nvSpPr>
          <p:cNvPr id="16" name="Text 14"/>
          <p:cNvSpPr/>
          <p:nvPr/>
        </p:nvSpPr>
        <p:spPr>
          <a:xfrm>
            <a:off x="685800" y="3611880"/>
            <a:ext cx="731520" cy="274320"/>
          </a:xfrm>
          <a:prstGeom prst="rect">
            <a:avLst/>
          </a:prstGeom>
          <a:noFill/>
          <a:ln/>
        </p:spPr>
        <p:txBody>
          <a:bodyPr wrap="square" rtlCol="0" anchor="ctr"/>
          <a:lstStyle/>
          <a:p>
            <a:pPr marL="0" indent="0">
              <a:buNone/>
            </a:pPr>
            <a:r>
              <a:rPr lang="en-US" sz="900" b="1" kern="0" spc="300" dirty="0">
                <a:solidFill>
                  <a:srgbClr val="E4002B"/>
                </a:solidFill>
              </a:rPr>
              <a:t>RISK</a:t>
            </a:r>
            <a:endParaRPr lang="en-US" sz="900" dirty="0"/>
          </a:p>
        </p:txBody>
      </p:sp>
      <p:sp>
        <p:nvSpPr>
          <p:cNvPr id="17" name="Text 15"/>
          <p:cNvSpPr/>
          <p:nvPr/>
        </p:nvSpPr>
        <p:spPr>
          <a:xfrm>
            <a:off x="685800" y="3840480"/>
            <a:ext cx="10881360" cy="365760"/>
          </a:xfrm>
          <a:prstGeom prst="rect">
            <a:avLst/>
          </a:prstGeom>
          <a:noFill/>
          <a:ln/>
        </p:spPr>
        <p:txBody>
          <a:bodyPr wrap="square" rtlCol="0" anchor="ctr"/>
          <a:lstStyle/>
          <a:p>
            <a:pPr marL="0" indent="0">
              <a:buNone/>
            </a:pPr>
            <a:r>
              <a:rPr lang="en-US" sz="1500" b="1" dirty="0">
                <a:solidFill>
                  <a:srgbClr val="FFFFFF"/>
                </a:solidFill>
                <a:latin typeface="Calibri" pitchFamily="34" charset="0"/>
                <a:ea typeface="Calibri" pitchFamily="34" charset="-122"/>
                <a:cs typeface="Calibri" pitchFamily="34" charset="-120"/>
              </a:rPr>
              <a:t>LabLicense expires 15 days from install</a:t>
            </a:r>
            <a:endParaRPr lang="en-US" sz="1500" dirty="0"/>
          </a:p>
        </p:txBody>
      </p:sp>
      <p:sp>
        <p:nvSpPr>
          <p:cNvPr id="18" name="Text 16"/>
          <p:cNvSpPr/>
          <p:nvPr/>
        </p:nvSpPr>
        <p:spPr>
          <a:xfrm>
            <a:off x="685800" y="4160520"/>
            <a:ext cx="10881360" cy="274320"/>
          </a:xfrm>
          <a:prstGeom prst="rect">
            <a:avLst/>
          </a:prstGeom>
          <a:noFill/>
          <a:ln/>
        </p:spPr>
        <p:txBody>
          <a:bodyPr wrap="square" rtlCol="0" anchor="ctr"/>
          <a:lstStyle/>
          <a:p>
            <a:pPr marL="0" indent="0">
              <a:buNone/>
            </a:pPr>
            <a:r>
              <a:rPr lang="en-US" sz="1200" i="1" dirty="0">
                <a:solidFill>
                  <a:srgbClr val="C9D1DB"/>
                </a:solidFill>
                <a:latin typeface="Calibri" pitchFamily="34" charset="0"/>
                <a:ea typeface="Calibri" pitchFamily="34" charset="-122"/>
                <a:cs typeface="Calibri" pitchFamily="34" charset="-120"/>
              </a:rPr>
              <a:t>MITIGATION: Production: support contract with change management for renewal</a:t>
            </a:r>
            <a:endParaRPr lang="en-US" sz="1200" dirty="0"/>
          </a:p>
        </p:txBody>
      </p:sp>
      <p:sp>
        <p:nvSpPr>
          <p:cNvPr id="19" name="Shape 17"/>
          <p:cNvSpPr/>
          <p:nvPr/>
        </p:nvSpPr>
        <p:spPr>
          <a:xfrm>
            <a:off x="457200" y="4617720"/>
            <a:ext cx="11247120" cy="1005840"/>
          </a:xfrm>
          <a:prstGeom prst="rect">
            <a:avLst/>
          </a:prstGeom>
          <a:solidFill>
            <a:srgbClr val="223A5F"/>
          </a:solidFill>
          <a:ln w="12700">
            <a:solidFill>
              <a:srgbClr val="223A5F"/>
            </a:solidFill>
            <a:prstDash val="solid"/>
          </a:ln>
        </p:spPr>
      </p:sp>
      <p:sp>
        <p:nvSpPr>
          <p:cNvPr id="20" name="Shape 18"/>
          <p:cNvSpPr/>
          <p:nvPr/>
        </p:nvSpPr>
        <p:spPr>
          <a:xfrm>
            <a:off x="457200" y="4617720"/>
            <a:ext cx="109728" cy="1005840"/>
          </a:xfrm>
          <a:prstGeom prst="rect">
            <a:avLst/>
          </a:prstGeom>
          <a:solidFill>
            <a:srgbClr val="E4002B"/>
          </a:solidFill>
          <a:ln w="12700">
            <a:solidFill>
              <a:srgbClr val="E4002B"/>
            </a:solidFill>
            <a:prstDash val="solid"/>
          </a:ln>
        </p:spPr>
      </p:sp>
      <p:sp>
        <p:nvSpPr>
          <p:cNvPr id="21" name="Text 19"/>
          <p:cNvSpPr/>
          <p:nvPr/>
        </p:nvSpPr>
        <p:spPr>
          <a:xfrm>
            <a:off x="685800" y="4754880"/>
            <a:ext cx="731520" cy="274320"/>
          </a:xfrm>
          <a:prstGeom prst="rect">
            <a:avLst/>
          </a:prstGeom>
          <a:noFill/>
          <a:ln/>
        </p:spPr>
        <p:txBody>
          <a:bodyPr wrap="square" rtlCol="0" anchor="ctr"/>
          <a:lstStyle/>
          <a:p>
            <a:pPr marL="0" indent="0">
              <a:buNone/>
            </a:pPr>
            <a:r>
              <a:rPr lang="en-US" sz="900" b="1" kern="0" spc="300" dirty="0">
                <a:solidFill>
                  <a:srgbClr val="E4002B"/>
                </a:solidFill>
              </a:rPr>
              <a:t>RISK</a:t>
            </a:r>
            <a:endParaRPr lang="en-US" sz="900" dirty="0"/>
          </a:p>
        </p:txBody>
      </p:sp>
      <p:sp>
        <p:nvSpPr>
          <p:cNvPr id="22" name="Text 20"/>
          <p:cNvSpPr/>
          <p:nvPr/>
        </p:nvSpPr>
        <p:spPr>
          <a:xfrm>
            <a:off x="685800" y="4983480"/>
            <a:ext cx="10881360" cy="365760"/>
          </a:xfrm>
          <a:prstGeom prst="rect">
            <a:avLst/>
          </a:prstGeom>
          <a:noFill/>
          <a:ln/>
        </p:spPr>
        <p:txBody>
          <a:bodyPr wrap="square" rtlCol="0" anchor="ctr"/>
          <a:lstStyle/>
          <a:p>
            <a:pPr marL="0" indent="0">
              <a:buNone/>
            </a:pPr>
            <a:r>
              <a:rPr lang="en-US" sz="1500" b="1" dirty="0">
                <a:solidFill>
                  <a:srgbClr val="FFFFFF"/>
                </a:solidFill>
                <a:latin typeface="Calibri" pitchFamily="34" charset="0"/>
                <a:ea typeface="Calibri" pitchFamily="34" charset="-122"/>
                <a:cs typeface="Calibri" pitchFamily="34" charset="-120"/>
              </a:rPr>
              <a:t>Encrypted HTTPS traffic largely opaque without inspection</a:t>
            </a:r>
            <a:endParaRPr lang="en-US" sz="1500" dirty="0"/>
          </a:p>
        </p:txBody>
      </p:sp>
      <p:sp>
        <p:nvSpPr>
          <p:cNvPr id="23" name="Text 21"/>
          <p:cNvSpPr/>
          <p:nvPr/>
        </p:nvSpPr>
        <p:spPr>
          <a:xfrm>
            <a:off x="685800" y="5303520"/>
            <a:ext cx="10881360" cy="274320"/>
          </a:xfrm>
          <a:prstGeom prst="rect">
            <a:avLst/>
          </a:prstGeom>
          <a:noFill/>
          <a:ln/>
        </p:spPr>
        <p:txBody>
          <a:bodyPr wrap="square" rtlCol="0" anchor="ctr"/>
          <a:lstStyle/>
          <a:p>
            <a:pPr marL="0" indent="0">
              <a:buNone/>
            </a:pPr>
            <a:r>
              <a:rPr lang="en-US" sz="1200" i="1" dirty="0">
                <a:solidFill>
                  <a:srgbClr val="C9D1DB"/>
                </a:solidFill>
                <a:latin typeface="Calibri" pitchFamily="34" charset="0"/>
                <a:ea typeface="Calibri" pitchFamily="34" charset="-122"/>
                <a:cs typeface="Calibri" pitchFamily="34" charset="-120"/>
              </a:rPr>
              <a:t>MITIGATION: Roll out HTTPS Inspection with internal CA once endpoint trust can be distributed</a:t>
            </a:r>
            <a:endParaRPr lang="en-US" sz="1200" dirty="0"/>
          </a:p>
        </p:txBody>
      </p:sp>
      <p:sp>
        <p:nvSpPr>
          <p:cNvPr id="25" name="Text 23"/>
          <p:cNvSpPr/>
          <p:nvPr/>
        </p:nvSpPr>
        <p:spPr>
          <a:xfrm>
            <a:off x="11247120" y="6446520"/>
            <a:ext cx="457200" cy="274320"/>
          </a:xfrm>
          <a:prstGeom prst="rect">
            <a:avLst/>
          </a:prstGeom>
          <a:noFill/>
          <a:ln/>
        </p:spPr>
        <p:txBody>
          <a:bodyPr wrap="square" lIns="0" tIns="0" rIns="0" bIns="0" rtlCol="0" anchor="ctr"/>
          <a:lstStyle/>
          <a:p>
            <a:pPr marL="0" indent="0" algn="r">
              <a:buNone/>
            </a:pPr>
            <a:r>
              <a:rPr lang="en-US" sz="1000" dirty="0">
                <a:solidFill>
                  <a:srgbClr val="8A9AB0"/>
                </a:solidFill>
                <a:latin typeface="Calibri" pitchFamily="34" charset="0"/>
                <a:ea typeface="Calibri" pitchFamily="34" charset="-122"/>
                <a:cs typeface="Calibri" pitchFamily="34" charset="-120"/>
              </a:rPr>
              <a:t>16 / 17</a:t>
            </a:r>
            <a:endParaRPr lang="en-US" sz="1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0F1E36"/>
        </a:solidFill>
        <a:effectLst/>
      </p:bgPr>
    </p:bg>
    <p:spTree>
      <p:nvGrpSpPr>
        <p:cNvPr id="1" name=""/>
        <p:cNvGrpSpPr/>
        <p:nvPr/>
      </p:nvGrpSpPr>
      <p:grpSpPr>
        <a:xfrm>
          <a:off x="0" y="0"/>
          <a:ext cx="0" cy="0"/>
          <a:chOff x="0" y="0"/>
          <a:chExt cx="0" cy="0"/>
        </a:xfrm>
      </p:grpSpPr>
      <p:sp>
        <p:nvSpPr>
          <p:cNvPr id="2" name="Shape 0"/>
          <p:cNvSpPr/>
          <p:nvPr/>
        </p:nvSpPr>
        <p:spPr>
          <a:xfrm>
            <a:off x="5394960" y="2468880"/>
            <a:ext cx="1371600" cy="73152"/>
          </a:xfrm>
          <a:prstGeom prst="rect">
            <a:avLst/>
          </a:prstGeom>
          <a:solidFill>
            <a:srgbClr val="E4002B"/>
          </a:solidFill>
          <a:ln w="12700">
            <a:solidFill>
              <a:srgbClr val="E4002B"/>
            </a:solidFill>
            <a:prstDash val="solid"/>
          </a:ln>
        </p:spPr>
      </p:sp>
      <p:sp>
        <p:nvSpPr>
          <p:cNvPr id="3" name="Text 1"/>
          <p:cNvSpPr/>
          <p:nvPr/>
        </p:nvSpPr>
        <p:spPr>
          <a:xfrm>
            <a:off x="457200" y="2743200"/>
            <a:ext cx="11247120" cy="1371600"/>
          </a:xfrm>
          <a:prstGeom prst="rect">
            <a:avLst/>
          </a:prstGeom>
          <a:noFill/>
          <a:ln/>
        </p:spPr>
        <p:txBody>
          <a:bodyPr wrap="square" rtlCol="0" anchor="ctr"/>
          <a:lstStyle/>
          <a:p>
            <a:pPr marL="0" indent="0" algn="ctr">
              <a:buNone/>
            </a:pPr>
            <a:r>
              <a:rPr lang="en-US" sz="9600" b="1" dirty="0">
                <a:solidFill>
                  <a:srgbClr val="FFFFFF"/>
                </a:solidFill>
                <a:latin typeface="Calibri" pitchFamily="34" charset="0"/>
                <a:ea typeface="Calibri" pitchFamily="34" charset="-122"/>
                <a:cs typeface="Calibri" pitchFamily="34" charset="-120"/>
              </a:rPr>
              <a:t>Q and A</a:t>
            </a:r>
            <a:endParaRPr lang="en-US" sz="9600" dirty="0"/>
          </a:p>
        </p:txBody>
      </p:sp>
      <p:sp>
        <p:nvSpPr>
          <p:cNvPr id="4" name="Text 2"/>
          <p:cNvSpPr/>
          <p:nvPr/>
        </p:nvSpPr>
        <p:spPr>
          <a:xfrm>
            <a:off x="457200" y="4297680"/>
            <a:ext cx="11247120" cy="457200"/>
          </a:xfrm>
          <a:prstGeom prst="rect">
            <a:avLst/>
          </a:prstGeom>
          <a:noFill/>
          <a:ln/>
        </p:spPr>
        <p:txBody>
          <a:bodyPr wrap="square" rtlCol="0" anchor="ctr"/>
          <a:lstStyle/>
          <a:p>
            <a:pPr marL="0" indent="0" algn="ctr">
              <a:buNone/>
            </a:pPr>
            <a:r>
              <a:rPr lang="en-US" sz="2200" dirty="0">
                <a:solidFill>
                  <a:srgbClr val="C9D1DB"/>
                </a:solidFill>
                <a:latin typeface="Calibri" pitchFamily="34" charset="0"/>
                <a:ea typeface="Calibri" pitchFamily="34" charset="-122"/>
                <a:cs typeface="Calibri" pitchFamily="34" charset="-120"/>
              </a:rPr>
              <a:t>Thank you.</a:t>
            </a:r>
            <a:endParaRPr lang="en-US" sz="2200" dirty="0"/>
          </a:p>
        </p:txBody>
      </p:sp>
      <p:sp>
        <p:nvSpPr>
          <p:cNvPr id="7" name="Text 5"/>
          <p:cNvSpPr/>
          <p:nvPr/>
        </p:nvSpPr>
        <p:spPr>
          <a:xfrm>
            <a:off x="11247120" y="6446520"/>
            <a:ext cx="457200" cy="274320"/>
          </a:xfrm>
          <a:prstGeom prst="rect">
            <a:avLst/>
          </a:prstGeom>
          <a:noFill/>
          <a:ln/>
        </p:spPr>
        <p:txBody>
          <a:bodyPr wrap="square" lIns="0" tIns="0" rIns="0" bIns="0" rtlCol="0" anchor="ctr"/>
          <a:lstStyle/>
          <a:p>
            <a:pPr marL="0" indent="0" algn="r">
              <a:buNone/>
            </a:pPr>
            <a:r>
              <a:rPr lang="en-US" sz="1000" dirty="0">
                <a:solidFill>
                  <a:srgbClr val="8A9AB0"/>
                </a:solidFill>
                <a:latin typeface="Calibri" pitchFamily="34" charset="0"/>
                <a:ea typeface="Calibri" pitchFamily="34" charset="-122"/>
                <a:cs typeface="Calibri" pitchFamily="34" charset="-120"/>
              </a:rPr>
              <a:t>17 / 17</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14</TotalTime>
  <Words>5173</Words>
  <Application>Microsoft Office PowerPoint</Application>
  <PresentationFormat>Widescreen</PresentationFormat>
  <Paragraphs>331</Paragraphs>
  <Slides>17</Slides>
  <Notes>17</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7</cp:revision>
  <dcterms:created xsi:type="dcterms:W3CDTF">2026-07-19T13:20:34Z</dcterms:created>
  <dcterms:modified xsi:type="dcterms:W3CDTF">2026-07-20T08:18:47Z</dcterms:modified>
</cp:coreProperties>
</file>