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7" r:id="rId8"/>
    <p:sldId id="265" r:id="rId9"/>
    <p:sldId id="262" r:id="rId10"/>
    <p:sldId id="263" r:id="rId11"/>
    <p:sldId id="264"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smtClean="0"/>
              <a:t>Click to edit Master title style</a:t>
            </a:r>
            <a:endParaRPr kumimoji="0" lang="en-US"/>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A10D0085-5633-4888-8377-B525A2D68373}" type="datetimeFigureOut">
              <a:rPr lang="en-GB" smtClean="0"/>
              <a:t>02/10/2016</a:t>
            </a:fld>
            <a:endParaRPr lang="en-GB"/>
          </a:p>
        </p:txBody>
      </p:sp>
      <p:sp>
        <p:nvSpPr>
          <p:cNvPr id="16" name="Slide Number Placeholder 15"/>
          <p:cNvSpPr>
            <a:spLocks noGrp="1"/>
          </p:cNvSpPr>
          <p:nvPr>
            <p:ph type="sldNum" sz="quarter" idx="11"/>
          </p:nvPr>
        </p:nvSpPr>
        <p:spPr/>
        <p:txBody>
          <a:bodyPr/>
          <a:lstStyle/>
          <a:p>
            <a:fld id="{697CC146-77E2-460B-91A2-2F884AD5BFFA}"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4" name="Date Placeholder 13"/>
          <p:cNvSpPr>
            <a:spLocks noGrp="1"/>
          </p:cNvSpPr>
          <p:nvPr>
            <p:ph type="dt" sz="half" idx="14"/>
          </p:nvPr>
        </p:nvSpPr>
        <p:spPr/>
        <p:txBody>
          <a:bodyPr/>
          <a:lstStyle/>
          <a:p>
            <a:fld id="{A10D0085-5633-4888-8377-B525A2D68373}" type="datetimeFigureOut">
              <a:rPr lang="en-GB" smtClean="0"/>
              <a:t>02/10/2016</a:t>
            </a:fld>
            <a:endParaRPr lang="en-GB"/>
          </a:p>
        </p:txBody>
      </p:sp>
      <p:sp>
        <p:nvSpPr>
          <p:cNvPr id="15" name="Slide Number Placeholder 14"/>
          <p:cNvSpPr>
            <a:spLocks noGrp="1"/>
          </p:cNvSpPr>
          <p:nvPr>
            <p:ph type="sldNum" sz="quarter" idx="15"/>
          </p:nvPr>
        </p:nvSpPr>
        <p:spPr/>
        <p:txBody>
          <a:bodyPr/>
          <a:lstStyle>
            <a:lvl1pPr algn="ctr">
              <a:defRPr/>
            </a:lvl1pPr>
          </a:lstStyle>
          <a:p>
            <a:fld id="{697CC146-77E2-460B-91A2-2F884AD5BFFA}"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A10D0085-5633-4888-8377-B525A2D68373}" type="datetimeFigureOut">
              <a:rPr lang="en-GB" smtClean="0"/>
              <a:t>02/10/2016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10D0085-5633-4888-8377-B525A2D68373}" type="datetimeFigureOut">
              <a:rPr lang="en-GB" smtClean="0"/>
              <a:t>02/10/2016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7CC146-77E2-460B-91A2-2F884AD5BFFA}" type="slidenum">
              <a:rPr lang="en-GB" smtClean="0"/>
              <a:t>‹#›</a:t>
            </a:fld>
            <a:endParaRPr lang="en-GB"/>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697CC146-77E2-460B-91A2-2F884AD5BFFA}"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A10D0085-5633-4888-8377-B525A2D68373}" type="datetimeFigureOut">
              <a:rPr lang="en-GB" smtClean="0"/>
              <a:t>02/10/2016</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smtClean="0"/>
              <a:t>Click to edit Master title style</a:t>
            </a:r>
            <a:endParaRPr kumimoji="0" lang="en-US"/>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A10D0085-5633-4888-8377-B525A2D68373}" type="datetimeFigureOut">
              <a:rPr lang="en-GB" smtClean="0"/>
              <a:t>02/10/2016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7CC146-77E2-460B-91A2-2F884AD5BFFA}" type="slidenum">
              <a:rPr lang="en-GB" smtClean="0"/>
              <a:t>‹#›</a:t>
            </a:fld>
            <a:endParaRPr lang="en-GB"/>
          </a:p>
        </p:txBody>
      </p:sp>
      <p:sp>
        <p:nvSpPr>
          <p:cNvPr id="2" name="Title 1"/>
          <p:cNvSpPr>
            <a:spLocks noGrp="1"/>
          </p:cNvSpPr>
          <p:nvPr>
            <p:ph type="title"/>
          </p:nvPr>
        </p:nvSpPr>
        <p:spPr/>
        <p:txBody>
          <a:bodyPr/>
          <a:lstStyle/>
          <a:p>
            <a:r>
              <a:rPr kumimoji="0" lang="en-US" smtClean="0"/>
              <a:t>Click to edit Master title style</a:t>
            </a:r>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0D0085-5633-4888-8377-B525A2D68373}" type="datetimeFigureOut">
              <a:rPr lang="en-GB" smtClean="0"/>
              <a:t>02/10/2016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7CC146-77E2-460B-91A2-2F884AD5BFF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8" name="Date Placeholder 7"/>
          <p:cNvSpPr>
            <a:spLocks noGrp="1"/>
          </p:cNvSpPr>
          <p:nvPr>
            <p:ph type="dt" sz="half" idx="14"/>
          </p:nvPr>
        </p:nvSpPr>
        <p:spPr/>
        <p:txBody>
          <a:bodyPr/>
          <a:lstStyle/>
          <a:p>
            <a:fld id="{A10D0085-5633-4888-8377-B525A2D68373}" type="datetimeFigureOut">
              <a:rPr lang="en-GB" smtClean="0"/>
              <a:t>02/10/2016</a:t>
            </a:fld>
            <a:endParaRPr lang="en-GB"/>
          </a:p>
        </p:txBody>
      </p:sp>
      <p:sp>
        <p:nvSpPr>
          <p:cNvPr id="9" name="Slide Number Placeholder 8"/>
          <p:cNvSpPr>
            <a:spLocks noGrp="1"/>
          </p:cNvSpPr>
          <p:nvPr>
            <p:ph type="sldNum" sz="quarter" idx="15"/>
          </p:nvPr>
        </p:nvSpPr>
        <p:spPr/>
        <p:txBody>
          <a:bodyPr/>
          <a:lstStyle/>
          <a:p>
            <a:fld id="{697CC146-77E2-460B-91A2-2F884AD5BFFA}"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smtClean="0"/>
              <a:t>Click icon to add picture</a:t>
            </a:r>
            <a:endParaRPr kumimoji="0" lang="en-US"/>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8" name="Date Placeholder 7"/>
          <p:cNvSpPr>
            <a:spLocks noGrp="1"/>
          </p:cNvSpPr>
          <p:nvPr>
            <p:ph type="dt" sz="half" idx="10"/>
          </p:nvPr>
        </p:nvSpPr>
        <p:spPr/>
        <p:txBody>
          <a:bodyPr/>
          <a:lstStyle/>
          <a:p>
            <a:fld id="{A10D0085-5633-4888-8377-B525A2D68373}" type="datetimeFigureOut">
              <a:rPr lang="en-GB" smtClean="0"/>
              <a:t>02/10/2016</a:t>
            </a:fld>
            <a:endParaRPr lang="en-GB"/>
          </a:p>
        </p:txBody>
      </p:sp>
      <p:sp>
        <p:nvSpPr>
          <p:cNvPr id="9" name="Slide Number Placeholder 8"/>
          <p:cNvSpPr>
            <a:spLocks noGrp="1"/>
          </p:cNvSpPr>
          <p:nvPr>
            <p:ph type="sldNum" sz="quarter" idx="11"/>
          </p:nvPr>
        </p:nvSpPr>
        <p:spPr/>
        <p:txBody>
          <a:bodyPr/>
          <a:lstStyle/>
          <a:p>
            <a:fld id="{697CC146-77E2-460B-91A2-2F884AD5BFFA}"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10D0085-5633-4888-8377-B525A2D68373}" type="datetimeFigureOut">
              <a:rPr lang="en-GB" smtClean="0"/>
              <a:t>02/10/2016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10D0085-5633-4888-8377-B525A2D68373}" type="datetimeFigureOut">
              <a:rPr lang="en-GB" smtClean="0"/>
              <a:t>02/10/2016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A10D0085-5633-4888-8377-B525A2D68373}" type="datetimeFigureOut">
              <a:rPr lang="en-GB" smtClean="0"/>
              <a:t>02/10/2016</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697CC146-77E2-460B-91A2-2F884AD5BFFA}"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smtClean="0"/>
              <a:t>Click to edit Master title style</a:t>
            </a:r>
            <a:endParaRPr kumimoji="0" lang="en-US"/>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linkedin.com/pulse/understanding-differences-between-human-resources-small-kerin-mba" TargetMode="External"/><Relationship Id="rId2" Type="http://schemas.openxmlformats.org/officeDocument/2006/relationships/hyperlink" Target="http://www.forbes.com/2010/11/11/small-business-owner-growth-forbes-woman-entrepreneurs-employees.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4293096"/>
            <a:ext cx="8305800" cy="1143000"/>
          </a:xfrm>
        </p:spPr>
        <p:txBody>
          <a:bodyPr/>
          <a:lstStyle/>
          <a:p>
            <a:r>
              <a:rPr lang="en-GB" dirty="0" smtClean="0"/>
              <a:t>Rhodri Thomas</a:t>
            </a:r>
            <a:endParaRPr lang="en-GB" dirty="0"/>
          </a:p>
        </p:txBody>
      </p:sp>
      <p:sp>
        <p:nvSpPr>
          <p:cNvPr id="2" name="Title 1"/>
          <p:cNvSpPr>
            <a:spLocks noGrp="1"/>
          </p:cNvSpPr>
          <p:nvPr>
            <p:ph type="ctrTitle"/>
          </p:nvPr>
        </p:nvSpPr>
        <p:spPr/>
        <p:txBody>
          <a:bodyPr/>
          <a:lstStyle/>
          <a:p>
            <a:r>
              <a:rPr lang="en-GB" dirty="0" smtClean="0"/>
              <a:t>Effects of scale on Construction </a:t>
            </a:r>
            <a:r>
              <a:rPr lang="en-GB" dirty="0" smtClean="0"/>
              <a:t>Practices</a:t>
            </a:r>
            <a:endParaRPr lang="en-GB" dirty="0"/>
          </a:p>
        </p:txBody>
      </p:sp>
    </p:spTree>
    <p:extLst>
      <p:ext uri="{BB962C8B-B14F-4D97-AF65-F5344CB8AC3E}">
        <p14:creationId xmlns:p14="http://schemas.microsoft.com/office/powerpoint/2010/main" val="27471451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572000"/>
          </a:xfrm>
        </p:spPr>
        <p:txBody>
          <a:bodyPr/>
          <a:lstStyle/>
          <a:p>
            <a:r>
              <a:rPr lang="en-GB" dirty="0" smtClean="0"/>
              <a:t>Management Team Structure</a:t>
            </a:r>
          </a:p>
          <a:p>
            <a:r>
              <a:rPr lang="en-GB" dirty="0" smtClean="0"/>
              <a:t>Budget</a:t>
            </a:r>
          </a:p>
          <a:p>
            <a:r>
              <a:rPr lang="en-GB" dirty="0" smtClean="0"/>
              <a:t>Labour Costs</a:t>
            </a:r>
          </a:p>
          <a:p>
            <a:r>
              <a:rPr lang="en-GB" dirty="0" smtClean="0"/>
              <a:t>Sourcing Materials</a:t>
            </a:r>
          </a:p>
          <a:p>
            <a:r>
              <a:rPr lang="en-GB" dirty="0" smtClean="0"/>
              <a:t>History/Familiarity of contractor with scale</a:t>
            </a:r>
          </a:p>
          <a:p>
            <a:r>
              <a:rPr lang="en-GB" dirty="0" smtClean="0"/>
              <a:t>Tendering</a:t>
            </a:r>
            <a:endParaRPr lang="en-GB" dirty="0"/>
          </a:p>
        </p:txBody>
      </p:sp>
      <p:sp>
        <p:nvSpPr>
          <p:cNvPr id="3" name="Title 2"/>
          <p:cNvSpPr>
            <a:spLocks noGrp="1"/>
          </p:cNvSpPr>
          <p:nvPr>
            <p:ph type="title"/>
          </p:nvPr>
        </p:nvSpPr>
        <p:spPr/>
        <p:txBody>
          <a:bodyPr/>
          <a:lstStyle/>
          <a:p>
            <a:r>
              <a:rPr lang="en-GB" dirty="0" smtClean="0"/>
              <a:t>Things to Consider</a:t>
            </a:r>
            <a:endParaRPr lang="en-GB" dirty="0"/>
          </a:p>
        </p:txBody>
      </p:sp>
    </p:spTree>
    <p:extLst>
      <p:ext uri="{BB962C8B-B14F-4D97-AF65-F5344CB8AC3E}">
        <p14:creationId xmlns:p14="http://schemas.microsoft.com/office/powerpoint/2010/main" val="288144243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structure of business organisations depends on the nature of their activities. A manufacturing firm may have a different structure from one providing a service. Two common ways of organising firms internally are dividing by</a:t>
            </a:r>
            <a:r>
              <a:rPr lang="en-GB" dirty="0" smtClean="0"/>
              <a:t>:</a:t>
            </a:r>
          </a:p>
          <a:p>
            <a:pPr marL="0" indent="0">
              <a:buNone/>
            </a:pPr>
            <a:endParaRPr lang="en-GB" dirty="0"/>
          </a:p>
          <a:p>
            <a:r>
              <a:rPr lang="en-GB" dirty="0"/>
              <a:t>Functions (departments)</a:t>
            </a:r>
          </a:p>
          <a:p>
            <a:r>
              <a:rPr lang="en-GB" dirty="0"/>
              <a:t>Products</a:t>
            </a:r>
          </a:p>
          <a:p>
            <a:endParaRPr lang="en-GB" dirty="0"/>
          </a:p>
        </p:txBody>
      </p:sp>
      <p:sp>
        <p:nvSpPr>
          <p:cNvPr id="3" name="Title 2"/>
          <p:cNvSpPr>
            <a:spLocks noGrp="1"/>
          </p:cNvSpPr>
          <p:nvPr>
            <p:ph type="title"/>
          </p:nvPr>
        </p:nvSpPr>
        <p:spPr/>
        <p:txBody>
          <a:bodyPr/>
          <a:lstStyle/>
          <a:p>
            <a:r>
              <a:rPr lang="en-GB" dirty="0" smtClean="0"/>
              <a:t>Management Structure</a:t>
            </a:r>
            <a:endParaRPr lang="en-GB" dirty="0"/>
          </a:p>
        </p:txBody>
      </p:sp>
    </p:spTree>
    <p:extLst>
      <p:ext uri="{BB962C8B-B14F-4D97-AF65-F5344CB8AC3E}">
        <p14:creationId xmlns:p14="http://schemas.microsoft.com/office/powerpoint/2010/main" val="285166132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2196" y="980728"/>
            <a:ext cx="8229600" cy="4572000"/>
          </a:xfrm>
        </p:spPr>
        <p:txBody>
          <a:bodyPr/>
          <a:lstStyle/>
          <a:p>
            <a:r>
              <a:rPr lang="en-GB" dirty="0"/>
              <a:t>Most large companies have departments or functions as their basis for internal structure, for example: Production, Finance, Marketing and Personnel. The head of each area is called a director.</a:t>
            </a:r>
            <a:endParaRPr lang="en-GB" dirty="0"/>
          </a:p>
        </p:txBody>
      </p:sp>
      <p:pic>
        <p:nvPicPr>
          <p:cNvPr id="1028" name="Picture 4" descr="http://www.bbc.co.uk/staticarchive/499241e1de67de7685b42edf5523580dae00d3e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443220"/>
            <a:ext cx="6962760" cy="2614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0855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chain of command is the formal line of communication that starts with the Board of Directors and the Managing Director, who make the firm's decisions. Below them are the department managers, then the section heads and finally to the shop floor or office staff. </a:t>
            </a:r>
            <a:endParaRPr lang="en-GB" dirty="0" smtClean="0"/>
          </a:p>
          <a:p>
            <a:endParaRPr lang="en-GB" dirty="0"/>
          </a:p>
          <a:p>
            <a:r>
              <a:rPr lang="en-GB" dirty="0" smtClean="0"/>
              <a:t>This is called </a:t>
            </a:r>
            <a:r>
              <a:rPr lang="en-GB" dirty="0"/>
              <a:t>a hierarchical structure.</a:t>
            </a:r>
          </a:p>
        </p:txBody>
      </p:sp>
    </p:spTree>
    <p:extLst>
      <p:ext uri="{BB962C8B-B14F-4D97-AF65-F5344CB8AC3E}">
        <p14:creationId xmlns:p14="http://schemas.microsoft.com/office/powerpoint/2010/main" val="320885019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052736"/>
            <a:ext cx="8229600" cy="4572000"/>
          </a:xfrm>
        </p:spPr>
        <p:txBody>
          <a:bodyPr/>
          <a:lstStyle/>
          <a:p>
            <a:r>
              <a:rPr lang="en-GB" dirty="0"/>
              <a:t>The chain of command is a typical pyramid shape. At each stage in the chain, one person has a number of workers directly under them, within their span of control. This person directly responsible for a group of workers is called their line manager.</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49654"/>
            <a:ext cx="4219575" cy="302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90798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08720"/>
            <a:ext cx="8229600" cy="5187280"/>
          </a:xfrm>
        </p:spPr>
        <p:txBody>
          <a:bodyPr/>
          <a:lstStyle/>
          <a:p>
            <a:r>
              <a:rPr lang="en-GB" dirty="0" smtClean="0"/>
              <a:t>Whilst in a larger company there may be more layers of management, and a more varied and specialist workforce.</a:t>
            </a:r>
          </a:p>
          <a:p>
            <a:r>
              <a:rPr lang="en-GB" dirty="0" smtClean="0"/>
              <a:t>The opposite may be likely in a smaller  workforce, with specialist work being sub-contracted.</a:t>
            </a:r>
          </a:p>
          <a:p>
            <a:endParaRPr lang="en-GB" dirty="0"/>
          </a:p>
          <a:p>
            <a:r>
              <a:rPr lang="en-GB" dirty="0" smtClean="0"/>
              <a:t>Management may also be affected. With responsibilities being merged i.e. in a small firm a Site </a:t>
            </a:r>
            <a:r>
              <a:rPr lang="en-GB" dirty="0"/>
              <a:t>S</a:t>
            </a:r>
            <a:r>
              <a:rPr lang="en-GB" dirty="0" smtClean="0"/>
              <a:t>upervisor may take on some responsibilities of a Site </a:t>
            </a:r>
            <a:r>
              <a:rPr lang="en-GB" dirty="0"/>
              <a:t>M</a:t>
            </a:r>
            <a:r>
              <a:rPr lang="en-GB" dirty="0" smtClean="0"/>
              <a:t>anager, or a Contracts Manager may delegate some roles to a Site Manager.</a:t>
            </a:r>
            <a:endParaRPr lang="en-GB" dirty="0"/>
          </a:p>
        </p:txBody>
      </p:sp>
    </p:spTree>
    <p:extLst>
      <p:ext uri="{BB962C8B-B14F-4D97-AF65-F5344CB8AC3E}">
        <p14:creationId xmlns:p14="http://schemas.microsoft.com/office/powerpoint/2010/main" val="41920257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204864"/>
            <a:ext cx="8229600" cy="2409056"/>
          </a:xfrm>
        </p:spPr>
        <p:txBody>
          <a:bodyPr/>
          <a:lstStyle/>
          <a:p>
            <a:r>
              <a:rPr lang="en-GB" dirty="0" smtClean="0">
                <a:hlinkClick r:id="rId2"/>
              </a:rPr>
              <a:t>Small Businesses</a:t>
            </a:r>
            <a:endParaRPr lang="en-GB" dirty="0" smtClean="0"/>
          </a:p>
          <a:p>
            <a:endParaRPr lang="en-GB" dirty="0"/>
          </a:p>
          <a:p>
            <a:r>
              <a:rPr lang="en-GB" dirty="0" smtClean="0">
                <a:hlinkClick r:id="rId3"/>
              </a:rPr>
              <a:t>Size of business effect on HR management </a:t>
            </a:r>
            <a:endParaRPr lang="en-GB" dirty="0"/>
          </a:p>
        </p:txBody>
      </p:sp>
    </p:spTree>
    <p:extLst>
      <p:ext uri="{BB962C8B-B14F-4D97-AF65-F5344CB8AC3E}">
        <p14:creationId xmlns:p14="http://schemas.microsoft.com/office/powerpoint/2010/main" val="19978017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268760"/>
            <a:ext cx="8229600" cy="5043264"/>
          </a:xfrm>
        </p:spPr>
        <p:txBody>
          <a:bodyPr>
            <a:normAutofit/>
          </a:bodyPr>
          <a:lstStyle/>
          <a:p>
            <a:r>
              <a:rPr lang="en-GB" dirty="0"/>
              <a:t>As a business grows it gains two major advantages over its smaller rivals. Large firms have more influence over market price. They're big enough to be price setters.</a:t>
            </a:r>
          </a:p>
          <a:p>
            <a:endParaRPr lang="en-GB" dirty="0"/>
          </a:p>
          <a:p>
            <a:pPr marL="0" indent="0">
              <a:buNone/>
            </a:pPr>
            <a:endParaRPr lang="en-GB" dirty="0"/>
          </a:p>
          <a:p>
            <a:r>
              <a:rPr lang="en-GB" dirty="0"/>
              <a:t>Large firms also often enjoy economies of scale. This means that a business has lower unit costs because of its large size. They can buy raw materials cheaply in bulk and also spread the high cost of marketing campaigns and overheads across larger sales.</a:t>
            </a:r>
          </a:p>
          <a:p>
            <a:endParaRPr lang="en-GB" dirty="0"/>
          </a:p>
        </p:txBody>
      </p:sp>
      <p:sp>
        <p:nvSpPr>
          <p:cNvPr id="4" name="Rectangle 3"/>
          <p:cNvSpPr/>
          <p:nvPr/>
        </p:nvSpPr>
        <p:spPr>
          <a:xfrm>
            <a:off x="2483768" y="404664"/>
            <a:ext cx="4680520" cy="646331"/>
          </a:xfrm>
          <a:prstGeom prst="rect">
            <a:avLst/>
          </a:prstGeom>
        </p:spPr>
        <p:txBody>
          <a:bodyPr wrap="square">
            <a:spAutoFit/>
          </a:bodyPr>
          <a:lstStyle/>
          <a:p>
            <a:r>
              <a:rPr lang="en-GB" sz="3600" dirty="0" smtClean="0"/>
              <a:t>Economies </a:t>
            </a:r>
            <a:r>
              <a:rPr lang="en-GB" sz="3600" dirty="0"/>
              <a:t>of </a:t>
            </a:r>
            <a:r>
              <a:rPr lang="en-GB" sz="3600" dirty="0" smtClean="0"/>
              <a:t>scale</a:t>
            </a:r>
            <a:endParaRPr lang="en-GB" sz="3600" dirty="0"/>
          </a:p>
        </p:txBody>
      </p:sp>
    </p:spTree>
    <p:extLst>
      <p:ext uri="{BB962C8B-B14F-4D97-AF65-F5344CB8AC3E}">
        <p14:creationId xmlns:p14="http://schemas.microsoft.com/office/powerpoint/2010/main" val="150580787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r>
              <a:rPr lang="en-GB" dirty="0" smtClean="0"/>
              <a:t>Construction examples of how a larger company can achieve lower costs?</a:t>
            </a:r>
          </a:p>
          <a:p>
            <a:endParaRPr lang="en-GB" dirty="0"/>
          </a:p>
          <a:p>
            <a:r>
              <a:rPr lang="en-GB" dirty="0" smtClean="0"/>
              <a:t>Buying in large amounts can keep prices down with suppliers.</a:t>
            </a:r>
          </a:p>
          <a:p>
            <a:r>
              <a:rPr lang="en-GB" dirty="0" smtClean="0"/>
              <a:t>Having specialists occupations employed by the company is cheaper than subcontracting (for regular work)</a:t>
            </a:r>
          </a:p>
          <a:p>
            <a:r>
              <a:rPr lang="en-GB" dirty="0" smtClean="0"/>
              <a:t>This also applies to plant and machinery</a:t>
            </a:r>
          </a:p>
        </p:txBody>
      </p:sp>
    </p:spTree>
    <p:extLst>
      <p:ext uri="{BB962C8B-B14F-4D97-AF65-F5344CB8AC3E}">
        <p14:creationId xmlns:p14="http://schemas.microsoft.com/office/powerpoint/2010/main" val="2031271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Having specialist machinery or workshops allows larger companies to produce rather than buy</a:t>
            </a:r>
          </a:p>
          <a:p>
            <a:endParaRPr lang="en-GB" dirty="0"/>
          </a:p>
          <a:p>
            <a:r>
              <a:rPr lang="en-GB" dirty="0"/>
              <a:t>This can allow larger firms to tender lower prices for contracts</a:t>
            </a:r>
          </a:p>
          <a:p>
            <a:endParaRPr lang="en-GB" dirty="0"/>
          </a:p>
        </p:txBody>
      </p:sp>
    </p:spTree>
    <p:extLst>
      <p:ext uri="{BB962C8B-B14F-4D97-AF65-F5344CB8AC3E}">
        <p14:creationId xmlns:p14="http://schemas.microsoft.com/office/powerpoint/2010/main" val="2149830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With modern day information technology and social media, it is now easier than ever for clients to check the history of potential contractors</a:t>
            </a:r>
          </a:p>
          <a:p>
            <a:endParaRPr lang="en-GB" dirty="0"/>
          </a:p>
          <a:p>
            <a:r>
              <a:rPr lang="en-GB" dirty="0" smtClean="0"/>
              <a:t>This means not only health and safety records but also size, nature and range of previous work:</a:t>
            </a:r>
          </a:p>
          <a:p>
            <a:r>
              <a:rPr lang="en-GB" dirty="0" smtClean="0"/>
              <a:t>Customer satisfaction</a:t>
            </a:r>
            <a:endParaRPr lang="en-GB" dirty="0"/>
          </a:p>
          <a:p>
            <a:r>
              <a:rPr lang="en-GB" dirty="0" smtClean="0"/>
              <a:t>Reputation</a:t>
            </a:r>
          </a:p>
          <a:p>
            <a:r>
              <a:rPr lang="en-GB" dirty="0" smtClean="0"/>
              <a:t>Qualifications and training of workforce</a:t>
            </a:r>
          </a:p>
          <a:p>
            <a:r>
              <a:rPr lang="en-GB" dirty="0" smtClean="0"/>
              <a:t>Size of workforce </a:t>
            </a:r>
            <a:endParaRPr lang="en-GB" dirty="0"/>
          </a:p>
        </p:txBody>
      </p:sp>
      <p:sp>
        <p:nvSpPr>
          <p:cNvPr id="3" name="Title 2"/>
          <p:cNvSpPr>
            <a:spLocks noGrp="1"/>
          </p:cNvSpPr>
          <p:nvPr>
            <p:ph type="title"/>
          </p:nvPr>
        </p:nvSpPr>
        <p:spPr/>
        <p:txBody>
          <a:bodyPr/>
          <a:lstStyle/>
          <a:p>
            <a:r>
              <a:rPr lang="en-GB" dirty="0" smtClean="0"/>
              <a:t>Company experience</a:t>
            </a:r>
            <a:endParaRPr lang="en-GB" dirty="0"/>
          </a:p>
        </p:txBody>
      </p:sp>
    </p:spTree>
    <p:extLst>
      <p:ext uri="{BB962C8B-B14F-4D97-AF65-F5344CB8AC3E}">
        <p14:creationId xmlns:p14="http://schemas.microsoft.com/office/powerpoint/2010/main" val="157653415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91</TotalTime>
  <Words>505</Words>
  <Application>Microsoft Office PowerPoint</Application>
  <PresentationFormat>On-screen Show (4:3)</PresentationFormat>
  <Paragraphs>47</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Paper</vt:lpstr>
      <vt:lpstr>Effects of scale on Construction Practices</vt:lpstr>
      <vt:lpstr>Things to Consider</vt:lpstr>
      <vt:lpstr>Management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Company experience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Effects of scale on Construction Conrtacts</dc:title>
  <dc:creator>Windows User</dc:creator>
  <cp:lastModifiedBy>Rhodri</cp:lastModifiedBy>
  <cp:revision>11</cp:revision>
  <dcterms:created xsi:type="dcterms:W3CDTF">2016-09-30T10:12:58Z</dcterms:created>
  <dcterms:modified xsi:type="dcterms:W3CDTF">2016-10-02T20:44:14Z</dcterms:modified>
</cp:coreProperties>
</file>