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73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39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18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340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28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310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095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50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478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33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8010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289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407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17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8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622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740FC-C8AB-468E-B800-50E8910E58D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D466A48-B4D2-4FFE-A6FC-5F2033FB4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93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5C628-27DF-4418-9C75-2EFE460E2D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Calibration of an Online Loss Tester Project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8E668A-DF9B-4B07-A131-304E6F6BC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6147" y="5950654"/>
            <a:ext cx="7766936" cy="1096899"/>
          </a:xfrm>
        </p:spPr>
        <p:txBody>
          <a:bodyPr/>
          <a:lstStyle/>
          <a:p>
            <a:r>
              <a:rPr lang="en-GB" dirty="0"/>
              <a:t>By Lewis Millard</a:t>
            </a:r>
          </a:p>
        </p:txBody>
      </p:sp>
    </p:spTree>
    <p:extLst>
      <p:ext uri="{BB962C8B-B14F-4D97-AF65-F5344CB8AC3E}">
        <p14:creationId xmlns:p14="http://schemas.microsoft.com/office/powerpoint/2010/main" val="3245690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39D71-3745-4A8C-8DD5-7A6703038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213D1-1FE0-4EEE-81EA-F283A8C5B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Creating a team</a:t>
            </a:r>
          </a:p>
          <a:p>
            <a:r>
              <a:rPr lang="en-GB" dirty="0"/>
              <a:t>Team working methods</a:t>
            </a:r>
          </a:p>
          <a:p>
            <a:r>
              <a:rPr lang="en-GB" dirty="0"/>
              <a:t>Conflict and cohesion</a:t>
            </a:r>
          </a:p>
          <a:p>
            <a:r>
              <a:rPr lang="en-GB" dirty="0"/>
              <a:t>Project management</a:t>
            </a:r>
          </a:p>
          <a:p>
            <a:r>
              <a:rPr lang="en-GB" dirty="0"/>
              <a:t>Planning and execution</a:t>
            </a:r>
          </a:p>
        </p:txBody>
      </p:sp>
    </p:spTree>
    <p:extLst>
      <p:ext uri="{BB962C8B-B14F-4D97-AF65-F5344CB8AC3E}">
        <p14:creationId xmlns:p14="http://schemas.microsoft.com/office/powerpoint/2010/main" val="126036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03655-8232-46C4-8C5B-C2481FA67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77048-E186-411D-950E-FF8CACFF9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 of the project</a:t>
            </a:r>
          </a:p>
          <a:p>
            <a:r>
              <a:rPr lang="en-GB" dirty="0"/>
              <a:t>Who was involved </a:t>
            </a:r>
          </a:p>
          <a:p>
            <a:r>
              <a:rPr lang="en-GB" dirty="0"/>
              <a:t>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FBB424-5040-438A-8D12-BBE1D8EDB95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695" y="3748925"/>
            <a:ext cx="4842810" cy="294978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946128-71DA-48F2-91F7-080B330C5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7712" y="1676425"/>
            <a:ext cx="4659989" cy="18676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93328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627FB-E01C-44E3-B64D-82802CD84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117FB-11E7-4104-B8A7-8B65F3D60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94904"/>
            <a:ext cx="8596668" cy="3880773"/>
          </a:xfrm>
        </p:spPr>
        <p:txBody>
          <a:bodyPr/>
          <a:lstStyle/>
          <a:p>
            <a:r>
              <a:rPr lang="en-GB" dirty="0"/>
              <a:t>Belbin's 9  team roles</a:t>
            </a:r>
          </a:p>
          <a:p>
            <a:r>
              <a:rPr lang="en-GB" dirty="0"/>
              <a:t>Mintzberg’s management roles.</a:t>
            </a:r>
          </a:p>
          <a:p>
            <a:pPr lvl="2"/>
            <a:r>
              <a:rPr lang="en-GB" dirty="0"/>
              <a:t>Interpersonal</a:t>
            </a:r>
          </a:p>
          <a:p>
            <a:pPr lvl="2"/>
            <a:r>
              <a:rPr lang="en-GB" dirty="0"/>
              <a:t>Informational</a:t>
            </a:r>
          </a:p>
          <a:p>
            <a:pPr lvl="2"/>
            <a:r>
              <a:rPr lang="en-GB" dirty="0"/>
              <a:t>Decisional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ACFA08-5104-41DB-A08F-62A254EE30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256547" y="3181895"/>
            <a:ext cx="6161834" cy="2393781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80BE8E0-B2CB-45E3-99D9-A0BEFBBE78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327141"/>
              </p:ext>
            </p:extLst>
          </p:nvPr>
        </p:nvGraphicFramePr>
        <p:xfrm>
          <a:off x="0" y="6479032"/>
          <a:ext cx="12192000" cy="3789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33384922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R. M. Belbin, “Team Roles at Work,” Routledge - Taylor &amp; Francis, Oxford, 2010.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1622806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R. M. Belbin, “Management Teams: Why They Succeed o </a:t>
                      </a:r>
                      <a:r>
                        <a:rPr lang="en-GB" sz="1100" dirty="0" err="1">
                          <a:effectLst/>
                        </a:rPr>
                        <a:t>rFail</a:t>
                      </a:r>
                      <a:r>
                        <a:rPr lang="en-GB" sz="1100" dirty="0">
                          <a:effectLst/>
                        </a:rPr>
                        <a:t>,” Routledge - Taylor &amp; Francis, Oxford, 2010.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552156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820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ACBDA-BF57-46E3-BD76-BC84C5D57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working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E03C5-49B6-4E34-999A-35910BFD0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 </a:t>
            </a:r>
            <a:r>
              <a:rPr lang="en-GB" dirty="0" err="1"/>
              <a:t>Tuckmans</a:t>
            </a:r>
            <a:r>
              <a:rPr lang="en-GB" dirty="0"/>
              <a:t> team development theory</a:t>
            </a:r>
          </a:p>
          <a:p>
            <a:r>
              <a:rPr lang="en-GB" dirty="0"/>
              <a:t>Defence Acquisition Universities Model.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FE21E0-3F39-4646-86DB-1102F56DFE6A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83"/>
          <a:stretch/>
        </p:blipFill>
        <p:spPr bwMode="auto">
          <a:xfrm>
            <a:off x="1409783" y="3822433"/>
            <a:ext cx="5426075" cy="18440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8EF55CB-B9D2-412E-9D38-1424A5938D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9274"/>
              </p:ext>
            </p:extLst>
          </p:nvPr>
        </p:nvGraphicFramePr>
        <p:xfrm>
          <a:off x="0" y="6432884"/>
          <a:ext cx="12191999" cy="425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91999">
                  <a:extLst>
                    <a:ext uri="{9D8B030D-6E8A-4147-A177-3AD203B41FA5}">
                      <a16:colId xmlns:a16="http://schemas.microsoft.com/office/drawing/2014/main" val="4191434972"/>
                    </a:ext>
                  </a:extLst>
                </a:gridCol>
              </a:tblGrid>
              <a:tr h="2125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B. W. Tuckman, “Developmental sequence in small groups,” Psychological Bulletin, vol. 6, no. 65, pp. 384-399, 1965.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179514398"/>
                  </a:ext>
                </a:extLst>
              </a:tr>
              <a:tr h="2125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P. J. Knight, “The Tuckman Model vs. the DAU Model,” Acquisition Community Team Dynamics, pp. 86-88, 2017.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4091976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344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FDC47-CCC4-4889-83B8-473CCF4AC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and Cohesion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8D8E0-3726-4A36-B243-F8EA94E65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Motivation theories</a:t>
            </a:r>
          </a:p>
          <a:p>
            <a:pPr lvl="2"/>
            <a:r>
              <a:rPr lang="en-GB" dirty="0"/>
              <a:t>Maslow’s theory of human motivation.</a:t>
            </a:r>
          </a:p>
          <a:p>
            <a:pPr lvl="2"/>
            <a:r>
              <a:rPr lang="en-GB" dirty="0"/>
              <a:t>Herzberg’s motivation to work theory.</a:t>
            </a:r>
          </a:p>
          <a:p>
            <a:pPr lvl="2"/>
            <a:r>
              <a:rPr lang="en-GB" dirty="0"/>
              <a:t>McGregor’s X and Y theories.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285E6D-D893-4AC3-BF32-F3E87EA972C4}"/>
              </a:ext>
            </a:extLst>
          </p:cNvPr>
          <p:cNvSpPr/>
          <p:nvPr/>
        </p:nvSpPr>
        <p:spPr>
          <a:xfrm>
            <a:off x="0" y="6271551"/>
            <a:ext cx="12192000" cy="600164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cs typeface="Calibri" panose="020F0502020204030204" pitchFamily="34" charset="0"/>
              </a:rPr>
              <a:t>D. M. McGregor, “The Human Side of Enterprise,” Massachusetts Institute of Technology, Cambridge, 1957.</a:t>
            </a:r>
          </a:p>
          <a:p>
            <a:r>
              <a:rPr lang="en-GB" sz="1100" b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F. Herzberg, B. </a:t>
            </a:r>
            <a:r>
              <a:rPr lang="en-GB" sz="1100" b="1" dirty="0" err="1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Mausner</a:t>
            </a:r>
            <a:r>
              <a:rPr lang="en-GB" sz="1100" b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and B. B. Snyderman, </a:t>
            </a:r>
            <a:r>
              <a:rPr lang="en-GB" sz="1100" b="1" i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The Motivation to Work (2nd ed.), </a:t>
            </a:r>
            <a:r>
              <a:rPr lang="en-GB" sz="1100" b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1959.</a:t>
            </a:r>
          </a:p>
          <a:p>
            <a:r>
              <a:rPr lang="en-GB" sz="1100" b="1" dirty="0">
                <a:solidFill>
                  <a:schemeClr val="bg1"/>
                </a:solidFill>
                <a:cs typeface="Calibri" panose="020F0502020204030204" pitchFamily="34" charset="0"/>
              </a:rPr>
              <a:t>A. H. Maslow, “A Theory of Human Motivation,” </a:t>
            </a:r>
            <a:r>
              <a:rPr lang="en-GB" sz="1100" b="1" i="1" dirty="0">
                <a:solidFill>
                  <a:schemeClr val="bg1"/>
                </a:solidFill>
                <a:cs typeface="Calibri" panose="020F0502020204030204" pitchFamily="34" charset="0"/>
              </a:rPr>
              <a:t>Psychological Review, </a:t>
            </a:r>
            <a:r>
              <a:rPr lang="en-GB" sz="1100" b="1" dirty="0">
                <a:solidFill>
                  <a:schemeClr val="bg1"/>
                </a:solidFill>
                <a:cs typeface="Calibri" panose="020F0502020204030204" pitchFamily="34" charset="0"/>
              </a:rPr>
              <a:t>vol. 50, no. 4, pp. 370-396, 1943.</a:t>
            </a:r>
            <a:r>
              <a:rPr lang="en-GB" sz="1100" b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100" b="1" dirty="0">
              <a:solidFill>
                <a:schemeClr val="bg1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D53894-D450-4C44-A16C-AD0E6329D9FB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3230011"/>
            <a:ext cx="4177030" cy="254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116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F983-2DDE-4213-9246-AA09DB4A1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11C0B-3DE0-4F6E-8BB0-CA6153AB2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239" y="1657143"/>
            <a:ext cx="8596668" cy="3880773"/>
          </a:xfrm>
        </p:spPr>
        <p:txBody>
          <a:bodyPr/>
          <a:lstStyle/>
          <a:p>
            <a:r>
              <a:rPr lang="en-GB" dirty="0"/>
              <a:t>Lean Management</a:t>
            </a:r>
          </a:p>
          <a:p>
            <a:pPr lvl="1"/>
            <a:r>
              <a:rPr lang="en-GB" dirty="0"/>
              <a:t>6 sigma</a:t>
            </a:r>
          </a:p>
          <a:p>
            <a:r>
              <a:rPr lang="en-GB" dirty="0"/>
              <a:t>Kanban Systems</a:t>
            </a:r>
          </a:p>
          <a:p>
            <a:r>
              <a:rPr lang="en-GB" dirty="0"/>
              <a:t>Standard Operation Excellence (SOE)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20C626-2237-4D8D-A203-D4ADCC7DE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889" y="3266700"/>
            <a:ext cx="7219557" cy="26121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E248155-38B2-43FB-BB62-F2B73AEB937A}"/>
              </a:ext>
            </a:extLst>
          </p:cNvPr>
          <p:cNvSpPr/>
          <p:nvPr/>
        </p:nvSpPr>
        <p:spPr>
          <a:xfrm>
            <a:off x="0" y="6443329"/>
            <a:ext cx="12192000" cy="43088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lt1"/>
                </a:solidFill>
              </a:rPr>
              <a:t>Truscott, W. (2003) Six Sigma. Continual Improvement for Businesses. Butterworth Heinemann. Oxford, UK.</a:t>
            </a:r>
          </a:p>
          <a:p>
            <a:r>
              <a:rPr lang="en-GB" sz="1100" b="1" dirty="0">
                <a:solidFill>
                  <a:schemeClr val="lt1"/>
                </a:solidFill>
              </a:rPr>
              <a:t>N. A. Rahman, S. M. Sharif and M. M. </a:t>
            </a:r>
            <a:r>
              <a:rPr lang="en-GB" sz="1100" b="1" dirty="0" err="1">
                <a:solidFill>
                  <a:schemeClr val="lt1"/>
                </a:solidFill>
              </a:rPr>
              <a:t>Esa</a:t>
            </a:r>
            <a:r>
              <a:rPr lang="en-GB" sz="1100" b="1" dirty="0">
                <a:solidFill>
                  <a:schemeClr val="lt1"/>
                </a:solidFill>
              </a:rPr>
              <a:t>, “Lean Manufacturing Case Study with Kanban System Implementation,” Procedia Economics and Finance, pp. 174-180, 2013.</a:t>
            </a:r>
          </a:p>
        </p:txBody>
      </p:sp>
    </p:spTree>
    <p:extLst>
      <p:ext uri="{BB962C8B-B14F-4D97-AF65-F5344CB8AC3E}">
        <p14:creationId xmlns:p14="http://schemas.microsoft.com/office/powerpoint/2010/main" val="425896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31734-E1F2-4D00-8605-F5B2C25D6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Execution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B507D-F60B-43F9-89F0-D273DDA8B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Gantt charts</a:t>
            </a:r>
          </a:p>
          <a:p>
            <a:r>
              <a:rPr lang="en-GB" dirty="0"/>
              <a:t>Critical path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3A7AA8-3EBF-4111-A564-269200899C1F}"/>
              </a:ext>
            </a:extLst>
          </p:cNvPr>
          <p:cNvPicPr/>
          <p:nvPr/>
        </p:nvPicPr>
        <p:blipFill rotWithShape="1">
          <a:blip r:embed="rId2"/>
          <a:srcRect t="21745" b="4510"/>
          <a:stretch/>
        </p:blipFill>
        <p:spPr bwMode="auto">
          <a:xfrm>
            <a:off x="677334" y="3015916"/>
            <a:ext cx="8338329" cy="32324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2139114-7AB2-43EE-9826-F67C7A12DA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661473"/>
              </p:ext>
            </p:extLst>
          </p:nvPr>
        </p:nvGraphicFramePr>
        <p:xfrm>
          <a:off x="0" y="6479032"/>
          <a:ext cx="12180163" cy="371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80163">
                  <a:extLst>
                    <a:ext uri="{9D8B030D-6E8A-4147-A177-3AD203B41FA5}">
                      <a16:colId xmlns:a16="http://schemas.microsoft.com/office/drawing/2014/main" val="39102262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B. </a:t>
                      </a:r>
                      <a:r>
                        <a:rPr lang="en-GB" sz="11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Holtsnider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B. D. Jaffe, “Chapter 4 - Project Management,” IT Manager's Handbook (Third Edition), pp. 103-134, 2012. </a:t>
                      </a: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8200184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L. Millard, Gantt chart, Newport: Lewis Millard, 2020. </a:t>
                      </a: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875626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2210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49A6D-416B-4110-AD52-FE1462427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FFC2F-9E4E-4C9C-862A-B48F41850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Belbin's team roles</a:t>
            </a:r>
          </a:p>
          <a:p>
            <a:r>
              <a:rPr lang="en-GB" dirty="0"/>
              <a:t>DAU team working model</a:t>
            </a:r>
          </a:p>
          <a:p>
            <a:r>
              <a:rPr lang="en-GB" dirty="0"/>
              <a:t>Managing conflict and cohesion </a:t>
            </a:r>
          </a:p>
          <a:p>
            <a:r>
              <a:rPr lang="en-GB" dirty="0"/>
              <a:t>Project management tools</a:t>
            </a:r>
          </a:p>
          <a:p>
            <a:r>
              <a:rPr lang="en-GB" dirty="0"/>
              <a:t>Conclusion of project</a:t>
            </a:r>
          </a:p>
        </p:txBody>
      </p:sp>
    </p:spTree>
    <p:extLst>
      <p:ext uri="{BB962C8B-B14F-4D97-AF65-F5344CB8AC3E}">
        <p14:creationId xmlns:p14="http://schemas.microsoft.com/office/powerpoint/2010/main" val="2457418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76D8-14C9-4789-AFFE-096FEF236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2625454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Thanks for listening,</a:t>
            </a:r>
            <a:br>
              <a:rPr lang="en-GB" dirty="0"/>
            </a:br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845636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Override1.xml><?xml version="1.0" encoding="utf-8"?>
<a:themeOverride xmlns:a="http://schemas.openxmlformats.org/drawingml/2006/main">
  <a:clrScheme name="Facet">
    <a:dk1>
      <a:sysClr val="windowText" lastClr="000000"/>
    </a:dk1>
    <a:lt1>
      <a:sysClr val="window" lastClr="FFFFFF"/>
    </a:lt1>
    <a:dk2>
      <a:srgbClr val="2C3C43"/>
    </a:dk2>
    <a:lt2>
      <a:srgbClr val="EBEBEB"/>
    </a:lt2>
    <a:accent1>
      <a:srgbClr val="90C226"/>
    </a:accent1>
    <a:accent2>
      <a:srgbClr val="54A021"/>
    </a:accent2>
    <a:accent3>
      <a:srgbClr val="E6B91E"/>
    </a:accent3>
    <a:accent4>
      <a:srgbClr val="E76618"/>
    </a:accent4>
    <a:accent5>
      <a:srgbClr val="C42F1A"/>
    </a:accent5>
    <a:accent6>
      <a:srgbClr val="918655"/>
    </a:accent6>
    <a:hlink>
      <a:srgbClr val="99CA3C"/>
    </a:hlink>
    <a:folHlink>
      <a:srgbClr val="B9D18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420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Calibration of an Online Loss Tester Project Reflection</vt:lpstr>
      <vt:lpstr>Contents</vt:lpstr>
      <vt:lpstr>Introduction</vt:lpstr>
      <vt:lpstr>Creating a team</vt:lpstr>
      <vt:lpstr>Team working methods</vt:lpstr>
      <vt:lpstr>Conflict and Cohesion</vt:lpstr>
      <vt:lpstr>Project Management</vt:lpstr>
      <vt:lpstr>Planning and Execution </vt:lpstr>
      <vt:lpstr>Conclusion</vt:lpstr>
      <vt:lpstr>Thanks for listening,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Calibration of an Online Loss Tester Project Reflection</dc:title>
  <dc:creator>Lewis Millard</dc:creator>
  <cp:lastModifiedBy>Lewis Millard</cp:lastModifiedBy>
  <cp:revision>13</cp:revision>
  <dcterms:created xsi:type="dcterms:W3CDTF">2020-05-15T12:34:21Z</dcterms:created>
  <dcterms:modified xsi:type="dcterms:W3CDTF">2020-05-18T11:02:33Z</dcterms:modified>
</cp:coreProperties>
</file>