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Play"/>
      <p:regular r:id="rId16"/>
      <p:bold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g6/fDxgEYW31qbXI9AzZLOn11FS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Play-bold.fntdata"/><Relationship Id="rId16" Type="http://schemas.openxmlformats.org/officeDocument/2006/relationships/font" Target="fonts/Play-regular.fntdata"/><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environment in which Flight Foods Ltd operates is a high-risk food production environment that needs to be strictly complied with and coordinated. Its shrinking market share is indicative of systemic communication breakdown and not operational inefficiencies in isolated situations. There is evidence that only 54% of workers feel there is effective inter-team communication in the workplaces in the UK (Lyon, 2025). This is to show communication failures often compromise the performance and quality of services in the organisations. The case demonstrates the systematic negligence towards the communication systems particularly in the multilingual and noisy environments. Importantly, the management focuses on speed of its productivity at the expense of effectiveness of communication, exposing the operational risks. These choices are in opposition to UK safety requirements where clear instruction and supervision in dangerous environments are needed. Moreover, a lack of communication is directly associated with the quality of products and harm to the reputation. Thus, the problem is more than the interpersonal misunderstanding of organisational mismanagement and the implementation of the communication strategy.</a:t>
            </a:r>
            <a:endParaRPr/>
          </a:p>
          <a:p>
            <a:pPr indent="0" lvl="0" marL="0" rtl="0" algn="l">
              <a:spcBef>
                <a:spcPts val="0"/>
              </a:spcBef>
              <a:spcAft>
                <a:spcPts val="0"/>
              </a:spcAft>
              <a:buNone/>
            </a:pPr>
            <a:r>
              <a:t/>
            </a:r>
            <a:endParaRPr/>
          </a:p>
        </p:txBody>
      </p:sp>
      <p:sp>
        <p:nvSpPr>
          <p:cNvPr id="94" name="Google Shape;94;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de49b2971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case illustrates the manufacturing environment that is not only typified by structural communication inefficiencies, but also ineffective managerial control. Although there is sufficient physical space, the overbearing noise of machinery poses a big challenge in transmitting a message and ensuring that workers understand it. The UK evidence proves that noise impairs understanding and adds errors and safety hazards in the workplace. The human resource is embodied by a group of cultural groups with the minimum of common linguistic competence that increases the possible risks of misunderstanding (Fiset, Bhave and Jha, 2024). Studies indicate that language barriers decrease productivity and augment mistakes in operations in different workplaces. </a:t>
            </a:r>
            <a:endParaRPr/>
          </a:p>
          <a:p>
            <a:pPr indent="0" lvl="0" marL="0" rtl="0" algn="l">
              <a:spcBef>
                <a:spcPts val="0"/>
              </a:spcBef>
              <a:spcAft>
                <a:spcPts val="0"/>
              </a:spcAft>
              <a:buNone/>
            </a:pPr>
            <a:r>
              <a:t/>
            </a:r>
            <a:endParaRPr/>
          </a:p>
        </p:txBody>
      </p:sp>
      <p:sp>
        <p:nvSpPr>
          <p:cNvPr id="101" name="Google Shape;101;g3de49b2971b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de49b2971b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More to the point, the management is subjecting them to immediate employment without hygiene training, thus undermining the ethical standards and responsibility. This reflects a systemic prioritisation of operational productivity, as opposed to regulatory compliance, and workforce capacity building. The use of informal and reactive ways of communication by Gary only makes the lack of consistency and understanding worse. The use of signage indicates his being a reductionist who does not take into account the differences in literacy and cultural interpretation. There is an indication that 55% of communication is non-verbal and there is a need to simplify signage. Moreover, the behaviour of Gary himself also contradicts the hygienic standards undermining the credibility and authority of the leadership. His sensitive reactions indicate that there is a communication failure that is occasioned by stress and makes it less straightforward and susceptible to disagreement. The case of spoiled chicken brings to the fore important lapses in accountability and monitoring systems in communication. Overall, the case demonstrates that bad decisions in leadership and absence of appropriate organisational systems are the sources of structural and not individual failure of communication.</a:t>
            </a:r>
            <a:endParaRPr/>
          </a:p>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Besides, the organisation demonstrates the clear breach of the UK food safety governance and operational accountability policies. The Food Standards Agency requires high standards of training in hygiene before food handling in a controlled environment. Absence of organised training will further increase the risks of contamination and variations to due diligence requirements (de Oliveira Ferreira and de Melo, 2023). It has been evidenced that lack of food safety training is a critical factor that has contributed to high risks of foodborne in the production system. Effective communication is one of the key workplace measures used by the Health and Safety Executive in high-risk workplaces that involves the use of machinery and food handling. These regulatory requirements go against informal teaching that Flight Foods has been relying on and an indication of systemic negligence by the managers. Additionally, the fact that the workforce is characterised by a high diversity which has not been harmonised using well-set strategies is an indicator of lack of proper planning of the human resource and risk management.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the UK workforce statistics, approximately a quarter of the incidents within the work place is as a result of communication barriers each year (Law.ac.uk, 2023). This proves that poor communication is not an extraneous element of failure but at the heart of failure in operations. The lack of uniformity in the hygiene standards that Gary applies points to a weak organisational culture as compared to personal management. The compliance is directly related to leadership behaviour and observable contradiction reduces the compliance of the workforce in adhering to the safety practices. In addition, absence of monitoring systems means that the internal quality assurance and traceability systems have failed. The spoiled chicken case is an indication of a failure in communication as well as supervisory control. Most importantly, the management failure is that it cannot concentrate on preventative mechanisms but instead it has to respond to the operational failures with response mechanisms.</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108" name="Google Shape;108;g3de49b2971b_0_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One of the main obstacles is environmental noise that has a considerable distorting effect on verbal communication in the production environment. According to the UK guidance, in order to communicate in a noisy environment, workers need to speak loudly (Hse.gov.uk, 2026). Such a circumstance preconditions the threat of misinterpretation and operational errors particularly with highly safe processes. Misunderstanding is further complicated by the language barriers, whereby the workers do not have a common language structure of instruction comprehension. It has been proven that language differences directly decrease productivity and predispose employees to risk in the workplace. The cultural barriers are due to the differences in the levels of hygiene between the groups of workforce and the behaviour expectations. These differences accumulate insatiable meanings of rules, undermining the trustworthiness of adherence and uniformity of processes. </a:t>
            </a:r>
            <a:endParaRPr/>
          </a:p>
          <a:p>
            <a:pPr indent="0" lvl="0" marL="0" rtl="0" algn="l">
              <a:spcBef>
                <a:spcPts val="0"/>
              </a:spcBef>
              <a:spcAft>
                <a:spcPts val="0"/>
              </a:spcAft>
              <a:buNone/>
            </a:pPr>
            <a:r>
              <a:t/>
            </a:r>
            <a:endParaRPr/>
          </a:p>
        </p:txBody>
      </p:sp>
      <p:sp>
        <p:nvSpPr>
          <p:cNvPr id="115" name="Google Shape;11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Generational differences also exist with the younger workers being less obedient to instructions and discipline of the procedure. This provides a hint of the mismatch of communication style and expectations of the workforce, rather than a lack of competence of an individual. The emotional barriers may be observed in frustration that Gary feels and makes the message less obvious and inspires the conversation. It has been shown that 33% of the employees do not communicate because of either fear or hierarchy pressure (TMA Performance, 2021). This affirms the impact of the emotional climate of suppressing upward communication and reporting of errors. </a:t>
            </a:r>
            <a:endParaRPr/>
          </a:p>
        </p:txBody>
      </p:sp>
      <p:sp>
        <p:nvSpPr>
          <p:cNvPr id="122" name="Google Shape;122;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de49b2971b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Importantly, these barriers are not independent but rather they combine with each other to increase communication failure. To exemplify, noise enhances the ambiguity in languages and emotional pressure on individuals inhibits demands of clarification. Thus, the weakness of the organisation is that it does not consider the compound nature of communication barriers.</a:t>
            </a:r>
            <a:endParaRPr/>
          </a:p>
          <a:p>
            <a:pPr indent="0" lvl="0" marL="0" rtl="0" algn="l">
              <a:spcBef>
                <a:spcPts val="0"/>
              </a:spcBef>
              <a:spcAft>
                <a:spcPts val="0"/>
              </a:spcAft>
              <a:buNone/>
            </a:pPr>
            <a:r>
              <a:t/>
            </a:r>
            <a:endParaRPr/>
          </a:p>
        </p:txBody>
      </p:sp>
      <p:sp>
        <p:nvSpPr>
          <p:cNvPr id="129" name="Google Shape;129;g3de49b2971b_0_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3de49b2971b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management needs to institute compulsory pre-employment hygiene and communication training so as to maintain minimum competence. Available evidence demonstrates that training diminishes misunderstanding and enhances the operational performance in various workplaces. Signage that is heavy in text should be substituted with multilingual communication systems that involve the use of visual standardised icons. Acoustic controls are noise reduction tactics that are needed to enhance the clarity of messages and safety compliance. UK advice emphasizes on noise abatement as a means to effective communication and the safety of workers (Chis et al., 2025). Leadership training is essential to enhance emotional management and effectiveness in communication in stressful situations. Formal communication guidelines ought to be utilized to terminate informal teaching approaches to encourage uniformity and responsibility. Furthermore, psychological safety will be promoted, which will promote feedback and minimize errors under wraps. These are interventions that deal with causes of communication failure, and not symptoms of the problem that are on the surface.</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36" name="Google Shape;136;g3de49b2971b_0_1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As is seen in the case, communication breakdown is structurally ingrained in the organisational practices and leadership decisions. The barriers that interact enhance risks, diminish the quality of products, and harm performance within organisations. Theoretical frameworks affirm that failure is not a person, but ineffective communication systems. Unless strategic intervention is introduced, there will be operational inefficiencies. Thus systematic workforce diversity-linked with environmental factors and organisational responsibility will demand systemic communication redressing in order to improve sustainably.</a:t>
            </a:r>
            <a:endParaRPr/>
          </a:p>
          <a:p>
            <a:pPr indent="0" lvl="0" marL="0" rtl="0" algn="l">
              <a:spcBef>
                <a:spcPts val="0"/>
              </a:spcBef>
              <a:spcAft>
                <a:spcPts val="0"/>
              </a:spcAft>
              <a:buNone/>
            </a:pPr>
            <a:r>
              <a:t/>
            </a:r>
            <a:endParaRPr/>
          </a:p>
        </p:txBody>
      </p:sp>
      <p:sp>
        <p:nvSpPr>
          <p:cNvPr id="143" name="Google Shape;143;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 name="Google Shape;14;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7" name="Shape 17"/>
        <p:cNvGrpSpPr/>
        <p:nvPr/>
      </p:nvGrpSpPr>
      <p:grpSpPr>
        <a:xfrm>
          <a:off x="0" y="0"/>
          <a:ext cx="0" cy="0"/>
          <a:chOff x="0" y="0"/>
          <a:chExt cx="0" cy="0"/>
        </a:xfrm>
      </p:grpSpPr>
      <p:sp>
        <p:nvSpPr>
          <p:cNvPr id="18" name="Google Shape;18;p10"/>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0"/>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0" name="Google Shape;20;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11"/>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11"/>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26" name="Google Shape;26;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2"/>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12"/>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1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1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1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6"/>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6"/>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7"/>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7"/>
          <p:cNvSpPr/>
          <p:nvPr>
            <p:ph idx="2" type="pic"/>
          </p:nvPr>
        </p:nvSpPr>
        <p:spPr>
          <a:xfrm>
            <a:off x="5183188" y="987425"/>
            <a:ext cx="6172200" cy="4873625"/>
          </a:xfrm>
          <a:prstGeom prst="rect">
            <a:avLst/>
          </a:prstGeom>
          <a:noFill/>
          <a:ln>
            <a:noFill/>
          </a:ln>
        </p:spPr>
      </p:sp>
      <p:sp>
        <p:nvSpPr>
          <p:cNvPr id="64" name="Google Shape;64;p17"/>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8"/>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9"/>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9"/>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8" name="Google Shape;8;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ph type="title"/>
          </p:nvPr>
        </p:nvSpPr>
        <p:spPr>
          <a:xfrm>
            <a:off x="838200" y="365125"/>
            <a:ext cx="10515600" cy="318361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4000"/>
              <a:buFont typeface="Play"/>
              <a:buNone/>
            </a:pPr>
            <a:r>
              <a:rPr b="0" i="0" lang="en-GB" sz="4000" u="none" cap="none" strike="noStrike">
                <a:solidFill>
                  <a:srgbClr val="000000"/>
                </a:solidFill>
                <a:latin typeface="Play"/>
                <a:ea typeface="Play"/>
                <a:cs typeface="Play"/>
                <a:sym typeface="Play"/>
              </a:rPr>
              <a:t>LCLM4003 Effective Teamwork and Communication</a:t>
            </a:r>
            <a:br>
              <a:rPr b="0" i="0" lang="en-GB" sz="4000" u="none" cap="none" strike="noStrike">
                <a:solidFill>
                  <a:srgbClr val="000000"/>
                </a:solidFill>
                <a:latin typeface="Play"/>
                <a:ea typeface="Play"/>
                <a:cs typeface="Play"/>
                <a:sym typeface="Play"/>
              </a:rPr>
            </a:br>
            <a:br>
              <a:rPr b="0" i="0" lang="en-GB" sz="4000" u="none" cap="none" strike="noStrike">
                <a:solidFill>
                  <a:srgbClr val="000000"/>
                </a:solidFill>
                <a:latin typeface="Play"/>
                <a:ea typeface="Play"/>
                <a:cs typeface="Play"/>
                <a:sym typeface="Play"/>
              </a:rPr>
            </a:br>
            <a:endParaRPr/>
          </a:p>
        </p:txBody>
      </p:sp>
      <p:sp>
        <p:nvSpPr>
          <p:cNvPr id="85" name="Google Shape;85;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2800"/>
              <a:buChar char="•"/>
            </a:pPr>
            <a:r>
              <a:rPr lang="en-GB"/>
              <a:t>Component 1</a:t>
            </a:r>
            <a:r>
              <a:rPr lang="en-GB"/>
              <a:t>: Group Presentation</a:t>
            </a:r>
            <a:endParaRPr/>
          </a:p>
          <a:p>
            <a:pPr indent="-228600" lvl="0" marL="228600" rtl="0" algn="l">
              <a:lnSpc>
                <a:spcPct val="90000"/>
              </a:lnSpc>
              <a:spcBef>
                <a:spcPts val="1000"/>
              </a:spcBef>
              <a:spcAft>
                <a:spcPts val="0"/>
              </a:spcAft>
              <a:buClr>
                <a:schemeClr val="dk1"/>
              </a:buClr>
              <a:buSzPts val="2800"/>
              <a:buChar char="•"/>
            </a:pPr>
            <a:r>
              <a:rPr lang="en-GB"/>
              <a:t>Student                                       ID No.</a:t>
            </a:r>
            <a:endParaRPr/>
          </a:p>
          <a:p>
            <a:pPr indent="-228600" lvl="0" marL="228600" rtl="0" algn="l">
              <a:lnSpc>
                <a:spcPct val="90000"/>
              </a:lnSpc>
              <a:spcBef>
                <a:spcPts val="1000"/>
              </a:spcBef>
              <a:spcAft>
                <a:spcPts val="0"/>
              </a:spcAft>
              <a:buClr>
                <a:schemeClr val="dk1"/>
              </a:buClr>
              <a:buSzPts val="2800"/>
              <a:buChar char="•"/>
            </a:pPr>
            <a:r>
              <a:rPr lang="en-GB"/>
              <a:t>Student                                       ID No.</a:t>
            </a:r>
            <a:endParaRPr/>
          </a:p>
          <a:p>
            <a:pPr indent="-228600" lvl="0" marL="228600" marR="0" rtl="0" algn="l">
              <a:lnSpc>
                <a:spcPct val="90000"/>
              </a:lnSpc>
              <a:spcBef>
                <a:spcPts val="1000"/>
              </a:spcBef>
              <a:spcAft>
                <a:spcPts val="0"/>
              </a:spcAft>
              <a:buClr>
                <a:srgbClr val="000000"/>
              </a:buClr>
              <a:buSzPts val="2800"/>
              <a:buFont typeface="Arial"/>
              <a:buChar char="•"/>
            </a:pPr>
            <a:r>
              <a:rPr b="0" i="0" lang="en-GB" sz="2800" u="none" cap="none" strike="noStrike">
                <a:solidFill>
                  <a:srgbClr val="000000"/>
                </a:solidFill>
                <a:latin typeface="Arial"/>
                <a:ea typeface="Arial"/>
                <a:cs typeface="Arial"/>
                <a:sym typeface="Arial"/>
              </a:rPr>
              <a:t>Student                                       ID No.</a:t>
            </a:r>
            <a:endParaRPr/>
          </a:p>
          <a:p>
            <a:pPr indent="-228600" lvl="0" marL="228600" marR="0" rtl="0" algn="l">
              <a:lnSpc>
                <a:spcPct val="90000"/>
              </a:lnSpc>
              <a:spcBef>
                <a:spcPts val="1000"/>
              </a:spcBef>
              <a:spcAft>
                <a:spcPts val="0"/>
              </a:spcAft>
              <a:buClr>
                <a:srgbClr val="000000"/>
              </a:buClr>
              <a:buSzPts val="2800"/>
              <a:buFont typeface="Arial"/>
              <a:buChar char="•"/>
            </a:pPr>
            <a:r>
              <a:rPr b="0" i="0" lang="en-GB" sz="2800" u="none" cap="none" strike="noStrike">
                <a:solidFill>
                  <a:srgbClr val="000000"/>
                </a:solidFill>
                <a:latin typeface="Arial"/>
                <a:ea typeface="Arial"/>
                <a:cs typeface="Arial"/>
                <a:sym typeface="Arial"/>
              </a:rPr>
              <a:t>Student                                       ID No.</a:t>
            </a:r>
            <a:endParaRPr/>
          </a:p>
          <a:p>
            <a:pPr indent="-228600" lvl="0" marL="228600" marR="0" rtl="0" algn="l">
              <a:lnSpc>
                <a:spcPct val="90000"/>
              </a:lnSpc>
              <a:spcBef>
                <a:spcPts val="1000"/>
              </a:spcBef>
              <a:spcAft>
                <a:spcPts val="0"/>
              </a:spcAft>
              <a:buClr>
                <a:srgbClr val="000000"/>
              </a:buClr>
              <a:buSzPts val="2800"/>
              <a:buFont typeface="Arial"/>
              <a:buChar char="•"/>
            </a:pPr>
            <a:r>
              <a:rPr b="0" i="0" lang="en-GB" sz="2800" u="none" cap="none" strike="noStrike">
                <a:solidFill>
                  <a:srgbClr val="000000"/>
                </a:solidFill>
                <a:latin typeface="Arial"/>
                <a:ea typeface="Arial"/>
                <a:cs typeface="Arial"/>
                <a:sym typeface="Arial"/>
              </a:rPr>
              <a:t>Student                                       ID No.</a:t>
            </a:r>
            <a:endParaRPr/>
          </a:p>
          <a:p>
            <a:pPr indent="0" lvl="0" marL="0" marR="0" rtl="0" algn="l">
              <a:lnSpc>
                <a:spcPct val="90000"/>
              </a:lnSpc>
              <a:spcBef>
                <a:spcPts val="1000"/>
              </a:spcBef>
              <a:spcAft>
                <a:spcPts val="0"/>
              </a:spcAft>
              <a:buClr>
                <a:srgbClr val="000000"/>
              </a:buClr>
              <a:buSzPts val="2800"/>
              <a:buNone/>
            </a:pPr>
            <a:r>
              <a:rPr b="0" i="0" lang="en-GB" sz="2800" u="none" cap="none" strike="noStrike">
                <a:solidFill>
                  <a:srgbClr val="000000"/>
                </a:solidFill>
                <a:latin typeface="Arial"/>
                <a:ea typeface="Arial"/>
                <a:cs typeface="Arial"/>
                <a:sym typeface="Arial"/>
              </a:rPr>
              <a:t>Tutor’s Name:</a:t>
            </a:r>
            <a:endParaRPr/>
          </a:p>
          <a:p>
            <a:pPr indent="-50800" lvl="0" marL="228600" marR="0" rtl="0" algn="l">
              <a:lnSpc>
                <a:spcPct val="90000"/>
              </a:lnSpc>
              <a:spcBef>
                <a:spcPts val="1000"/>
              </a:spcBef>
              <a:spcAft>
                <a:spcPts val="0"/>
              </a:spcAft>
              <a:buClr>
                <a:schemeClr val="dk1"/>
              </a:buClr>
              <a:buSzPts val="2800"/>
              <a:buFont typeface="Arial"/>
              <a:buNone/>
            </a:pPr>
            <a:r>
              <a:t/>
            </a:r>
            <a:endParaRPr b="0" i="0" sz="2800" u="none" cap="none" strike="noStrike">
              <a:solidFill>
                <a:srgbClr val="000000"/>
              </a:solidFill>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Overview</a:t>
            </a:r>
            <a:endParaRPr/>
          </a:p>
        </p:txBody>
      </p:sp>
      <p:sp>
        <p:nvSpPr>
          <p:cNvPr id="91" name="Google Shape;91;p2"/>
          <p:cNvSpPr txBox="1"/>
          <p:nvPr>
            <p:ph idx="1" type="body"/>
          </p:nvPr>
        </p:nvSpPr>
        <p:spPr>
          <a:xfrm>
            <a:off x="838200" y="1690688"/>
            <a:ext cx="10515600" cy="4802187"/>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1: Introduction                                                                       S1                  </a:t>
            </a:r>
            <a:endParaRPr/>
          </a:p>
          <a:p>
            <a:pPr indent="0" lvl="0" marL="0" rtl="0" algn="l">
              <a:lnSpc>
                <a:spcPct val="90000"/>
              </a:lnSpc>
              <a:spcBef>
                <a:spcPts val="1000"/>
              </a:spcBef>
              <a:spcAft>
                <a:spcPts val="0"/>
              </a:spcAft>
              <a:buClr>
                <a:schemeClr val="dk1"/>
              </a:buClr>
              <a:buSzPts val="2800"/>
              <a:buNone/>
            </a:pPr>
            <a:r>
              <a:rPr lang="en-GB"/>
              <a:t>2. Barrier and Solution  1 -   Student                             S2- 5         </a:t>
            </a:r>
            <a:endParaRPr/>
          </a:p>
          <a:p>
            <a:pPr indent="0" lvl="0" marL="0" rtl="0" algn="l">
              <a:lnSpc>
                <a:spcPct val="90000"/>
              </a:lnSpc>
              <a:spcBef>
                <a:spcPts val="1000"/>
              </a:spcBef>
              <a:spcAft>
                <a:spcPts val="0"/>
              </a:spcAft>
              <a:buClr>
                <a:srgbClr val="000000"/>
              </a:buClr>
              <a:buSzPts val="2800"/>
              <a:buNone/>
            </a:pPr>
            <a:r>
              <a:rPr lang="en-GB">
                <a:solidFill>
                  <a:srgbClr val="000000"/>
                </a:solidFill>
                <a:latin typeface="Arial"/>
                <a:ea typeface="Arial"/>
                <a:cs typeface="Arial"/>
                <a:sym typeface="Arial"/>
              </a:rPr>
              <a:t>3.</a:t>
            </a:r>
            <a:r>
              <a:rPr b="0" i="0" lang="en-GB" sz="2800" u="none" cap="none" strike="noStrike">
                <a:solidFill>
                  <a:srgbClr val="000000"/>
                </a:solidFill>
                <a:latin typeface="Arial"/>
                <a:ea typeface="Arial"/>
                <a:cs typeface="Arial"/>
                <a:sym typeface="Arial"/>
              </a:rPr>
              <a:t> Barrier and Solution  2 -   Student                                                           </a:t>
            </a:r>
            <a:endParaRPr/>
          </a:p>
          <a:p>
            <a:pPr indent="0" lvl="0" marL="0" rtl="0" algn="l">
              <a:lnSpc>
                <a:spcPct val="90000"/>
              </a:lnSpc>
              <a:spcBef>
                <a:spcPts val="1000"/>
              </a:spcBef>
              <a:spcAft>
                <a:spcPts val="0"/>
              </a:spcAft>
              <a:buClr>
                <a:srgbClr val="000000"/>
              </a:buClr>
              <a:buSzPts val="2800"/>
              <a:buNone/>
            </a:pPr>
            <a:r>
              <a:rPr b="0" i="0" lang="en-GB" sz="2800" u="none" cap="none" strike="noStrike">
                <a:solidFill>
                  <a:srgbClr val="000000"/>
                </a:solidFill>
                <a:latin typeface="Arial"/>
                <a:ea typeface="Arial"/>
                <a:cs typeface="Arial"/>
                <a:sym typeface="Arial"/>
              </a:rPr>
              <a:t>4. Barrier and Solution  3 -   Student</a:t>
            </a:r>
            <a:endParaRPr/>
          </a:p>
          <a:p>
            <a:pPr indent="0" lvl="0" marL="0" rtl="0" algn="l">
              <a:lnSpc>
                <a:spcPct val="90000"/>
              </a:lnSpc>
              <a:spcBef>
                <a:spcPts val="1000"/>
              </a:spcBef>
              <a:spcAft>
                <a:spcPts val="0"/>
              </a:spcAft>
              <a:buClr>
                <a:srgbClr val="000000"/>
              </a:buClr>
              <a:buSzPts val="2800"/>
              <a:buNone/>
            </a:pPr>
            <a:r>
              <a:rPr b="0" i="0" lang="en-GB" sz="2800" u="none" cap="none" strike="noStrike">
                <a:solidFill>
                  <a:srgbClr val="000000"/>
                </a:solidFill>
                <a:latin typeface="Arial"/>
                <a:ea typeface="Arial"/>
                <a:cs typeface="Arial"/>
                <a:sym typeface="Arial"/>
              </a:rPr>
              <a:t>5. Barrier and Solution  4-    Student</a:t>
            </a:r>
            <a:endParaRPr/>
          </a:p>
          <a:p>
            <a:pPr indent="0" lvl="0" marL="0" rtl="0" algn="l">
              <a:lnSpc>
                <a:spcPct val="90000"/>
              </a:lnSpc>
              <a:spcBef>
                <a:spcPts val="1000"/>
              </a:spcBef>
              <a:spcAft>
                <a:spcPts val="0"/>
              </a:spcAft>
              <a:buClr>
                <a:srgbClr val="000000"/>
              </a:buClr>
              <a:buSzPts val="2800"/>
              <a:buNone/>
            </a:pPr>
            <a:r>
              <a:rPr b="0" i="0" lang="en-GB" sz="2800" u="none" cap="none" strike="noStrike">
                <a:solidFill>
                  <a:srgbClr val="000000"/>
                </a:solidFill>
                <a:latin typeface="Arial"/>
                <a:ea typeface="Arial"/>
                <a:cs typeface="Arial"/>
                <a:sym typeface="Arial"/>
              </a:rPr>
              <a:t>6. Barrier and Solution  5 -    Student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1.Introduction</a:t>
            </a:r>
            <a:endParaRPr/>
          </a:p>
        </p:txBody>
      </p:sp>
      <p:sp>
        <p:nvSpPr>
          <p:cNvPr id="97" name="Google Shape;97;p3"/>
          <p:cNvSpPr txBox="1"/>
          <p:nvPr>
            <p:ph idx="1" type="body"/>
          </p:nvPr>
        </p:nvSpPr>
        <p:spPr>
          <a:xfrm>
            <a:off x="838200" y="1825625"/>
            <a:ext cx="7433400" cy="4351200"/>
          </a:xfrm>
          <a:prstGeom prst="rect">
            <a:avLst/>
          </a:prstGeom>
          <a:noFill/>
          <a:ln>
            <a:noFill/>
          </a:ln>
        </p:spPr>
        <p:txBody>
          <a:bodyPr anchorCtr="0" anchor="t" bIns="45700" lIns="91425" spcFirstLastPara="1" rIns="91425" wrap="square" tIns="45700">
            <a:normAutofit lnSpcReduction="10000"/>
          </a:bodyPr>
          <a:lstStyle/>
          <a:p>
            <a:pPr indent="-342900" lvl="0" marL="457200" rtl="0" algn="just">
              <a:lnSpc>
                <a:spcPct val="90000"/>
              </a:lnSpc>
              <a:spcBef>
                <a:spcPts val="0"/>
              </a:spcBef>
              <a:spcAft>
                <a:spcPts val="0"/>
              </a:spcAft>
              <a:buSzPts val="1800"/>
              <a:buChar char="•"/>
            </a:pPr>
            <a:r>
              <a:rPr lang="en-GB"/>
              <a:t>Food production that is high risk needs strong coordination systems.</a:t>
            </a:r>
            <a:endParaRPr/>
          </a:p>
          <a:p>
            <a:pPr indent="-342900" lvl="0" marL="457200" rtl="0" algn="just">
              <a:lnSpc>
                <a:spcPct val="90000"/>
              </a:lnSpc>
              <a:spcBef>
                <a:spcPts val="0"/>
              </a:spcBef>
              <a:spcAft>
                <a:spcPts val="0"/>
              </a:spcAft>
              <a:buSzPts val="1800"/>
              <a:buChar char="•"/>
            </a:pPr>
            <a:r>
              <a:rPr lang="en-GB"/>
              <a:t>Loss of market share is symptomatic of systemic breakdown of communication.</a:t>
            </a:r>
            <a:endParaRPr/>
          </a:p>
          <a:p>
            <a:pPr indent="-342900" lvl="0" marL="457200" rtl="0" algn="just">
              <a:lnSpc>
                <a:spcPct val="90000"/>
              </a:lnSpc>
              <a:spcBef>
                <a:spcPts val="0"/>
              </a:spcBef>
              <a:spcAft>
                <a:spcPts val="0"/>
              </a:spcAft>
              <a:buSzPts val="1800"/>
              <a:buChar char="•"/>
            </a:pPr>
            <a:r>
              <a:rPr lang="en-GB"/>
              <a:t>Effective communication in the workplace is reported to only be effective by 54% (Lyon, 2025).</a:t>
            </a:r>
            <a:endParaRPr/>
          </a:p>
          <a:p>
            <a:pPr indent="-342900" lvl="0" marL="457200" rtl="0" algn="just">
              <a:lnSpc>
                <a:spcPct val="90000"/>
              </a:lnSpc>
              <a:spcBef>
                <a:spcPts val="0"/>
              </a:spcBef>
              <a:spcAft>
                <a:spcPts val="0"/>
              </a:spcAft>
              <a:buSzPts val="1800"/>
              <a:buChar char="•"/>
            </a:pPr>
            <a:r>
              <a:rPr lang="en-GB"/>
              <a:t>Speed is put by the management ahead of clarity of communication.</a:t>
            </a:r>
            <a:endParaRPr/>
          </a:p>
          <a:p>
            <a:pPr indent="-342900" lvl="0" marL="457200" rtl="0" algn="just">
              <a:lnSpc>
                <a:spcPct val="90000"/>
              </a:lnSpc>
              <a:spcBef>
                <a:spcPts val="0"/>
              </a:spcBef>
              <a:spcAft>
                <a:spcPts val="0"/>
              </a:spcAft>
              <a:buSzPts val="1800"/>
              <a:buChar char="•"/>
            </a:pPr>
            <a:r>
              <a:rPr lang="en-GB"/>
              <a:t>Breakdown in communication has a direct detrimental effect on quality and reputation of the product.</a:t>
            </a:r>
            <a:endParaRPr/>
          </a:p>
        </p:txBody>
      </p:sp>
      <p:pic>
        <p:nvPicPr>
          <p:cNvPr id="98" name="Google Shape;98;p3"/>
          <p:cNvPicPr preferRelativeResize="0"/>
          <p:nvPr/>
        </p:nvPicPr>
        <p:blipFill>
          <a:blip r:embed="rId3">
            <a:alphaModFix/>
          </a:blip>
          <a:stretch>
            <a:fillRect/>
          </a:stretch>
        </p:blipFill>
        <p:spPr>
          <a:xfrm>
            <a:off x="8271600" y="1825625"/>
            <a:ext cx="3457350" cy="1838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g3de49b2971b_0_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2. Case study overview</a:t>
            </a:r>
            <a:endParaRPr/>
          </a:p>
        </p:txBody>
      </p:sp>
      <p:sp>
        <p:nvSpPr>
          <p:cNvPr id="104" name="Google Shape;104;g3de49b2971b_0_0"/>
          <p:cNvSpPr txBox="1"/>
          <p:nvPr>
            <p:ph idx="1" type="body"/>
          </p:nvPr>
        </p:nvSpPr>
        <p:spPr>
          <a:xfrm>
            <a:off x="838200" y="1825625"/>
            <a:ext cx="7433400" cy="4351200"/>
          </a:xfrm>
          <a:prstGeom prst="rect">
            <a:avLst/>
          </a:prstGeom>
          <a:noFill/>
          <a:ln>
            <a:noFill/>
          </a:ln>
        </p:spPr>
        <p:txBody>
          <a:bodyPr anchorCtr="0" anchor="t" bIns="45700" lIns="91425" spcFirstLastPara="1" rIns="91425" wrap="square" tIns="45700">
            <a:normAutofit/>
          </a:bodyPr>
          <a:lstStyle/>
          <a:p>
            <a:pPr indent="-342900" lvl="0" marL="457200" rtl="0" algn="just">
              <a:lnSpc>
                <a:spcPct val="90000"/>
              </a:lnSpc>
              <a:spcBef>
                <a:spcPts val="0"/>
              </a:spcBef>
              <a:spcAft>
                <a:spcPts val="0"/>
              </a:spcAft>
              <a:buSzPts val="1800"/>
              <a:buChar char="•"/>
            </a:pPr>
            <a:r>
              <a:rPr lang="en-GB"/>
              <a:t>There are weak control and inefficiencies in manufacturing environment.</a:t>
            </a:r>
            <a:endParaRPr/>
          </a:p>
          <a:p>
            <a:pPr indent="-342900" lvl="0" marL="457200" rtl="0" algn="just">
              <a:lnSpc>
                <a:spcPct val="90000"/>
              </a:lnSpc>
              <a:spcBef>
                <a:spcPts val="0"/>
              </a:spcBef>
              <a:spcAft>
                <a:spcPts val="0"/>
              </a:spcAft>
              <a:buSzPts val="1800"/>
              <a:buChar char="•"/>
            </a:pPr>
            <a:r>
              <a:rPr lang="en-GB"/>
              <a:t>Too much machinery noise interferes with clarity of communication.</a:t>
            </a:r>
            <a:endParaRPr/>
          </a:p>
          <a:p>
            <a:pPr indent="-342900" lvl="0" marL="457200" rtl="0" algn="just">
              <a:lnSpc>
                <a:spcPct val="90000"/>
              </a:lnSpc>
              <a:spcBef>
                <a:spcPts val="0"/>
              </a:spcBef>
              <a:spcAft>
                <a:spcPts val="0"/>
              </a:spcAft>
              <a:buSzPts val="1800"/>
              <a:buChar char="•"/>
            </a:pPr>
            <a:r>
              <a:rPr lang="en-GB"/>
              <a:t>Noise enhances inaccuracies and hazards at workplaces.</a:t>
            </a:r>
            <a:endParaRPr/>
          </a:p>
          <a:p>
            <a:pPr indent="-342900" lvl="0" marL="457200" rtl="0" algn="just">
              <a:lnSpc>
                <a:spcPct val="90000"/>
              </a:lnSpc>
              <a:spcBef>
                <a:spcPts val="0"/>
              </a:spcBef>
              <a:spcAft>
                <a:spcPts val="0"/>
              </a:spcAft>
              <a:buSzPts val="1800"/>
              <a:buChar char="•"/>
            </a:pPr>
            <a:r>
              <a:rPr lang="en-GB"/>
              <a:t>There is no common language proficiency in workforce between cultures.</a:t>
            </a:r>
            <a:endParaRPr/>
          </a:p>
          <a:p>
            <a:pPr indent="-342900" lvl="0" marL="457200" rtl="0" algn="just">
              <a:lnSpc>
                <a:spcPct val="90000"/>
              </a:lnSpc>
              <a:spcBef>
                <a:spcPts val="0"/>
              </a:spcBef>
              <a:spcAft>
                <a:spcPts val="0"/>
              </a:spcAft>
              <a:buSzPts val="1800"/>
              <a:buChar char="•"/>
            </a:pPr>
            <a:r>
              <a:rPr lang="en-GB"/>
              <a:t>Language barriers decrease the productivity and amplify mistakes in operations (Fiset et al., 2024).</a:t>
            </a:r>
            <a:endParaRPr/>
          </a:p>
        </p:txBody>
      </p:sp>
      <p:pic>
        <p:nvPicPr>
          <p:cNvPr id="105" name="Google Shape;105;g3de49b2971b_0_0"/>
          <p:cNvPicPr preferRelativeResize="0"/>
          <p:nvPr/>
        </p:nvPicPr>
        <p:blipFill>
          <a:blip r:embed="rId3">
            <a:alphaModFix/>
          </a:blip>
          <a:stretch>
            <a:fillRect/>
          </a:stretch>
        </p:blipFill>
        <p:spPr>
          <a:xfrm>
            <a:off x="8271600" y="1690825"/>
            <a:ext cx="3568275" cy="18762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g3de49b2971b_0_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3. Case study overview/ Continued</a:t>
            </a:r>
            <a:endParaRPr/>
          </a:p>
        </p:txBody>
      </p:sp>
      <p:sp>
        <p:nvSpPr>
          <p:cNvPr id="111" name="Google Shape;111;g3de49b2971b_0_5"/>
          <p:cNvSpPr txBox="1"/>
          <p:nvPr>
            <p:ph idx="1" type="body"/>
          </p:nvPr>
        </p:nvSpPr>
        <p:spPr>
          <a:xfrm>
            <a:off x="838200" y="1825625"/>
            <a:ext cx="7433400" cy="4351200"/>
          </a:xfrm>
          <a:prstGeom prst="rect">
            <a:avLst/>
          </a:prstGeom>
          <a:noFill/>
          <a:ln>
            <a:noFill/>
          </a:ln>
        </p:spPr>
        <p:txBody>
          <a:bodyPr anchorCtr="0" anchor="t" bIns="45700" lIns="91425" spcFirstLastPara="1" rIns="91425" wrap="square" tIns="45700">
            <a:normAutofit lnSpcReduction="10000"/>
          </a:bodyPr>
          <a:lstStyle/>
          <a:p>
            <a:pPr indent="-342900" lvl="0" marL="457200" rtl="0" algn="just">
              <a:lnSpc>
                <a:spcPct val="90000"/>
              </a:lnSpc>
              <a:spcBef>
                <a:spcPts val="0"/>
              </a:spcBef>
              <a:spcAft>
                <a:spcPts val="0"/>
              </a:spcAft>
              <a:buSzPts val="1800"/>
              <a:buChar char="•"/>
            </a:pPr>
            <a:r>
              <a:rPr lang="en-GB"/>
              <a:t>The behaviour of Gary is against the hygiene procedures and credibility of a leader.</a:t>
            </a:r>
            <a:endParaRPr/>
          </a:p>
          <a:p>
            <a:pPr indent="-342900" lvl="0" marL="457200" rtl="0" algn="just">
              <a:lnSpc>
                <a:spcPct val="90000"/>
              </a:lnSpc>
              <a:spcBef>
                <a:spcPts val="0"/>
              </a:spcBef>
              <a:spcAft>
                <a:spcPts val="0"/>
              </a:spcAft>
              <a:buSzPts val="1800"/>
              <a:buChar char="•"/>
            </a:pPr>
            <a:r>
              <a:rPr lang="en-GB"/>
              <a:t>Emotional reactions make clarity less clear and cause more conflict at work.</a:t>
            </a:r>
            <a:endParaRPr/>
          </a:p>
          <a:p>
            <a:pPr indent="-342900" lvl="0" marL="457200" rtl="0" algn="just">
              <a:lnSpc>
                <a:spcPct val="90000"/>
              </a:lnSpc>
              <a:spcBef>
                <a:spcPts val="0"/>
              </a:spcBef>
              <a:spcAft>
                <a:spcPts val="0"/>
              </a:spcAft>
              <a:buSzPts val="1800"/>
              <a:buChar char="•"/>
            </a:pPr>
            <a:r>
              <a:rPr lang="en-GB"/>
              <a:t>Communication monitoring failure can be found in Spoiled chicken incident.</a:t>
            </a:r>
            <a:endParaRPr/>
          </a:p>
          <a:p>
            <a:pPr indent="-342900" lvl="0" marL="457200" rtl="0" algn="just">
              <a:lnSpc>
                <a:spcPct val="90000"/>
              </a:lnSpc>
              <a:spcBef>
                <a:spcPts val="0"/>
              </a:spcBef>
              <a:spcAft>
                <a:spcPts val="0"/>
              </a:spcAft>
              <a:buSzPts val="1800"/>
              <a:buChar char="•"/>
            </a:pPr>
            <a:r>
              <a:rPr lang="en-GB"/>
              <a:t>The breakdown of communication is more structural in nature than individual responsibility.</a:t>
            </a:r>
            <a:endParaRPr/>
          </a:p>
          <a:p>
            <a:pPr indent="-342900" lvl="0" marL="457200" rtl="0" algn="just">
              <a:lnSpc>
                <a:spcPct val="90000"/>
              </a:lnSpc>
              <a:spcBef>
                <a:spcPts val="0"/>
              </a:spcBef>
              <a:spcAft>
                <a:spcPts val="0"/>
              </a:spcAft>
              <a:buSzPts val="1800"/>
              <a:buChar char="•"/>
            </a:pPr>
            <a:r>
              <a:rPr lang="en-GB"/>
              <a:t>Systemic organisational failures are fuelled by poor leadership decisions.</a:t>
            </a:r>
            <a:endParaRPr/>
          </a:p>
        </p:txBody>
      </p:sp>
      <p:pic>
        <p:nvPicPr>
          <p:cNvPr id="112" name="Google Shape;112;g3de49b2971b_0_5"/>
          <p:cNvPicPr preferRelativeResize="0"/>
          <p:nvPr/>
        </p:nvPicPr>
        <p:blipFill>
          <a:blip r:embed="rId3">
            <a:alphaModFix/>
          </a:blip>
          <a:stretch>
            <a:fillRect/>
          </a:stretch>
        </p:blipFill>
        <p:spPr>
          <a:xfrm>
            <a:off x="8271600" y="1825625"/>
            <a:ext cx="3584300" cy="1725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4. BARRIER 1</a:t>
            </a:r>
            <a:endParaRPr/>
          </a:p>
        </p:txBody>
      </p:sp>
      <p:sp>
        <p:nvSpPr>
          <p:cNvPr id="118" name="Google Shape;118;p4"/>
          <p:cNvSpPr txBox="1"/>
          <p:nvPr>
            <p:ph idx="1" type="body"/>
          </p:nvPr>
        </p:nvSpPr>
        <p:spPr>
          <a:xfrm>
            <a:off x="838200" y="1825625"/>
            <a:ext cx="7290000" cy="4351200"/>
          </a:xfrm>
          <a:prstGeom prst="rect">
            <a:avLst/>
          </a:prstGeom>
          <a:noFill/>
          <a:ln>
            <a:noFill/>
          </a:ln>
        </p:spPr>
        <p:txBody>
          <a:bodyPr anchorCtr="0" anchor="t" bIns="45700" lIns="91425" spcFirstLastPara="1" rIns="91425" wrap="square" tIns="45700">
            <a:normAutofit lnSpcReduction="10000"/>
          </a:bodyPr>
          <a:lstStyle/>
          <a:p>
            <a:pPr indent="-342900" lvl="0" marL="457200" rtl="0" algn="just">
              <a:lnSpc>
                <a:spcPct val="90000"/>
              </a:lnSpc>
              <a:spcBef>
                <a:spcPts val="0"/>
              </a:spcBef>
              <a:spcAft>
                <a:spcPts val="0"/>
              </a:spcAft>
              <a:buSzPts val="1800"/>
              <a:buChar char="•"/>
            </a:pPr>
            <a:r>
              <a:rPr lang="en-GB"/>
              <a:t>Verbal communication is distorted by noise in the environment.</a:t>
            </a:r>
            <a:endParaRPr/>
          </a:p>
          <a:p>
            <a:pPr indent="-342900" lvl="0" marL="457200" rtl="0" algn="just">
              <a:lnSpc>
                <a:spcPct val="90000"/>
              </a:lnSpc>
              <a:spcBef>
                <a:spcPts val="0"/>
              </a:spcBef>
              <a:spcAft>
                <a:spcPts val="0"/>
              </a:spcAft>
              <a:buSzPts val="1800"/>
              <a:buChar char="•"/>
            </a:pPr>
            <a:r>
              <a:rPr lang="en-GB"/>
              <a:t>To effectively communicate, workers have to shout (HSE, 2026).</a:t>
            </a:r>
            <a:endParaRPr/>
          </a:p>
          <a:p>
            <a:pPr indent="-342900" lvl="0" marL="457200" rtl="0" algn="just">
              <a:lnSpc>
                <a:spcPct val="90000"/>
              </a:lnSpc>
              <a:spcBef>
                <a:spcPts val="0"/>
              </a:spcBef>
              <a:spcAft>
                <a:spcPts val="0"/>
              </a:spcAft>
              <a:buSzPts val="1800"/>
              <a:buChar char="•"/>
            </a:pPr>
            <a:r>
              <a:rPr lang="en-GB"/>
              <a:t>Noise adds to the misinterpretation risks in safety-critical processes.</a:t>
            </a:r>
            <a:endParaRPr/>
          </a:p>
          <a:p>
            <a:pPr indent="-342900" lvl="0" marL="457200" rtl="0" algn="just">
              <a:lnSpc>
                <a:spcPct val="90000"/>
              </a:lnSpc>
              <a:spcBef>
                <a:spcPts val="0"/>
              </a:spcBef>
              <a:spcAft>
                <a:spcPts val="0"/>
              </a:spcAft>
              <a:buSzPts val="1800"/>
              <a:buChar char="•"/>
            </a:pPr>
            <a:r>
              <a:rPr lang="en-GB"/>
              <a:t>The language restriction hinders a common understanding among employees.</a:t>
            </a:r>
            <a:endParaRPr/>
          </a:p>
          <a:p>
            <a:pPr indent="-342900" lvl="0" marL="457200" rtl="0" algn="just">
              <a:lnSpc>
                <a:spcPct val="90000"/>
              </a:lnSpc>
              <a:spcBef>
                <a:spcPts val="0"/>
              </a:spcBef>
              <a:spcAft>
                <a:spcPts val="0"/>
              </a:spcAft>
              <a:buSzPts val="1800"/>
              <a:buChar char="•"/>
            </a:pPr>
            <a:r>
              <a:rPr lang="en-GB"/>
              <a:t>The existence of language differences adds more risks and inefficiencies to the workplace.</a:t>
            </a:r>
            <a:endParaRPr/>
          </a:p>
        </p:txBody>
      </p:sp>
      <p:pic>
        <p:nvPicPr>
          <p:cNvPr id="119" name="Google Shape;119;p4"/>
          <p:cNvPicPr preferRelativeResize="0"/>
          <p:nvPr/>
        </p:nvPicPr>
        <p:blipFill>
          <a:blip r:embed="rId3">
            <a:alphaModFix/>
          </a:blip>
          <a:stretch>
            <a:fillRect/>
          </a:stretch>
        </p:blipFill>
        <p:spPr>
          <a:xfrm>
            <a:off x="8128200" y="1690704"/>
            <a:ext cx="3731275" cy="2089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4400"/>
              <a:buFont typeface="Play"/>
              <a:buNone/>
            </a:pPr>
            <a:r>
              <a:rPr lang="en-GB">
                <a:solidFill>
                  <a:srgbClr val="000000"/>
                </a:solidFill>
              </a:rPr>
              <a:t>5</a:t>
            </a:r>
            <a:r>
              <a:rPr b="0" i="0" lang="en-GB" sz="4400" u="none" cap="none" strike="noStrike">
                <a:solidFill>
                  <a:srgbClr val="000000"/>
                </a:solidFill>
                <a:latin typeface="Play"/>
                <a:ea typeface="Play"/>
                <a:cs typeface="Play"/>
                <a:sym typeface="Play"/>
              </a:rPr>
              <a:t>. BARRIER 2</a:t>
            </a:r>
            <a:endParaRPr/>
          </a:p>
        </p:txBody>
      </p:sp>
      <p:sp>
        <p:nvSpPr>
          <p:cNvPr id="125" name="Google Shape;125;p5"/>
          <p:cNvSpPr txBox="1"/>
          <p:nvPr>
            <p:ph idx="1" type="body"/>
          </p:nvPr>
        </p:nvSpPr>
        <p:spPr>
          <a:xfrm>
            <a:off x="838200" y="1825625"/>
            <a:ext cx="6806700" cy="4351200"/>
          </a:xfrm>
          <a:prstGeom prst="rect">
            <a:avLst/>
          </a:prstGeom>
          <a:noFill/>
          <a:ln>
            <a:noFill/>
          </a:ln>
        </p:spPr>
        <p:txBody>
          <a:bodyPr anchorCtr="0" anchor="t" bIns="45700" lIns="91425" spcFirstLastPara="1" rIns="91425" wrap="square" tIns="45700">
            <a:normAutofit lnSpcReduction="10000"/>
          </a:bodyPr>
          <a:lstStyle/>
          <a:p>
            <a:pPr indent="-342900" lvl="0" marL="457200" rtl="0" algn="just">
              <a:lnSpc>
                <a:spcPct val="90000"/>
              </a:lnSpc>
              <a:spcBef>
                <a:spcPts val="0"/>
              </a:spcBef>
              <a:spcAft>
                <a:spcPts val="0"/>
              </a:spcAft>
              <a:buSzPts val="1800"/>
              <a:buChar char="•"/>
            </a:pPr>
            <a:r>
              <a:rPr lang="en-GB"/>
              <a:t>The differences in culture produce incoherent interpretations of hygiene practices.</a:t>
            </a:r>
            <a:endParaRPr/>
          </a:p>
          <a:p>
            <a:pPr indent="-342900" lvl="0" marL="457200" rtl="0" algn="just">
              <a:lnSpc>
                <a:spcPct val="90000"/>
              </a:lnSpc>
              <a:spcBef>
                <a:spcPts val="0"/>
              </a:spcBef>
              <a:spcAft>
                <a:spcPts val="0"/>
              </a:spcAft>
              <a:buSzPts val="1800"/>
              <a:buChar char="•"/>
            </a:pPr>
            <a:r>
              <a:rPr lang="en-GB"/>
              <a:t>The discipline and compliance to instruction are influenced by generation differences.</a:t>
            </a:r>
            <a:endParaRPr/>
          </a:p>
          <a:p>
            <a:pPr indent="-342900" lvl="0" marL="457200" rtl="0" algn="just">
              <a:lnSpc>
                <a:spcPct val="90000"/>
              </a:lnSpc>
              <a:spcBef>
                <a:spcPts val="0"/>
              </a:spcBef>
              <a:spcAft>
                <a:spcPts val="0"/>
              </a:spcAft>
              <a:buSzPts val="1800"/>
              <a:buChar char="•"/>
            </a:pPr>
            <a:r>
              <a:rPr lang="en-GB"/>
              <a:t>Less mature employees not in line with communication requirements.</a:t>
            </a:r>
            <a:endParaRPr/>
          </a:p>
          <a:p>
            <a:pPr indent="-342900" lvl="0" marL="457200" rtl="0" algn="just">
              <a:lnSpc>
                <a:spcPct val="90000"/>
              </a:lnSpc>
              <a:spcBef>
                <a:spcPts val="0"/>
              </a:spcBef>
              <a:spcAft>
                <a:spcPts val="0"/>
              </a:spcAft>
              <a:buSzPts val="1800"/>
              <a:buChar char="•"/>
            </a:pPr>
            <a:r>
              <a:rPr lang="en-GB"/>
              <a:t>The frustration of emotions decreases the clarity and discourages feedback.</a:t>
            </a:r>
            <a:endParaRPr/>
          </a:p>
          <a:p>
            <a:pPr indent="-342900" lvl="0" marL="457200" rtl="0" algn="just">
              <a:lnSpc>
                <a:spcPct val="90000"/>
              </a:lnSpc>
              <a:spcBef>
                <a:spcPts val="0"/>
              </a:spcBef>
              <a:spcAft>
                <a:spcPts val="0"/>
              </a:spcAft>
              <a:buSzPts val="1800"/>
              <a:buChar char="•"/>
            </a:pPr>
            <a:r>
              <a:rPr lang="en-GB"/>
              <a:t>One third of them shun communication because of fear (TMA, 2021)</a:t>
            </a:r>
            <a:endParaRPr/>
          </a:p>
        </p:txBody>
      </p:sp>
      <p:pic>
        <p:nvPicPr>
          <p:cNvPr id="126" name="Google Shape;126;p5"/>
          <p:cNvPicPr preferRelativeResize="0"/>
          <p:nvPr/>
        </p:nvPicPr>
        <p:blipFill>
          <a:blip r:embed="rId3">
            <a:alphaModFix/>
          </a:blip>
          <a:stretch>
            <a:fillRect/>
          </a:stretch>
        </p:blipFill>
        <p:spPr>
          <a:xfrm>
            <a:off x="7644900" y="1690704"/>
            <a:ext cx="3843200" cy="21521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g3de49b2971b_0_1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4400"/>
              <a:buFont typeface="Play"/>
              <a:buNone/>
            </a:pPr>
            <a:r>
              <a:rPr lang="en-GB">
                <a:solidFill>
                  <a:srgbClr val="000000"/>
                </a:solidFill>
              </a:rPr>
              <a:t>6</a:t>
            </a:r>
            <a:r>
              <a:rPr b="0" i="0" lang="en-GB" sz="4400" u="none" cap="none" strike="noStrike">
                <a:solidFill>
                  <a:srgbClr val="000000"/>
                </a:solidFill>
                <a:latin typeface="Play"/>
                <a:ea typeface="Play"/>
                <a:cs typeface="Play"/>
                <a:sym typeface="Play"/>
              </a:rPr>
              <a:t>. BARRIER </a:t>
            </a:r>
            <a:r>
              <a:rPr lang="en-GB">
                <a:solidFill>
                  <a:srgbClr val="000000"/>
                </a:solidFill>
              </a:rPr>
              <a:t>3</a:t>
            </a:r>
            <a:endParaRPr/>
          </a:p>
        </p:txBody>
      </p:sp>
      <p:sp>
        <p:nvSpPr>
          <p:cNvPr id="132" name="Google Shape;132;g3de49b2971b_0_10"/>
          <p:cNvSpPr txBox="1"/>
          <p:nvPr>
            <p:ph idx="1" type="body"/>
          </p:nvPr>
        </p:nvSpPr>
        <p:spPr>
          <a:xfrm>
            <a:off x="838200" y="1825625"/>
            <a:ext cx="6806700" cy="4351200"/>
          </a:xfrm>
          <a:prstGeom prst="rect">
            <a:avLst/>
          </a:prstGeom>
          <a:noFill/>
          <a:ln>
            <a:noFill/>
          </a:ln>
        </p:spPr>
        <p:txBody>
          <a:bodyPr anchorCtr="0" anchor="t" bIns="45700" lIns="91425" spcFirstLastPara="1" rIns="91425" wrap="square" tIns="45700">
            <a:normAutofit lnSpcReduction="20000"/>
          </a:bodyPr>
          <a:lstStyle/>
          <a:p>
            <a:pPr indent="-342900" lvl="0" marL="457200" rtl="0" algn="just">
              <a:lnSpc>
                <a:spcPct val="90000"/>
              </a:lnSpc>
              <a:spcBef>
                <a:spcPts val="0"/>
              </a:spcBef>
              <a:spcAft>
                <a:spcPts val="0"/>
              </a:spcAft>
              <a:buSzPts val="1800"/>
              <a:buChar char="•"/>
            </a:pPr>
            <a:r>
              <a:rPr lang="en-GB"/>
              <a:t>Barriers combine and enhance communication breakdown to a great extent.</a:t>
            </a:r>
            <a:endParaRPr/>
          </a:p>
          <a:p>
            <a:pPr indent="-342900" lvl="0" marL="457200" rtl="0" algn="just">
              <a:lnSpc>
                <a:spcPct val="90000"/>
              </a:lnSpc>
              <a:spcBef>
                <a:spcPts val="0"/>
              </a:spcBef>
              <a:spcAft>
                <a:spcPts val="0"/>
              </a:spcAft>
              <a:buSzPts val="1800"/>
              <a:buChar char="•"/>
            </a:pPr>
            <a:r>
              <a:rPr lang="en-GB"/>
              <a:t>Noise exacerbates language miscomprehension in operations.</a:t>
            </a:r>
            <a:endParaRPr/>
          </a:p>
          <a:p>
            <a:pPr indent="-342900" lvl="0" marL="457200" rtl="0" algn="just">
              <a:lnSpc>
                <a:spcPct val="90000"/>
              </a:lnSpc>
              <a:spcBef>
                <a:spcPts val="0"/>
              </a:spcBef>
              <a:spcAft>
                <a:spcPts val="0"/>
              </a:spcAft>
              <a:buSzPts val="1800"/>
              <a:buChar char="•"/>
            </a:pPr>
            <a:r>
              <a:rPr lang="en-GB"/>
              <a:t>Emotional stress dishearten clarification and feedback.</a:t>
            </a:r>
            <a:endParaRPr/>
          </a:p>
          <a:p>
            <a:pPr indent="-342900" lvl="0" marL="457200" rtl="0" algn="just">
              <a:lnSpc>
                <a:spcPct val="90000"/>
              </a:lnSpc>
              <a:spcBef>
                <a:spcPts val="0"/>
              </a:spcBef>
              <a:spcAft>
                <a:spcPts val="0"/>
              </a:spcAft>
              <a:buSzPts val="1800"/>
              <a:buChar char="•"/>
            </a:pPr>
            <a:r>
              <a:rPr lang="en-GB"/>
              <a:t>Failure to communicate properly enhances errors and risks of operation.</a:t>
            </a:r>
            <a:endParaRPr/>
          </a:p>
          <a:p>
            <a:pPr indent="-342900" lvl="0" marL="457200" rtl="0" algn="just">
              <a:lnSpc>
                <a:spcPct val="90000"/>
              </a:lnSpc>
              <a:spcBef>
                <a:spcPts val="0"/>
              </a:spcBef>
              <a:spcAft>
                <a:spcPts val="0"/>
              </a:spcAft>
              <a:buSzPts val="1800"/>
              <a:buChar char="•"/>
            </a:pPr>
            <a:r>
              <a:rPr lang="en-GB"/>
              <a:t>Organisation disregards interrelatedness of barriers to communication.</a:t>
            </a:r>
            <a:endParaRPr/>
          </a:p>
        </p:txBody>
      </p:sp>
      <p:pic>
        <p:nvPicPr>
          <p:cNvPr id="133" name="Google Shape;133;g3de49b2971b_0_10"/>
          <p:cNvPicPr preferRelativeResize="0"/>
          <p:nvPr/>
        </p:nvPicPr>
        <p:blipFill>
          <a:blip r:embed="rId3">
            <a:alphaModFix/>
          </a:blip>
          <a:stretch>
            <a:fillRect/>
          </a:stretch>
        </p:blipFill>
        <p:spPr>
          <a:xfrm>
            <a:off x="7644900" y="1825625"/>
            <a:ext cx="4170850" cy="18386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g3de49b2971b_0_1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4400"/>
              <a:buFont typeface="Play"/>
              <a:buNone/>
            </a:pPr>
            <a:r>
              <a:rPr lang="en-GB">
                <a:solidFill>
                  <a:srgbClr val="000000"/>
                </a:solidFill>
              </a:rPr>
              <a:t>7</a:t>
            </a:r>
            <a:r>
              <a:rPr b="0" i="0" lang="en-GB" sz="4400" u="none" cap="none" strike="noStrike">
                <a:solidFill>
                  <a:srgbClr val="000000"/>
                </a:solidFill>
                <a:latin typeface="Play"/>
                <a:ea typeface="Play"/>
                <a:cs typeface="Play"/>
                <a:sym typeface="Play"/>
              </a:rPr>
              <a:t>. </a:t>
            </a:r>
            <a:r>
              <a:rPr lang="en-GB">
                <a:solidFill>
                  <a:srgbClr val="000000"/>
                </a:solidFill>
              </a:rPr>
              <a:t>Recommendations</a:t>
            </a:r>
            <a:endParaRPr/>
          </a:p>
        </p:txBody>
      </p:sp>
      <p:sp>
        <p:nvSpPr>
          <p:cNvPr id="139" name="Google Shape;139;g3de49b2971b_0_15"/>
          <p:cNvSpPr txBox="1"/>
          <p:nvPr>
            <p:ph idx="1" type="body"/>
          </p:nvPr>
        </p:nvSpPr>
        <p:spPr>
          <a:xfrm>
            <a:off x="838200" y="1825625"/>
            <a:ext cx="6806700" cy="4351200"/>
          </a:xfrm>
          <a:prstGeom prst="rect">
            <a:avLst/>
          </a:prstGeom>
          <a:noFill/>
          <a:ln>
            <a:noFill/>
          </a:ln>
        </p:spPr>
        <p:txBody>
          <a:bodyPr anchorCtr="0" anchor="t" bIns="45700" lIns="91425" spcFirstLastPara="1" rIns="91425" wrap="square" tIns="45700">
            <a:normAutofit lnSpcReduction="10000"/>
          </a:bodyPr>
          <a:lstStyle/>
          <a:p>
            <a:pPr indent="-342900" lvl="0" marL="457200" rtl="0" algn="just">
              <a:lnSpc>
                <a:spcPct val="90000"/>
              </a:lnSpc>
              <a:spcBef>
                <a:spcPts val="0"/>
              </a:spcBef>
              <a:spcAft>
                <a:spcPts val="0"/>
              </a:spcAft>
              <a:buSzPts val="1800"/>
              <a:buChar char="•"/>
            </a:pPr>
            <a:r>
              <a:rPr lang="en-GB"/>
              <a:t>Introduce compulsory hygiene and communication training programmes.</a:t>
            </a:r>
            <a:endParaRPr/>
          </a:p>
          <a:p>
            <a:pPr indent="-342900" lvl="0" marL="457200" rtl="0" algn="just">
              <a:lnSpc>
                <a:spcPct val="90000"/>
              </a:lnSpc>
              <a:spcBef>
                <a:spcPts val="0"/>
              </a:spcBef>
              <a:spcAft>
                <a:spcPts val="0"/>
              </a:spcAft>
              <a:buSzPts val="1800"/>
              <a:buChar char="•"/>
            </a:pPr>
            <a:r>
              <a:rPr lang="en-GB"/>
              <a:t>Training enhances the performance in terms of understanding and operations.</a:t>
            </a:r>
            <a:endParaRPr/>
          </a:p>
          <a:p>
            <a:pPr indent="-342900" lvl="0" marL="457200" rtl="0" algn="just">
              <a:lnSpc>
                <a:spcPct val="90000"/>
              </a:lnSpc>
              <a:spcBef>
                <a:spcPts val="0"/>
              </a:spcBef>
              <a:spcAft>
                <a:spcPts val="0"/>
              </a:spcAft>
              <a:buSzPts val="1800"/>
              <a:buChar char="•"/>
            </a:pPr>
            <a:r>
              <a:rPr lang="en-GB"/>
              <a:t>Implement visual communication systems with multiple languages that are used instead of text signage.</a:t>
            </a:r>
            <a:endParaRPr/>
          </a:p>
          <a:p>
            <a:pPr indent="-342900" lvl="0" marL="457200" rtl="0" algn="just">
              <a:lnSpc>
                <a:spcPct val="90000"/>
              </a:lnSpc>
              <a:spcBef>
                <a:spcPts val="0"/>
              </a:spcBef>
              <a:spcAft>
                <a:spcPts val="0"/>
              </a:spcAft>
              <a:buSzPts val="1800"/>
              <a:buChar char="•"/>
            </a:pPr>
            <a:r>
              <a:rPr lang="en-GB"/>
              <a:t>Introduce noise cancelling measures to enhance clarity of communication.</a:t>
            </a:r>
            <a:endParaRPr/>
          </a:p>
          <a:p>
            <a:pPr indent="-342900" lvl="0" marL="457200" rtl="0" algn="just">
              <a:lnSpc>
                <a:spcPct val="90000"/>
              </a:lnSpc>
              <a:spcBef>
                <a:spcPts val="0"/>
              </a:spcBef>
              <a:spcAft>
                <a:spcPts val="0"/>
              </a:spcAft>
              <a:buSzPts val="1800"/>
              <a:buChar char="•"/>
            </a:pPr>
            <a:r>
              <a:rPr lang="en-GB"/>
              <a:t>Emotional control and communication are enhanced by leadership training.</a:t>
            </a:r>
            <a:endParaRPr/>
          </a:p>
        </p:txBody>
      </p:sp>
      <p:pic>
        <p:nvPicPr>
          <p:cNvPr id="140" name="Google Shape;140;g3de49b2971b_0_15"/>
          <p:cNvPicPr preferRelativeResize="0"/>
          <p:nvPr/>
        </p:nvPicPr>
        <p:blipFill>
          <a:blip r:embed="rId3">
            <a:alphaModFix/>
          </a:blip>
          <a:stretch>
            <a:fillRect/>
          </a:stretch>
        </p:blipFill>
        <p:spPr>
          <a:xfrm>
            <a:off x="7644900" y="1690825"/>
            <a:ext cx="2617175" cy="26055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8. CONCLUSION</a:t>
            </a:r>
            <a:endParaRPr/>
          </a:p>
        </p:txBody>
      </p:sp>
      <p:sp>
        <p:nvSpPr>
          <p:cNvPr id="146" name="Google Shape;146;p6"/>
          <p:cNvSpPr txBox="1"/>
          <p:nvPr>
            <p:ph idx="1" type="body"/>
          </p:nvPr>
        </p:nvSpPr>
        <p:spPr>
          <a:xfrm>
            <a:off x="838200" y="1825625"/>
            <a:ext cx="6855000" cy="4351200"/>
          </a:xfrm>
          <a:prstGeom prst="rect">
            <a:avLst/>
          </a:prstGeom>
          <a:noFill/>
          <a:ln>
            <a:noFill/>
          </a:ln>
        </p:spPr>
        <p:txBody>
          <a:bodyPr anchorCtr="0" anchor="t" bIns="45700" lIns="91425" spcFirstLastPara="1" rIns="91425" wrap="square" tIns="45700">
            <a:normAutofit/>
          </a:bodyPr>
          <a:lstStyle/>
          <a:p>
            <a:pPr indent="-342900" lvl="0" marL="457200" rtl="0" algn="just">
              <a:lnSpc>
                <a:spcPct val="90000"/>
              </a:lnSpc>
              <a:spcBef>
                <a:spcPts val="0"/>
              </a:spcBef>
              <a:spcAft>
                <a:spcPts val="0"/>
              </a:spcAft>
              <a:buSzPts val="1800"/>
              <a:buChar char="•"/>
            </a:pPr>
            <a:r>
              <a:rPr lang="en-GB"/>
              <a:t>Structurally, failure to communicate is inherent to organisation.</a:t>
            </a:r>
            <a:endParaRPr/>
          </a:p>
          <a:p>
            <a:pPr indent="-342900" lvl="0" marL="457200" rtl="0" algn="just">
              <a:lnSpc>
                <a:spcPct val="90000"/>
              </a:lnSpc>
              <a:spcBef>
                <a:spcPts val="0"/>
              </a:spcBef>
              <a:spcAft>
                <a:spcPts val="0"/>
              </a:spcAft>
              <a:buSzPts val="1800"/>
              <a:buChar char="•"/>
            </a:pPr>
            <a:r>
              <a:rPr lang="en-GB"/>
              <a:t>Barriers in interaction raise the risks and diminish the quality of products.</a:t>
            </a:r>
            <a:endParaRPr/>
          </a:p>
          <a:p>
            <a:pPr indent="-342900" lvl="0" marL="457200" rtl="0" algn="just">
              <a:lnSpc>
                <a:spcPct val="90000"/>
              </a:lnSpc>
              <a:spcBef>
                <a:spcPts val="0"/>
              </a:spcBef>
              <a:spcAft>
                <a:spcPts val="0"/>
              </a:spcAft>
              <a:buSzPts val="1800"/>
              <a:buChar char="•"/>
            </a:pPr>
            <a:r>
              <a:rPr lang="en-GB"/>
              <a:t>Models affirm systemic failure of communication as opposed to individual fault.</a:t>
            </a:r>
            <a:endParaRPr/>
          </a:p>
          <a:p>
            <a:pPr indent="-342900" lvl="0" marL="457200" rtl="0" algn="just">
              <a:lnSpc>
                <a:spcPct val="90000"/>
              </a:lnSpc>
              <a:spcBef>
                <a:spcPts val="0"/>
              </a:spcBef>
              <a:spcAft>
                <a:spcPts val="0"/>
              </a:spcAft>
              <a:buSzPts val="1800"/>
              <a:buChar char="•"/>
            </a:pPr>
            <a:r>
              <a:rPr lang="en-GB"/>
              <a:t>Absence of intervention perpetuates inefficiencies.</a:t>
            </a:r>
            <a:endParaRPr/>
          </a:p>
          <a:p>
            <a:pPr indent="-342900" lvl="0" marL="457200" rtl="0" algn="just">
              <a:lnSpc>
                <a:spcPct val="90000"/>
              </a:lnSpc>
              <a:spcBef>
                <a:spcPts val="0"/>
              </a:spcBef>
              <a:spcAft>
                <a:spcPts val="0"/>
              </a:spcAft>
              <a:buSzPts val="1800"/>
              <a:buChar char="•"/>
            </a:pPr>
            <a:r>
              <a:rPr lang="en-GB"/>
              <a:t>Redesign of the system needed to improve communication sustainably.</a:t>
            </a:r>
            <a:endParaRPr/>
          </a:p>
        </p:txBody>
      </p:sp>
      <p:pic>
        <p:nvPicPr>
          <p:cNvPr id="147" name="Google Shape;147;p6"/>
          <p:cNvPicPr preferRelativeResize="0"/>
          <p:nvPr/>
        </p:nvPicPr>
        <p:blipFill>
          <a:blip r:embed="rId3">
            <a:alphaModFix/>
          </a:blip>
          <a:stretch>
            <a:fillRect/>
          </a:stretch>
        </p:blipFill>
        <p:spPr>
          <a:xfrm>
            <a:off x="7693200" y="1690704"/>
            <a:ext cx="4105375" cy="19766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t>9. REFERENCES</a:t>
            </a:r>
            <a:endParaRPr/>
          </a:p>
        </p:txBody>
      </p:sp>
      <p:sp>
        <p:nvSpPr>
          <p:cNvPr id="153" name="Google Shape;153;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62500" lnSpcReduction="20000"/>
          </a:bodyPr>
          <a:lstStyle/>
          <a:p>
            <a:pPr indent="-300038" lvl="0" marL="457200" rtl="0" algn="just">
              <a:lnSpc>
                <a:spcPct val="90000"/>
              </a:lnSpc>
              <a:spcBef>
                <a:spcPts val="0"/>
              </a:spcBef>
              <a:spcAft>
                <a:spcPts val="0"/>
              </a:spcAft>
              <a:buSzPct val="64286"/>
              <a:buChar char="•"/>
            </a:pPr>
            <a:r>
              <a:rPr lang="en-GB"/>
              <a:t>Chis, T.V., Cioca, L.I., Badea, D.O., Cristea, I., Darabont, D.C., Iordache, R.M., Platon, S.N., Trifu, A. and Barsan, V.A. (2025). Integrated noise management strategies in industrial environments: a framework for occupational safety, health, and productivity. Sustainability, 17(3), p.1181.</a:t>
            </a:r>
            <a:endParaRPr/>
          </a:p>
          <a:p>
            <a:pPr indent="-300038" lvl="0" marL="457200" rtl="0" algn="just">
              <a:lnSpc>
                <a:spcPct val="90000"/>
              </a:lnSpc>
              <a:spcBef>
                <a:spcPts val="0"/>
              </a:spcBef>
              <a:spcAft>
                <a:spcPts val="0"/>
              </a:spcAft>
              <a:buSzPct val="64286"/>
              <a:buChar char="•"/>
            </a:pPr>
            <a:r>
              <a:rPr lang="en-GB"/>
              <a:t>de Oliveira Ferreira, R. and de Melo, F.A.M. (2023). Due Diligence-An Approach to Mitigating Risk In Relationships With Third Parties. Journal of Law and Corruption Review, 5, pp.e051-e051.</a:t>
            </a:r>
            <a:endParaRPr/>
          </a:p>
          <a:p>
            <a:pPr indent="-300038" lvl="0" marL="457200" rtl="0" algn="just">
              <a:lnSpc>
                <a:spcPct val="90000"/>
              </a:lnSpc>
              <a:spcBef>
                <a:spcPts val="0"/>
              </a:spcBef>
              <a:spcAft>
                <a:spcPts val="0"/>
              </a:spcAft>
              <a:buSzPct val="64286"/>
              <a:buChar char="•"/>
            </a:pPr>
            <a:r>
              <a:rPr lang="en-GB"/>
              <a:t>Fiset, J., Bhave, D.P. and Jha, N. (2024). The effects of language-related misunderstanding at work. Journal of Management, 50(1), pp.347-379.</a:t>
            </a:r>
            <a:endParaRPr/>
          </a:p>
          <a:p>
            <a:pPr indent="-300038" lvl="0" marL="457200" rtl="0" algn="just">
              <a:lnSpc>
                <a:spcPct val="90000"/>
              </a:lnSpc>
              <a:spcBef>
                <a:spcPts val="0"/>
              </a:spcBef>
              <a:spcAft>
                <a:spcPts val="0"/>
              </a:spcAft>
              <a:buSzPct val="64286"/>
              <a:buChar char="•"/>
            </a:pPr>
            <a:r>
              <a:rPr lang="en-GB"/>
              <a:t>Hse.gov.uk. (2026). Noise: Advice for workers - HSE. [online] Available at: https://www.hse.gov.uk/noise/worried.htm [Accessed 11 Apr. 2026].</a:t>
            </a:r>
            <a:endParaRPr/>
          </a:p>
          <a:p>
            <a:pPr indent="-300038" lvl="0" marL="457200" rtl="0" algn="just">
              <a:lnSpc>
                <a:spcPct val="90000"/>
              </a:lnSpc>
              <a:spcBef>
                <a:spcPts val="0"/>
              </a:spcBef>
              <a:spcAft>
                <a:spcPts val="0"/>
              </a:spcAft>
              <a:buSzPct val="64286"/>
              <a:buChar char="•"/>
            </a:pPr>
            <a:r>
              <a:rPr lang="en-GB"/>
              <a:t>Law.ac.uk. (2023). Research shows crisis of communication among UK workers. [online] Available at: https://www.law.ac.uk/about/press-releases/new-research-communication-crisis/ [Accessed 11 Apr. 2026].</a:t>
            </a:r>
            <a:endParaRPr/>
          </a:p>
          <a:p>
            <a:pPr indent="-300038" lvl="0" marL="457200" rtl="0" algn="just">
              <a:lnSpc>
                <a:spcPct val="90000"/>
              </a:lnSpc>
              <a:spcBef>
                <a:spcPts val="0"/>
              </a:spcBef>
              <a:spcAft>
                <a:spcPts val="0"/>
              </a:spcAft>
              <a:buSzPct val="64286"/>
              <a:buChar char="•"/>
            </a:pPr>
            <a:r>
              <a:rPr lang="en-GB"/>
              <a:t>Lyon, S. (2025). People Insight. [online] People Insight. Available at: https://peopleinsight.co.uk/team-communication/ [Accessed 11 Apr. 2026].</a:t>
            </a:r>
            <a:endParaRPr/>
          </a:p>
          <a:p>
            <a:pPr indent="-300038" lvl="0" marL="457200" rtl="0" algn="just">
              <a:lnSpc>
                <a:spcPct val="90000"/>
              </a:lnSpc>
              <a:spcBef>
                <a:spcPts val="0"/>
              </a:spcBef>
              <a:spcAft>
                <a:spcPts val="0"/>
              </a:spcAft>
              <a:buSzPct val="64286"/>
              <a:buChar char="•"/>
            </a:pPr>
            <a:r>
              <a:rPr lang="en-GB"/>
              <a:t>Manafa, I.F., Ohamobi, I.N. and Okafor, P.C. (2024). Communication and information systems in education. In Proceedings of the International Conference on Education and Digital Inclusion.</a:t>
            </a:r>
            <a:endParaRPr/>
          </a:p>
          <a:p>
            <a:pPr indent="-300038" lvl="0" marL="457200" rtl="0" algn="just">
              <a:lnSpc>
                <a:spcPct val="90000"/>
              </a:lnSpc>
              <a:spcBef>
                <a:spcPts val="0"/>
              </a:spcBef>
              <a:spcAft>
                <a:spcPts val="0"/>
              </a:spcAft>
              <a:buSzPct val="64286"/>
              <a:buChar char="•"/>
            </a:pPr>
            <a:r>
              <a:rPr lang="en-GB"/>
              <a:t>Omojuwa, B.A. (2025). Exploring the Communication Process Model. Mount Saint Vincent University.</a:t>
            </a:r>
            <a:endParaRPr/>
          </a:p>
          <a:p>
            <a:pPr indent="-300038" lvl="0" marL="457200" rtl="0" algn="just">
              <a:lnSpc>
                <a:spcPct val="90000"/>
              </a:lnSpc>
              <a:spcBef>
                <a:spcPts val="0"/>
              </a:spcBef>
              <a:spcAft>
                <a:spcPts val="0"/>
              </a:spcAft>
              <a:buSzPct val="64286"/>
              <a:buChar char="•"/>
            </a:pPr>
            <a:r>
              <a:rPr lang="en-GB"/>
              <a:t>TMA Performance (2021). 34% of US Employees Don’t Speak Up for of Fear of Retribution - TMA Performance. [online] TMA Performance. Available at: https://decisionwise.com/press-releases/decisionwise-benchmark-study-finds-that-34-of-employees-in-the-u-s-do-not-speak-up-because-of-fear-of-retribution/ [Accessed 11 Apr.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2025-03-30T08:53:31Z</dcterms:created>
  <dc:creator>Lloyd Beharry</dc:creator>
</cp:coreProperties>
</file>