
<file path=[Content_Types].xml><?xml version="1.0" encoding="utf-8"?>
<Types xmlns="http://schemas.openxmlformats.org/package/2006/content-types">
  <Default Extension="png" ContentType="image/png"/>
  <Default Extension="png&amp;ehk=BTEpzittfIdF02GFhdt" ContentType="image/png"/>
  <Default Extension="rels" ContentType="application/vnd.openxmlformats-package.relationships+xml"/>
  <Default Extension="xml" ContentType="application/xml"/>
  <Default Extension="png&amp;ehk=1h8WLdb5iDjZ8ddg42wXCQ&amp;r=0&amp;pid=OfficeInsert" ContentType="image/png"/>
  <Default Extension="png&amp;ehk=aTubGZQ3KTtkKJVJeT0Qog&amp;r=0&amp;pid=OfficeInsert" ContentType="image/p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6"/>
  </p:notesMasterIdLst>
  <p:handoutMasterIdLst>
    <p:handoutMasterId r:id="rId17"/>
  </p:handoutMasterIdLst>
  <p:sldIdLst>
    <p:sldId id="258" r:id="rId2"/>
    <p:sldId id="268" r:id="rId3"/>
    <p:sldId id="260" r:id="rId4"/>
    <p:sldId id="262" r:id="rId5"/>
    <p:sldId id="261" r:id="rId6"/>
    <p:sldId id="271" r:id="rId7"/>
    <p:sldId id="272" r:id="rId8"/>
    <p:sldId id="263" r:id="rId9"/>
    <p:sldId id="264" r:id="rId10"/>
    <p:sldId id="265" r:id="rId11"/>
    <p:sldId id="269" r:id="rId12"/>
    <p:sldId id="267" r:id="rId13"/>
    <p:sldId id="273" r:id="rId14"/>
    <p:sldId id="270" r:id="rId15"/>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59689" autoAdjust="0"/>
  </p:normalViewPr>
  <p:slideViewPr>
    <p:cSldViewPr showGuides="1">
      <p:cViewPr varScale="1">
        <p:scale>
          <a:sx n="46" d="100"/>
          <a:sy n="46" d="100"/>
        </p:scale>
        <p:origin x="1644" y="48"/>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11/23/2017</a:t>
            </a:fld>
            <a:endParaRPr dirty="0">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dirty="0">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11/23/2017</a:t>
            </a:fld>
            <a:endParaRPr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dirty="0"/>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presentation is going to be about the primary curriculum in Canada, and in particular the province of Alberta and how it compares with the primary curriculum here in Wales. </a:t>
            </a:r>
          </a:p>
          <a:p>
            <a:endParaRPr lang="en-GB" dirty="0"/>
          </a:p>
          <a:p>
            <a:r>
              <a:rPr lang="en-GB" dirty="0"/>
              <a:t>I wanted to look at Canada as my world curriculum because I wanted to compare Wales which is a country performing very poorly in the PISA tests with a country that is performing extremely well in the PISA tests, but as well as that, Canada is also a country that I feel has some very significant similarities to Wales and also some comparisons that can be made.</a:t>
            </a:r>
          </a:p>
        </p:txBody>
      </p:sp>
      <p:sp>
        <p:nvSpPr>
          <p:cNvPr id="4" name="Slide Number Placeholder 3"/>
          <p:cNvSpPr>
            <a:spLocks noGrp="1"/>
          </p:cNvSpPr>
          <p:nvPr>
            <p:ph type="sldNum" sz="quarter" idx="10"/>
          </p:nvPr>
        </p:nvSpPr>
        <p:spPr/>
        <p:txBody>
          <a:bodyPr/>
          <a:lstStyle/>
          <a:p>
            <a:fld id="{B8796F01-7154-41E0-B48B-A6921757531A}" type="slidenum">
              <a:rPr lang="en-GB" smtClean="0"/>
              <a:pPr/>
              <a:t>2</a:t>
            </a:fld>
            <a:endParaRPr lang="en-GB" dirty="0"/>
          </a:p>
        </p:txBody>
      </p:sp>
    </p:spTree>
    <p:extLst>
      <p:ext uri="{BB962C8B-B14F-4D97-AF65-F5344CB8AC3E}">
        <p14:creationId xmlns:p14="http://schemas.microsoft.com/office/powerpoint/2010/main" val="232507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discuss… </a:t>
            </a:r>
          </a:p>
        </p:txBody>
      </p:sp>
      <p:sp>
        <p:nvSpPr>
          <p:cNvPr id="4" name="Slide Number Placeholder 3"/>
          <p:cNvSpPr>
            <a:spLocks noGrp="1"/>
          </p:cNvSpPr>
          <p:nvPr>
            <p:ph type="sldNum" sz="quarter" idx="10"/>
          </p:nvPr>
        </p:nvSpPr>
        <p:spPr/>
        <p:txBody>
          <a:bodyPr/>
          <a:lstStyle/>
          <a:p>
            <a:fld id="{B8796F01-7154-41E0-B48B-A6921757531A}" type="slidenum">
              <a:rPr lang="en-GB" smtClean="0"/>
              <a:pPr/>
              <a:t>3</a:t>
            </a:fld>
            <a:endParaRPr lang="en-GB" dirty="0"/>
          </a:p>
        </p:txBody>
      </p:sp>
    </p:spTree>
    <p:extLst>
      <p:ext uri="{BB962C8B-B14F-4D97-AF65-F5344CB8AC3E}">
        <p14:creationId xmlns:p14="http://schemas.microsoft.com/office/powerpoint/2010/main" val="2800937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 of 70 countries</a:t>
            </a:r>
          </a:p>
        </p:txBody>
      </p:sp>
      <p:sp>
        <p:nvSpPr>
          <p:cNvPr id="4" name="Slide Number Placeholder 3"/>
          <p:cNvSpPr>
            <a:spLocks noGrp="1"/>
          </p:cNvSpPr>
          <p:nvPr>
            <p:ph type="sldNum" sz="quarter" idx="10"/>
          </p:nvPr>
        </p:nvSpPr>
        <p:spPr/>
        <p:txBody>
          <a:bodyPr/>
          <a:lstStyle/>
          <a:p>
            <a:fld id="{B8796F01-7154-41E0-B48B-A6921757531A}" type="slidenum">
              <a:rPr lang="en-GB" smtClean="0"/>
              <a:pPr/>
              <a:t>4</a:t>
            </a:fld>
            <a:endParaRPr lang="en-GB" dirty="0"/>
          </a:p>
        </p:txBody>
      </p:sp>
    </p:spTree>
    <p:extLst>
      <p:ext uri="{BB962C8B-B14F-4D97-AF65-F5344CB8AC3E}">
        <p14:creationId xmlns:p14="http://schemas.microsoft.com/office/powerpoint/2010/main" val="971365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slight differences throughout the country in the 10 provinces and 3 territories of Canada. </a:t>
            </a:r>
          </a:p>
          <a:p>
            <a:endParaRPr lang="en-GB" dirty="0"/>
          </a:p>
          <a:p>
            <a:r>
              <a:rPr lang="en-GB" dirty="0"/>
              <a:t>Although education in public primary schools is free, parents have to pay between $5 and $100 per term for their children to attend extra curricular classes in subjects such as music and art. </a:t>
            </a:r>
          </a:p>
          <a:p>
            <a:endParaRPr lang="en-GB" dirty="0"/>
          </a:p>
          <a:p>
            <a:r>
              <a:rPr lang="en-GB" dirty="0"/>
              <a:t>The language of instruction in most Canadian schools is English, the exception being Quebec where although it’s primarily French, in some communities classes are provided in both languages. All other schools in Quebec teach in French and most children attend French schools irrespective of the language spoken at home. </a:t>
            </a:r>
          </a:p>
          <a:p>
            <a:endParaRPr lang="en-GB" dirty="0"/>
          </a:p>
          <a:p>
            <a:r>
              <a:rPr lang="en-GB" dirty="0"/>
              <a:t>Each year some 30,000 migrant children enter Canada speaking neither English or French and must start their education in special language units or special schools. In some major cities children can even be taught in foreign languages, e.g. in Vancouver some schools teach in Cantonese, Japanese, Korean and Punjabi. This is something which is becoming more and more popular and it is believed by some that in years to come English and French will not only be the two main languages spoken throughout the country due to the growing multi-culturist nature of the country. </a:t>
            </a:r>
          </a:p>
          <a:p>
            <a:endParaRPr lang="en-GB" dirty="0"/>
          </a:p>
          <a:p>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5</a:t>
            </a:fld>
            <a:endParaRPr lang="en-GB" dirty="0"/>
          </a:p>
        </p:txBody>
      </p:sp>
    </p:spTree>
    <p:extLst>
      <p:ext uri="{BB962C8B-B14F-4D97-AF65-F5344CB8AC3E}">
        <p14:creationId xmlns:p14="http://schemas.microsoft.com/office/powerpoint/2010/main" val="2735049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elementary school curriculum varies with the organisation and educational aims of individual schools and local communities.</a:t>
            </a:r>
          </a:p>
          <a:p>
            <a:endParaRPr lang="en-GB" dirty="0"/>
          </a:p>
          <a:p>
            <a:r>
              <a:rPr lang="en-GB" dirty="0"/>
              <a:t>Promotion from one grade to the next is based on testing and a child whose performance is poor may be required to repeat a year, while a gifted child may be allowed to skip a year. </a:t>
            </a:r>
          </a:p>
          <a:p>
            <a:endParaRPr lang="en-GB" dirty="0"/>
          </a:p>
          <a:p>
            <a:r>
              <a:rPr lang="en-GB" dirty="0"/>
              <a:t>Elementary schools provide instruction in the fundamental skills of reading, writing and maths, as well as history, and geography (of their territory or province as well as the country overall and the wider world), crafts, music, science, art, and physical education, French/English depending on the first language of the school and ‘foreign’ languages, which used to be taught only at high schools, are now introduced during the last few years of elementary school in some areas.</a:t>
            </a:r>
          </a:p>
        </p:txBody>
      </p:sp>
      <p:sp>
        <p:nvSpPr>
          <p:cNvPr id="4" name="Slide Number Placeholder 3"/>
          <p:cNvSpPr>
            <a:spLocks noGrp="1"/>
          </p:cNvSpPr>
          <p:nvPr>
            <p:ph type="sldNum" sz="quarter" idx="10"/>
          </p:nvPr>
        </p:nvSpPr>
        <p:spPr/>
        <p:txBody>
          <a:bodyPr/>
          <a:lstStyle/>
          <a:p>
            <a:fld id="{B8796F01-7154-41E0-B48B-A6921757531A}" type="slidenum">
              <a:rPr lang="en-GB" smtClean="0"/>
              <a:pPr/>
              <a:t>6</a:t>
            </a:fld>
            <a:endParaRPr lang="en-GB" dirty="0"/>
          </a:p>
        </p:txBody>
      </p:sp>
    </p:spTree>
    <p:extLst>
      <p:ext uri="{BB962C8B-B14F-4D97-AF65-F5344CB8AC3E}">
        <p14:creationId xmlns:p14="http://schemas.microsoft.com/office/powerpoint/2010/main" val="1796214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US" dirty="0"/>
              <a:t>Although there are slight differences throughout the country, there is a mutual commitment to making sure every pupil has an equal chance in school. This is what is felt contributes to the high academic performance of migrant pupils throughout the country, who make up more than one third of the school population in Canada.</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dirty="0"/>
          </a:p>
          <a:p>
            <a:pPr marL="0" marR="0" lvl="0" indent="0" algn="l" defTabSz="1218987" rtl="0" eaLnBrk="1" fontAlgn="auto" latinLnBrk="0" hangingPunct="1">
              <a:lnSpc>
                <a:spcPct val="100000"/>
              </a:lnSpc>
              <a:spcBef>
                <a:spcPts val="0"/>
              </a:spcBef>
              <a:spcAft>
                <a:spcPts val="0"/>
              </a:spcAft>
              <a:buClrTx/>
              <a:buSzTx/>
              <a:buFontTx/>
              <a:buNone/>
              <a:tabLst/>
              <a:defRPr/>
            </a:pPr>
            <a:r>
              <a:rPr lang="en-US" dirty="0"/>
              <a:t>Headteachers are in control of budgets, setting their own ethos and shaping their own schools. </a:t>
            </a:r>
          </a:p>
          <a:p>
            <a:endParaRPr lang="en-GB" dirty="0"/>
          </a:p>
          <a:p>
            <a:r>
              <a:rPr lang="en-GB" dirty="0"/>
              <a:t>In fact, it is seen as the parents responsibility to educate their children alongside school.</a:t>
            </a:r>
          </a:p>
        </p:txBody>
      </p:sp>
      <p:sp>
        <p:nvSpPr>
          <p:cNvPr id="4" name="Slide Number Placeholder 3"/>
          <p:cNvSpPr>
            <a:spLocks noGrp="1"/>
          </p:cNvSpPr>
          <p:nvPr>
            <p:ph type="sldNum" sz="quarter" idx="10"/>
          </p:nvPr>
        </p:nvSpPr>
        <p:spPr/>
        <p:txBody>
          <a:bodyPr/>
          <a:lstStyle/>
          <a:p>
            <a:fld id="{B8796F01-7154-41E0-B48B-A6921757531A}" type="slidenum">
              <a:rPr lang="en-GB" smtClean="0"/>
              <a:pPr/>
              <a:t>8</a:t>
            </a:fld>
            <a:endParaRPr lang="en-GB" dirty="0"/>
          </a:p>
        </p:txBody>
      </p:sp>
    </p:spTree>
    <p:extLst>
      <p:ext uri="{BB962C8B-B14F-4D97-AF65-F5344CB8AC3E}">
        <p14:creationId xmlns:p14="http://schemas.microsoft.com/office/powerpoint/2010/main" val="1786238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 of 70 counties</a:t>
            </a:r>
          </a:p>
        </p:txBody>
      </p:sp>
      <p:sp>
        <p:nvSpPr>
          <p:cNvPr id="4" name="Slide Number Placeholder 3"/>
          <p:cNvSpPr>
            <a:spLocks noGrp="1"/>
          </p:cNvSpPr>
          <p:nvPr>
            <p:ph type="sldNum" sz="quarter" idx="10"/>
          </p:nvPr>
        </p:nvSpPr>
        <p:spPr/>
        <p:txBody>
          <a:bodyPr/>
          <a:lstStyle/>
          <a:p>
            <a:fld id="{B8796F01-7154-41E0-B48B-A6921757531A}" type="slidenum">
              <a:rPr lang="en-GB" smtClean="0"/>
              <a:pPr/>
              <a:t>10</a:t>
            </a:fld>
            <a:endParaRPr lang="en-GB" dirty="0"/>
          </a:p>
        </p:txBody>
      </p:sp>
    </p:spTree>
    <p:extLst>
      <p:ext uri="{BB962C8B-B14F-4D97-AF65-F5344CB8AC3E}">
        <p14:creationId xmlns:p14="http://schemas.microsoft.com/office/powerpoint/2010/main" val="2265615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US" dirty="0"/>
              <a:t>They begin primary education sooner in Canada than Wales, </a:t>
            </a:r>
            <a:r>
              <a:rPr lang="en-GB" dirty="0"/>
              <a:t>due to the foundation phase. They finish at the same age as our children though.</a:t>
            </a:r>
          </a:p>
          <a:p>
            <a:endParaRPr lang="en-GB" dirty="0"/>
          </a:p>
          <a:p>
            <a:r>
              <a:rPr lang="en-GB" dirty="0"/>
              <a:t>Two main languages spoken in both countries. This means we have English and Welsh speaking schools as Canada have English and French speaking ones.</a:t>
            </a:r>
          </a:p>
          <a:p>
            <a:endParaRPr lang="en-GB" dirty="0"/>
          </a:p>
          <a:p>
            <a:pPr marL="0" marR="0" lvl="0" indent="0" algn="l" defTabSz="1218987" rtl="0" eaLnBrk="1" fontAlgn="auto" latinLnBrk="0" hangingPunct="1">
              <a:lnSpc>
                <a:spcPct val="100000"/>
              </a:lnSpc>
              <a:spcBef>
                <a:spcPts val="0"/>
              </a:spcBef>
              <a:spcAft>
                <a:spcPts val="0"/>
              </a:spcAft>
              <a:buClrTx/>
              <a:buSzTx/>
              <a:buFontTx/>
              <a:buNone/>
              <a:tabLst/>
              <a:defRPr/>
            </a:pPr>
            <a:r>
              <a:rPr lang="en-US" dirty="0"/>
              <a:t>Canada don’t tend to have school uniforms and Wales does.</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dirty="0"/>
          </a:p>
          <a:p>
            <a:pPr marL="0" marR="0" lvl="0" indent="0" algn="l" defTabSz="1218987" rtl="0" eaLnBrk="1" fontAlgn="auto" latinLnBrk="0" hangingPunct="1">
              <a:lnSpc>
                <a:spcPct val="100000"/>
              </a:lnSpc>
              <a:spcBef>
                <a:spcPts val="0"/>
              </a:spcBef>
              <a:spcAft>
                <a:spcPts val="0"/>
              </a:spcAft>
              <a:buClrTx/>
              <a:buSzTx/>
              <a:buFontTx/>
              <a:buNone/>
              <a:tabLst/>
              <a:defRPr/>
            </a:pPr>
            <a:r>
              <a:rPr lang="en-US" dirty="0"/>
              <a:t>Curriculum is the same all over Wales unlike Canada.</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dirty="0"/>
          </a:p>
          <a:p>
            <a:pPr marL="0" marR="0" lvl="0" indent="0" algn="l" defTabSz="1218987" rtl="0" eaLnBrk="1" fontAlgn="auto" latinLnBrk="0" hangingPunct="1">
              <a:lnSpc>
                <a:spcPct val="100000"/>
              </a:lnSpc>
              <a:spcBef>
                <a:spcPts val="0"/>
              </a:spcBef>
              <a:spcAft>
                <a:spcPts val="0"/>
              </a:spcAft>
              <a:buClrTx/>
              <a:buSzTx/>
              <a:buFontTx/>
              <a:buNone/>
              <a:tabLst/>
              <a:defRPr/>
            </a:pPr>
            <a:r>
              <a:rPr lang="en-US" dirty="0"/>
              <a:t>Children in Wales are not held back in school by having to re-do a year if they fail assessments</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dirty="0"/>
          </a:p>
          <a:p>
            <a:r>
              <a:rPr lang="en-GB" dirty="0"/>
              <a:t>Subjects studied in both countries are similar. There are compulsory subjects in Wales that aren’t studied in Canada. Typically Religious Education is only studied in private schools throughout Canada.</a:t>
            </a:r>
          </a:p>
          <a:p>
            <a:endParaRPr lang="en-GB" dirty="0"/>
          </a:p>
          <a:p>
            <a:r>
              <a:rPr lang="en-GB" dirty="0"/>
              <a:t>Wales doesn’t particularly have a high achievement rate with migrants, whereas in Canada they do.</a:t>
            </a:r>
          </a:p>
          <a:p>
            <a:endParaRPr lang="en-GB" dirty="0"/>
          </a:p>
          <a:p>
            <a:r>
              <a:rPr lang="en-GB" dirty="0"/>
              <a:t>In Wales we place a great emphasis on setting children, particularly in the core subjects, whereas in Canada there is no setting at all.</a:t>
            </a:r>
          </a:p>
          <a:p>
            <a:endParaRPr lang="en-GB" dirty="0"/>
          </a:p>
          <a:p>
            <a:r>
              <a:rPr lang="en-GB" dirty="0"/>
              <a:t>Parents in Wales are not seen as being primarily responsible for their children’s education anymore. Responsibility is pushed onto schools. In Canada, parents work in partnership with the schools.</a:t>
            </a:r>
          </a:p>
        </p:txBody>
      </p:sp>
      <p:sp>
        <p:nvSpPr>
          <p:cNvPr id="4" name="Slide Number Placeholder 3"/>
          <p:cNvSpPr>
            <a:spLocks noGrp="1"/>
          </p:cNvSpPr>
          <p:nvPr>
            <p:ph type="sldNum" sz="quarter" idx="10"/>
          </p:nvPr>
        </p:nvSpPr>
        <p:spPr/>
        <p:txBody>
          <a:bodyPr/>
          <a:lstStyle/>
          <a:p>
            <a:fld id="{B8796F01-7154-41E0-B48B-A6921757531A}" type="slidenum">
              <a:rPr lang="en-GB" smtClean="0"/>
              <a:pPr/>
              <a:t>12</a:t>
            </a:fld>
            <a:endParaRPr lang="en-GB" dirty="0"/>
          </a:p>
        </p:txBody>
      </p:sp>
    </p:spTree>
    <p:extLst>
      <p:ext uri="{BB962C8B-B14F-4D97-AF65-F5344CB8AC3E}">
        <p14:creationId xmlns:p14="http://schemas.microsoft.com/office/powerpoint/2010/main" val="27627901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11/23/2017</a:t>
            </a:fld>
            <a:endParaRPr lang="en-US" dirty="0"/>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11/23/2017</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dirty="0"/>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dirty="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11/23/2017</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11/23/2017</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11/23/2017</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11/23/2017</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11/23/2017</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11/23/2017</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dirty="0"/>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dirty="0"/>
              <a:t>Click icon to add picture</a:t>
            </a:r>
            <a:endParaRPr dirty="0"/>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11/23/2017</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dirty="0"/>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11/23/2017</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dirty="0"/>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11/23/2017</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dirty="0"/>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11/23/2017</a:t>
            </a:fld>
            <a:endParaRPr lang="en-US" dirty="0"/>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amp;ehk=1h8WLdb5iDjZ8ddg42wXCQ&amp;r=0&amp;pid=OfficeInsert"/><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commons.wikimedia.org/wiki/file:flag_of_canada_1964.sv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amp;ehk=BTEpzittfIdF02GFhdt"/><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en.wikipedia.org/wiki/Provinces_and_territories_of_Canada"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amp;ehk=aTubGZQ3KTtkKJVJeT0Qog&amp;r=0&amp;pid=OfficeInsert"/><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en.wikipedia.org/wiki/file:red_x.sv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ommons.wikimedia.org/wiki/File:Flag_of_Wales_2.svg"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ww.compareyourcountry.org/pisa/country/CAN?lg=en" TargetMode="External"/><Relationship Id="rId3" Type="http://schemas.openxmlformats.org/officeDocument/2006/relationships/hyperlink" Target="http://www.cic.gc.ca/english/newcomers/before-education-schools.asp" TargetMode="External"/><Relationship Id="rId7" Type="http://schemas.openxmlformats.org/officeDocument/2006/relationships/hyperlink" Target="http://www.oecd.org/pisa/pisa-2015-results-in-focus.pdf" TargetMode="External"/><Relationship Id="rId2" Type="http://schemas.openxmlformats.org/officeDocument/2006/relationships/hyperlink" Target="http://www.bbc.co.uk/news/business-40708421" TargetMode="External"/><Relationship Id="rId1" Type="http://schemas.openxmlformats.org/officeDocument/2006/relationships/slideLayout" Target="../slideLayouts/slideLayout2.xml"/><Relationship Id="rId6" Type="http://schemas.openxmlformats.org/officeDocument/2006/relationships/hyperlink" Target="http://www.learnalberta.ca/content/mychildslearning/index.html" TargetMode="External"/><Relationship Id="rId5" Type="http://schemas.openxmlformats.org/officeDocument/2006/relationships/hyperlink" Target="https://www.justlanded.com/english/Canada/Canada-Guide/Education/Public-Schools" TargetMode="External"/><Relationship Id="rId4" Type="http://schemas.openxmlformats.org/officeDocument/2006/relationships/hyperlink" Target="https://www.justlanded.com/english/Canada/Canada-Guide/Education/Education-in-Canada" TargetMode="External"/><Relationship Id="rId9" Type="http://schemas.openxmlformats.org/officeDocument/2006/relationships/hyperlink" Target="https://www.theguardian.com/education/2011/jan/04/education-policy-canadian-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Curriculum Studies</a:t>
            </a:r>
          </a:p>
        </p:txBody>
      </p:sp>
      <p:sp>
        <p:nvSpPr>
          <p:cNvPr id="3" name="Subtitle 2"/>
          <p:cNvSpPr>
            <a:spLocks noGrp="1"/>
          </p:cNvSpPr>
          <p:nvPr>
            <p:ph type="subTitle" idx="1"/>
          </p:nvPr>
        </p:nvSpPr>
        <p:spPr/>
        <p:txBody>
          <a:bodyPr/>
          <a:lstStyle/>
          <a:p>
            <a:r>
              <a:rPr lang="en-US" dirty="0"/>
              <a:t>Katie Williams</a:t>
            </a:r>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1B1B-6096-4ADD-9A96-FD92599A4E19}"/>
              </a:ext>
            </a:extLst>
          </p:cNvPr>
          <p:cNvSpPr>
            <a:spLocks noGrp="1"/>
          </p:cNvSpPr>
          <p:nvPr>
            <p:ph type="title"/>
          </p:nvPr>
        </p:nvSpPr>
        <p:spPr>
          <a:xfrm>
            <a:off x="981844" y="2564904"/>
            <a:ext cx="10157354" cy="1397000"/>
          </a:xfrm>
        </p:spPr>
        <p:txBody>
          <a:bodyPr>
            <a:normAutofit/>
          </a:bodyPr>
          <a:lstStyle/>
          <a:p>
            <a:r>
              <a:rPr lang="en-GB" sz="9600" dirty="0"/>
              <a:t>Introduction</a:t>
            </a:r>
          </a:p>
        </p:txBody>
      </p:sp>
    </p:spTree>
    <p:extLst>
      <p:ext uri="{BB962C8B-B14F-4D97-AF65-F5344CB8AC3E}">
        <p14:creationId xmlns:p14="http://schemas.microsoft.com/office/powerpoint/2010/main" val="2759209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Main Objectives</a:t>
            </a:r>
          </a:p>
        </p:txBody>
      </p:sp>
      <p:sp>
        <p:nvSpPr>
          <p:cNvPr id="3" name="Content Placeholder 2"/>
          <p:cNvSpPr>
            <a:spLocks noGrp="1"/>
          </p:cNvSpPr>
          <p:nvPr>
            <p:ph idx="1"/>
          </p:nvPr>
        </p:nvSpPr>
        <p:spPr/>
        <p:txBody>
          <a:bodyPr/>
          <a:lstStyle/>
          <a:p>
            <a:r>
              <a:rPr lang="en-US" dirty="0"/>
              <a:t>Primary Education in Canada</a:t>
            </a:r>
          </a:p>
          <a:p>
            <a:r>
              <a:rPr lang="en-US" dirty="0"/>
              <a:t>The Primary Curriculum in Alberta, Canada</a:t>
            </a:r>
          </a:p>
          <a:p>
            <a:r>
              <a:rPr lang="en-US" dirty="0"/>
              <a:t>The positives of the primary curriculum in Alberta</a:t>
            </a:r>
          </a:p>
          <a:p>
            <a:r>
              <a:rPr lang="en-US" dirty="0"/>
              <a:t>The negatives of the primary curriculum in Alberta</a:t>
            </a:r>
          </a:p>
          <a:p>
            <a:r>
              <a:rPr lang="en-US" dirty="0"/>
              <a:t>A comparison of Alberta’s primary curriculum and the Welsh primary curriculum</a:t>
            </a:r>
          </a:p>
        </p:txBody>
      </p:sp>
    </p:spTree>
    <p:extLst>
      <p:ext uri="{BB962C8B-B14F-4D97-AF65-F5344CB8AC3E}">
        <p14:creationId xmlns:p14="http://schemas.microsoft.com/office/powerpoint/2010/main" val="840374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676343-95CE-45DC-973E-FA5B7C7596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28187" y="1268760"/>
            <a:ext cx="4446476" cy="2223238"/>
          </a:xfrm>
          <a:prstGeom prst="rect">
            <a:avLst/>
          </a:prstGeom>
        </p:spPr>
      </p:pic>
      <p:sp>
        <p:nvSpPr>
          <p:cNvPr id="2" name="Title 1"/>
          <p:cNvSpPr>
            <a:spLocks noGrp="1"/>
          </p:cNvSpPr>
          <p:nvPr>
            <p:ph type="title"/>
          </p:nvPr>
        </p:nvSpPr>
        <p:spPr/>
        <p:txBody>
          <a:bodyPr/>
          <a:lstStyle/>
          <a:p>
            <a:r>
              <a:rPr lang="en-US" dirty="0"/>
              <a:t>PISA - Canada</a:t>
            </a:r>
          </a:p>
        </p:txBody>
      </p:sp>
      <p:sp>
        <p:nvSpPr>
          <p:cNvPr id="3" name="Content Placeholder 2"/>
          <p:cNvSpPr>
            <a:spLocks noGrp="1"/>
          </p:cNvSpPr>
          <p:nvPr>
            <p:ph idx="1"/>
          </p:nvPr>
        </p:nvSpPr>
        <p:spPr/>
        <p:txBody>
          <a:bodyPr>
            <a:normAutofit/>
          </a:bodyPr>
          <a:lstStyle/>
          <a:p>
            <a:r>
              <a:rPr lang="en-US" dirty="0"/>
              <a:t>Science - 7</a:t>
            </a:r>
            <a:r>
              <a:rPr lang="en-US" baseline="30000" dirty="0"/>
              <a:t>th</a:t>
            </a:r>
            <a:r>
              <a:rPr lang="en-US" dirty="0"/>
              <a:t> place</a:t>
            </a:r>
          </a:p>
          <a:p>
            <a:r>
              <a:rPr lang="en-US" dirty="0"/>
              <a:t>Maths - 10</a:t>
            </a:r>
            <a:r>
              <a:rPr lang="en-US" baseline="30000" dirty="0"/>
              <a:t>th</a:t>
            </a:r>
            <a:r>
              <a:rPr lang="en-US" dirty="0"/>
              <a:t> place</a:t>
            </a:r>
          </a:p>
          <a:p>
            <a:r>
              <a:rPr lang="en-US" dirty="0"/>
              <a:t>Reading - 2</a:t>
            </a:r>
            <a:r>
              <a:rPr lang="en-US" baseline="30000" dirty="0"/>
              <a:t>nd</a:t>
            </a:r>
            <a:r>
              <a:rPr lang="en-US" dirty="0"/>
              <a:t> place</a:t>
            </a:r>
          </a:p>
          <a:p>
            <a:pPr marL="0" indent="0" algn="r">
              <a:buNone/>
            </a:pPr>
            <a:endParaRPr lang="en-US" dirty="0"/>
          </a:p>
          <a:p>
            <a:pPr marL="0" indent="0" algn="r">
              <a:buNone/>
            </a:pPr>
            <a:endParaRPr lang="en-US" dirty="0"/>
          </a:p>
          <a:p>
            <a:pPr marL="0" indent="0" algn="r">
              <a:buNone/>
            </a:pPr>
            <a:endParaRPr lang="en-US" dirty="0"/>
          </a:p>
          <a:p>
            <a:pPr marL="0" indent="0" algn="r">
              <a:buNone/>
            </a:pPr>
            <a:r>
              <a:rPr lang="en-US" dirty="0"/>
              <a:t>OECD (2016)</a:t>
            </a:r>
          </a:p>
          <a:p>
            <a:endParaRPr lang="en-US" baseline="30000" dirty="0"/>
          </a:p>
        </p:txBody>
      </p:sp>
    </p:spTree>
    <p:extLst>
      <p:ext uri="{BB962C8B-B14F-4D97-AF65-F5344CB8AC3E}">
        <p14:creationId xmlns:p14="http://schemas.microsoft.com/office/powerpoint/2010/main" val="1917223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Primary Education in Canada</a:t>
            </a:r>
          </a:p>
        </p:txBody>
      </p:sp>
      <p:sp>
        <p:nvSpPr>
          <p:cNvPr id="3" name="Content Placeholder 2"/>
          <p:cNvSpPr>
            <a:spLocks noGrp="1"/>
          </p:cNvSpPr>
          <p:nvPr>
            <p:ph idx="1"/>
          </p:nvPr>
        </p:nvSpPr>
        <p:spPr>
          <a:xfrm>
            <a:off x="1117308" y="1701800"/>
            <a:ext cx="10377703" cy="4470400"/>
          </a:xfrm>
        </p:spPr>
        <p:txBody>
          <a:bodyPr>
            <a:normAutofit fontScale="85000" lnSpcReduction="20000"/>
          </a:bodyPr>
          <a:lstStyle/>
          <a:p>
            <a:r>
              <a:rPr lang="en-US" sz="2600" dirty="0"/>
              <a:t>Known as Elementary Education</a:t>
            </a:r>
          </a:p>
          <a:p>
            <a:r>
              <a:rPr lang="en-US" sz="2600" dirty="0"/>
              <a:t>Begins at age 5/6</a:t>
            </a:r>
          </a:p>
          <a:p>
            <a:r>
              <a:rPr lang="en-US" sz="2600" dirty="0"/>
              <a:t>Finishes at age 11</a:t>
            </a:r>
          </a:p>
          <a:p>
            <a:r>
              <a:rPr lang="en-US" sz="2600" dirty="0"/>
              <a:t>Slight differences throughout country</a:t>
            </a:r>
          </a:p>
          <a:p>
            <a:r>
              <a:rPr lang="en-US" sz="2600" dirty="0"/>
              <a:t>Education is free</a:t>
            </a:r>
          </a:p>
          <a:p>
            <a:r>
              <a:rPr lang="en-US" sz="2600" dirty="0"/>
              <a:t>Extra curricular classes cost $$$</a:t>
            </a:r>
          </a:p>
          <a:p>
            <a:r>
              <a:rPr lang="en-US" sz="2600" dirty="0"/>
              <a:t>School uniforms are rare </a:t>
            </a:r>
          </a:p>
          <a:p>
            <a:r>
              <a:rPr lang="en-US" sz="2600" dirty="0"/>
              <a:t>Schools are English or French speaking</a:t>
            </a:r>
          </a:p>
          <a:p>
            <a:pPr marL="0" indent="0" algn="r">
              <a:buNone/>
            </a:pPr>
            <a:r>
              <a:rPr lang="en-US" dirty="0"/>
              <a:t>Justlanded.com (2017)</a:t>
            </a:r>
          </a:p>
          <a:p>
            <a:endParaRPr lang="en-US" dirty="0"/>
          </a:p>
        </p:txBody>
      </p:sp>
      <p:pic>
        <p:nvPicPr>
          <p:cNvPr id="5" name="Picture 4">
            <a:extLst>
              <a:ext uri="{FF2B5EF4-FFF2-40B4-BE49-F238E27FC236}">
                <a16:creationId xmlns:a16="http://schemas.microsoft.com/office/drawing/2014/main" id="{663FBE15-C212-4E62-9CDF-B1FADEB44D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29789" y="1707444"/>
            <a:ext cx="4344874" cy="3756645"/>
          </a:xfrm>
          <a:prstGeom prst="rect">
            <a:avLst/>
          </a:prstGeom>
        </p:spPr>
      </p:pic>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F66AF-AE68-4F46-A114-598241D37660}"/>
              </a:ext>
            </a:extLst>
          </p:cNvPr>
          <p:cNvSpPr>
            <a:spLocks noGrp="1"/>
          </p:cNvSpPr>
          <p:nvPr>
            <p:ph type="title"/>
          </p:nvPr>
        </p:nvSpPr>
        <p:spPr/>
        <p:txBody>
          <a:bodyPr/>
          <a:lstStyle/>
          <a:p>
            <a:r>
              <a:rPr lang="en-GB" dirty="0"/>
              <a:t>Curriculum &amp; Assessment in Canada</a:t>
            </a:r>
          </a:p>
        </p:txBody>
      </p:sp>
      <p:sp>
        <p:nvSpPr>
          <p:cNvPr id="3" name="Content Placeholder 2">
            <a:extLst>
              <a:ext uri="{FF2B5EF4-FFF2-40B4-BE49-F238E27FC236}">
                <a16:creationId xmlns:a16="http://schemas.microsoft.com/office/drawing/2014/main" id="{106F2D8B-D71B-4713-88EF-85164E940406}"/>
              </a:ext>
            </a:extLst>
          </p:cNvPr>
          <p:cNvSpPr>
            <a:spLocks noGrp="1"/>
          </p:cNvSpPr>
          <p:nvPr>
            <p:ph idx="1"/>
          </p:nvPr>
        </p:nvSpPr>
        <p:spPr/>
        <p:txBody>
          <a:bodyPr>
            <a:normAutofit fontScale="92500"/>
          </a:bodyPr>
          <a:lstStyle/>
          <a:p>
            <a:r>
              <a:rPr lang="en-GB" sz="2600" dirty="0"/>
              <a:t>Educational aims of the schools and the local communities varies</a:t>
            </a:r>
          </a:p>
          <a:p>
            <a:r>
              <a:rPr lang="en-GB" sz="2600" dirty="0"/>
              <a:t>Testing decides whether children move up to the next grade</a:t>
            </a:r>
          </a:p>
          <a:p>
            <a:r>
              <a:rPr lang="en-GB" sz="2600" dirty="0"/>
              <a:t>General subjects that are studied across most of Canada</a:t>
            </a:r>
          </a:p>
          <a:p>
            <a:endParaRPr lang="en-GB" sz="2600" dirty="0"/>
          </a:p>
          <a:p>
            <a:pPr marL="0" indent="0" algn="r">
              <a:buNone/>
            </a:pPr>
            <a:endParaRPr lang="en-GB" sz="2600" dirty="0"/>
          </a:p>
          <a:p>
            <a:pPr marL="0" indent="0" algn="r">
              <a:buNone/>
            </a:pPr>
            <a:endParaRPr lang="en-GB" sz="2600" dirty="0"/>
          </a:p>
          <a:p>
            <a:pPr marL="0" indent="0" algn="r">
              <a:buNone/>
            </a:pPr>
            <a:r>
              <a:rPr lang="en-GB" sz="2600" dirty="0"/>
              <a:t>Government of Canada (2017)</a:t>
            </a:r>
          </a:p>
          <a:p>
            <a:endParaRPr lang="en-GB" dirty="0"/>
          </a:p>
        </p:txBody>
      </p:sp>
    </p:spTree>
    <p:extLst>
      <p:ext uri="{BB962C8B-B14F-4D97-AF65-F5344CB8AC3E}">
        <p14:creationId xmlns:p14="http://schemas.microsoft.com/office/powerpoint/2010/main" val="1506385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41BBB-D765-4D2E-8725-D1A49488260E}"/>
              </a:ext>
            </a:extLst>
          </p:cNvPr>
          <p:cNvSpPr>
            <a:spLocks noGrp="1"/>
          </p:cNvSpPr>
          <p:nvPr>
            <p:ph type="title"/>
          </p:nvPr>
        </p:nvSpPr>
        <p:spPr>
          <a:xfrm>
            <a:off x="1117309" y="226758"/>
            <a:ext cx="10157354" cy="852512"/>
          </a:xfrm>
        </p:spPr>
        <p:txBody>
          <a:bodyPr/>
          <a:lstStyle/>
          <a:p>
            <a:r>
              <a:rPr lang="en-GB" dirty="0"/>
              <a:t>Primary Curriculum in Alberta</a:t>
            </a:r>
          </a:p>
        </p:txBody>
      </p:sp>
      <p:graphicFrame>
        <p:nvGraphicFramePr>
          <p:cNvPr id="4" name="Table 3">
            <a:extLst>
              <a:ext uri="{FF2B5EF4-FFF2-40B4-BE49-F238E27FC236}">
                <a16:creationId xmlns:a16="http://schemas.microsoft.com/office/drawing/2014/main" id="{05750FBC-66D0-43DD-8690-792210DB066D}"/>
              </a:ext>
            </a:extLst>
          </p:cNvPr>
          <p:cNvGraphicFramePr>
            <a:graphicFrameLocks noGrp="1"/>
          </p:cNvGraphicFramePr>
          <p:nvPr>
            <p:extLst>
              <p:ext uri="{D42A27DB-BD31-4B8C-83A1-F6EECF244321}">
                <p14:modId xmlns:p14="http://schemas.microsoft.com/office/powerpoint/2010/main" val="311840116"/>
              </p:ext>
            </p:extLst>
          </p:nvPr>
        </p:nvGraphicFramePr>
        <p:xfrm>
          <a:off x="1097761" y="1866266"/>
          <a:ext cx="9860772" cy="4855408"/>
        </p:xfrm>
        <a:graphic>
          <a:graphicData uri="http://schemas.openxmlformats.org/drawingml/2006/table">
            <a:tbl>
              <a:tblPr bandRow="1">
                <a:tableStyleId>{5DA37D80-6434-44D0-A028-1B22A696006F}</a:tableStyleId>
              </a:tblPr>
              <a:tblGrid>
                <a:gridCol w="4930386">
                  <a:extLst>
                    <a:ext uri="{9D8B030D-6E8A-4147-A177-3AD203B41FA5}">
                      <a16:colId xmlns:a16="http://schemas.microsoft.com/office/drawing/2014/main" val="3118125905"/>
                    </a:ext>
                  </a:extLst>
                </a:gridCol>
                <a:gridCol w="4930386">
                  <a:extLst>
                    <a:ext uri="{9D8B030D-6E8A-4147-A177-3AD203B41FA5}">
                      <a16:colId xmlns:a16="http://schemas.microsoft.com/office/drawing/2014/main" val="2902970789"/>
                    </a:ext>
                  </a:extLst>
                </a:gridCol>
              </a:tblGrid>
              <a:tr h="576064">
                <a:tc>
                  <a:txBody>
                    <a:bodyPr/>
                    <a:lstStyle/>
                    <a:p>
                      <a:r>
                        <a:rPr lang="en-GB" sz="2400" b="0" dirty="0"/>
                        <a:t>Art</a:t>
                      </a:r>
                    </a:p>
                  </a:txBody>
                  <a:tcPr/>
                </a:tc>
                <a:tc>
                  <a:txBody>
                    <a:bodyPr/>
                    <a:lstStyle/>
                    <a:p>
                      <a:r>
                        <a:rPr lang="en-GB" sz="2400" b="0" dirty="0"/>
                        <a:t>Drama</a:t>
                      </a:r>
                    </a:p>
                  </a:txBody>
                  <a:tcPr/>
                </a:tc>
                <a:extLst>
                  <a:ext uri="{0D108BD9-81ED-4DB2-BD59-A6C34878D82A}">
                    <a16:rowId xmlns:a16="http://schemas.microsoft.com/office/drawing/2014/main" val="3178006843"/>
                  </a:ext>
                </a:extLst>
              </a:tr>
              <a:tr h="576064">
                <a:tc>
                  <a:txBody>
                    <a:bodyPr/>
                    <a:lstStyle/>
                    <a:p>
                      <a:r>
                        <a:rPr lang="en-GB" dirty="0"/>
                        <a:t>Social Studies</a:t>
                      </a:r>
                    </a:p>
                  </a:txBody>
                  <a:tcPr/>
                </a:tc>
                <a:tc>
                  <a:txBody>
                    <a:bodyPr/>
                    <a:lstStyle/>
                    <a:p>
                      <a:r>
                        <a:rPr lang="en-GB" dirty="0"/>
                        <a:t>First Nations Languages</a:t>
                      </a:r>
                    </a:p>
                  </a:txBody>
                  <a:tcPr/>
                </a:tc>
                <a:extLst>
                  <a:ext uri="{0D108BD9-81ED-4DB2-BD59-A6C34878D82A}">
                    <a16:rowId xmlns:a16="http://schemas.microsoft.com/office/drawing/2014/main" val="2351875669"/>
                  </a:ext>
                </a:extLst>
              </a:tr>
              <a:tr h="576064">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English Language Arts</a:t>
                      </a:r>
                    </a:p>
                  </a:txBody>
                  <a:tcPr/>
                </a:tc>
                <a:tc>
                  <a:txBody>
                    <a:bodyPr/>
                    <a:lstStyle/>
                    <a:p>
                      <a:r>
                        <a:rPr lang="en-GB" dirty="0"/>
                        <a:t>French as a Second Language</a:t>
                      </a:r>
                    </a:p>
                  </a:txBody>
                  <a:tcPr/>
                </a:tc>
                <a:extLst>
                  <a:ext uri="{0D108BD9-81ED-4DB2-BD59-A6C34878D82A}">
                    <a16:rowId xmlns:a16="http://schemas.microsoft.com/office/drawing/2014/main" val="4086416463"/>
                  </a:ext>
                </a:extLst>
              </a:tr>
              <a:tr h="576064">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Health &amp; Life Skills</a:t>
                      </a:r>
                    </a:p>
                  </a:txBody>
                  <a:tcPr/>
                </a:tc>
                <a:tc>
                  <a:txBody>
                    <a:bodyPr/>
                    <a:lstStyle/>
                    <a:p>
                      <a:r>
                        <a:rPr lang="en-GB" dirty="0"/>
                        <a:t>International Languages</a:t>
                      </a:r>
                    </a:p>
                  </a:txBody>
                  <a:tcPr/>
                </a:tc>
                <a:extLst>
                  <a:ext uri="{0D108BD9-81ED-4DB2-BD59-A6C34878D82A}">
                    <a16:rowId xmlns:a16="http://schemas.microsoft.com/office/drawing/2014/main" val="4217936128"/>
                  </a:ext>
                </a:extLst>
              </a:tr>
              <a:tr h="576064">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Mathematics</a:t>
                      </a:r>
                    </a:p>
                  </a:txBody>
                  <a:tcPr/>
                </a:tc>
                <a:tc>
                  <a:txBody>
                    <a:bodyPr/>
                    <a:lstStyle/>
                    <a:p>
                      <a:r>
                        <a:rPr lang="en-GB" dirty="0"/>
                        <a:t>Career &amp; Technology Foundations</a:t>
                      </a:r>
                    </a:p>
                  </a:txBody>
                  <a:tcPr/>
                </a:tc>
                <a:extLst>
                  <a:ext uri="{0D108BD9-81ED-4DB2-BD59-A6C34878D82A}">
                    <a16:rowId xmlns:a16="http://schemas.microsoft.com/office/drawing/2014/main" val="2081359696"/>
                  </a:ext>
                </a:extLst>
              </a:tr>
              <a:tr h="576064">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Music</a:t>
                      </a:r>
                    </a:p>
                  </a:txBody>
                  <a:tcPr/>
                </a:tc>
                <a:tc>
                  <a:txBody>
                    <a:bodyPr/>
                    <a:lstStyle/>
                    <a:p>
                      <a:endParaRPr lang="en-GB" dirty="0"/>
                    </a:p>
                  </a:txBody>
                  <a:tcPr/>
                </a:tc>
                <a:extLst>
                  <a:ext uri="{0D108BD9-81ED-4DB2-BD59-A6C34878D82A}">
                    <a16:rowId xmlns:a16="http://schemas.microsoft.com/office/drawing/2014/main" val="608111571"/>
                  </a:ext>
                </a:extLst>
              </a:tr>
              <a:tr h="576064">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Physical Education</a:t>
                      </a:r>
                    </a:p>
                  </a:txBody>
                  <a:tcPr/>
                </a:tc>
                <a:tc>
                  <a:txBody>
                    <a:bodyPr/>
                    <a:lstStyle/>
                    <a:p>
                      <a:endParaRPr lang="en-GB" dirty="0"/>
                    </a:p>
                  </a:txBody>
                  <a:tcPr/>
                </a:tc>
                <a:extLst>
                  <a:ext uri="{0D108BD9-81ED-4DB2-BD59-A6C34878D82A}">
                    <a16:rowId xmlns:a16="http://schemas.microsoft.com/office/drawing/2014/main" val="652369377"/>
                  </a:ext>
                </a:extLst>
              </a:tr>
              <a:tr h="576064">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dirty="0"/>
                        <a:t>Science</a:t>
                      </a:r>
                    </a:p>
                  </a:txBody>
                  <a:tcPr/>
                </a:tc>
                <a:tc>
                  <a:txBody>
                    <a:bodyPr/>
                    <a:lstStyle/>
                    <a:p>
                      <a:pPr algn="r"/>
                      <a:r>
                        <a:rPr lang="en-GB" sz="1800" dirty="0"/>
                        <a:t>Learn Alberta (2017)</a:t>
                      </a:r>
                    </a:p>
                  </a:txBody>
                  <a:tcPr/>
                </a:tc>
                <a:extLst>
                  <a:ext uri="{0D108BD9-81ED-4DB2-BD59-A6C34878D82A}">
                    <a16:rowId xmlns:a16="http://schemas.microsoft.com/office/drawing/2014/main" val="2531372055"/>
                  </a:ext>
                </a:extLst>
              </a:tr>
            </a:tbl>
          </a:graphicData>
        </a:graphic>
      </p:graphicFrame>
      <p:sp>
        <p:nvSpPr>
          <p:cNvPr id="6" name="TextBox 5">
            <a:extLst>
              <a:ext uri="{FF2B5EF4-FFF2-40B4-BE49-F238E27FC236}">
                <a16:creationId xmlns:a16="http://schemas.microsoft.com/office/drawing/2014/main" id="{7AC7EF91-6131-45CE-824E-F6795C395DE2}"/>
              </a:ext>
            </a:extLst>
          </p:cNvPr>
          <p:cNvSpPr txBox="1"/>
          <p:nvPr/>
        </p:nvSpPr>
        <p:spPr>
          <a:xfrm>
            <a:off x="1117309" y="1251169"/>
            <a:ext cx="4392488" cy="560153"/>
          </a:xfrm>
          <a:prstGeom prst="rect">
            <a:avLst/>
          </a:prstGeom>
          <a:noFill/>
        </p:spPr>
        <p:txBody>
          <a:bodyPr wrap="square" rtlCol="0">
            <a:spAutoFit/>
          </a:bodyPr>
          <a:lstStyle/>
          <a:p>
            <a:pPr>
              <a:lnSpc>
                <a:spcPct val="95000"/>
              </a:lnSpc>
            </a:pPr>
            <a:r>
              <a:rPr lang="en-GB" sz="3200" dirty="0"/>
              <a:t>Compulsory</a:t>
            </a:r>
          </a:p>
        </p:txBody>
      </p:sp>
      <p:sp>
        <p:nvSpPr>
          <p:cNvPr id="7" name="TextBox 6">
            <a:extLst>
              <a:ext uri="{FF2B5EF4-FFF2-40B4-BE49-F238E27FC236}">
                <a16:creationId xmlns:a16="http://schemas.microsoft.com/office/drawing/2014/main" id="{961E35AD-74B0-48D2-997D-33B52A81627D}"/>
              </a:ext>
            </a:extLst>
          </p:cNvPr>
          <p:cNvSpPr txBox="1"/>
          <p:nvPr/>
        </p:nvSpPr>
        <p:spPr>
          <a:xfrm>
            <a:off x="6667619" y="1251169"/>
            <a:ext cx="4290914" cy="560153"/>
          </a:xfrm>
          <a:prstGeom prst="rect">
            <a:avLst/>
          </a:prstGeom>
          <a:noFill/>
        </p:spPr>
        <p:txBody>
          <a:bodyPr wrap="square" rtlCol="0">
            <a:spAutoFit/>
          </a:bodyPr>
          <a:lstStyle/>
          <a:p>
            <a:pPr algn="r">
              <a:lnSpc>
                <a:spcPct val="95000"/>
              </a:lnSpc>
            </a:pPr>
            <a:r>
              <a:rPr lang="en-GB" sz="3200" dirty="0"/>
              <a:t>Optional</a:t>
            </a:r>
          </a:p>
        </p:txBody>
      </p:sp>
    </p:spTree>
    <p:extLst>
      <p:ext uri="{BB962C8B-B14F-4D97-AF65-F5344CB8AC3E}">
        <p14:creationId xmlns:p14="http://schemas.microsoft.com/office/powerpoint/2010/main" val="4197105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Positives of the Curriculum in </a:t>
            </a:r>
            <a:r>
              <a:rPr lang="en-GB" dirty="0"/>
              <a:t>Alberta</a:t>
            </a:r>
            <a:endParaRPr lang="en-US" dirty="0"/>
          </a:p>
        </p:txBody>
      </p:sp>
      <p:sp>
        <p:nvSpPr>
          <p:cNvPr id="3" name="Content Placeholder 2"/>
          <p:cNvSpPr>
            <a:spLocks noGrp="1"/>
          </p:cNvSpPr>
          <p:nvPr>
            <p:ph idx="1"/>
          </p:nvPr>
        </p:nvSpPr>
        <p:spPr/>
        <p:txBody>
          <a:bodyPr>
            <a:noAutofit/>
          </a:bodyPr>
          <a:lstStyle/>
          <a:p>
            <a:r>
              <a:rPr lang="en-US" dirty="0"/>
              <a:t>Equality is a common theme</a:t>
            </a:r>
          </a:p>
          <a:p>
            <a:r>
              <a:rPr lang="en-US" dirty="0"/>
              <a:t>High level of achievement in migrant pupils</a:t>
            </a:r>
          </a:p>
          <a:p>
            <a:r>
              <a:rPr lang="en-US" dirty="0"/>
              <a:t>Autonomy given to headteachers </a:t>
            </a:r>
          </a:p>
          <a:p>
            <a:r>
              <a:rPr lang="en-US" dirty="0"/>
              <a:t>Don’t ‘set’ children</a:t>
            </a:r>
          </a:p>
          <a:p>
            <a:r>
              <a:rPr lang="en-US" dirty="0"/>
              <a:t>Parents play an important role in their child’s education</a:t>
            </a:r>
          </a:p>
          <a:p>
            <a:pPr marL="0" indent="0">
              <a:buNone/>
            </a:pPr>
            <a:endParaRPr lang="en-US" dirty="0"/>
          </a:p>
          <a:p>
            <a:pPr marL="0" indent="0" algn="r">
              <a:buNone/>
            </a:pPr>
            <a:r>
              <a:rPr lang="en-US" dirty="0"/>
              <a:t>BBC News (2017) &amp; The Guardian (2011)</a:t>
            </a:r>
          </a:p>
        </p:txBody>
      </p:sp>
      <p:pic>
        <p:nvPicPr>
          <p:cNvPr id="7" name="Picture 6" descr="A picture containing plant&#10;&#10;Description generated with high confidence">
            <a:extLst>
              <a:ext uri="{FF2B5EF4-FFF2-40B4-BE49-F238E27FC236}">
                <a16:creationId xmlns:a16="http://schemas.microsoft.com/office/drawing/2014/main" id="{2876747C-D87A-4684-B6AB-4142EE64B7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12588" y="1473200"/>
            <a:ext cx="566795" cy="648692"/>
          </a:xfrm>
          <a:prstGeom prst="rect">
            <a:avLst/>
          </a:prstGeom>
        </p:spPr>
      </p:pic>
      <p:pic>
        <p:nvPicPr>
          <p:cNvPr id="10" name="Picture 9" descr="A picture containing plant&#10;&#10;Description generated with high confidence">
            <a:extLst>
              <a:ext uri="{FF2B5EF4-FFF2-40B4-BE49-F238E27FC236}">
                <a16:creationId xmlns:a16="http://schemas.microsoft.com/office/drawing/2014/main" id="{B56054B3-01C7-464B-B207-5ABE0CC1D9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38828" y="3937000"/>
            <a:ext cx="566795" cy="648692"/>
          </a:xfrm>
          <a:prstGeom prst="rect">
            <a:avLst/>
          </a:prstGeom>
        </p:spPr>
      </p:pic>
      <p:pic>
        <p:nvPicPr>
          <p:cNvPr id="11" name="Picture 10" descr="A picture containing plant&#10;&#10;Description generated with high confidence">
            <a:extLst>
              <a:ext uri="{FF2B5EF4-FFF2-40B4-BE49-F238E27FC236}">
                <a16:creationId xmlns:a16="http://schemas.microsoft.com/office/drawing/2014/main" id="{62D1D762-9B8B-4618-8D1E-3E51A5E263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87503" y="2770584"/>
            <a:ext cx="566795" cy="648692"/>
          </a:xfrm>
          <a:prstGeom prst="rect">
            <a:avLst/>
          </a:prstGeom>
        </p:spPr>
      </p:pic>
      <p:pic>
        <p:nvPicPr>
          <p:cNvPr id="12" name="Picture 11" descr="A picture containing plant&#10;&#10;Description generated with high confidence">
            <a:extLst>
              <a:ext uri="{FF2B5EF4-FFF2-40B4-BE49-F238E27FC236}">
                <a16:creationId xmlns:a16="http://schemas.microsoft.com/office/drawing/2014/main" id="{6B9A9364-57DD-4D80-A231-AC35215EFDF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29213" y="2121892"/>
            <a:ext cx="566795" cy="648692"/>
          </a:xfrm>
          <a:prstGeom prst="rect">
            <a:avLst/>
          </a:prstGeom>
        </p:spPr>
      </p:pic>
      <p:pic>
        <p:nvPicPr>
          <p:cNvPr id="16" name="Picture 15" descr="A picture containing plant&#10;&#10;Description generated with high confidence">
            <a:extLst>
              <a:ext uri="{FF2B5EF4-FFF2-40B4-BE49-F238E27FC236}">
                <a16:creationId xmlns:a16="http://schemas.microsoft.com/office/drawing/2014/main" id="{DDF6C37C-109E-49B2-8A6C-92B6B268B74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68403" y="3322588"/>
            <a:ext cx="566795" cy="648692"/>
          </a:xfrm>
          <a:prstGeom prst="rect">
            <a:avLst/>
          </a:prstGeom>
        </p:spPr>
      </p:pic>
    </p:spTree>
    <p:extLst>
      <p:ext uri="{BB962C8B-B14F-4D97-AF65-F5344CB8AC3E}">
        <p14:creationId xmlns:p14="http://schemas.microsoft.com/office/powerpoint/2010/main" val="3714522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96" y="76200"/>
            <a:ext cx="11233248" cy="1397000"/>
          </a:xfrm>
        </p:spPr>
        <p:txBody>
          <a:bodyPr>
            <a:normAutofit/>
          </a:bodyPr>
          <a:lstStyle/>
          <a:p>
            <a:r>
              <a:rPr lang="en-US" sz="4200" dirty="0"/>
              <a:t>The Negatives of the Curriculum in Alberta</a:t>
            </a:r>
          </a:p>
        </p:txBody>
      </p:sp>
      <p:sp>
        <p:nvSpPr>
          <p:cNvPr id="3" name="Content Placeholder 2"/>
          <p:cNvSpPr>
            <a:spLocks noGrp="1"/>
          </p:cNvSpPr>
          <p:nvPr>
            <p:ph idx="1"/>
          </p:nvPr>
        </p:nvSpPr>
        <p:spPr/>
        <p:txBody>
          <a:bodyPr/>
          <a:lstStyle/>
          <a:p>
            <a:r>
              <a:rPr lang="en-US" dirty="0"/>
              <a:t>Federal Government has a limited role</a:t>
            </a:r>
          </a:p>
          <a:p>
            <a:r>
              <a:rPr lang="en-US" dirty="0"/>
              <a:t>No national system of education</a:t>
            </a:r>
          </a:p>
          <a:p>
            <a:r>
              <a:rPr lang="en-US" dirty="0"/>
              <a:t>No consistency if you moved to another part of Canada</a:t>
            </a:r>
          </a:p>
          <a:p>
            <a:r>
              <a:rPr lang="en-US" dirty="0"/>
              <a:t>If children are being kept back a grade or 2 then this can have a negative impact on their education</a:t>
            </a:r>
          </a:p>
          <a:p>
            <a:endParaRPr lang="en-US" dirty="0"/>
          </a:p>
          <a:p>
            <a:endParaRPr lang="en-US" dirty="0"/>
          </a:p>
          <a:p>
            <a:pPr marL="0" indent="0" algn="r">
              <a:buNone/>
            </a:pPr>
            <a:r>
              <a:rPr lang="en-US" dirty="0"/>
              <a:t>McAdams (1993) &amp; Government of Canada (2017)</a:t>
            </a:r>
          </a:p>
        </p:txBody>
      </p:sp>
      <p:pic>
        <p:nvPicPr>
          <p:cNvPr id="12" name="Picture 11">
            <a:extLst>
              <a:ext uri="{FF2B5EF4-FFF2-40B4-BE49-F238E27FC236}">
                <a16:creationId xmlns:a16="http://schemas.microsoft.com/office/drawing/2014/main" id="{7C809B77-90C4-45C5-8AFB-C55FD7C3DC7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18548" y="1701800"/>
            <a:ext cx="432048" cy="432048"/>
          </a:xfrm>
          <a:prstGeom prst="rect">
            <a:avLst/>
          </a:prstGeom>
        </p:spPr>
      </p:pic>
      <p:pic>
        <p:nvPicPr>
          <p:cNvPr id="14" name="Picture 13">
            <a:extLst>
              <a:ext uri="{FF2B5EF4-FFF2-40B4-BE49-F238E27FC236}">
                <a16:creationId xmlns:a16="http://schemas.microsoft.com/office/drawing/2014/main" id="{9CD6B340-8072-47AA-8D02-AB321053A86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82844" y="2852936"/>
            <a:ext cx="432048" cy="432048"/>
          </a:xfrm>
          <a:prstGeom prst="rect">
            <a:avLst/>
          </a:prstGeom>
        </p:spPr>
      </p:pic>
      <p:pic>
        <p:nvPicPr>
          <p:cNvPr id="15" name="Picture 14">
            <a:extLst>
              <a:ext uri="{FF2B5EF4-FFF2-40B4-BE49-F238E27FC236}">
                <a16:creationId xmlns:a16="http://schemas.microsoft.com/office/drawing/2014/main" id="{10C54C37-E8FB-47D2-97D9-14D6623987C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4452" y="2282745"/>
            <a:ext cx="432048" cy="432048"/>
          </a:xfrm>
          <a:prstGeom prst="rect">
            <a:avLst/>
          </a:prstGeom>
        </p:spPr>
      </p:pic>
      <p:pic>
        <p:nvPicPr>
          <p:cNvPr id="16" name="Picture 15">
            <a:extLst>
              <a:ext uri="{FF2B5EF4-FFF2-40B4-BE49-F238E27FC236}">
                <a16:creationId xmlns:a16="http://schemas.microsoft.com/office/drawing/2014/main" id="{C8C87F12-44C8-4C1B-AB19-CE0048618E3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21063" y="3937000"/>
            <a:ext cx="432048" cy="432048"/>
          </a:xfrm>
          <a:prstGeom prst="rect">
            <a:avLst/>
          </a:prstGeom>
        </p:spPr>
      </p:pic>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PISA - Wales</a:t>
            </a:r>
          </a:p>
        </p:txBody>
      </p:sp>
      <p:sp>
        <p:nvSpPr>
          <p:cNvPr id="3" name="Content Placeholder 2"/>
          <p:cNvSpPr>
            <a:spLocks noGrp="1"/>
          </p:cNvSpPr>
          <p:nvPr>
            <p:ph idx="1"/>
          </p:nvPr>
        </p:nvSpPr>
        <p:spPr/>
        <p:txBody>
          <a:bodyPr>
            <a:normAutofit lnSpcReduction="10000"/>
          </a:bodyPr>
          <a:lstStyle/>
          <a:p>
            <a:r>
              <a:rPr lang="en-US" dirty="0"/>
              <a:t>Science – 35</a:t>
            </a:r>
            <a:r>
              <a:rPr lang="en-US" baseline="30000" dirty="0"/>
              <a:t>th</a:t>
            </a:r>
            <a:r>
              <a:rPr lang="en-US" dirty="0"/>
              <a:t> place</a:t>
            </a:r>
          </a:p>
          <a:p>
            <a:r>
              <a:rPr lang="en-US" dirty="0"/>
              <a:t>Maths – 39</a:t>
            </a:r>
            <a:r>
              <a:rPr lang="en-US" baseline="30000" dirty="0"/>
              <a:t>th</a:t>
            </a:r>
            <a:r>
              <a:rPr lang="en-US" dirty="0"/>
              <a:t> place</a:t>
            </a:r>
          </a:p>
          <a:p>
            <a:r>
              <a:rPr lang="en-US" dirty="0"/>
              <a:t>Reading – 40</a:t>
            </a:r>
            <a:r>
              <a:rPr lang="en-US" baseline="30000" dirty="0"/>
              <a:t>th</a:t>
            </a:r>
            <a:r>
              <a:rPr lang="en-US" dirty="0"/>
              <a:t> place</a:t>
            </a:r>
          </a:p>
          <a:p>
            <a:endParaRPr lang="en-US" dirty="0"/>
          </a:p>
          <a:p>
            <a:endParaRPr lang="en-US" dirty="0"/>
          </a:p>
          <a:p>
            <a:pPr marL="0" indent="0">
              <a:buNone/>
            </a:pPr>
            <a:endParaRPr lang="en-US" dirty="0"/>
          </a:p>
          <a:p>
            <a:pPr marL="0" indent="0">
              <a:buNone/>
            </a:pPr>
            <a:endParaRPr lang="en-US" dirty="0"/>
          </a:p>
          <a:p>
            <a:pPr marL="0" indent="0" algn="r">
              <a:buNone/>
            </a:pPr>
            <a:r>
              <a:rPr lang="en-US" dirty="0"/>
              <a:t>OECD (2016)</a:t>
            </a:r>
          </a:p>
        </p:txBody>
      </p:sp>
      <p:pic>
        <p:nvPicPr>
          <p:cNvPr id="5" name="Picture 4">
            <a:extLst>
              <a:ext uri="{FF2B5EF4-FFF2-40B4-BE49-F238E27FC236}">
                <a16:creationId xmlns:a16="http://schemas.microsoft.com/office/drawing/2014/main" id="{59A8209B-C230-4925-89A4-AAE696DBA49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79876" y="1196752"/>
            <a:ext cx="3794787" cy="2276872"/>
          </a:xfrm>
          <a:prstGeom prst="rect">
            <a:avLst/>
          </a:prstGeom>
        </p:spPr>
      </p:pic>
    </p:spTree>
    <p:extLst>
      <p:ext uri="{BB962C8B-B14F-4D97-AF65-F5344CB8AC3E}">
        <p14:creationId xmlns:p14="http://schemas.microsoft.com/office/powerpoint/2010/main" val="236976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2A591A6-6BEA-4660-8DB9-B71B32CEFF6E}"/>
              </a:ext>
            </a:extLst>
          </p:cNvPr>
          <p:cNvPicPr>
            <a:picLocks noChangeAspect="1"/>
          </p:cNvPicPr>
          <p:nvPr/>
        </p:nvPicPr>
        <p:blipFill rotWithShape="1">
          <a:blip r:embed="rId2"/>
          <a:srcRect t="10070"/>
          <a:stretch/>
        </p:blipFill>
        <p:spPr>
          <a:xfrm>
            <a:off x="0" y="404664"/>
            <a:ext cx="12188825" cy="6162738"/>
          </a:xfrm>
          <a:prstGeom prst="rect">
            <a:avLst/>
          </a:prstGeom>
        </p:spPr>
      </p:pic>
      <p:sp>
        <p:nvSpPr>
          <p:cNvPr id="3" name="TextBox 2">
            <a:extLst>
              <a:ext uri="{FF2B5EF4-FFF2-40B4-BE49-F238E27FC236}">
                <a16:creationId xmlns:a16="http://schemas.microsoft.com/office/drawing/2014/main" id="{AAA6DA5A-29B7-4AD1-853A-0961CD4FD826}"/>
              </a:ext>
            </a:extLst>
          </p:cNvPr>
          <p:cNvSpPr txBox="1"/>
          <p:nvPr/>
        </p:nvSpPr>
        <p:spPr>
          <a:xfrm>
            <a:off x="4366220" y="395969"/>
            <a:ext cx="3456384" cy="443198"/>
          </a:xfrm>
          <a:prstGeom prst="rect">
            <a:avLst/>
          </a:prstGeom>
          <a:noFill/>
        </p:spPr>
        <p:txBody>
          <a:bodyPr wrap="square" rtlCol="0">
            <a:spAutoFit/>
          </a:bodyPr>
          <a:lstStyle/>
          <a:p>
            <a:pPr>
              <a:lnSpc>
                <a:spcPct val="95000"/>
              </a:lnSpc>
            </a:pPr>
            <a:r>
              <a:rPr lang="en-GB" dirty="0"/>
              <a:t>OECD (2016)</a:t>
            </a:r>
          </a:p>
        </p:txBody>
      </p:sp>
    </p:spTree>
    <p:extLst>
      <p:ext uri="{BB962C8B-B14F-4D97-AF65-F5344CB8AC3E}">
        <p14:creationId xmlns:p14="http://schemas.microsoft.com/office/powerpoint/2010/main" val="2060605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370" y="404664"/>
            <a:ext cx="11089231" cy="793080"/>
          </a:xfrm>
        </p:spPr>
        <p:txBody>
          <a:bodyPr>
            <a:noAutofit/>
          </a:bodyPr>
          <a:lstStyle/>
          <a:p>
            <a:r>
              <a:rPr lang="en-US" sz="4200" dirty="0"/>
              <a:t>How the Schools &amp; Curriculums Compare</a:t>
            </a:r>
          </a:p>
        </p:txBody>
      </p:sp>
      <p:sp>
        <p:nvSpPr>
          <p:cNvPr id="3" name="Content Placeholder 2"/>
          <p:cNvSpPr>
            <a:spLocks noGrp="1"/>
          </p:cNvSpPr>
          <p:nvPr>
            <p:ph idx="1"/>
          </p:nvPr>
        </p:nvSpPr>
        <p:spPr/>
        <p:txBody>
          <a:bodyPr>
            <a:normAutofit fontScale="92500" lnSpcReduction="10000"/>
          </a:bodyPr>
          <a:lstStyle/>
          <a:p>
            <a:r>
              <a:rPr lang="en-US" sz="2200" dirty="0"/>
              <a:t>Start at different ages</a:t>
            </a:r>
          </a:p>
          <a:p>
            <a:r>
              <a:rPr lang="en-US" sz="2200" dirty="0"/>
              <a:t>Two main languages </a:t>
            </a:r>
          </a:p>
          <a:p>
            <a:r>
              <a:rPr lang="en-US" sz="2200" dirty="0"/>
              <a:t>School uniforms</a:t>
            </a:r>
          </a:p>
          <a:p>
            <a:r>
              <a:rPr lang="en-US" sz="2200" dirty="0"/>
              <a:t>Curriculum consistency</a:t>
            </a:r>
          </a:p>
          <a:p>
            <a:r>
              <a:rPr lang="en-US" sz="2200" dirty="0"/>
              <a:t>Progression</a:t>
            </a:r>
          </a:p>
          <a:p>
            <a:r>
              <a:rPr lang="en-US" sz="2200" dirty="0"/>
              <a:t>Subjects studied</a:t>
            </a:r>
          </a:p>
          <a:p>
            <a:r>
              <a:rPr lang="en-US" sz="2200" dirty="0"/>
              <a:t>Achievement in migrant children</a:t>
            </a:r>
          </a:p>
          <a:p>
            <a:r>
              <a:rPr lang="en-US" sz="2200" dirty="0"/>
              <a:t>Setting</a:t>
            </a:r>
          </a:p>
          <a:p>
            <a:r>
              <a:rPr lang="en-US" sz="2200" dirty="0"/>
              <a:t>Parent role</a:t>
            </a:r>
          </a:p>
          <a:p>
            <a:endParaRPr lang="en-US" dirty="0"/>
          </a:p>
          <a:p>
            <a:endParaRPr lang="en-US" dirty="0"/>
          </a:p>
          <a:p>
            <a:endParaRPr lang="en-US" dirty="0"/>
          </a:p>
        </p:txBody>
      </p:sp>
    </p:spTree>
    <p:extLst>
      <p:ext uri="{BB962C8B-B14F-4D97-AF65-F5344CB8AC3E}">
        <p14:creationId xmlns:p14="http://schemas.microsoft.com/office/powerpoint/2010/main" val="1484067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38B36-C69F-400B-98A7-B709A086B92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2AAAB847-DD66-45E3-A54B-5C29C597062D}"/>
              </a:ext>
            </a:extLst>
          </p:cNvPr>
          <p:cNvSpPr>
            <a:spLocks noGrp="1"/>
          </p:cNvSpPr>
          <p:nvPr>
            <p:ph idx="1"/>
          </p:nvPr>
        </p:nvSpPr>
        <p:spPr/>
        <p:txBody>
          <a:bodyPr>
            <a:normAutofit fontScale="92500" lnSpcReduction="10000"/>
          </a:bodyPr>
          <a:lstStyle/>
          <a:p>
            <a:r>
              <a:rPr lang="en-GB" dirty="0"/>
              <a:t>Canada is very high in the world PISA rankings</a:t>
            </a:r>
          </a:p>
          <a:p>
            <a:r>
              <a:rPr lang="en-GB" dirty="0"/>
              <a:t>The curriculum is varied in each province and territory but not to a huge degree</a:t>
            </a:r>
          </a:p>
          <a:p>
            <a:r>
              <a:rPr lang="en-GB" dirty="0"/>
              <a:t>There are compulsory subjects that children must take and optional ones at elementary level too</a:t>
            </a:r>
          </a:p>
          <a:p>
            <a:r>
              <a:rPr lang="en-GB" dirty="0"/>
              <a:t>There are many positives of the curriculum within Alberta and other provinces and territories in Canada, along with negatives</a:t>
            </a:r>
          </a:p>
          <a:p>
            <a:r>
              <a:rPr lang="en-GB" dirty="0"/>
              <a:t>Wales is very low down in the PISA rankings</a:t>
            </a:r>
          </a:p>
          <a:p>
            <a:r>
              <a:rPr lang="en-GB" dirty="0"/>
              <a:t>There are many differences to be made between each country that may be reasons why they perform so differently along with a few similarities too</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96783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CBB2B-6142-4F99-8C34-C1AE17D2256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6F80265-FBD9-430F-8C1D-6A1F5E6AFF3A}"/>
              </a:ext>
            </a:extLst>
          </p:cNvPr>
          <p:cNvSpPr>
            <a:spLocks noGrp="1"/>
          </p:cNvSpPr>
          <p:nvPr>
            <p:ph idx="1"/>
          </p:nvPr>
        </p:nvSpPr>
        <p:spPr/>
        <p:txBody>
          <a:bodyPr>
            <a:normAutofit fontScale="92500" lnSpcReduction="20000"/>
          </a:bodyPr>
          <a:lstStyle/>
          <a:p>
            <a:r>
              <a:rPr lang="en-GB" sz="1200" dirty="0"/>
              <a:t>BBC News (2017) ‘How Canada became an education superpower’ Available at: </a:t>
            </a:r>
            <a:r>
              <a:rPr lang="en-GB" sz="1200" dirty="0">
                <a:hlinkClick r:id="rId2"/>
              </a:rPr>
              <a:t>http://www.bbc.co.uk/news/business-40708421</a:t>
            </a:r>
            <a:r>
              <a:rPr lang="en-GB" sz="1200" dirty="0"/>
              <a:t> (Accessed: 21</a:t>
            </a:r>
            <a:r>
              <a:rPr lang="en-GB" sz="1200" baseline="30000" dirty="0"/>
              <a:t>st</a:t>
            </a:r>
            <a:r>
              <a:rPr lang="en-GB" sz="1200" dirty="0"/>
              <a:t> November 2017).</a:t>
            </a:r>
          </a:p>
          <a:p>
            <a:r>
              <a:rPr lang="en-GB" sz="1200" dirty="0"/>
              <a:t>Government of Canada (2017) ‘Elementary and Secondary Education’ Available at: </a:t>
            </a:r>
            <a:r>
              <a:rPr lang="en-GB" sz="1200" dirty="0">
                <a:hlinkClick r:id="rId3"/>
              </a:rPr>
              <a:t>http://www.cic.gc.ca/english/newcomers/before-education-schools.asp</a:t>
            </a:r>
            <a:r>
              <a:rPr lang="en-GB" sz="1200" dirty="0"/>
              <a:t> (Accessed: 21</a:t>
            </a:r>
            <a:r>
              <a:rPr lang="en-GB" sz="1200" baseline="30000" dirty="0"/>
              <a:t>st</a:t>
            </a:r>
            <a:r>
              <a:rPr lang="en-GB" sz="1200" dirty="0"/>
              <a:t> November 2017).</a:t>
            </a:r>
          </a:p>
          <a:p>
            <a:r>
              <a:rPr lang="en-GB" sz="1200" dirty="0"/>
              <a:t>Just Landed (2017) ‘Education in Canada: An Introduction’ Available at: </a:t>
            </a:r>
            <a:r>
              <a:rPr lang="en-GB" sz="1200" dirty="0">
                <a:hlinkClick r:id="rId4"/>
              </a:rPr>
              <a:t>https://www.justlanded.com/english/Canada/Canada-Guide/Education/Education-in-Canada</a:t>
            </a:r>
            <a:r>
              <a:rPr lang="en-GB" sz="1200" dirty="0"/>
              <a:t> (Accessed: 21</a:t>
            </a:r>
            <a:r>
              <a:rPr lang="en-GB" sz="1200" baseline="30000" dirty="0"/>
              <a:t>st</a:t>
            </a:r>
            <a:r>
              <a:rPr lang="en-GB" sz="1200" dirty="0"/>
              <a:t> November 2017).</a:t>
            </a:r>
          </a:p>
          <a:p>
            <a:r>
              <a:rPr lang="en-GB" sz="1200" dirty="0"/>
              <a:t>Just Landed (2017) ‘The Canadian Public School System’ Available at: </a:t>
            </a:r>
            <a:r>
              <a:rPr lang="en-GB" sz="1200" dirty="0">
                <a:hlinkClick r:id="rId5"/>
              </a:rPr>
              <a:t>https://www.justlanded.com/english/Canada/Canada-Guide/Education/Public-Schools</a:t>
            </a:r>
            <a:r>
              <a:rPr lang="en-GB" sz="1200" dirty="0"/>
              <a:t> (Accessed: 21</a:t>
            </a:r>
            <a:r>
              <a:rPr lang="en-GB" sz="1200" baseline="30000" dirty="0"/>
              <a:t>st</a:t>
            </a:r>
            <a:r>
              <a:rPr lang="en-GB" sz="1200" dirty="0"/>
              <a:t> November 2017). </a:t>
            </a:r>
          </a:p>
          <a:p>
            <a:r>
              <a:rPr lang="en-GB" sz="1200" dirty="0"/>
              <a:t>Learn Alberta (2017) ‘My Child’s Learning’ Available at: </a:t>
            </a:r>
            <a:r>
              <a:rPr lang="en-GB" sz="1200" dirty="0">
                <a:hlinkClick r:id="rId6"/>
              </a:rPr>
              <a:t>http://www.learnalberta.ca/content/mychildslearning/index.html</a:t>
            </a:r>
            <a:r>
              <a:rPr lang="en-GB" sz="1200" dirty="0"/>
              <a:t> (Accessed: 23</a:t>
            </a:r>
            <a:r>
              <a:rPr lang="en-GB" sz="1200" baseline="30000" dirty="0"/>
              <a:t>rd</a:t>
            </a:r>
            <a:r>
              <a:rPr lang="en-GB" sz="1200" dirty="0"/>
              <a:t> November 2017).</a:t>
            </a:r>
          </a:p>
          <a:p>
            <a:r>
              <a:rPr lang="en-GB" sz="1200" dirty="0"/>
              <a:t>McAdams (1993) </a:t>
            </a:r>
            <a:r>
              <a:rPr lang="en-GB" sz="1200" i="1" dirty="0"/>
              <a:t>Lessons from Abroad: How Other Countries Educate their Children. </a:t>
            </a:r>
            <a:r>
              <a:rPr lang="en-GB" sz="1200" dirty="0"/>
              <a:t>Pennsylvania: </a:t>
            </a:r>
            <a:r>
              <a:rPr lang="en-GB" sz="1200" dirty="0" err="1"/>
              <a:t>Technomic</a:t>
            </a:r>
            <a:r>
              <a:rPr lang="en-GB" sz="1200" dirty="0"/>
              <a:t>.</a:t>
            </a:r>
          </a:p>
          <a:p>
            <a:r>
              <a:rPr lang="en-GB" sz="1200" dirty="0"/>
              <a:t>OECD (2016) </a:t>
            </a:r>
            <a:r>
              <a:rPr lang="en-GB" sz="1200" i="1" dirty="0"/>
              <a:t>PISA 2015 Results in Focus </a:t>
            </a:r>
            <a:r>
              <a:rPr lang="en-GB" sz="1200" dirty="0"/>
              <a:t>[Online] Available at: </a:t>
            </a:r>
            <a:r>
              <a:rPr lang="en-GB" sz="1200" dirty="0">
                <a:hlinkClick r:id="rId7"/>
              </a:rPr>
              <a:t>http://www.oecd.org/pisa/pisa-2015-results-in-focus.pdf</a:t>
            </a:r>
            <a:r>
              <a:rPr lang="en-GB" sz="1200" dirty="0"/>
              <a:t> (Accessed: 19</a:t>
            </a:r>
            <a:r>
              <a:rPr lang="en-GB" sz="1200" baseline="30000" dirty="0"/>
              <a:t>th</a:t>
            </a:r>
            <a:r>
              <a:rPr lang="en-GB" sz="1200" dirty="0"/>
              <a:t> November 2017).</a:t>
            </a:r>
          </a:p>
          <a:p>
            <a:r>
              <a:rPr lang="en-GB" sz="1200" dirty="0"/>
              <a:t>PISA (2016) ‘PISA 2015 – Compare your Country’ Available at: </a:t>
            </a:r>
            <a:r>
              <a:rPr lang="en-GB" sz="1200" dirty="0">
                <a:hlinkClick r:id="rId8"/>
              </a:rPr>
              <a:t>http://www.compareyourcountry.org/pisa/country/CAN?lg=en</a:t>
            </a:r>
            <a:r>
              <a:rPr lang="en-GB" sz="1200" dirty="0"/>
              <a:t> (Accessed: 19</a:t>
            </a:r>
            <a:r>
              <a:rPr lang="en-GB" sz="1200" baseline="30000" dirty="0"/>
              <a:t>th</a:t>
            </a:r>
            <a:r>
              <a:rPr lang="en-GB" sz="1200" dirty="0"/>
              <a:t> November 2017).</a:t>
            </a:r>
          </a:p>
          <a:p>
            <a:r>
              <a:rPr lang="en-GB" sz="1200" dirty="0"/>
              <a:t>The Guardian (2011) ‘Is the Canadian model right for UK schools?’ Available at: </a:t>
            </a:r>
            <a:r>
              <a:rPr lang="en-GB" sz="1200" dirty="0">
                <a:hlinkClick r:id="rId9"/>
              </a:rPr>
              <a:t>https://www.theguardian.com/education/2011/jan/04/education-policy-canadian-model</a:t>
            </a:r>
            <a:r>
              <a:rPr lang="en-GB" sz="1200" dirty="0"/>
              <a:t> (Accessed: 23rd November 2017). </a:t>
            </a:r>
          </a:p>
        </p:txBody>
      </p:sp>
    </p:spTree>
    <p:extLst>
      <p:ext uri="{BB962C8B-B14F-4D97-AF65-F5344CB8AC3E}">
        <p14:creationId xmlns:p14="http://schemas.microsoft.com/office/powerpoint/2010/main" val="4039958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 presentation</Template>
  <TotalTime>4514</TotalTime>
  <Words>1541</Words>
  <Application>Microsoft Office PowerPoint</Application>
  <PresentationFormat>Custom</PresentationFormat>
  <Paragraphs>158</Paragraphs>
  <Slides>14</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Welcome back to school presentation</vt:lpstr>
      <vt:lpstr>Curriculum Studies</vt:lpstr>
      <vt:lpstr>Introduction</vt:lpstr>
      <vt:lpstr>Main Objectives</vt:lpstr>
      <vt:lpstr>PISA - Canada</vt:lpstr>
      <vt:lpstr>Primary Education in Canada</vt:lpstr>
      <vt:lpstr>Curriculum &amp; Assessment in Canada</vt:lpstr>
      <vt:lpstr>Primary Curriculum in Alberta</vt:lpstr>
      <vt:lpstr>Positives of the Curriculum in Alberta</vt:lpstr>
      <vt:lpstr>The Negatives of the Curriculum in Alberta</vt:lpstr>
      <vt:lpstr>PISA - Wales</vt:lpstr>
      <vt:lpstr>PowerPoint Presentation</vt:lpstr>
      <vt:lpstr>How the Schools &amp; Curriculums Compare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williams</dc:creator>
  <cp:lastModifiedBy>katie williams</cp:lastModifiedBy>
  <cp:revision>139</cp:revision>
  <dcterms:created xsi:type="dcterms:W3CDTF">2017-11-20T13:37:24Z</dcterms:created>
  <dcterms:modified xsi:type="dcterms:W3CDTF">2017-11-23T17:25:32Z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