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2" r:id="rId3"/>
    <p:sldId id="273" r:id="rId4"/>
    <p:sldId id="259" r:id="rId5"/>
    <p:sldId id="261" r:id="rId6"/>
    <p:sldId id="260"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404" autoAdjust="0"/>
  </p:normalViewPr>
  <p:slideViewPr>
    <p:cSldViewPr snapToGrid="0">
      <p:cViewPr varScale="1">
        <p:scale>
          <a:sx n="74" d="100"/>
          <a:sy n="74" d="100"/>
        </p:scale>
        <p:origin x="3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hrish Kayani (2315822)" userId="d51c878c-af45-4c78-9fb2-0384a67b5c9c" providerId="ADAL" clId="{352C0C9C-8E13-3612-ADDF-23F6201091E9}"/>
    <pc:docChg chg="custSel delSld modSld">
      <pc:chgData name="Sehrish Kayani (2315822)" userId="d51c878c-af45-4c78-9fb2-0384a67b5c9c" providerId="ADAL" clId="{352C0C9C-8E13-3612-ADDF-23F6201091E9}" dt="2026-02-28T20:52:35.400" v="135" actId="14100"/>
      <pc:docMkLst>
        <pc:docMk/>
      </pc:docMkLst>
      <pc:sldChg chg="addSp delSp modSp mod addAnim delAnim">
        <pc:chgData name="Sehrish Kayani (2315822)" userId="d51c878c-af45-4c78-9fb2-0384a67b5c9c" providerId="ADAL" clId="{352C0C9C-8E13-3612-ADDF-23F6201091E9}" dt="2026-02-28T19:47:21.137" v="60" actId="1076"/>
        <pc:sldMkLst>
          <pc:docMk/>
          <pc:sldMk cId="4013321656" sldId="256"/>
        </pc:sldMkLst>
        <pc:spChg chg="mod">
          <ac:chgData name="Sehrish Kayani (2315822)" userId="d51c878c-af45-4c78-9fb2-0384a67b5c9c" providerId="ADAL" clId="{352C0C9C-8E13-3612-ADDF-23F6201091E9}" dt="2026-02-28T14:20:36.691" v="50" actId="20577"/>
          <ac:spMkLst>
            <pc:docMk/>
            <pc:sldMk cId="4013321656" sldId="256"/>
            <ac:spMk id="3" creationId="{98F8C3DF-E130-6961-7A7F-AD5C4ECC6345}"/>
          </ac:spMkLst>
        </pc:spChg>
        <pc:picChg chg="mod">
          <ac:chgData name="Sehrish Kayani (2315822)" userId="d51c878c-af45-4c78-9fb2-0384a67b5c9c" providerId="ADAL" clId="{352C0C9C-8E13-3612-ADDF-23F6201091E9}" dt="2026-02-28T15:07:34.131" v="54" actId="1076"/>
          <ac:picMkLst>
            <pc:docMk/>
            <pc:sldMk cId="4013321656" sldId="256"/>
            <ac:picMk id="4" creationId="{E10E854B-E129-FACC-1722-6E940A20AB08}"/>
          </ac:picMkLst>
        </pc:picChg>
        <pc:picChg chg="add del mod">
          <ac:chgData name="Sehrish Kayani (2315822)" userId="d51c878c-af45-4c78-9fb2-0384a67b5c9c" providerId="ADAL" clId="{352C0C9C-8E13-3612-ADDF-23F6201091E9}" dt="2026-02-28T15:00:09.138" v="52" actId="478"/>
          <ac:picMkLst>
            <pc:docMk/>
            <pc:sldMk cId="4013321656" sldId="256"/>
            <ac:picMk id="5" creationId="{90A2E186-67AE-CAF1-52C1-742C4E5816F7}"/>
          </ac:picMkLst>
        </pc:picChg>
        <pc:picChg chg="add del mod">
          <ac:chgData name="Sehrish Kayani (2315822)" userId="d51c878c-af45-4c78-9fb2-0384a67b5c9c" providerId="ADAL" clId="{352C0C9C-8E13-3612-ADDF-23F6201091E9}" dt="2026-02-27T14:41:50.353" v="13" actId="478"/>
          <ac:picMkLst>
            <pc:docMk/>
            <pc:sldMk cId="4013321656" sldId="256"/>
            <ac:picMk id="5" creationId="{EEE6B15A-FB65-134D-DB34-431080C343A7}"/>
          </ac:picMkLst>
        </pc:picChg>
        <pc:picChg chg="add del mod">
          <ac:chgData name="Sehrish Kayani (2315822)" userId="d51c878c-af45-4c78-9fb2-0384a67b5c9c" providerId="ADAL" clId="{352C0C9C-8E13-3612-ADDF-23F6201091E9}" dt="2026-02-27T15:18:28.046" v="15" actId="478"/>
          <ac:picMkLst>
            <pc:docMk/>
            <pc:sldMk cId="4013321656" sldId="256"/>
            <ac:picMk id="6" creationId="{C3DE0FB8-5803-0729-3104-A15D4FE3B5BE}"/>
          </ac:picMkLst>
        </pc:picChg>
        <pc:picChg chg="add del mod">
          <ac:chgData name="Sehrish Kayani (2315822)" userId="d51c878c-af45-4c78-9fb2-0384a67b5c9c" providerId="ADAL" clId="{352C0C9C-8E13-3612-ADDF-23F6201091E9}" dt="2026-02-28T15:09:27.527" v="57" actId="478"/>
          <ac:picMkLst>
            <pc:docMk/>
            <pc:sldMk cId="4013321656" sldId="256"/>
            <ac:picMk id="6" creationId="{F83C848C-44CB-384C-BD1C-6F00A105DBA7}"/>
          </ac:picMkLst>
        </pc:picChg>
        <pc:picChg chg="add del mod">
          <ac:chgData name="Sehrish Kayani (2315822)" userId="d51c878c-af45-4c78-9fb2-0384a67b5c9c" providerId="ADAL" clId="{352C0C9C-8E13-3612-ADDF-23F6201091E9}" dt="2026-02-27T15:24:12.664" v="17" actId="478"/>
          <ac:picMkLst>
            <pc:docMk/>
            <pc:sldMk cId="4013321656" sldId="256"/>
            <ac:picMk id="7" creationId="{A19A19BE-8CC3-F8B2-1660-2C36C4276025}"/>
          </ac:picMkLst>
        </pc:picChg>
        <pc:picChg chg="add mod">
          <ac:chgData name="Sehrish Kayani (2315822)" userId="d51c878c-af45-4c78-9fb2-0384a67b5c9c" providerId="ADAL" clId="{352C0C9C-8E13-3612-ADDF-23F6201091E9}" dt="2026-02-28T19:47:21.137" v="60" actId="1076"/>
          <ac:picMkLst>
            <pc:docMk/>
            <pc:sldMk cId="4013321656" sldId="256"/>
            <ac:picMk id="7" creationId="{AC2B09CB-D45F-F186-AC4B-C244BF1046D3}"/>
          </ac:picMkLst>
        </pc:picChg>
      </pc:sldChg>
      <pc:sldChg chg="addSp modSp mod addAnim">
        <pc:chgData name="Sehrish Kayani (2315822)" userId="d51c878c-af45-4c78-9fb2-0384a67b5c9c" providerId="ADAL" clId="{352C0C9C-8E13-3612-ADDF-23F6201091E9}" dt="2026-02-28T20:10:57.008" v="70" actId="1076"/>
        <pc:sldMkLst>
          <pc:docMk/>
          <pc:sldMk cId="483436682" sldId="259"/>
        </pc:sldMkLst>
        <pc:picChg chg="add mod">
          <ac:chgData name="Sehrish Kayani (2315822)" userId="d51c878c-af45-4c78-9fb2-0384a67b5c9c" providerId="ADAL" clId="{352C0C9C-8E13-3612-ADDF-23F6201091E9}" dt="2026-02-28T20:10:57.008" v="70" actId="1076"/>
          <ac:picMkLst>
            <pc:docMk/>
            <pc:sldMk cId="483436682" sldId="259"/>
            <ac:picMk id="3" creationId="{12A91350-F1E4-CA8B-B810-CDA21CF0E3F2}"/>
          </ac:picMkLst>
        </pc:picChg>
      </pc:sldChg>
      <pc:sldChg chg="addSp modSp mod addAnim">
        <pc:chgData name="Sehrish Kayani (2315822)" userId="d51c878c-af45-4c78-9fb2-0384a67b5c9c" providerId="ADAL" clId="{352C0C9C-8E13-3612-ADDF-23F6201091E9}" dt="2026-02-28T20:19:30.717" v="90" actId="1076"/>
        <pc:sldMkLst>
          <pc:docMk/>
          <pc:sldMk cId="3851620997" sldId="260"/>
        </pc:sldMkLst>
        <pc:picChg chg="add mod">
          <ac:chgData name="Sehrish Kayani (2315822)" userId="d51c878c-af45-4c78-9fb2-0384a67b5c9c" providerId="ADAL" clId="{352C0C9C-8E13-3612-ADDF-23F6201091E9}" dt="2026-02-28T20:19:30.717" v="90" actId="1076"/>
          <ac:picMkLst>
            <pc:docMk/>
            <pc:sldMk cId="3851620997" sldId="260"/>
            <ac:picMk id="3" creationId="{7147C977-8E45-A00C-111D-3157535CD3F2}"/>
          </ac:picMkLst>
        </pc:picChg>
      </pc:sldChg>
      <pc:sldChg chg="addSp modSp mod addAnim">
        <pc:chgData name="Sehrish Kayani (2315822)" userId="d51c878c-af45-4c78-9fb2-0384a67b5c9c" providerId="ADAL" clId="{352C0C9C-8E13-3612-ADDF-23F6201091E9}" dt="2026-02-28T20:14:37.640" v="80" actId="1076"/>
        <pc:sldMkLst>
          <pc:docMk/>
          <pc:sldMk cId="2560462343" sldId="261"/>
        </pc:sldMkLst>
        <pc:spChg chg="mod">
          <ac:chgData name="Sehrish Kayani (2315822)" userId="d51c878c-af45-4c78-9fb2-0384a67b5c9c" providerId="ADAL" clId="{352C0C9C-8E13-3612-ADDF-23F6201091E9}" dt="2026-02-28T20:14:20.937" v="75" actId="1076"/>
          <ac:spMkLst>
            <pc:docMk/>
            <pc:sldMk cId="2560462343" sldId="261"/>
            <ac:spMk id="3" creationId="{7705A0D6-4566-D15F-E216-F339B820FCFE}"/>
          </ac:spMkLst>
        </pc:spChg>
        <pc:picChg chg="add mod">
          <ac:chgData name="Sehrish Kayani (2315822)" userId="d51c878c-af45-4c78-9fb2-0384a67b5c9c" providerId="ADAL" clId="{352C0C9C-8E13-3612-ADDF-23F6201091E9}" dt="2026-02-28T20:14:37.640" v="80" actId="1076"/>
          <ac:picMkLst>
            <pc:docMk/>
            <pc:sldMk cId="2560462343" sldId="261"/>
            <ac:picMk id="4" creationId="{BDBF3E6B-1D7A-7414-560C-6F170CCD2DDE}"/>
          </ac:picMkLst>
        </pc:picChg>
      </pc:sldChg>
      <pc:sldChg chg="addSp modSp mod addAnim">
        <pc:chgData name="Sehrish Kayani (2315822)" userId="d51c878c-af45-4c78-9fb2-0384a67b5c9c" providerId="ADAL" clId="{352C0C9C-8E13-3612-ADDF-23F6201091E9}" dt="2026-02-28T20:22:29.731" v="93" actId="1076"/>
        <pc:sldMkLst>
          <pc:docMk/>
          <pc:sldMk cId="3203498941" sldId="262"/>
        </pc:sldMkLst>
        <pc:picChg chg="add mod">
          <ac:chgData name="Sehrish Kayani (2315822)" userId="d51c878c-af45-4c78-9fb2-0384a67b5c9c" providerId="ADAL" clId="{352C0C9C-8E13-3612-ADDF-23F6201091E9}" dt="2026-02-28T20:22:29.731" v="93" actId="1076"/>
          <ac:picMkLst>
            <pc:docMk/>
            <pc:sldMk cId="3203498941" sldId="262"/>
            <ac:picMk id="4" creationId="{D8A4B6CD-9A39-520F-7591-7F4D4756DEFB}"/>
          </ac:picMkLst>
        </pc:picChg>
        <pc:picChg chg="mod">
          <ac:chgData name="Sehrish Kayani (2315822)" userId="d51c878c-af45-4c78-9fb2-0384a67b5c9c" providerId="ADAL" clId="{352C0C9C-8E13-3612-ADDF-23F6201091E9}" dt="2026-02-25T19:20:46.135" v="1" actId="14100"/>
          <ac:picMkLst>
            <pc:docMk/>
            <pc:sldMk cId="3203498941" sldId="262"/>
            <ac:picMk id="5" creationId="{5EA5433C-39C1-BAF6-4BC7-5598159B5E04}"/>
          </ac:picMkLst>
        </pc:picChg>
      </pc:sldChg>
      <pc:sldChg chg="addSp modSp mod addAnim">
        <pc:chgData name="Sehrish Kayani (2315822)" userId="d51c878c-af45-4c78-9fb2-0384a67b5c9c" providerId="ADAL" clId="{352C0C9C-8E13-3612-ADDF-23F6201091E9}" dt="2026-02-28T20:24:59.364" v="96" actId="1076"/>
        <pc:sldMkLst>
          <pc:docMk/>
          <pc:sldMk cId="3558105756" sldId="263"/>
        </pc:sldMkLst>
        <pc:picChg chg="add mod">
          <ac:chgData name="Sehrish Kayani (2315822)" userId="d51c878c-af45-4c78-9fb2-0384a67b5c9c" providerId="ADAL" clId="{352C0C9C-8E13-3612-ADDF-23F6201091E9}" dt="2026-02-28T20:24:59.364" v="96" actId="1076"/>
          <ac:picMkLst>
            <pc:docMk/>
            <pc:sldMk cId="3558105756" sldId="263"/>
            <ac:picMk id="3" creationId="{7DF048C0-63A7-FCFD-887D-D0185BCB1E57}"/>
          </ac:picMkLst>
        </pc:picChg>
      </pc:sldChg>
      <pc:sldChg chg="addSp modSp mod addAnim">
        <pc:chgData name="Sehrish Kayani (2315822)" userId="d51c878c-af45-4c78-9fb2-0384a67b5c9c" providerId="ADAL" clId="{352C0C9C-8E13-3612-ADDF-23F6201091E9}" dt="2026-02-28T20:29:05.426" v="108" actId="1076"/>
        <pc:sldMkLst>
          <pc:docMk/>
          <pc:sldMk cId="1766549112" sldId="264"/>
        </pc:sldMkLst>
        <pc:picChg chg="add mod">
          <ac:chgData name="Sehrish Kayani (2315822)" userId="d51c878c-af45-4c78-9fb2-0384a67b5c9c" providerId="ADAL" clId="{352C0C9C-8E13-3612-ADDF-23F6201091E9}" dt="2026-02-28T20:29:05.426" v="108" actId="1076"/>
          <ac:picMkLst>
            <pc:docMk/>
            <pc:sldMk cId="1766549112" sldId="264"/>
            <ac:picMk id="3" creationId="{A9368498-FE1C-C341-4571-E4F69DC1C722}"/>
          </ac:picMkLst>
        </pc:picChg>
      </pc:sldChg>
      <pc:sldChg chg="addSp modSp mod addAnim">
        <pc:chgData name="Sehrish Kayani (2315822)" userId="d51c878c-af45-4c78-9fb2-0384a67b5c9c" providerId="ADAL" clId="{352C0C9C-8E13-3612-ADDF-23F6201091E9}" dt="2026-02-28T20:34:46.296" v="115" actId="1076"/>
        <pc:sldMkLst>
          <pc:docMk/>
          <pc:sldMk cId="2037960360" sldId="265"/>
        </pc:sldMkLst>
        <pc:picChg chg="add mod">
          <ac:chgData name="Sehrish Kayani (2315822)" userId="d51c878c-af45-4c78-9fb2-0384a67b5c9c" providerId="ADAL" clId="{352C0C9C-8E13-3612-ADDF-23F6201091E9}" dt="2026-02-28T20:34:46.296" v="115" actId="1076"/>
          <ac:picMkLst>
            <pc:docMk/>
            <pc:sldMk cId="2037960360" sldId="265"/>
            <ac:picMk id="4" creationId="{B22E46AA-6D10-0286-F3D4-B959C486F3E3}"/>
          </ac:picMkLst>
        </pc:picChg>
      </pc:sldChg>
      <pc:sldChg chg="addSp modSp mod addAnim">
        <pc:chgData name="Sehrish Kayani (2315822)" userId="d51c878c-af45-4c78-9fb2-0384a67b5c9c" providerId="ADAL" clId="{352C0C9C-8E13-3612-ADDF-23F6201091E9}" dt="2026-02-28T20:39:55.158" v="119" actId="14100"/>
        <pc:sldMkLst>
          <pc:docMk/>
          <pc:sldMk cId="3328884097" sldId="266"/>
        </pc:sldMkLst>
        <pc:picChg chg="add mod">
          <ac:chgData name="Sehrish Kayani (2315822)" userId="d51c878c-af45-4c78-9fb2-0384a67b5c9c" providerId="ADAL" clId="{352C0C9C-8E13-3612-ADDF-23F6201091E9}" dt="2026-02-28T20:39:55.158" v="119" actId="14100"/>
          <ac:picMkLst>
            <pc:docMk/>
            <pc:sldMk cId="3328884097" sldId="266"/>
            <ac:picMk id="3" creationId="{BE9EB751-7EEC-76CA-3387-042307375062}"/>
          </ac:picMkLst>
        </pc:picChg>
      </pc:sldChg>
      <pc:sldChg chg="addSp modSp mod addAnim">
        <pc:chgData name="Sehrish Kayani (2315822)" userId="d51c878c-af45-4c78-9fb2-0384a67b5c9c" providerId="ADAL" clId="{352C0C9C-8E13-3612-ADDF-23F6201091E9}" dt="2026-02-28T20:46:29.293" v="123" actId="1076"/>
        <pc:sldMkLst>
          <pc:docMk/>
          <pc:sldMk cId="3608497591" sldId="267"/>
        </pc:sldMkLst>
        <pc:picChg chg="add mod">
          <ac:chgData name="Sehrish Kayani (2315822)" userId="d51c878c-af45-4c78-9fb2-0384a67b5c9c" providerId="ADAL" clId="{352C0C9C-8E13-3612-ADDF-23F6201091E9}" dt="2026-02-28T20:46:29.293" v="123" actId="1076"/>
          <ac:picMkLst>
            <pc:docMk/>
            <pc:sldMk cId="3608497591" sldId="267"/>
            <ac:picMk id="3" creationId="{33112F28-2C24-5976-83A8-4B2E06CB7F6A}"/>
          </ac:picMkLst>
        </pc:picChg>
      </pc:sldChg>
      <pc:sldChg chg="addSp modSp mod addAnim">
        <pc:chgData name="Sehrish Kayani (2315822)" userId="d51c878c-af45-4c78-9fb2-0384a67b5c9c" providerId="ADAL" clId="{352C0C9C-8E13-3612-ADDF-23F6201091E9}" dt="2026-02-28T20:52:35.400" v="135" actId="14100"/>
        <pc:sldMkLst>
          <pc:docMk/>
          <pc:sldMk cId="2700831156" sldId="268"/>
        </pc:sldMkLst>
        <pc:spChg chg="mod">
          <ac:chgData name="Sehrish Kayani (2315822)" userId="d51c878c-af45-4c78-9fb2-0384a67b5c9c" providerId="ADAL" clId="{352C0C9C-8E13-3612-ADDF-23F6201091E9}" dt="2026-02-28T20:52:11.825" v="131" actId="14100"/>
          <ac:spMkLst>
            <pc:docMk/>
            <pc:sldMk cId="2700831156" sldId="268"/>
            <ac:spMk id="2" creationId="{604A82B5-0BD4-8E7C-98FC-05E0FA73816F}"/>
          </ac:spMkLst>
        </pc:spChg>
        <pc:picChg chg="add mod">
          <ac:chgData name="Sehrish Kayani (2315822)" userId="d51c878c-af45-4c78-9fb2-0384a67b5c9c" providerId="ADAL" clId="{352C0C9C-8E13-3612-ADDF-23F6201091E9}" dt="2026-02-28T20:52:35.400" v="135" actId="14100"/>
          <ac:picMkLst>
            <pc:docMk/>
            <pc:sldMk cId="2700831156" sldId="268"/>
            <ac:picMk id="3" creationId="{A7FCF0B1-335C-2F30-EEA8-CABF7CA3A7C9}"/>
          </ac:picMkLst>
        </pc:picChg>
      </pc:sldChg>
      <pc:sldChg chg="addSp modSp mod addAnim">
        <pc:chgData name="Sehrish Kayani (2315822)" userId="d51c878c-af45-4c78-9fb2-0384a67b5c9c" providerId="ADAL" clId="{352C0C9C-8E13-3612-ADDF-23F6201091E9}" dt="2026-02-28T20:01:45.217" v="63" actId="1076"/>
        <pc:sldMkLst>
          <pc:docMk/>
          <pc:sldMk cId="2292422733" sldId="272"/>
        </pc:sldMkLst>
        <pc:picChg chg="add mod">
          <ac:chgData name="Sehrish Kayani (2315822)" userId="d51c878c-af45-4c78-9fb2-0384a67b5c9c" providerId="ADAL" clId="{352C0C9C-8E13-3612-ADDF-23F6201091E9}" dt="2026-02-28T20:01:45.217" v="63" actId="1076"/>
          <ac:picMkLst>
            <pc:docMk/>
            <pc:sldMk cId="2292422733" sldId="272"/>
            <ac:picMk id="5" creationId="{55E2FBE9-F27E-F862-78AF-596A2A53D70E}"/>
          </ac:picMkLst>
        </pc:picChg>
      </pc:sldChg>
      <pc:sldChg chg="addSp modSp mod addAnim">
        <pc:chgData name="Sehrish Kayani (2315822)" userId="d51c878c-af45-4c78-9fb2-0384a67b5c9c" providerId="ADAL" clId="{352C0C9C-8E13-3612-ADDF-23F6201091E9}" dt="2026-02-28T20:07:22.997" v="66" actId="1076"/>
        <pc:sldMkLst>
          <pc:docMk/>
          <pc:sldMk cId="3484457670" sldId="273"/>
        </pc:sldMkLst>
        <pc:spChg chg="mod">
          <ac:chgData name="Sehrish Kayani (2315822)" userId="d51c878c-af45-4c78-9fb2-0384a67b5c9c" providerId="ADAL" clId="{352C0C9C-8E13-3612-ADDF-23F6201091E9}" dt="2026-02-27T15:29:36.712" v="22" actId="20577"/>
          <ac:spMkLst>
            <pc:docMk/>
            <pc:sldMk cId="3484457670" sldId="273"/>
            <ac:spMk id="3" creationId="{A9EDFBCD-572E-BED5-2BF3-B2704415E295}"/>
          </ac:spMkLst>
        </pc:spChg>
        <pc:picChg chg="add mod">
          <ac:chgData name="Sehrish Kayani (2315822)" userId="d51c878c-af45-4c78-9fb2-0384a67b5c9c" providerId="ADAL" clId="{352C0C9C-8E13-3612-ADDF-23F6201091E9}" dt="2026-02-28T20:07:22.997" v="66" actId="1076"/>
          <ac:picMkLst>
            <pc:docMk/>
            <pc:sldMk cId="3484457670" sldId="273"/>
            <ac:picMk id="6" creationId="{73C4255A-A631-0BD8-4FD2-58F9696D0E7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image" Target="../media/image5.png" /><Relationship Id="rId4" Type="http://schemas.openxmlformats.org/officeDocument/2006/relationships/image" Target="../media/image8.png" /></Relationships>
</file>

<file path=ppt/diagrams/_rels/data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image" Target="../media/image12.png" /><Relationship Id="rId5" Type="http://schemas.openxmlformats.org/officeDocument/2006/relationships/image" Target="../media/image16.png" /><Relationship Id="rId4" Type="http://schemas.openxmlformats.org/officeDocument/2006/relationships/image" Target="../media/image15.png" /></Relationships>
</file>

<file path=ppt/diagrams/_rels/data4.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image" Target="../media/image19.png" /><Relationship Id="rId4" Type="http://schemas.openxmlformats.org/officeDocument/2006/relationships/image" Target="../media/image22.png" /></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image" Target="../media/image5.png" /><Relationship Id="rId4" Type="http://schemas.openxmlformats.org/officeDocument/2006/relationships/image" Target="../media/image8.png" /></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image" Target="../media/image12.png" /><Relationship Id="rId5" Type="http://schemas.openxmlformats.org/officeDocument/2006/relationships/image" Target="../media/image16.png" /><Relationship Id="rId4" Type="http://schemas.openxmlformats.org/officeDocument/2006/relationships/image" Target="../media/image15.png" /></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image" Target="../media/image19.png" /><Relationship Id="rId4" Type="http://schemas.openxmlformats.org/officeDocument/2006/relationships/image" Target="../media/image22.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0F87CE-786E-434C-A6EA-3783D2A49CE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B8B25071-A850-4358-961C-D809CC626FEB}">
      <dgm:prSet custT="1"/>
      <dgm:spPr/>
      <dgm:t>
        <a:bodyPr/>
        <a:lstStyle/>
        <a:p>
          <a:r>
            <a:rPr lang="en-US" sz="2000" dirty="0">
              <a:latin typeface="Arial" panose="020B0604020202020204" pitchFamily="34" charset="0"/>
              <a:cs typeface="Arial" panose="020B0604020202020204" pitchFamily="34" charset="0"/>
            </a:rPr>
            <a:t>The concept of healthy ageing revolves around functional ability, which allows older adults to remain independent and be active members of the community (Zhang and Wang, 2025).</a:t>
          </a:r>
          <a:endParaRPr lang="en-GB" sz="2000" dirty="0">
            <a:latin typeface="Arial" panose="020B0604020202020204" pitchFamily="34" charset="0"/>
            <a:cs typeface="Arial" panose="020B0604020202020204" pitchFamily="34" charset="0"/>
          </a:endParaRPr>
        </a:p>
      </dgm:t>
    </dgm:pt>
    <dgm:pt modelId="{E24F3946-B084-48E1-A2CA-D302753DC96E}" type="parTrans" cxnId="{34B58B5B-EA75-484F-AD1C-FA7E4ED33E69}">
      <dgm:prSet/>
      <dgm:spPr/>
      <dgm:t>
        <a:bodyPr/>
        <a:lstStyle/>
        <a:p>
          <a:endParaRPr lang="en-GB"/>
        </a:p>
      </dgm:t>
    </dgm:pt>
    <dgm:pt modelId="{5562D0D0-1C62-43AB-93D6-ED2C727B850E}" type="sibTrans" cxnId="{34B58B5B-EA75-484F-AD1C-FA7E4ED33E69}">
      <dgm:prSet/>
      <dgm:spPr/>
      <dgm:t>
        <a:bodyPr/>
        <a:lstStyle/>
        <a:p>
          <a:endParaRPr lang="en-GB"/>
        </a:p>
      </dgm:t>
    </dgm:pt>
    <dgm:pt modelId="{387A97EE-F468-459F-A2EF-122539BB5DA5}">
      <dgm:prSet custT="1"/>
      <dgm:spPr/>
      <dgm:t>
        <a:bodyPr/>
        <a:lstStyle/>
        <a:p>
          <a:r>
            <a:rPr lang="en-US" sz="2000" dirty="0">
              <a:latin typeface="Arial" panose="020B0604020202020204" pitchFamily="34" charset="0"/>
              <a:cs typeface="Arial" panose="020B0604020202020204" pitchFamily="34" charset="0"/>
            </a:rPr>
            <a:t>The physical needs involve mobility assistance, proper nutrition, and quality management of chronic diseases.</a:t>
          </a:r>
          <a:endParaRPr lang="en-GB" sz="2000" dirty="0">
            <a:latin typeface="Arial" panose="020B0604020202020204" pitchFamily="34" charset="0"/>
            <a:cs typeface="Arial" panose="020B0604020202020204" pitchFamily="34" charset="0"/>
          </a:endParaRPr>
        </a:p>
      </dgm:t>
    </dgm:pt>
    <dgm:pt modelId="{01B1C5B3-C116-4201-B136-4CA49679DFC5}" type="parTrans" cxnId="{ACC5D673-04B9-4EF3-9970-56C01DC0C51B}">
      <dgm:prSet/>
      <dgm:spPr/>
      <dgm:t>
        <a:bodyPr/>
        <a:lstStyle/>
        <a:p>
          <a:endParaRPr lang="en-GB"/>
        </a:p>
      </dgm:t>
    </dgm:pt>
    <dgm:pt modelId="{B2130993-1F53-49F7-811B-2C34B4A2A983}" type="sibTrans" cxnId="{ACC5D673-04B9-4EF3-9970-56C01DC0C51B}">
      <dgm:prSet/>
      <dgm:spPr/>
      <dgm:t>
        <a:bodyPr/>
        <a:lstStyle/>
        <a:p>
          <a:endParaRPr lang="en-GB"/>
        </a:p>
      </dgm:t>
    </dgm:pt>
    <dgm:pt modelId="{B008FCA3-4FE4-4772-8FD4-C205C65EC486}">
      <dgm:prSet custT="1"/>
      <dgm:spPr/>
      <dgm:t>
        <a:bodyPr/>
        <a:lstStyle/>
        <a:p>
          <a:r>
            <a:rPr lang="en-US" sz="2000" dirty="0">
              <a:latin typeface="Arial" panose="020B0604020202020204" pitchFamily="34" charset="0"/>
              <a:cs typeface="Arial" panose="020B0604020202020204" pitchFamily="34" charset="0"/>
            </a:rPr>
            <a:t>Mental and emotional needs entail cognitive stimulation, emotional assistance, and access to psychological aid (McDermot et al., 2019).</a:t>
          </a:r>
          <a:endParaRPr lang="en-GB" sz="2000" dirty="0">
            <a:latin typeface="Arial" panose="020B0604020202020204" pitchFamily="34" charset="0"/>
            <a:cs typeface="Arial" panose="020B0604020202020204" pitchFamily="34" charset="0"/>
          </a:endParaRPr>
        </a:p>
      </dgm:t>
    </dgm:pt>
    <dgm:pt modelId="{B491D4BE-379A-4D71-9176-91A5B70DAAA5}" type="parTrans" cxnId="{90F89E8F-A46E-4C43-AD63-0B9BA47D3924}">
      <dgm:prSet/>
      <dgm:spPr/>
      <dgm:t>
        <a:bodyPr/>
        <a:lstStyle/>
        <a:p>
          <a:endParaRPr lang="en-GB"/>
        </a:p>
      </dgm:t>
    </dgm:pt>
    <dgm:pt modelId="{8DA1ACF5-D6B6-42A0-946A-BBD7C60544A1}" type="sibTrans" cxnId="{90F89E8F-A46E-4C43-AD63-0B9BA47D3924}">
      <dgm:prSet/>
      <dgm:spPr/>
      <dgm:t>
        <a:bodyPr/>
        <a:lstStyle/>
        <a:p>
          <a:endParaRPr lang="en-GB"/>
        </a:p>
      </dgm:t>
    </dgm:pt>
    <dgm:pt modelId="{87A3A205-0EC3-4E4E-B35D-1C2241FF0F4B}">
      <dgm:prSet custT="1"/>
      <dgm:spPr/>
      <dgm:t>
        <a:bodyPr/>
        <a:lstStyle/>
        <a:p>
          <a:r>
            <a:rPr lang="en-US" sz="2000" dirty="0">
              <a:latin typeface="Arial" panose="020B0604020202020204" pitchFamily="34" charset="0"/>
              <a:cs typeface="Arial" panose="020B0604020202020204" pitchFamily="34" charset="0"/>
            </a:rPr>
            <a:t>It is necessary to have social interactions and positive relationships to minimize isolation and increase overall wellbeing.</a:t>
          </a:r>
          <a:endParaRPr lang="en-GB" sz="2000" dirty="0">
            <a:latin typeface="Arial" panose="020B0604020202020204" pitchFamily="34" charset="0"/>
            <a:cs typeface="Arial" panose="020B0604020202020204" pitchFamily="34" charset="0"/>
          </a:endParaRPr>
        </a:p>
      </dgm:t>
    </dgm:pt>
    <dgm:pt modelId="{F4B5F50C-9256-4E94-9DB7-51DBF38D4AD9}" type="parTrans" cxnId="{FA6C4A50-CA86-4C43-9A67-55D24258404F}">
      <dgm:prSet/>
      <dgm:spPr/>
      <dgm:t>
        <a:bodyPr/>
        <a:lstStyle/>
        <a:p>
          <a:endParaRPr lang="en-GB"/>
        </a:p>
      </dgm:t>
    </dgm:pt>
    <dgm:pt modelId="{7DA006EF-B068-4EB1-8A45-D23D267F4755}" type="sibTrans" cxnId="{FA6C4A50-CA86-4C43-9A67-55D24258404F}">
      <dgm:prSet/>
      <dgm:spPr/>
      <dgm:t>
        <a:bodyPr/>
        <a:lstStyle/>
        <a:p>
          <a:endParaRPr lang="en-GB"/>
        </a:p>
      </dgm:t>
    </dgm:pt>
    <dgm:pt modelId="{265FB973-DE62-4BD9-A93A-F2794ADB8184}" type="pres">
      <dgm:prSet presAssocID="{640F87CE-786E-434C-A6EA-3783D2A49CEC}" presName="linear" presStyleCnt="0">
        <dgm:presLayoutVars>
          <dgm:dir/>
          <dgm:resizeHandles val="exact"/>
        </dgm:presLayoutVars>
      </dgm:prSet>
      <dgm:spPr/>
    </dgm:pt>
    <dgm:pt modelId="{BC1C44D6-58A5-422F-BDB5-6C29481A679E}" type="pres">
      <dgm:prSet presAssocID="{B8B25071-A850-4358-961C-D809CC626FEB}" presName="comp" presStyleCnt="0"/>
      <dgm:spPr/>
    </dgm:pt>
    <dgm:pt modelId="{7C0C0597-AFD8-4DB1-B959-278968D9D6C6}" type="pres">
      <dgm:prSet presAssocID="{B8B25071-A850-4358-961C-D809CC626FEB}" presName="box" presStyleLbl="node1" presStyleIdx="0" presStyleCnt="4"/>
      <dgm:spPr/>
    </dgm:pt>
    <dgm:pt modelId="{21B6C121-5BCF-4CF6-803F-BEC170E102C9}" type="pres">
      <dgm:prSet presAssocID="{B8B25071-A850-4358-961C-D809CC626FEB}" presName="img" presStyleLbl="fgImgPlace1" presStyleIdx="0" presStyleCnt="4"/>
      <dgm:spPr>
        <a:blipFill rotWithShape="1">
          <a:blip xmlns:r="http://schemas.openxmlformats.org/officeDocument/2006/relationships" r:embed="rId1"/>
          <a:srcRect/>
          <a:stretch>
            <a:fillRect t="-28000" b="-28000"/>
          </a:stretch>
        </a:blipFill>
      </dgm:spPr>
    </dgm:pt>
    <dgm:pt modelId="{65BDDA6A-2A9F-4CDC-B9AB-7499694A85D9}" type="pres">
      <dgm:prSet presAssocID="{B8B25071-A850-4358-961C-D809CC626FEB}" presName="text" presStyleLbl="node1" presStyleIdx="0" presStyleCnt="4">
        <dgm:presLayoutVars>
          <dgm:bulletEnabled val="1"/>
        </dgm:presLayoutVars>
      </dgm:prSet>
      <dgm:spPr/>
    </dgm:pt>
    <dgm:pt modelId="{EECC1D00-084C-4C37-84F4-0DF3774F9C20}" type="pres">
      <dgm:prSet presAssocID="{5562D0D0-1C62-43AB-93D6-ED2C727B850E}" presName="spacer" presStyleCnt="0"/>
      <dgm:spPr/>
    </dgm:pt>
    <dgm:pt modelId="{9BD09FAD-F75C-4CB4-80D7-B337B478692D}" type="pres">
      <dgm:prSet presAssocID="{387A97EE-F468-459F-A2EF-122539BB5DA5}" presName="comp" presStyleCnt="0"/>
      <dgm:spPr/>
    </dgm:pt>
    <dgm:pt modelId="{937D6D90-7B3B-498D-828E-44CAC45BA890}" type="pres">
      <dgm:prSet presAssocID="{387A97EE-F468-459F-A2EF-122539BB5DA5}" presName="box" presStyleLbl="node1" presStyleIdx="1" presStyleCnt="4"/>
      <dgm:spPr/>
    </dgm:pt>
    <dgm:pt modelId="{907C8C47-F70C-412F-8D97-940C69E8C9A2}" type="pres">
      <dgm:prSet presAssocID="{387A97EE-F468-459F-A2EF-122539BB5DA5}" presName="img" presStyleLbl="fgImgPlace1" presStyleIdx="1" presStyleCnt="4"/>
      <dgm:spPr>
        <a:blipFill rotWithShape="1">
          <a:blip xmlns:r="http://schemas.openxmlformats.org/officeDocument/2006/relationships" r:embed="rId2"/>
          <a:srcRect/>
          <a:stretch>
            <a:fillRect t="-104000" b="-104000"/>
          </a:stretch>
        </a:blipFill>
      </dgm:spPr>
    </dgm:pt>
    <dgm:pt modelId="{DB718714-2E80-4C07-AD20-289496D968A0}" type="pres">
      <dgm:prSet presAssocID="{387A97EE-F468-459F-A2EF-122539BB5DA5}" presName="text" presStyleLbl="node1" presStyleIdx="1" presStyleCnt="4">
        <dgm:presLayoutVars>
          <dgm:bulletEnabled val="1"/>
        </dgm:presLayoutVars>
      </dgm:prSet>
      <dgm:spPr/>
    </dgm:pt>
    <dgm:pt modelId="{4021A2EF-150B-4223-8F20-EA0D15D92178}" type="pres">
      <dgm:prSet presAssocID="{B2130993-1F53-49F7-811B-2C34B4A2A983}" presName="spacer" presStyleCnt="0"/>
      <dgm:spPr/>
    </dgm:pt>
    <dgm:pt modelId="{5DED7567-0DE9-4E42-8898-E1A0ED5458AA}" type="pres">
      <dgm:prSet presAssocID="{B008FCA3-4FE4-4772-8FD4-C205C65EC486}" presName="comp" presStyleCnt="0"/>
      <dgm:spPr/>
    </dgm:pt>
    <dgm:pt modelId="{B5B32E6C-9D43-4D80-81AA-BEB0818AABFD}" type="pres">
      <dgm:prSet presAssocID="{B008FCA3-4FE4-4772-8FD4-C205C65EC486}" presName="box" presStyleLbl="node1" presStyleIdx="2" presStyleCnt="4"/>
      <dgm:spPr/>
    </dgm:pt>
    <dgm:pt modelId="{BAE73E3B-F1E7-4DDC-BD3C-63B4848D13D3}" type="pres">
      <dgm:prSet presAssocID="{B008FCA3-4FE4-4772-8FD4-C205C65EC486}" presName="img" presStyleLbl="fgImgPlace1" presStyleIdx="2" presStyleCnt="4"/>
      <dgm:spPr>
        <a:blipFill rotWithShape="1">
          <a:blip xmlns:r="http://schemas.openxmlformats.org/officeDocument/2006/relationships" r:embed="rId3"/>
          <a:srcRect/>
          <a:stretch>
            <a:fillRect t="-42000" b="-42000"/>
          </a:stretch>
        </a:blipFill>
      </dgm:spPr>
    </dgm:pt>
    <dgm:pt modelId="{C7B29C7D-39E7-4FA1-A607-7F883EC11A8A}" type="pres">
      <dgm:prSet presAssocID="{B008FCA3-4FE4-4772-8FD4-C205C65EC486}" presName="text" presStyleLbl="node1" presStyleIdx="2" presStyleCnt="4">
        <dgm:presLayoutVars>
          <dgm:bulletEnabled val="1"/>
        </dgm:presLayoutVars>
      </dgm:prSet>
      <dgm:spPr/>
    </dgm:pt>
    <dgm:pt modelId="{ACE434FC-3982-491B-B2AE-E2951C8A8BBA}" type="pres">
      <dgm:prSet presAssocID="{8DA1ACF5-D6B6-42A0-946A-BBD7C60544A1}" presName="spacer" presStyleCnt="0"/>
      <dgm:spPr/>
    </dgm:pt>
    <dgm:pt modelId="{223174C4-EEBA-459A-88EF-1A44928F3CD1}" type="pres">
      <dgm:prSet presAssocID="{87A3A205-0EC3-4E4E-B35D-1C2241FF0F4B}" presName="comp" presStyleCnt="0"/>
      <dgm:spPr/>
    </dgm:pt>
    <dgm:pt modelId="{83B121BA-B202-4E2F-A95D-E0EF51C013B4}" type="pres">
      <dgm:prSet presAssocID="{87A3A205-0EC3-4E4E-B35D-1C2241FF0F4B}" presName="box" presStyleLbl="node1" presStyleIdx="3" presStyleCnt="4"/>
      <dgm:spPr/>
    </dgm:pt>
    <dgm:pt modelId="{85FAE7D0-B789-4EA5-A9F3-B8550C53E8EA}" type="pres">
      <dgm:prSet presAssocID="{87A3A205-0EC3-4E4E-B35D-1C2241FF0F4B}" presName="img" presStyleLbl="fgImgPlace1" presStyleIdx="3" presStyleCnt="4"/>
      <dgm:spPr>
        <a:blipFill rotWithShape="1">
          <a:blip xmlns:r="http://schemas.openxmlformats.org/officeDocument/2006/relationships" r:embed="rId4"/>
          <a:srcRect/>
          <a:stretch>
            <a:fillRect t="-42000" b="-42000"/>
          </a:stretch>
        </a:blipFill>
      </dgm:spPr>
    </dgm:pt>
    <dgm:pt modelId="{A73F072D-3781-40BA-90C8-25C591827A79}" type="pres">
      <dgm:prSet presAssocID="{87A3A205-0EC3-4E4E-B35D-1C2241FF0F4B}" presName="text" presStyleLbl="node1" presStyleIdx="3" presStyleCnt="4">
        <dgm:presLayoutVars>
          <dgm:bulletEnabled val="1"/>
        </dgm:presLayoutVars>
      </dgm:prSet>
      <dgm:spPr/>
    </dgm:pt>
  </dgm:ptLst>
  <dgm:cxnLst>
    <dgm:cxn modelId="{A612C30B-0B91-423C-A7FA-6F088BCE3080}" type="presOf" srcId="{B008FCA3-4FE4-4772-8FD4-C205C65EC486}" destId="{B5B32E6C-9D43-4D80-81AA-BEB0818AABFD}" srcOrd="0" destOrd="0" presId="urn:microsoft.com/office/officeart/2005/8/layout/vList4"/>
    <dgm:cxn modelId="{3FE53F17-ED5F-4E05-ABF8-BA3BB7C0E30F}" type="presOf" srcId="{87A3A205-0EC3-4E4E-B35D-1C2241FF0F4B}" destId="{A73F072D-3781-40BA-90C8-25C591827A79}" srcOrd="1" destOrd="0" presId="urn:microsoft.com/office/officeart/2005/8/layout/vList4"/>
    <dgm:cxn modelId="{34B58B5B-EA75-484F-AD1C-FA7E4ED33E69}" srcId="{640F87CE-786E-434C-A6EA-3783D2A49CEC}" destId="{B8B25071-A850-4358-961C-D809CC626FEB}" srcOrd="0" destOrd="0" parTransId="{E24F3946-B084-48E1-A2CA-D302753DC96E}" sibTransId="{5562D0D0-1C62-43AB-93D6-ED2C727B850E}"/>
    <dgm:cxn modelId="{FA6C4A50-CA86-4C43-9A67-55D24258404F}" srcId="{640F87CE-786E-434C-A6EA-3783D2A49CEC}" destId="{87A3A205-0EC3-4E4E-B35D-1C2241FF0F4B}" srcOrd="3" destOrd="0" parTransId="{F4B5F50C-9256-4E94-9DB7-51DBF38D4AD9}" sibTransId="{7DA006EF-B068-4EB1-8A45-D23D267F4755}"/>
    <dgm:cxn modelId="{B8D35872-0AEB-4FB0-A956-4CC19AD617E9}" type="presOf" srcId="{B008FCA3-4FE4-4772-8FD4-C205C65EC486}" destId="{C7B29C7D-39E7-4FA1-A607-7F883EC11A8A}" srcOrd="1" destOrd="0" presId="urn:microsoft.com/office/officeart/2005/8/layout/vList4"/>
    <dgm:cxn modelId="{ACC5D673-04B9-4EF3-9970-56C01DC0C51B}" srcId="{640F87CE-786E-434C-A6EA-3783D2A49CEC}" destId="{387A97EE-F468-459F-A2EF-122539BB5DA5}" srcOrd="1" destOrd="0" parTransId="{01B1C5B3-C116-4201-B136-4CA49679DFC5}" sibTransId="{B2130993-1F53-49F7-811B-2C34B4A2A983}"/>
    <dgm:cxn modelId="{90F89E8F-A46E-4C43-AD63-0B9BA47D3924}" srcId="{640F87CE-786E-434C-A6EA-3783D2A49CEC}" destId="{B008FCA3-4FE4-4772-8FD4-C205C65EC486}" srcOrd="2" destOrd="0" parTransId="{B491D4BE-379A-4D71-9176-91A5B70DAAA5}" sibTransId="{8DA1ACF5-D6B6-42A0-946A-BBD7C60544A1}"/>
    <dgm:cxn modelId="{909A34A2-EB5B-4AF9-9CAB-A1A193515D13}" type="presOf" srcId="{B8B25071-A850-4358-961C-D809CC626FEB}" destId="{7C0C0597-AFD8-4DB1-B959-278968D9D6C6}" srcOrd="0" destOrd="0" presId="urn:microsoft.com/office/officeart/2005/8/layout/vList4"/>
    <dgm:cxn modelId="{D39671B4-39BA-40DD-A1EB-F8865F950218}" type="presOf" srcId="{87A3A205-0EC3-4E4E-B35D-1C2241FF0F4B}" destId="{83B121BA-B202-4E2F-A95D-E0EF51C013B4}" srcOrd="0" destOrd="0" presId="urn:microsoft.com/office/officeart/2005/8/layout/vList4"/>
    <dgm:cxn modelId="{F821D2D1-32C2-46AC-A69B-6D2D9FA30E84}" type="presOf" srcId="{640F87CE-786E-434C-A6EA-3783D2A49CEC}" destId="{265FB973-DE62-4BD9-A93A-F2794ADB8184}" srcOrd="0" destOrd="0" presId="urn:microsoft.com/office/officeart/2005/8/layout/vList4"/>
    <dgm:cxn modelId="{EDE930DD-780E-4420-974B-5AD4C40699BE}" type="presOf" srcId="{387A97EE-F468-459F-A2EF-122539BB5DA5}" destId="{937D6D90-7B3B-498D-828E-44CAC45BA890}" srcOrd="0" destOrd="0" presId="urn:microsoft.com/office/officeart/2005/8/layout/vList4"/>
    <dgm:cxn modelId="{78FB0BEF-6E48-4445-B866-3314B13BA877}" type="presOf" srcId="{387A97EE-F468-459F-A2EF-122539BB5DA5}" destId="{DB718714-2E80-4C07-AD20-289496D968A0}" srcOrd="1" destOrd="0" presId="urn:microsoft.com/office/officeart/2005/8/layout/vList4"/>
    <dgm:cxn modelId="{19CAC2F5-F98B-479C-BC8F-51E1E236F98F}" type="presOf" srcId="{B8B25071-A850-4358-961C-D809CC626FEB}" destId="{65BDDA6A-2A9F-4CDC-B9AB-7499694A85D9}" srcOrd="1" destOrd="0" presId="urn:microsoft.com/office/officeart/2005/8/layout/vList4"/>
    <dgm:cxn modelId="{819BAB54-21BB-4228-99E0-316146BCBA49}" type="presParOf" srcId="{265FB973-DE62-4BD9-A93A-F2794ADB8184}" destId="{BC1C44D6-58A5-422F-BDB5-6C29481A679E}" srcOrd="0" destOrd="0" presId="urn:microsoft.com/office/officeart/2005/8/layout/vList4"/>
    <dgm:cxn modelId="{325CC5A4-7EA4-4CC1-963C-7118E2D7F10E}" type="presParOf" srcId="{BC1C44D6-58A5-422F-BDB5-6C29481A679E}" destId="{7C0C0597-AFD8-4DB1-B959-278968D9D6C6}" srcOrd="0" destOrd="0" presId="urn:microsoft.com/office/officeart/2005/8/layout/vList4"/>
    <dgm:cxn modelId="{BDA0A484-EB2B-47BA-9413-58673030C773}" type="presParOf" srcId="{BC1C44D6-58A5-422F-BDB5-6C29481A679E}" destId="{21B6C121-5BCF-4CF6-803F-BEC170E102C9}" srcOrd="1" destOrd="0" presId="urn:microsoft.com/office/officeart/2005/8/layout/vList4"/>
    <dgm:cxn modelId="{B098584C-DF56-49B0-ABAD-5D9E6A75EF47}" type="presParOf" srcId="{BC1C44D6-58A5-422F-BDB5-6C29481A679E}" destId="{65BDDA6A-2A9F-4CDC-B9AB-7499694A85D9}" srcOrd="2" destOrd="0" presId="urn:microsoft.com/office/officeart/2005/8/layout/vList4"/>
    <dgm:cxn modelId="{F14E2DDE-C5BD-4BEF-83FE-A40EA5419FCF}" type="presParOf" srcId="{265FB973-DE62-4BD9-A93A-F2794ADB8184}" destId="{EECC1D00-084C-4C37-84F4-0DF3774F9C20}" srcOrd="1" destOrd="0" presId="urn:microsoft.com/office/officeart/2005/8/layout/vList4"/>
    <dgm:cxn modelId="{4EE9B966-6CBC-48EF-BC88-7CE127F78AFB}" type="presParOf" srcId="{265FB973-DE62-4BD9-A93A-F2794ADB8184}" destId="{9BD09FAD-F75C-4CB4-80D7-B337B478692D}" srcOrd="2" destOrd="0" presId="urn:microsoft.com/office/officeart/2005/8/layout/vList4"/>
    <dgm:cxn modelId="{1F87B808-8145-4DBB-8012-9D5702BDFB7A}" type="presParOf" srcId="{9BD09FAD-F75C-4CB4-80D7-B337B478692D}" destId="{937D6D90-7B3B-498D-828E-44CAC45BA890}" srcOrd="0" destOrd="0" presId="urn:microsoft.com/office/officeart/2005/8/layout/vList4"/>
    <dgm:cxn modelId="{1432DB69-CE27-4CB2-9FEB-442FD1B08AC0}" type="presParOf" srcId="{9BD09FAD-F75C-4CB4-80D7-B337B478692D}" destId="{907C8C47-F70C-412F-8D97-940C69E8C9A2}" srcOrd="1" destOrd="0" presId="urn:microsoft.com/office/officeart/2005/8/layout/vList4"/>
    <dgm:cxn modelId="{FCDFD6A8-39D5-465A-AC1D-E52334964A41}" type="presParOf" srcId="{9BD09FAD-F75C-4CB4-80D7-B337B478692D}" destId="{DB718714-2E80-4C07-AD20-289496D968A0}" srcOrd="2" destOrd="0" presId="urn:microsoft.com/office/officeart/2005/8/layout/vList4"/>
    <dgm:cxn modelId="{EDC99B15-5CE1-4A5B-AC34-CDB3A2DEF5D9}" type="presParOf" srcId="{265FB973-DE62-4BD9-A93A-F2794ADB8184}" destId="{4021A2EF-150B-4223-8F20-EA0D15D92178}" srcOrd="3" destOrd="0" presId="urn:microsoft.com/office/officeart/2005/8/layout/vList4"/>
    <dgm:cxn modelId="{39B0FF31-C8ED-44CF-801D-95ED2E476E79}" type="presParOf" srcId="{265FB973-DE62-4BD9-A93A-F2794ADB8184}" destId="{5DED7567-0DE9-4E42-8898-E1A0ED5458AA}" srcOrd="4" destOrd="0" presId="urn:microsoft.com/office/officeart/2005/8/layout/vList4"/>
    <dgm:cxn modelId="{05171E60-6082-4071-986A-83A26CDFFDC8}" type="presParOf" srcId="{5DED7567-0DE9-4E42-8898-E1A0ED5458AA}" destId="{B5B32E6C-9D43-4D80-81AA-BEB0818AABFD}" srcOrd="0" destOrd="0" presId="urn:microsoft.com/office/officeart/2005/8/layout/vList4"/>
    <dgm:cxn modelId="{7FEBC916-6F47-41A7-974C-7AC59004E61C}" type="presParOf" srcId="{5DED7567-0DE9-4E42-8898-E1A0ED5458AA}" destId="{BAE73E3B-F1E7-4DDC-BD3C-63B4848D13D3}" srcOrd="1" destOrd="0" presId="urn:microsoft.com/office/officeart/2005/8/layout/vList4"/>
    <dgm:cxn modelId="{E7D50785-3345-48E4-9A9B-D955C0781443}" type="presParOf" srcId="{5DED7567-0DE9-4E42-8898-E1A0ED5458AA}" destId="{C7B29C7D-39E7-4FA1-A607-7F883EC11A8A}" srcOrd="2" destOrd="0" presId="urn:microsoft.com/office/officeart/2005/8/layout/vList4"/>
    <dgm:cxn modelId="{4F12F11B-A4B9-4F52-BFE4-0B31618FBA2F}" type="presParOf" srcId="{265FB973-DE62-4BD9-A93A-F2794ADB8184}" destId="{ACE434FC-3982-491B-B2AE-E2951C8A8BBA}" srcOrd="5" destOrd="0" presId="urn:microsoft.com/office/officeart/2005/8/layout/vList4"/>
    <dgm:cxn modelId="{A737641E-F547-42E6-98C2-2A7E8416F542}" type="presParOf" srcId="{265FB973-DE62-4BD9-A93A-F2794ADB8184}" destId="{223174C4-EEBA-459A-88EF-1A44928F3CD1}" srcOrd="6" destOrd="0" presId="urn:microsoft.com/office/officeart/2005/8/layout/vList4"/>
    <dgm:cxn modelId="{13A89BCB-0000-4FD0-810B-D5FA2A5E32B9}" type="presParOf" srcId="{223174C4-EEBA-459A-88EF-1A44928F3CD1}" destId="{83B121BA-B202-4E2F-A95D-E0EF51C013B4}" srcOrd="0" destOrd="0" presId="urn:microsoft.com/office/officeart/2005/8/layout/vList4"/>
    <dgm:cxn modelId="{FBDF9BA7-56E5-4ED4-80E5-0051771F4FE9}" type="presParOf" srcId="{223174C4-EEBA-459A-88EF-1A44928F3CD1}" destId="{85FAE7D0-B789-4EA5-A9F3-B8550C53E8EA}" srcOrd="1" destOrd="0" presId="urn:microsoft.com/office/officeart/2005/8/layout/vList4"/>
    <dgm:cxn modelId="{2C8925DB-7327-4B78-9581-EC78E9EEB153}" type="presParOf" srcId="{223174C4-EEBA-459A-88EF-1A44928F3CD1}" destId="{A73F072D-3781-40BA-90C8-25C591827A79}"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5F6AB7-B59C-468B-961D-6146A3910CC6}" type="doc">
      <dgm:prSet loTypeId="urn:microsoft.com/office/officeart/2008/layout/LinedList" loCatId="list" qsTypeId="urn:microsoft.com/office/officeart/2005/8/quickstyle/simple1" qsCatId="simple" csTypeId="urn:microsoft.com/office/officeart/2005/8/colors/accent1_5" csCatId="accent1" phldr="1"/>
      <dgm:spPr/>
      <dgm:t>
        <a:bodyPr/>
        <a:lstStyle/>
        <a:p>
          <a:endParaRPr lang="en-GB"/>
        </a:p>
      </dgm:t>
    </dgm:pt>
    <dgm:pt modelId="{568DDA49-3441-4EF3-9DE5-59C29BE62E91}">
      <dgm:prSet custT="1"/>
      <dgm:spPr/>
      <dgm:t>
        <a:bodyPr/>
        <a:lstStyle/>
        <a:p>
          <a:r>
            <a:rPr lang="en-US" sz="2000" dirty="0">
              <a:latin typeface="Arial" panose="020B0604020202020204" pitchFamily="34" charset="0"/>
              <a:cs typeface="Arial" panose="020B0604020202020204" pitchFamily="34" charset="0"/>
            </a:rPr>
            <a:t>According to Activity Theory, the further social, physical, and mental activity enhances wellbeing later in life (</a:t>
          </a:r>
          <a:r>
            <a:rPr lang="pt-BR" sz="2000" dirty="0">
              <a:latin typeface="Arial" panose="020B0604020202020204" pitchFamily="34" charset="0"/>
              <a:cs typeface="Arial" panose="020B0604020202020204" pitchFamily="34" charset="0"/>
            </a:rPr>
            <a:t>Teles &amp; Ribeiro, 2022</a:t>
          </a:r>
          <a:r>
            <a:rPr lang="en-US"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Supports </a:t>
          </a:r>
          <a:r>
            <a:rPr lang="en-US" sz="2000" dirty="0">
              <a:latin typeface="Arial" panose="020B0604020202020204" pitchFamily="34" charset="0"/>
              <a:cs typeface="Arial" panose="020B0604020202020204" pitchFamily="34" charset="0"/>
            </a:rPr>
            <a:t>care practices like community activities, exercise programs, and day </a:t>
          </a:r>
          <a:r>
            <a:rPr lang="en-US" sz="2000" dirty="0" err="1">
              <a:latin typeface="Arial" panose="020B0604020202020204" pitchFamily="34" charset="0"/>
              <a:cs typeface="Arial" panose="020B0604020202020204" pitchFamily="34" charset="0"/>
            </a:rPr>
            <a:t>centres</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dgm:t>
    </dgm:pt>
    <dgm:pt modelId="{0D0DAED4-6676-4A56-BCBB-DD5E667E882A}" type="parTrans" cxnId="{C7D50A9B-2FDC-42E1-A78D-8F64B3FA038C}">
      <dgm:prSet/>
      <dgm:spPr/>
      <dgm:t>
        <a:bodyPr/>
        <a:lstStyle/>
        <a:p>
          <a:endParaRPr lang="en-GB"/>
        </a:p>
      </dgm:t>
    </dgm:pt>
    <dgm:pt modelId="{608D2D3F-CF42-4138-89EE-967E755D6754}" type="sibTrans" cxnId="{C7D50A9B-2FDC-42E1-A78D-8F64B3FA038C}">
      <dgm:prSet/>
      <dgm:spPr/>
      <dgm:t>
        <a:bodyPr/>
        <a:lstStyle/>
        <a:p>
          <a:endParaRPr lang="en-GB"/>
        </a:p>
      </dgm:t>
    </dgm:pt>
    <dgm:pt modelId="{A3B7F28B-82F4-4986-AFB4-0238DA608B3A}">
      <dgm:prSet custT="1"/>
      <dgm:spPr/>
      <dgm:t>
        <a:bodyPr/>
        <a:lstStyle/>
        <a:p>
          <a:r>
            <a:rPr lang="en-US" sz="2000">
              <a:latin typeface="Arial" panose="020B0604020202020204" pitchFamily="34" charset="0"/>
              <a:cs typeface="Arial" panose="020B0604020202020204" pitchFamily="34" charset="0"/>
            </a:rPr>
            <a:t>Continuity Theory places emphasis on the importance of having consistent roles, routines and personal identity as people age (Guedes &amp; Melo, 2022).</a:t>
          </a:r>
        </a:p>
        <a:p>
          <a:r>
            <a:rPr lang="en-US" sz="2000">
              <a:latin typeface="Arial" panose="020B0604020202020204" pitchFamily="34" charset="0"/>
              <a:cs typeface="Arial" panose="020B0604020202020204" pitchFamily="34" charset="0"/>
            </a:rPr>
            <a:t>It informs personalised care planning and familiar care environments for older. </a:t>
          </a:r>
          <a:endParaRPr lang="en-GB" sz="2000" dirty="0">
            <a:latin typeface="Arial" panose="020B0604020202020204" pitchFamily="34" charset="0"/>
            <a:cs typeface="Arial" panose="020B0604020202020204" pitchFamily="34" charset="0"/>
          </a:endParaRPr>
        </a:p>
      </dgm:t>
    </dgm:pt>
    <dgm:pt modelId="{712917B8-9346-487F-A986-393378F1365C}" type="parTrans" cxnId="{1E8BD4D4-7C83-4453-817F-5B5323B55A3F}">
      <dgm:prSet/>
      <dgm:spPr/>
      <dgm:t>
        <a:bodyPr/>
        <a:lstStyle/>
        <a:p>
          <a:endParaRPr lang="en-GB"/>
        </a:p>
      </dgm:t>
    </dgm:pt>
    <dgm:pt modelId="{C84B813D-3C65-4BD0-A5D9-05E1611454EF}" type="sibTrans" cxnId="{1E8BD4D4-7C83-4453-817F-5B5323B55A3F}">
      <dgm:prSet/>
      <dgm:spPr/>
      <dgm:t>
        <a:bodyPr/>
        <a:lstStyle/>
        <a:p>
          <a:endParaRPr lang="en-GB"/>
        </a:p>
      </dgm:t>
    </dgm:pt>
    <dgm:pt modelId="{1FB27CCA-4FCA-4D10-A8F5-FE9FB67BA405}">
      <dgm:prSet custT="1"/>
      <dgm:spPr/>
      <dgm:t>
        <a:bodyPr/>
        <a:lstStyle/>
        <a:p>
          <a:r>
            <a:rPr lang="en-US" sz="2000">
              <a:latin typeface="Arial" panose="020B0604020202020204" pitchFamily="34" charset="0"/>
              <a:cs typeface="Arial" panose="020B0604020202020204" pitchFamily="34" charset="0"/>
            </a:rPr>
            <a:t>The Life Course approach emphasises the role of earlier life experiences in shaping health and wellbeing in old age (Jones et al., 2019). This theory guides carers to consider individual histories.</a:t>
          </a:r>
          <a:endParaRPr lang="en-US" sz="2000" dirty="0">
            <a:latin typeface="Arial" panose="020B0604020202020204" pitchFamily="34" charset="0"/>
            <a:cs typeface="Arial" panose="020B0604020202020204" pitchFamily="34" charset="0"/>
          </a:endParaRPr>
        </a:p>
      </dgm:t>
    </dgm:pt>
    <dgm:pt modelId="{A9110D51-9D46-4F70-867E-14CE9C15F4E9}" type="parTrans" cxnId="{AC4945C3-7447-483B-B47A-067E5DF982B2}">
      <dgm:prSet/>
      <dgm:spPr/>
      <dgm:t>
        <a:bodyPr/>
        <a:lstStyle/>
        <a:p>
          <a:endParaRPr lang="en-GB"/>
        </a:p>
      </dgm:t>
    </dgm:pt>
    <dgm:pt modelId="{417234F1-8F9E-42B3-AD33-68B3E422A3EA}" type="sibTrans" cxnId="{AC4945C3-7447-483B-B47A-067E5DF982B2}">
      <dgm:prSet/>
      <dgm:spPr/>
      <dgm:t>
        <a:bodyPr/>
        <a:lstStyle/>
        <a:p>
          <a:endParaRPr lang="en-GB"/>
        </a:p>
      </dgm:t>
    </dgm:pt>
    <dgm:pt modelId="{A8C69D73-5FB7-4FB2-ADBE-4E9ED497CC7D}">
      <dgm:prSet custT="1"/>
      <dgm:spPr/>
      <dgm:t>
        <a:bodyPr/>
        <a:lstStyle/>
        <a:p>
          <a:r>
            <a:rPr lang="en-US" sz="2000">
              <a:latin typeface="Arial" panose="020B0604020202020204" pitchFamily="34" charset="0"/>
              <a:cs typeface="Arial" panose="020B0604020202020204" pitchFamily="34" charset="0"/>
            </a:rPr>
            <a:t>Collectively, these theories support person-centred care, which puts more emphasis on autonomy, participation, and individual preferences.</a:t>
          </a:r>
          <a:endParaRPr lang="en-GB" sz="200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dgm:t>
    </dgm:pt>
    <dgm:pt modelId="{2FFB5D00-055E-420B-8450-DF995E5A28E7}" type="parTrans" cxnId="{F410E01D-85A6-4E63-9E11-5316E3C0EE46}">
      <dgm:prSet/>
      <dgm:spPr/>
      <dgm:t>
        <a:bodyPr/>
        <a:lstStyle/>
        <a:p>
          <a:endParaRPr lang="en-GB"/>
        </a:p>
      </dgm:t>
    </dgm:pt>
    <dgm:pt modelId="{7C38A31E-344E-4270-A4F8-0DCE96C04B0B}" type="sibTrans" cxnId="{F410E01D-85A6-4E63-9E11-5316E3C0EE46}">
      <dgm:prSet/>
      <dgm:spPr/>
      <dgm:t>
        <a:bodyPr/>
        <a:lstStyle/>
        <a:p>
          <a:endParaRPr lang="en-GB"/>
        </a:p>
      </dgm:t>
    </dgm:pt>
    <dgm:pt modelId="{F2A4277B-6E39-4598-9355-9B34007E435A}" type="pres">
      <dgm:prSet presAssocID="{375F6AB7-B59C-468B-961D-6146A3910CC6}" presName="vert0" presStyleCnt="0">
        <dgm:presLayoutVars>
          <dgm:dir/>
          <dgm:animOne val="branch"/>
          <dgm:animLvl val="lvl"/>
        </dgm:presLayoutVars>
      </dgm:prSet>
      <dgm:spPr/>
    </dgm:pt>
    <dgm:pt modelId="{DA93AB29-7831-4EEB-9C37-A8907674EEE3}" type="pres">
      <dgm:prSet presAssocID="{568DDA49-3441-4EF3-9DE5-59C29BE62E91}" presName="thickLine" presStyleLbl="alignNode1" presStyleIdx="0" presStyleCnt="4"/>
      <dgm:spPr/>
    </dgm:pt>
    <dgm:pt modelId="{43514E1B-F652-448D-9B6B-1BC997A7B27C}" type="pres">
      <dgm:prSet presAssocID="{568DDA49-3441-4EF3-9DE5-59C29BE62E91}" presName="horz1" presStyleCnt="0"/>
      <dgm:spPr/>
    </dgm:pt>
    <dgm:pt modelId="{C488ABDC-355A-4DC0-B06F-FFCABC449430}" type="pres">
      <dgm:prSet presAssocID="{568DDA49-3441-4EF3-9DE5-59C29BE62E91}" presName="tx1" presStyleLbl="revTx" presStyleIdx="0" presStyleCnt="4"/>
      <dgm:spPr/>
    </dgm:pt>
    <dgm:pt modelId="{A258CD4B-E327-4EFC-BBE4-7F1F050A9C1E}" type="pres">
      <dgm:prSet presAssocID="{568DDA49-3441-4EF3-9DE5-59C29BE62E91}" presName="vert1" presStyleCnt="0"/>
      <dgm:spPr/>
    </dgm:pt>
    <dgm:pt modelId="{6AFF1C06-60B1-417E-B7E5-602E321BC8A8}" type="pres">
      <dgm:prSet presAssocID="{A3B7F28B-82F4-4986-AFB4-0238DA608B3A}" presName="thickLine" presStyleLbl="alignNode1" presStyleIdx="1" presStyleCnt="4"/>
      <dgm:spPr/>
    </dgm:pt>
    <dgm:pt modelId="{CFAD7AFD-4D50-4F3E-9E45-24A74F337ED3}" type="pres">
      <dgm:prSet presAssocID="{A3B7F28B-82F4-4986-AFB4-0238DA608B3A}" presName="horz1" presStyleCnt="0"/>
      <dgm:spPr/>
    </dgm:pt>
    <dgm:pt modelId="{CBFD0C48-693B-41A4-8848-BF4A68CE81C4}" type="pres">
      <dgm:prSet presAssocID="{A3B7F28B-82F4-4986-AFB4-0238DA608B3A}" presName="tx1" presStyleLbl="revTx" presStyleIdx="1" presStyleCnt="4"/>
      <dgm:spPr/>
    </dgm:pt>
    <dgm:pt modelId="{04D3AB63-32A5-4011-8465-07FE560959F7}" type="pres">
      <dgm:prSet presAssocID="{A3B7F28B-82F4-4986-AFB4-0238DA608B3A}" presName="vert1" presStyleCnt="0"/>
      <dgm:spPr/>
    </dgm:pt>
    <dgm:pt modelId="{0D2C627A-93EF-4037-84E9-F4DEF50BBFB1}" type="pres">
      <dgm:prSet presAssocID="{1FB27CCA-4FCA-4D10-A8F5-FE9FB67BA405}" presName="thickLine" presStyleLbl="alignNode1" presStyleIdx="2" presStyleCnt="4"/>
      <dgm:spPr/>
    </dgm:pt>
    <dgm:pt modelId="{1F1B53DC-4072-48FF-A3DF-1B481B069EC8}" type="pres">
      <dgm:prSet presAssocID="{1FB27CCA-4FCA-4D10-A8F5-FE9FB67BA405}" presName="horz1" presStyleCnt="0"/>
      <dgm:spPr/>
    </dgm:pt>
    <dgm:pt modelId="{F5B79BD6-CDC9-4584-8D0C-72F1797F6A79}" type="pres">
      <dgm:prSet presAssocID="{1FB27CCA-4FCA-4D10-A8F5-FE9FB67BA405}" presName="tx1" presStyleLbl="revTx" presStyleIdx="2" presStyleCnt="4"/>
      <dgm:spPr/>
    </dgm:pt>
    <dgm:pt modelId="{680691B1-A2EC-46B6-99B2-A29E72ABD167}" type="pres">
      <dgm:prSet presAssocID="{1FB27CCA-4FCA-4D10-A8F5-FE9FB67BA405}" presName="vert1" presStyleCnt="0"/>
      <dgm:spPr/>
    </dgm:pt>
    <dgm:pt modelId="{CDFA04CC-B065-4BB6-B137-D3A23D9068A5}" type="pres">
      <dgm:prSet presAssocID="{A8C69D73-5FB7-4FB2-ADBE-4E9ED497CC7D}" presName="thickLine" presStyleLbl="alignNode1" presStyleIdx="3" presStyleCnt="4"/>
      <dgm:spPr/>
    </dgm:pt>
    <dgm:pt modelId="{E4CC3B1F-0BDA-4C83-A182-391EB0A1C8D4}" type="pres">
      <dgm:prSet presAssocID="{A8C69D73-5FB7-4FB2-ADBE-4E9ED497CC7D}" presName="horz1" presStyleCnt="0"/>
      <dgm:spPr/>
    </dgm:pt>
    <dgm:pt modelId="{DCB0ABD7-4245-46C9-A771-CC89C629CE6A}" type="pres">
      <dgm:prSet presAssocID="{A8C69D73-5FB7-4FB2-ADBE-4E9ED497CC7D}" presName="tx1" presStyleLbl="revTx" presStyleIdx="3" presStyleCnt="4"/>
      <dgm:spPr/>
    </dgm:pt>
    <dgm:pt modelId="{D26A7BAB-2958-4541-8365-04237A046DFA}" type="pres">
      <dgm:prSet presAssocID="{A8C69D73-5FB7-4FB2-ADBE-4E9ED497CC7D}" presName="vert1" presStyleCnt="0"/>
      <dgm:spPr/>
    </dgm:pt>
  </dgm:ptLst>
  <dgm:cxnLst>
    <dgm:cxn modelId="{F410E01D-85A6-4E63-9E11-5316E3C0EE46}" srcId="{375F6AB7-B59C-468B-961D-6146A3910CC6}" destId="{A8C69D73-5FB7-4FB2-ADBE-4E9ED497CC7D}" srcOrd="3" destOrd="0" parTransId="{2FFB5D00-055E-420B-8450-DF995E5A28E7}" sibTransId="{7C38A31E-344E-4270-A4F8-0DCE96C04B0B}"/>
    <dgm:cxn modelId="{DD63E269-0FC8-4929-AB72-040E03493FE5}" type="presOf" srcId="{568DDA49-3441-4EF3-9DE5-59C29BE62E91}" destId="{C488ABDC-355A-4DC0-B06F-FFCABC449430}" srcOrd="0" destOrd="0" presId="urn:microsoft.com/office/officeart/2008/layout/LinedList"/>
    <dgm:cxn modelId="{21E93254-F89B-46CB-BA88-F9860B05EE1F}" type="presOf" srcId="{375F6AB7-B59C-468B-961D-6146A3910CC6}" destId="{F2A4277B-6E39-4598-9355-9B34007E435A}" srcOrd="0" destOrd="0" presId="urn:microsoft.com/office/officeart/2008/layout/LinedList"/>
    <dgm:cxn modelId="{7CE22A88-3DFF-4A65-9DE2-B3871E85D774}" type="presOf" srcId="{A8C69D73-5FB7-4FB2-ADBE-4E9ED497CC7D}" destId="{DCB0ABD7-4245-46C9-A771-CC89C629CE6A}" srcOrd="0" destOrd="0" presId="urn:microsoft.com/office/officeart/2008/layout/LinedList"/>
    <dgm:cxn modelId="{C7D50A9B-2FDC-42E1-A78D-8F64B3FA038C}" srcId="{375F6AB7-B59C-468B-961D-6146A3910CC6}" destId="{568DDA49-3441-4EF3-9DE5-59C29BE62E91}" srcOrd="0" destOrd="0" parTransId="{0D0DAED4-6676-4A56-BCBB-DD5E667E882A}" sibTransId="{608D2D3F-CF42-4138-89EE-967E755D6754}"/>
    <dgm:cxn modelId="{AC4945C3-7447-483B-B47A-067E5DF982B2}" srcId="{375F6AB7-B59C-468B-961D-6146A3910CC6}" destId="{1FB27CCA-4FCA-4D10-A8F5-FE9FB67BA405}" srcOrd="2" destOrd="0" parTransId="{A9110D51-9D46-4F70-867E-14CE9C15F4E9}" sibTransId="{417234F1-8F9E-42B3-AD33-68B3E422A3EA}"/>
    <dgm:cxn modelId="{33C6B3CF-2CE8-4BE5-9C34-3ECC67935E6C}" type="presOf" srcId="{1FB27CCA-4FCA-4D10-A8F5-FE9FB67BA405}" destId="{F5B79BD6-CDC9-4584-8D0C-72F1797F6A79}" srcOrd="0" destOrd="0" presId="urn:microsoft.com/office/officeart/2008/layout/LinedList"/>
    <dgm:cxn modelId="{1E8BD4D4-7C83-4453-817F-5B5323B55A3F}" srcId="{375F6AB7-B59C-468B-961D-6146A3910CC6}" destId="{A3B7F28B-82F4-4986-AFB4-0238DA608B3A}" srcOrd="1" destOrd="0" parTransId="{712917B8-9346-487F-A986-393378F1365C}" sibTransId="{C84B813D-3C65-4BD0-A5D9-05E1611454EF}"/>
    <dgm:cxn modelId="{EF514DE4-EBD6-4B51-B231-1565C2CE9A17}" type="presOf" srcId="{A3B7F28B-82F4-4986-AFB4-0238DA608B3A}" destId="{CBFD0C48-693B-41A4-8848-BF4A68CE81C4}" srcOrd="0" destOrd="0" presId="urn:microsoft.com/office/officeart/2008/layout/LinedList"/>
    <dgm:cxn modelId="{2EDF75E1-238F-4F12-89AC-A63815A3A59F}" type="presParOf" srcId="{F2A4277B-6E39-4598-9355-9B34007E435A}" destId="{DA93AB29-7831-4EEB-9C37-A8907674EEE3}" srcOrd="0" destOrd="0" presId="urn:microsoft.com/office/officeart/2008/layout/LinedList"/>
    <dgm:cxn modelId="{9B419BE3-4466-4CF3-A54D-F71227AC0122}" type="presParOf" srcId="{F2A4277B-6E39-4598-9355-9B34007E435A}" destId="{43514E1B-F652-448D-9B6B-1BC997A7B27C}" srcOrd="1" destOrd="0" presId="urn:microsoft.com/office/officeart/2008/layout/LinedList"/>
    <dgm:cxn modelId="{F28BF52A-3201-4EF0-981C-4B87A5957550}" type="presParOf" srcId="{43514E1B-F652-448D-9B6B-1BC997A7B27C}" destId="{C488ABDC-355A-4DC0-B06F-FFCABC449430}" srcOrd="0" destOrd="0" presId="urn:microsoft.com/office/officeart/2008/layout/LinedList"/>
    <dgm:cxn modelId="{01E30739-B83F-4BED-9C28-8888F81671EA}" type="presParOf" srcId="{43514E1B-F652-448D-9B6B-1BC997A7B27C}" destId="{A258CD4B-E327-4EFC-BBE4-7F1F050A9C1E}" srcOrd="1" destOrd="0" presId="urn:microsoft.com/office/officeart/2008/layout/LinedList"/>
    <dgm:cxn modelId="{077FDFA6-75F7-4D70-81E3-06E426478387}" type="presParOf" srcId="{F2A4277B-6E39-4598-9355-9B34007E435A}" destId="{6AFF1C06-60B1-417E-B7E5-602E321BC8A8}" srcOrd="2" destOrd="0" presId="urn:microsoft.com/office/officeart/2008/layout/LinedList"/>
    <dgm:cxn modelId="{A4E64831-497D-40FF-979E-83153E3EEAA6}" type="presParOf" srcId="{F2A4277B-6E39-4598-9355-9B34007E435A}" destId="{CFAD7AFD-4D50-4F3E-9E45-24A74F337ED3}" srcOrd="3" destOrd="0" presId="urn:microsoft.com/office/officeart/2008/layout/LinedList"/>
    <dgm:cxn modelId="{AA44461A-67AC-4F34-A807-6C4447C650E1}" type="presParOf" srcId="{CFAD7AFD-4D50-4F3E-9E45-24A74F337ED3}" destId="{CBFD0C48-693B-41A4-8848-BF4A68CE81C4}" srcOrd="0" destOrd="0" presId="urn:microsoft.com/office/officeart/2008/layout/LinedList"/>
    <dgm:cxn modelId="{B9D1DADC-8974-44C6-BF1D-664BCC764F1F}" type="presParOf" srcId="{CFAD7AFD-4D50-4F3E-9E45-24A74F337ED3}" destId="{04D3AB63-32A5-4011-8465-07FE560959F7}" srcOrd="1" destOrd="0" presId="urn:microsoft.com/office/officeart/2008/layout/LinedList"/>
    <dgm:cxn modelId="{13D06672-D84E-4562-AD46-A2DE8B35EFED}" type="presParOf" srcId="{F2A4277B-6E39-4598-9355-9B34007E435A}" destId="{0D2C627A-93EF-4037-84E9-F4DEF50BBFB1}" srcOrd="4" destOrd="0" presId="urn:microsoft.com/office/officeart/2008/layout/LinedList"/>
    <dgm:cxn modelId="{B7FDA735-F70F-4A72-A611-DB9F89C583E3}" type="presParOf" srcId="{F2A4277B-6E39-4598-9355-9B34007E435A}" destId="{1F1B53DC-4072-48FF-A3DF-1B481B069EC8}" srcOrd="5" destOrd="0" presId="urn:microsoft.com/office/officeart/2008/layout/LinedList"/>
    <dgm:cxn modelId="{280075F9-F5BC-4B43-8C75-1D4EC6149C39}" type="presParOf" srcId="{1F1B53DC-4072-48FF-A3DF-1B481B069EC8}" destId="{F5B79BD6-CDC9-4584-8D0C-72F1797F6A79}" srcOrd="0" destOrd="0" presId="urn:microsoft.com/office/officeart/2008/layout/LinedList"/>
    <dgm:cxn modelId="{B38AEF7A-9328-44A5-955D-8D3DD8AC23BC}" type="presParOf" srcId="{1F1B53DC-4072-48FF-A3DF-1B481B069EC8}" destId="{680691B1-A2EC-46B6-99B2-A29E72ABD167}" srcOrd="1" destOrd="0" presId="urn:microsoft.com/office/officeart/2008/layout/LinedList"/>
    <dgm:cxn modelId="{1E27B254-F416-4BCF-9624-B64163210C5E}" type="presParOf" srcId="{F2A4277B-6E39-4598-9355-9B34007E435A}" destId="{CDFA04CC-B065-4BB6-B137-D3A23D9068A5}" srcOrd="6" destOrd="0" presId="urn:microsoft.com/office/officeart/2008/layout/LinedList"/>
    <dgm:cxn modelId="{FE42899E-5091-418F-9611-5010EE37C976}" type="presParOf" srcId="{F2A4277B-6E39-4598-9355-9B34007E435A}" destId="{E4CC3B1F-0BDA-4C83-A182-391EB0A1C8D4}" srcOrd="7" destOrd="0" presId="urn:microsoft.com/office/officeart/2008/layout/LinedList"/>
    <dgm:cxn modelId="{42F06C96-1432-40A4-AAB1-87B8E9B6FFC0}" type="presParOf" srcId="{E4CC3B1F-0BDA-4C83-A182-391EB0A1C8D4}" destId="{DCB0ABD7-4245-46C9-A771-CC89C629CE6A}" srcOrd="0" destOrd="0" presId="urn:microsoft.com/office/officeart/2008/layout/LinedList"/>
    <dgm:cxn modelId="{61E5C247-44D8-4D97-A2AF-349B37DBFC60}" type="presParOf" srcId="{E4CC3B1F-0BDA-4C83-A182-391EB0A1C8D4}" destId="{D26A7BAB-2958-4541-8365-04237A046DF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B3B369-11F7-4739-AA03-E37CB65DAB37}"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D7F17F04-2D5E-45A6-BA48-E5F81D3CB2B7}">
      <dgm:prSet custT="1"/>
      <dgm:spPr/>
      <dgm:t>
        <a:bodyPr/>
        <a:lstStyle/>
        <a:p>
          <a:r>
            <a:rPr lang="en-US" sz="2000" dirty="0">
              <a:latin typeface="Times New Roman" panose="02020603050405020304" pitchFamily="18" charset="0"/>
              <a:cs typeface="Times New Roman" panose="02020603050405020304" pitchFamily="18" charset="0"/>
            </a:rPr>
            <a:t>The Care Act 2014 encourages wellbeing, customisation, and protection in the social services of adults (</a:t>
          </a:r>
          <a:r>
            <a:rPr lang="en-GB" sz="2000" dirty="0">
              <a:latin typeface="Times New Roman" panose="02020603050405020304" pitchFamily="18" charset="0"/>
              <a:cs typeface="Times New Roman" panose="02020603050405020304" pitchFamily="18" charset="0"/>
            </a:rPr>
            <a:t>Care Act, 2014</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dgm:t>
    </dgm:pt>
    <dgm:pt modelId="{D308A21F-3798-4D2A-9058-B9590514312C}" type="parTrans" cxnId="{9310B443-2642-4DBE-8E38-53651ED48C56}">
      <dgm:prSet/>
      <dgm:spPr/>
      <dgm:t>
        <a:bodyPr/>
        <a:lstStyle/>
        <a:p>
          <a:endParaRPr lang="en-GB"/>
        </a:p>
      </dgm:t>
    </dgm:pt>
    <dgm:pt modelId="{9540F781-1F6B-42CA-B23A-39DA2BECC6A0}" type="sibTrans" cxnId="{9310B443-2642-4DBE-8E38-53651ED48C56}">
      <dgm:prSet/>
      <dgm:spPr/>
      <dgm:t>
        <a:bodyPr/>
        <a:lstStyle/>
        <a:p>
          <a:endParaRPr lang="en-GB"/>
        </a:p>
      </dgm:t>
    </dgm:pt>
    <dgm:pt modelId="{81A6D81C-D8F6-4437-961E-9318A6C85A23}">
      <dgm:prSet custT="1"/>
      <dgm:spPr/>
      <dgm:t>
        <a:bodyPr/>
        <a:lstStyle/>
        <a:p>
          <a:r>
            <a:rPr lang="en-US" sz="2000" dirty="0">
              <a:latin typeface="Times New Roman" panose="02020603050405020304" pitchFamily="18" charset="0"/>
              <a:cs typeface="Times New Roman" panose="02020603050405020304" pitchFamily="18" charset="0"/>
            </a:rPr>
            <a:t>Equality Act 2010 safeguards the elderly against age-related discrimination in the health and social care </a:t>
          </a:r>
          <a:r>
            <a:rPr lang="en-GB" sz="2000" dirty="0">
              <a:latin typeface="Times New Roman" panose="02020603050405020304" pitchFamily="18" charset="0"/>
              <a:cs typeface="Times New Roman" panose="02020603050405020304" pitchFamily="18" charset="0"/>
            </a:rPr>
            <a:t>settings </a:t>
          </a: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Age UK, 2022</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dgm:t>
    </dgm:pt>
    <dgm:pt modelId="{506E8F05-8C12-414F-A29C-52EFE8495D3D}" type="parTrans" cxnId="{7AEB02B3-9315-4BE1-B087-05BD7F61F08F}">
      <dgm:prSet/>
      <dgm:spPr/>
      <dgm:t>
        <a:bodyPr/>
        <a:lstStyle/>
        <a:p>
          <a:endParaRPr lang="en-GB"/>
        </a:p>
      </dgm:t>
    </dgm:pt>
    <dgm:pt modelId="{0CA24F24-450C-4DC5-A3E6-9D9A2722E75E}" type="sibTrans" cxnId="{7AEB02B3-9315-4BE1-B087-05BD7F61F08F}">
      <dgm:prSet/>
      <dgm:spPr/>
      <dgm:t>
        <a:bodyPr/>
        <a:lstStyle/>
        <a:p>
          <a:endParaRPr lang="en-GB"/>
        </a:p>
      </dgm:t>
    </dgm:pt>
    <dgm:pt modelId="{6891CC54-4477-46CE-B033-D547D5CBB859}">
      <dgm:prSet custT="1"/>
      <dgm:spPr/>
      <dgm:t>
        <a:bodyPr/>
        <a:lstStyle/>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Mental Capacity Act 2005 provides that when someone has no capacity to make decisions in their best interests they must be assisted to do so (</a:t>
          </a:r>
          <a:r>
            <a:rPr lang="en-GB" sz="2000" dirty="0">
              <a:latin typeface="Times New Roman" panose="02020603050405020304" pitchFamily="18" charset="0"/>
              <a:cs typeface="Times New Roman" panose="02020603050405020304" pitchFamily="18" charset="0"/>
            </a:rPr>
            <a:t>Mencap, 2019</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dgm:t>
    </dgm:pt>
    <dgm:pt modelId="{CF63376F-C896-4430-8735-933A2A281156}" type="parTrans" cxnId="{299A3A03-2DBB-4615-8699-ACE983065FF2}">
      <dgm:prSet/>
      <dgm:spPr/>
      <dgm:t>
        <a:bodyPr/>
        <a:lstStyle/>
        <a:p>
          <a:endParaRPr lang="en-GB"/>
        </a:p>
      </dgm:t>
    </dgm:pt>
    <dgm:pt modelId="{EC525256-270F-40EB-962F-B21DA84594D4}" type="sibTrans" cxnId="{299A3A03-2DBB-4615-8699-ACE983065FF2}">
      <dgm:prSet/>
      <dgm:spPr/>
      <dgm:t>
        <a:bodyPr/>
        <a:lstStyle/>
        <a:p>
          <a:endParaRPr lang="en-GB"/>
        </a:p>
      </dgm:t>
    </dgm:pt>
    <dgm:pt modelId="{9FD16096-4931-444B-9EB8-A7536FE868AF}">
      <dgm:prSet custT="1"/>
      <dgm:spPr/>
      <dgm:t>
        <a:bodyPr/>
        <a:lstStyle/>
        <a:p>
          <a:r>
            <a:rPr lang="en-US" sz="2000" dirty="0">
              <a:latin typeface="Times New Roman" panose="02020603050405020304" pitchFamily="18" charset="0"/>
              <a:cs typeface="Times New Roman" panose="02020603050405020304" pitchFamily="18" charset="0"/>
            </a:rPr>
            <a:t>NHS Long Term Plan focuses on integrated services and community-based care to ageing populations (</a:t>
          </a:r>
          <a:r>
            <a:rPr lang="en-GB" sz="2000" dirty="0">
              <a:latin typeface="Times New Roman" panose="02020603050405020304" pitchFamily="18" charset="0"/>
              <a:cs typeface="Times New Roman" panose="02020603050405020304" pitchFamily="18" charset="0"/>
            </a:rPr>
            <a:t>NHS England, 2019</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dgm:t>
    </dgm:pt>
    <dgm:pt modelId="{94FDA5B5-C01E-4630-B83F-A72D713DC544}" type="parTrans" cxnId="{95942423-A7F8-433C-8B19-E59070C7E395}">
      <dgm:prSet/>
      <dgm:spPr/>
      <dgm:t>
        <a:bodyPr/>
        <a:lstStyle/>
        <a:p>
          <a:endParaRPr lang="en-GB"/>
        </a:p>
      </dgm:t>
    </dgm:pt>
    <dgm:pt modelId="{B442E8A4-EA71-48F8-8117-D92233621BF7}" type="sibTrans" cxnId="{95942423-A7F8-433C-8B19-E59070C7E395}">
      <dgm:prSet/>
      <dgm:spPr/>
      <dgm:t>
        <a:bodyPr/>
        <a:lstStyle/>
        <a:p>
          <a:endParaRPr lang="en-GB"/>
        </a:p>
      </dgm:t>
    </dgm:pt>
    <dgm:pt modelId="{15CFC66F-E84D-4E46-B16C-63A0BD4108AB}">
      <dgm:prSet custT="1"/>
      <dgm:spPr/>
      <dgm:t>
        <a:bodyPr/>
        <a:lstStyle/>
        <a:p>
          <a:r>
            <a:rPr lang="en-US" sz="2000" dirty="0">
              <a:latin typeface="Times New Roman" panose="02020603050405020304" pitchFamily="18" charset="0"/>
              <a:cs typeface="Times New Roman" panose="02020603050405020304" pitchFamily="18" charset="0"/>
            </a:rPr>
            <a:t>Implementation is, however, inconsistent across local authorities, which concerns consistency </a:t>
          </a:r>
          <a:r>
            <a:rPr lang="en-US" sz="2000">
              <a:latin typeface="Times New Roman" panose="02020603050405020304" pitchFamily="18" charset="0"/>
              <a:cs typeface="Times New Roman" panose="02020603050405020304" pitchFamily="18" charset="0"/>
            </a:rPr>
            <a:t>and funding. </a:t>
          </a:r>
          <a:endParaRPr lang="en-GB" sz="2000" dirty="0">
            <a:latin typeface="Times New Roman" panose="02020603050405020304" pitchFamily="18" charset="0"/>
            <a:cs typeface="Times New Roman" panose="02020603050405020304" pitchFamily="18" charset="0"/>
          </a:endParaRPr>
        </a:p>
      </dgm:t>
    </dgm:pt>
    <dgm:pt modelId="{62667ED9-71DB-4B46-B125-320345890FCF}" type="parTrans" cxnId="{5F56C11A-F5CD-46C5-974F-30729035A8DC}">
      <dgm:prSet/>
      <dgm:spPr/>
      <dgm:t>
        <a:bodyPr/>
        <a:lstStyle/>
        <a:p>
          <a:endParaRPr lang="en-GB"/>
        </a:p>
      </dgm:t>
    </dgm:pt>
    <dgm:pt modelId="{1922BFE6-FB16-4575-9A3D-63D41BE87938}" type="sibTrans" cxnId="{5F56C11A-F5CD-46C5-974F-30729035A8DC}">
      <dgm:prSet/>
      <dgm:spPr/>
      <dgm:t>
        <a:bodyPr/>
        <a:lstStyle/>
        <a:p>
          <a:endParaRPr lang="en-GB"/>
        </a:p>
      </dgm:t>
    </dgm:pt>
    <dgm:pt modelId="{7525D3F9-2BA4-4A6A-8CE4-018ACA573FC2}" type="pres">
      <dgm:prSet presAssocID="{11B3B369-11F7-4739-AA03-E37CB65DAB37}" presName="Name0" presStyleCnt="0">
        <dgm:presLayoutVars>
          <dgm:dir/>
          <dgm:resizeHandles val="exact"/>
        </dgm:presLayoutVars>
      </dgm:prSet>
      <dgm:spPr/>
    </dgm:pt>
    <dgm:pt modelId="{1965FE2E-63FD-4840-B407-57D2D921E374}" type="pres">
      <dgm:prSet presAssocID="{11B3B369-11F7-4739-AA03-E37CB65DAB37}" presName="fgShape" presStyleLbl="fgShp" presStyleIdx="0" presStyleCnt="1" custLinFactNeighborX="749" custLinFactNeighborY="31254"/>
      <dgm:spPr/>
    </dgm:pt>
    <dgm:pt modelId="{63CE3B29-5D11-405A-B0E6-BD1C296BA40C}" type="pres">
      <dgm:prSet presAssocID="{11B3B369-11F7-4739-AA03-E37CB65DAB37}" presName="linComp" presStyleCnt="0"/>
      <dgm:spPr/>
    </dgm:pt>
    <dgm:pt modelId="{FD69C716-503E-4B32-8B6E-843D3051C30B}" type="pres">
      <dgm:prSet presAssocID="{D7F17F04-2D5E-45A6-BA48-E5F81D3CB2B7}" presName="compNode" presStyleCnt="0"/>
      <dgm:spPr/>
    </dgm:pt>
    <dgm:pt modelId="{F22492D3-69D8-4D08-97E4-2F20176A5BAD}" type="pres">
      <dgm:prSet presAssocID="{D7F17F04-2D5E-45A6-BA48-E5F81D3CB2B7}" presName="bkgdShape" presStyleLbl="node1" presStyleIdx="0" presStyleCnt="5"/>
      <dgm:spPr/>
    </dgm:pt>
    <dgm:pt modelId="{27946F4E-C92D-4A4D-A1D3-0672553A745B}" type="pres">
      <dgm:prSet presAssocID="{D7F17F04-2D5E-45A6-BA48-E5F81D3CB2B7}" presName="nodeTx" presStyleLbl="node1" presStyleIdx="0" presStyleCnt="5">
        <dgm:presLayoutVars>
          <dgm:bulletEnabled val="1"/>
        </dgm:presLayoutVars>
      </dgm:prSet>
      <dgm:spPr/>
    </dgm:pt>
    <dgm:pt modelId="{13159860-3B0B-4FED-BE18-5262088FC93D}" type="pres">
      <dgm:prSet presAssocID="{D7F17F04-2D5E-45A6-BA48-E5F81D3CB2B7}" presName="invisiNode" presStyleLbl="node1" presStyleIdx="0" presStyleCnt="5"/>
      <dgm:spPr/>
    </dgm:pt>
    <dgm:pt modelId="{89FA8B84-3EB7-47BB-AD47-300107DD7D36}" type="pres">
      <dgm:prSet presAssocID="{D7F17F04-2D5E-45A6-BA48-E5F81D3CB2B7}" presName="imagNode" presStyleLbl="fgImgPlace1" presStyleIdx="0" presStyleCnt="5"/>
      <dgm:spPr>
        <a:blipFill rotWithShape="1">
          <a:blip xmlns:r="http://schemas.openxmlformats.org/officeDocument/2006/relationships" r:embed="rId1"/>
          <a:srcRect/>
          <a:stretch>
            <a:fillRect l="-13000" r="-13000"/>
          </a:stretch>
        </a:blipFill>
      </dgm:spPr>
    </dgm:pt>
    <dgm:pt modelId="{157595B8-9496-49DF-BE5D-9149A50DC8D6}" type="pres">
      <dgm:prSet presAssocID="{9540F781-1F6B-42CA-B23A-39DA2BECC6A0}" presName="sibTrans" presStyleLbl="sibTrans2D1" presStyleIdx="0" presStyleCnt="0"/>
      <dgm:spPr/>
    </dgm:pt>
    <dgm:pt modelId="{5DA642A7-D037-4EA9-A07E-E93C16D6783A}" type="pres">
      <dgm:prSet presAssocID="{81A6D81C-D8F6-4437-961E-9318A6C85A23}" presName="compNode" presStyleCnt="0"/>
      <dgm:spPr/>
    </dgm:pt>
    <dgm:pt modelId="{C69F40C1-6950-4BE2-B761-1AA448AA4DE6}" type="pres">
      <dgm:prSet presAssocID="{81A6D81C-D8F6-4437-961E-9318A6C85A23}" presName="bkgdShape" presStyleLbl="node1" presStyleIdx="1" presStyleCnt="5"/>
      <dgm:spPr/>
    </dgm:pt>
    <dgm:pt modelId="{46E77855-F7E7-4CD9-B8E5-B21AFACBE370}" type="pres">
      <dgm:prSet presAssocID="{81A6D81C-D8F6-4437-961E-9318A6C85A23}" presName="nodeTx" presStyleLbl="node1" presStyleIdx="1" presStyleCnt="5">
        <dgm:presLayoutVars>
          <dgm:bulletEnabled val="1"/>
        </dgm:presLayoutVars>
      </dgm:prSet>
      <dgm:spPr/>
    </dgm:pt>
    <dgm:pt modelId="{CAB7BF5D-179A-4E83-BF25-A20F14C99F85}" type="pres">
      <dgm:prSet presAssocID="{81A6D81C-D8F6-4437-961E-9318A6C85A23}" presName="invisiNode" presStyleLbl="node1" presStyleIdx="1" presStyleCnt="5"/>
      <dgm:spPr/>
    </dgm:pt>
    <dgm:pt modelId="{E6313AAE-A2A1-46D0-8574-1630FDE72633}" type="pres">
      <dgm:prSet presAssocID="{81A6D81C-D8F6-4437-961E-9318A6C85A23}" presName="imagNode" presStyleLbl="fgImgPlace1" presStyleIdx="1" presStyleCnt="5"/>
      <dgm:spPr>
        <a:blipFill rotWithShape="1">
          <a:blip xmlns:r="http://schemas.openxmlformats.org/officeDocument/2006/relationships" r:embed="rId2"/>
          <a:srcRect/>
          <a:stretch>
            <a:fillRect l="-10000" r="-10000"/>
          </a:stretch>
        </a:blipFill>
      </dgm:spPr>
    </dgm:pt>
    <dgm:pt modelId="{084F8B93-B2D1-4B84-B4E9-A506DE5A6121}" type="pres">
      <dgm:prSet presAssocID="{0CA24F24-450C-4DC5-A3E6-9D9A2722E75E}" presName="sibTrans" presStyleLbl="sibTrans2D1" presStyleIdx="0" presStyleCnt="0"/>
      <dgm:spPr/>
    </dgm:pt>
    <dgm:pt modelId="{26AB85EB-321D-43EA-AF00-D93FB3831CC8}" type="pres">
      <dgm:prSet presAssocID="{6891CC54-4477-46CE-B033-D547D5CBB859}" presName="compNode" presStyleCnt="0"/>
      <dgm:spPr/>
    </dgm:pt>
    <dgm:pt modelId="{B0DCD25E-3C22-49B3-AF40-3A22905A06E2}" type="pres">
      <dgm:prSet presAssocID="{6891CC54-4477-46CE-B033-D547D5CBB859}" presName="bkgdShape" presStyleLbl="node1" presStyleIdx="2" presStyleCnt="5"/>
      <dgm:spPr/>
    </dgm:pt>
    <dgm:pt modelId="{046B1CD3-01C0-4A5C-A396-9A9A4A2C9BA7}" type="pres">
      <dgm:prSet presAssocID="{6891CC54-4477-46CE-B033-D547D5CBB859}" presName="nodeTx" presStyleLbl="node1" presStyleIdx="2" presStyleCnt="5">
        <dgm:presLayoutVars>
          <dgm:bulletEnabled val="1"/>
        </dgm:presLayoutVars>
      </dgm:prSet>
      <dgm:spPr/>
    </dgm:pt>
    <dgm:pt modelId="{41D06387-C4B1-4CE4-963A-71543DAABCE1}" type="pres">
      <dgm:prSet presAssocID="{6891CC54-4477-46CE-B033-D547D5CBB859}" presName="invisiNode" presStyleLbl="node1" presStyleIdx="2" presStyleCnt="5"/>
      <dgm:spPr/>
    </dgm:pt>
    <dgm:pt modelId="{44EADD69-261F-422E-96FC-441D24732187}" type="pres">
      <dgm:prSet presAssocID="{6891CC54-4477-46CE-B033-D547D5CBB859}" presName="imagNode" presStyleLbl="fgImgPlace1" presStyleIdx="2" presStyleCnt="5"/>
      <dgm:spPr>
        <a:blipFill rotWithShape="1">
          <a:blip xmlns:r="http://schemas.openxmlformats.org/officeDocument/2006/relationships" r:embed="rId3"/>
          <a:srcRect/>
          <a:stretch>
            <a:fillRect l="-35000" r="-35000"/>
          </a:stretch>
        </a:blipFill>
      </dgm:spPr>
    </dgm:pt>
    <dgm:pt modelId="{44C43303-8A8D-4028-B1EB-9AC588A0FD4D}" type="pres">
      <dgm:prSet presAssocID="{EC525256-270F-40EB-962F-B21DA84594D4}" presName="sibTrans" presStyleLbl="sibTrans2D1" presStyleIdx="0" presStyleCnt="0"/>
      <dgm:spPr/>
    </dgm:pt>
    <dgm:pt modelId="{1533098E-5337-47BF-A783-62C44E3B5106}" type="pres">
      <dgm:prSet presAssocID="{9FD16096-4931-444B-9EB8-A7536FE868AF}" presName="compNode" presStyleCnt="0"/>
      <dgm:spPr/>
    </dgm:pt>
    <dgm:pt modelId="{8B9AB3BB-0FF0-4F77-934B-A239940DB3F4}" type="pres">
      <dgm:prSet presAssocID="{9FD16096-4931-444B-9EB8-A7536FE868AF}" presName="bkgdShape" presStyleLbl="node1" presStyleIdx="3" presStyleCnt="5"/>
      <dgm:spPr/>
    </dgm:pt>
    <dgm:pt modelId="{51843903-915D-42C5-8461-87D84CFF0C38}" type="pres">
      <dgm:prSet presAssocID="{9FD16096-4931-444B-9EB8-A7536FE868AF}" presName="nodeTx" presStyleLbl="node1" presStyleIdx="3" presStyleCnt="5">
        <dgm:presLayoutVars>
          <dgm:bulletEnabled val="1"/>
        </dgm:presLayoutVars>
      </dgm:prSet>
      <dgm:spPr/>
    </dgm:pt>
    <dgm:pt modelId="{7455EB8C-E889-4237-8209-234C727F0852}" type="pres">
      <dgm:prSet presAssocID="{9FD16096-4931-444B-9EB8-A7536FE868AF}" presName="invisiNode" presStyleLbl="node1" presStyleIdx="3" presStyleCnt="5"/>
      <dgm:spPr/>
    </dgm:pt>
    <dgm:pt modelId="{3C57EA18-1764-4A7F-9363-BA08F5E20A6D}" type="pres">
      <dgm:prSet presAssocID="{9FD16096-4931-444B-9EB8-A7536FE868AF}" presName="imagNode" presStyleLbl="fgImgPlace1" presStyleIdx="3" presStyleCnt="5"/>
      <dgm:spPr>
        <a:blipFill rotWithShape="1">
          <a:blip xmlns:r="http://schemas.openxmlformats.org/officeDocument/2006/relationships" r:embed="rId4"/>
          <a:srcRect/>
          <a:stretch>
            <a:fillRect l="-17000" r="-17000"/>
          </a:stretch>
        </a:blipFill>
      </dgm:spPr>
    </dgm:pt>
    <dgm:pt modelId="{94195705-1FA8-4050-A84D-264BEB07973E}" type="pres">
      <dgm:prSet presAssocID="{B442E8A4-EA71-48F8-8117-D92233621BF7}" presName="sibTrans" presStyleLbl="sibTrans2D1" presStyleIdx="0" presStyleCnt="0"/>
      <dgm:spPr/>
    </dgm:pt>
    <dgm:pt modelId="{776275CF-7B81-45DD-B140-E9D9C96FE474}" type="pres">
      <dgm:prSet presAssocID="{15CFC66F-E84D-4E46-B16C-63A0BD4108AB}" presName="compNode" presStyleCnt="0"/>
      <dgm:spPr/>
    </dgm:pt>
    <dgm:pt modelId="{F4ABCA24-4128-4A81-97BE-A45C6FD5EED9}" type="pres">
      <dgm:prSet presAssocID="{15CFC66F-E84D-4E46-B16C-63A0BD4108AB}" presName="bkgdShape" presStyleLbl="node1" presStyleIdx="4" presStyleCnt="5"/>
      <dgm:spPr/>
    </dgm:pt>
    <dgm:pt modelId="{53585608-71FA-4B75-8AB0-F1EA59A62055}" type="pres">
      <dgm:prSet presAssocID="{15CFC66F-E84D-4E46-B16C-63A0BD4108AB}" presName="nodeTx" presStyleLbl="node1" presStyleIdx="4" presStyleCnt="5">
        <dgm:presLayoutVars>
          <dgm:bulletEnabled val="1"/>
        </dgm:presLayoutVars>
      </dgm:prSet>
      <dgm:spPr/>
    </dgm:pt>
    <dgm:pt modelId="{A97BFAE3-4E9C-4CF8-879B-EAF06D0A526A}" type="pres">
      <dgm:prSet presAssocID="{15CFC66F-E84D-4E46-B16C-63A0BD4108AB}" presName="invisiNode" presStyleLbl="node1" presStyleIdx="4" presStyleCnt="5"/>
      <dgm:spPr/>
    </dgm:pt>
    <dgm:pt modelId="{864357D1-4782-4E19-96E9-39EFD3DC5818}" type="pres">
      <dgm:prSet presAssocID="{15CFC66F-E84D-4E46-B16C-63A0BD4108AB}" presName="imagNode" presStyleLbl="fgImgPlace1" presStyleIdx="4" presStyleCnt="5"/>
      <dgm:spPr>
        <a:blipFill rotWithShape="1">
          <a:blip xmlns:r="http://schemas.openxmlformats.org/officeDocument/2006/relationships" r:embed="rId5"/>
          <a:srcRect/>
          <a:stretch>
            <a:fillRect l="-39000" r="-39000"/>
          </a:stretch>
        </a:blipFill>
      </dgm:spPr>
    </dgm:pt>
  </dgm:ptLst>
  <dgm:cxnLst>
    <dgm:cxn modelId="{299A3A03-2DBB-4615-8699-ACE983065FF2}" srcId="{11B3B369-11F7-4739-AA03-E37CB65DAB37}" destId="{6891CC54-4477-46CE-B033-D547D5CBB859}" srcOrd="2" destOrd="0" parTransId="{CF63376F-C896-4430-8735-933A2A281156}" sibTransId="{EC525256-270F-40EB-962F-B21DA84594D4}"/>
    <dgm:cxn modelId="{1DFDB618-A918-4A6B-ACF2-3776DD02B856}" type="presOf" srcId="{B442E8A4-EA71-48F8-8117-D92233621BF7}" destId="{94195705-1FA8-4050-A84D-264BEB07973E}" srcOrd="0" destOrd="0" presId="urn:microsoft.com/office/officeart/2005/8/layout/hList7"/>
    <dgm:cxn modelId="{5F56C11A-F5CD-46C5-974F-30729035A8DC}" srcId="{11B3B369-11F7-4739-AA03-E37CB65DAB37}" destId="{15CFC66F-E84D-4E46-B16C-63A0BD4108AB}" srcOrd="4" destOrd="0" parTransId="{62667ED9-71DB-4B46-B125-320345890FCF}" sibTransId="{1922BFE6-FB16-4575-9A3D-63D41BE87938}"/>
    <dgm:cxn modelId="{95942423-A7F8-433C-8B19-E59070C7E395}" srcId="{11B3B369-11F7-4739-AA03-E37CB65DAB37}" destId="{9FD16096-4931-444B-9EB8-A7536FE868AF}" srcOrd="3" destOrd="0" parTransId="{94FDA5B5-C01E-4630-B83F-A72D713DC544}" sibTransId="{B442E8A4-EA71-48F8-8117-D92233621BF7}"/>
    <dgm:cxn modelId="{D331E933-099B-4B00-A30A-D9099F5E696B}" type="presOf" srcId="{15CFC66F-E84D-4E46-B16C-63A0BD4108AB}" destId="{F4ABCA24-4128-4A81-97BE-A45C6FD5EED9}" srcOrd="0" destOrd="0" presId="urn:microsoft.com/office/officeart/2005/8/layout/hList7"/>
    <dgm:cxn modelId="{00232A38-0736-44AC-BA92-F6ACC918D697}" type="presOf" srcId="{EC525256-270F-40EB-962F-B21DA84594D4}" destId="{44C43303-8A8D-4028-B1EB-9AC588A0FD4D}" srcOrd="0" destOrd="0" presId="urn:microsoft.com/office/officeart/2005/8/layout/hList7"/>
    <dgm:cxn modelId="{B0DC9B3C-293F-4827-B22C-5E1CCAC6D49A}" type="presOf" srcId="{15CFC66F-E84D-4E46-B16C-63A0BD4108AB}" destId="{53585608-71FA-4B75-8AB0-F1EA59A62055}" srcOrd="1" destOrd="0" presId="urn:microsoft.com/office/officeart/2005/8/layout/hList7"/>
    <dgm:cxn modelId="{3C274142-DA6A-4E82-9129-84F4F8D834BB}" type="presOf" srcId="{6891CC54-4477-46CE-B033-D547D5CBB859}" destId="{046B1CD3-01C0-4A5C-A396-9A9A4A2C9BA7}" srcOrd="1" destOrd="0" presId="urn:microsoft.com/office/officeart/2005/8/layout/hList7"/>
    <dgm:cxn modelId="{9310B443-2642-4DBE-8E38-53651ED48C56}" srcId="{11B3B369-11F7-4739-AA03-E37CB65DAB37}" destId="{D7F17F04-2D5E-45A6-BA48-E5F81D3CB2B7}" srcOrd="0" destOrd="0" parTransId="{D308A21F-3798-4D2A-9058-B9590514312C}" sibTransId="{9540F781-1F6B-42CA-B23A-39DA2BECC6A0}"/>
    <dgm:cxn modelId="{E312EA64-15E0-49BB-86BB-904FAE49D055}" type="presOf" srcId="{81A6D81C-D8F6-4437-961E-9318A6C85A23}" destId="{46E77855-F7E7-4CD9-B8E5-B21AFACBE370}" srcOrd="1" destOrd="0" presId="urn:microsoft.com/office/officeart/2005/8/layout/hList7"/>
    <dgm:cxn modelId="{F3B8DCA3-6B12-4BB5-9649-BD65D8798B7D}" type="presOf" srcId="{6891CC54-4477-46CE-B033-D547D5CBB859}" destId="{B0DCD25E-3C22-49B3-AF40-3A22905A06E2}" srcOrd="0" destOrd="0" presId="urn:microsoft.com/office/officeart/2005/8/layout/hList7"/>
    <dgm:cxn modelId="{7AEB02B3-9315-4BE1-B087-05BD7F61F08F}" srcId="{11B3B369-11F7-4739-AA03-E37CB65DAB37}" destId="{81A6D81C-D8F6-4437-961E-9318A6C85A23}" srcOrd="1" destOrd="0" parTransId="{506E8F05-8C12-414F-A29C-52EFE8495D3D}" sibTransId="{0CA24F24-450C-4DC5-A3E6-9D9A2722E75E}"/>
    <dgm:cxn modelId="{4FC6C8C3-FFE7-46C5-8F8C-4DC6E2BFA755}" type="presOf" srcId="{9540F781-1F6B-42CA-B23A-39DA2BECC6A0}" destId="{157595B8-9496-49DF-BE5D-9149A50DC8D6}" srcOrd="0" destOrd="0" presId="urn:microsoft.com/office/officeart/2005/8/layout/hList7"/>
    <dgm:cxn modelId="{D90D16D4-14FF-40CB-A2A2-ECA3D002C022}" type="presOf" srcId="{11B3B369-11F7-4739-AA03-E37CB65DAB37}" destId="{7525D3F9-2BA4-4A6A-8CE4-018ACA573FC2}" srcOrd="0" destOrd="0" presId="urn:microsoft.com/office/officeart/2005/8/layout/hList7"/>
    <dgm:cxn modelId="{E92AF4D7-075C-4779-B9FC-4C1E03B8A3CB}" type="presOf" srcId="{D7F17F04-2D5E-45A6-BA48-E5F81D3CB2B7}" destId="{F22492D3-69D8-4D08-97E4-2F20176A5BAD}" srcOrd="0" destOrd="0" presId="urn:microsoft.com/office/officeart/2005/8/layout/hList7"/>
    <dgm:cxn modelId="{09A429DA-8580-4B8B-B0D3-711A17CEF870}" type="presOf" srcId="{9FD16096-4931-444B-9EB8-A7536FE868AF}" destId="{51843903-915D-42C5-8461-87D84CFF0C38}" srcOrd="1" destOrd="0" presId="urn:microsoft.com/office/officeart/2005/8/layout/hList7"/>
    <dgm:cxn modelId="{F659D0DC-F2B7-43F2-9ED8-4D7C06E9791E}" type="presOf" srcId="{9FD16096-4931-444B-9EB8-A7536FE868AF}" destId="{8B9AB3BB-0FF0-4F77-934B-A239940DB3F4}" srcOrd="0" destOrd="0" presId="urn:microsoft.com/office/officeart/2005/8/layout/hList7"/>
    <dgm:cxn modelId="{4416BAE0-2FAD-479B-AAF5-C00B20E3530C}" type="presOf" srcId="{D7F17F04-2D5E-45A6-BA48-E5F81D3CB2B7}" destId="{27946F4E-C92D-4A4D-A1D3-0672553A745B}" srcOrd="1" destOrd="0" presId="urn:microsoft.com/office/officeart/2005/8/layout/hList7"/>
    <dgm:cxn modelId="{DE176DE7-0B09-4328-87E4-C1C8CC15305F}" type="presOf" srcId="{0CA24F24-450C-4DC5-A3E6-9D9A2722E75E}" destId="{084F8B93-B2D1-4B84-B4E9-A506DE5A6121}" srcOrd="0" destOrd="0" presId="urn:microsoft.com/office/officeart/2005/8/layout/hList7"/>
    <dgm:cxn modelId="{214666FD-9D30-4FAD-955B-CAC687DD64B7}" type="presOf" srcId="{81A6D81C-D8F6-4437-961E-9318A6C85A23}" destId="{C69F40C1-6950-4BE2-B761-1AA448AA4DE6}" srcOrd="0" destOrd="0" presId="urn:microsoft.com/office/officeart/2005/8/layout/hList7"/>
    <dgm:cxn modelId="{264332E5-983B-4D7B-8952-7E0B9DDCFEA3}" type="presParOf" srcId="{7525D3F9-2BA4-4A6A-8CE4-018ACA573FC2}" destId="{1965FE2E-63FD-4840-B407-57D2D921E374}" srcOrd="0" destOrd="0" presId="urn:microsoft.com/office/officeart/2005/8/layout/hList7"/>
    <dgm:cxn modelId="{FBE5AE4F-D88B-42F4-BAE8-DC650DD28325}" type="presParOf" srcId="{7525D3F9-2BA4-4A6A-8CE4-018ACA573FC2}" destId="{63CE3B29-5D11-405A-B0E6-BD1C296BA40C}" srcOrd="1" destOrd="0" presId="urn:microsoft.com/office/officeart/2005/8/layout/hList7"/>
    <dgm:cxn modelId="{B687ED44-A7A3-4923-9CE4-B968D4B6CB5B}" type="presParOf" srcId="{63CE3B29-5D11-405A-B0E6-BD1C296BA40C}" destId="{FD69C716-503E-4B32-8B6E-843D3051C30B}" srcOrd="0" destOrd="0" presId="urn:microsoft.com/office/officeart/2005/8/layout/hList7"/>
    <dgm:cxn modelId="{66F0F8C6-00C4-4D9A-84E2-0440A5C1638D}" type="presParOf" srcId="{FD69C716-503E-4B32-8B6E-843D3051C30B}" destId="{F22492D3-69D8-4D08-97E4-2F20176A5BAD}" srcOrd="0" destOrd="0" presId="urn:microsoft.com/office/officeart/2005/8/layout/hList7"/>
    <dgm:cxn modelId="{EA7EB243-9E80-481A-98B0-7B6115E296D0}" type="presParOf" srcId="{FD69C716-503E-4B32-8B6E-843D3051C30B}" destId="{27946F4E-C92D-4A4D-A1D3-0672553A745B}" srcOrd="1" destOrd="0" presId="urn:microsoft.com/office/officeart/2005/8/layout/hList7"/>
    <dgm:cxn modelId="{B9229BAC-DEAA-423C-9BAA-5F2F4842F6AA}" type="presParOf" srcId="{FD69C716-503E-4B32-8B6E-843D3051C30B}" destId="{13159860-3B0B-4FED-BE18-5262088FC93D}" srcOrd="2" destOrd="0" presId="urn:microsoft.com/office/officeart/2005/8/layout/hList7"/>
    <dgm:cxn modelId="{0ECBAE1C-1C0A-42FF-92A7-8A34DE026685}" type="presParOf" srcId="{FD69C716-503E-4B32-8B6E-843D3051C30B}" destId="{89FA8B84-3EB7-47BB-AD47-300107DD7D36}" srcOrd="3" destOrd="0" presId="urn:microsoft.com/office/officeart/2005/8/layout/hList7"/>
    <dgm:cxn modelId="{C1BEBBC0-CE9C-43E6-8D51-74EBBCFD92A0}" type="presParOf" srcId="{63CE3B29-5D11-405A-B0E6-BD1C296BA40C}" destId="{157595B8-9496-49DF-BE5D-9149A50DC8D6}" srcOrd="1" destOrd="0" presId="urn:microsoft.com/office/officeart/2005/8/layout/hList7"/>
    <dgm:cxn modelId="{7842378B-6E66-4451-A923-7C36EA4BBAD1}" type="presParOf" srcId="{63CE3B29-5D11-405A-B0E6-BD1C296BA40C}" destId="{5DA642A7-D037-4EA9-A07E-E93C16D6783A}" srcOrd="2" destOrd="0" presId="urn:microsoft.com/office/officeart/2005/8/layout/hList7"/>
    <dgm:cxn modelId="{0E6A9071-D202-44E7-AF40-E5B5E5F4AF4A}" type="presParOf" srcId="{5DA642A7-D037-4EA9-A07E-E93C16D6783A}" destId="{C69F40C1-6950-4BE2-B761-1AA448AA4DE6}" srcOrd="0" destOrd="0" presId="urn:microsoft.com/office/officeart/2005/8/layout/hList7"/>
    <dgm:cxn modelId="{B0E5B111-CB20-44DF-B867-FA868EC26177}" type="presParOf" srcId="{5DA642A7-D037-4EA9-A07E-E93C16D6783A}" destId="{46E77855-F7E7-4CD9-B8E5-B21AFACBE370}" srcOrd="1" destOrd="0" presId="urn:microsoft.com/office/officeart/2005/8/layout/hList7"/>
    <dgm:cxn modelId="{B305AD7A-7A99-4E1D-AA54-A99B0C306B62}" type="presParOf" srcId="{5DA642A7-D037-4EA9-A07E-E93C16D6783A}" destId="{CAB7BF5D-179A-4E83-BF25-A20F14C99F85}" srcOrd="2" destOrd="0" presId="urn:microsoft.com/office/officeart/2005/8/layout/hList7"/>
    <dgm:cxn modelId="{54B0D854-CF0F-47EA-BD9E-0CCBA6EB7197}" type="presParOf" srcId="{5DA642A7-D037-4EA9-A07E-E93C16D6783A}" destId="{E6313AAE-A2A1-46D0-8574-1630FDE72633}" srcOrd="3" destOrd="0" presId="urn:microsoft.com/office/officeart/2005/8/layout/hList7"/>
    <dgm:cxn modelId="{0905AF6A-A4C7-49A0-AA45-E4422F2A206F}" type="presParOf" srcId="{63CE3B29-5D11-405A-B0E6-BD1C296BA40C}" destId="{084F8B93-B2D1-4B84-B4E9-A506DE5A6121}" srcOrd="3" destOrd="0" presId="urn:microsoft.com/office/officeart/2005/8/layout/hList7"/>
    <dgm:cxn modelId="{F0440FC8-CEAB-45BB-97CB-5D81F66079C9}" type="presParOf" srcId="{63CE3B29-5D11-405A-B0E6-BD1C296BA40C}" destId="{26AB85EB-321D-43EA-AF00-D93FB3831CC8}" srcOrd="4" destOrd="0" presId="urn:microsoft.com/office/officeart/2005/8/layout/hList7"/>
    <dgm:cxn modelId="{197A16D8-872D-43C8-AADC-39B7169AA868}" type="presParOf" srcId="{26AB85EB-321D-43EA-AF00-D93FB3831CC8}" destId="{B0DCD25E-3C22-49B3-AF40-3A22905A06E2}" srcOrd="0" destOrd="0" presId="urn:microsoft.com/office/officeart/2005/8/layout/hList7"/>
    <dgm:cxn modelId="{D1EFEFFE-D049-473F-8DBF-62E7BC20D0F7}" type="presParOf" srcId="{26AB85EB-321D-43EA-AF00-D93FB3831CC8}" destId="{046B1CD3-01C0-4A5C-A396-9A9A4A2C9BA7}" srcOrd="1" destOrd="0" presId="urn:microsoft.com/office/officeart/2005/8/layout/hList7"/>
    <dgm:cxn modelId="{F18E000E-4F70-43E6-8E1E-03C8CD82771B}" type="presParOf" srcId="{26AB85EB-321D-43EA-AF00-D93FB3831CC8}" destId="{41D06387-C4B1-4CE4-963A-71543DAABCE1}" srcOrd="2" destOrd="0" presId="urn:microsoft.com/office/officeart/2005/8/layout/hList7"/>
    <dgm:cxn modelId="{B5C7B8C2-31F0-4832-8B5F-75AD6A74E7C3}" type="presParOf" srcId="{26AB85EB-321D-43EA-AF00-D93FB3831CC8}" destId="{44EADD69-261F-422E-96FC-441D24732187}" srcOrd="3" destOrd="0" presId="urn:microsoft.com/office/officeart/2005/8/layout/hList7"/>
    <dgm:cxn modelId="{036EA937-E118-4322-A5B7-B059DFEED0DE}" type="presParOf" srcId="{63CE3B29-5D11-405A-B0E6-BD1C296BA40C}" destId="{44C43303-8A8D-4028-B1EB-9AC588A0FD4D}" srcOrd="5" destOrd="0" presId="urn:microsoft.com/office/officeart/2005/8/layout/hList7"/>
    <dgm:cxn modelId="{31995BAF-6E7E-429F-8C00-80EF5C9A1A21}" type="presParOf" srcId="{63CE3B29-5D11-405A-B0E6-BD1C296BA40C}" destId="{1533098E-5337-47BF-A783-62C44E3B5106}" srcOrd="6" destOrd="0" presId="urn:microsoft.com/office/officeart/2005/8/layout/hList7"/>
    <dgm:cxn modelId="{EFB55028-CEFC-4943-BC40-E01A996183C1}" type="presParOf" srcId="{1533098E-5337-47BF-A783-62C44E3B5106}" destId="{8B9AB3BB-0FF0-4F77-934B-A239940DB3F4}" srcOrd="0" destOrd="0" presId="urn:microsoft.com/office/officeart/2005/8/layout/hList7"/>
    <dgm:cxn modelId="{CE572037-C0A0-4028-9197-BE178701FA39}" type="presParOf" srcId="{1533098E-5337-47BF-A783-62C44E3B5106}" destId="{51843903-915D-42C5-8461-87D84CFF0C38}" srcOrd="1" destOrd="0" presId="urn:microsoft.com/office/officeart/2005/8/layout/hList7"/>
    <dgm:cxn modelId="{07163F1E-EA46-4BBD-83B2-3D2258BE58E6}" type="presParOf" srcId="{1533098E-5337-47BF-A783-62C44E3B5106}" destId="{7455EB8C-E889-4237-8209-234C727F0852}" srcOrd="2" destOrd="0" presId="urn:microsoft.com/office/officeart/2005/8/layout/hList7"/>
    <dgm:cxn modelId="{F0129084-938C-45F8-9B93-62877F6931AC}" type="presParOf" srcId="{1533098E-5337-47BF-A783-62C44E3B5106}" destId="{3C57EA18-1764-4A7F-9363-BA08F5E20A6D}" srcOrd="3" destOrd="0" presId="urn:microsoft.com/office/officeart/2005/8/layout/hList7"/>
    <dgm:cxn modelId="{8164048C-6D70-4362-B9DD-B7D6CA63F1B7}" type="presParOf" srcId="{63CE3B29-5D11-405A-B0E6-BD1C296BA40C}" destId="{94195705-1FA8-4050-A84D-264BEB07973E}" srcOrd="7" destOrd="0" presId="urn:microsoft.com/office/officeart/2005/8/layout/hList7"/>
    <dgm:cxn modelId="{31CC235F-2A24-4FC8-B1F5-A196FACB28B2}" type="presParOf" srcId="{63CE3B29-5D11-405A-B0E6-BD1C296BA40C}" destId="{776275CF-7B81-45DD-B140-E9D9C96FE474}" srcOrd="8" destOrd="0" presId="urn:microsoft.com/office/officeart/2005/8/layout/hList7"/>
    <dgm:cxn modelId="{EB775A15-FF4B-4F45-95E9-7F3E8D3967A8}" type="presParOf" srcId="{776275CF-7B81-45DD-B140-E9D9C96FE474}" destId="{F4ABCA24-4128-4A81-97BE-A45C6FD5EED9}" srcOrd="0" destOrd="0" presId="urn:microsoft.com/office/officeart/2005/8/layout/hList7"/>
    <dgm:cxn modelId="{B2373387-E1F3-4C38-B1F9-DD128623040C}" type="presParOf" srcId="{776275CF-7B81-45DD-B140-E9D9C96FE474}" destId="{53585608-71FA-4B75-8AB0-F1EA59A62055}" srcOrd="1" destOrd="0" presId="urn:microsoft.com/office/officeart/2005/8/layout/hList7"/>
    <dgm:cxn modelId="{04154223-A956-4701-BE97-B77552368080}" type="presParOf" srcId="{776275CF-7B81-45DD-B140-E9D9C96FE474}" destId="{A97BFAE3-4E9C-4CF8-879B-EAF06D0A526A}" srcOrd="2" destOrd="0" presId="urn:microsoft.com/office/officeart/2005/8/layout/hList7"/>
    <dgm:cxn modelId="{28D78B8E-3980-4DA8-B913-C54A9E88AED2}" type="presParOf" srcId="{776275CF-7B81-45DD-B140-E9D9C96FE474}" destId="{864357D1-4782-4E19-96E9-39EFD3DC5818}"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83AF8C-0ADE-41C1-8103-5CF8865FBF16}"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08DC6052-C1E3-4A29-9ECE-1EDC43741C1C}">
      <dgm:prSet custT="1"/>
      <dgm:spPr/>
      <dgm:t>
        <a:bodyPr/>
        <a:lstStyle/>
        <a:p>
          <a:pPr>
            <a:lnSpc>
              <a:spcPct val="100000"/>
            </a:lnSpc>
          </a:pPr>
          <a:r>
            <a:rPr lang="en-US" sz="2000" dirty="0">
              <a:latin typeface="Arial" panose="020B0604020202020204" pitchFamily="34" charset="0"/>
              <a:cs typeface="Arial" panose="020B0604020202020204" pitchFamily="34" charset="0"/>
            </a:rPr>
            <a:t>To provide high-quality, person-centred care to the elderly, it is necessary to invest in workforce training and retention (Badache et al., 2025).</a:t>
          </a:r>
          <a:endParaRPr lang="en-GB" sz="2000" dirty="0">
            <a:latin typeface="Arial" panose="020B0604020202020204" pitchFamily="34" charset="0"/>
            <a:cs typeface="Arial" panose="020B0604020202020204" pitchFamily="34" charset="0"/>
          </a:endParaRPr>
        </a:p>
      </dgm:t>
    </dgm:pt>
    <dgm:pt modelId="{1D5E04DA-5335-4B27-AF7C-1FE09432C2F6}" type="parTrans" cxnId="{1DAF086D-E2A0-497C-83E8-32B7441599AC}">
      <dgm:prSet/>
      <dgm:spPr/>
      <dgm:t>
        <a:bodyPr/>
        <a:lstStyle/>
        <a:p>
          <a:endParaRPr lang="en-GB"/>
        </a:p>
      </dgm:t>
    </dgm:pt>
    <dgm:pt modelId="{331ABF89-EE40-4B67-9270-9BAFD782ED18}" type="sibTrans" cxnId="{1DAF086D-E2A0-497C-83E8-32B7441599AC}">
      <dgm:prSet/>
      <dgm:spPr/>
      <dgm:t>
        <a:bodyPr/>
        <a:lstStyle/>
        <a:p>
          <a:endParaRPr lang="en-GB"/>
        </a:p>
      </dgm:t>
    </dgm:pt>
    <dgm:pt modelId="{70D6921A-077B-4583-81FB-2D0F24F7BE52}">
      <dgm:prSet custT="1"/>
      <dgm:spPr/>
      <dgm:t>
        <a:bodyPr/>
        <a:lstStyle/>
        <a:p>
          <a:pPr>
            <a:lnSpc>
              <a:spcPct val="100000"/>
            </a:lnSpc>
          </a:pPr>
          <a:r>
            <a:rPr lang="en-US" sz="2000" dirty="0">
              <a:latin typeface="Arial" panose="020B0604020202020204" pitchFamily="34" charset="0"/>
              <a:cs typeface="Arial" panose="020B0604020202020204" pitchFamily="34" charset="0"/>
            </a:rPr>
            <a:t>Better continuity and outcomes may be achieved through increased health/social care/community services integration (Khatri et al., 2023).</a:t>
          </a:r>
          <a:endParaRPr lang="en-GB" sz="2000" dirty="0">
            <a:latin typeface="Arial" panose="020B0604020202020204" pitchFamily="34" charset="0"/>
            <a:cs typeface="Arial" panose="020B0604020202020204" pitchFamily="34" charset="0"/>
          </a:endParaRPr>
        </a:p>
      </dgm:t>
    </dgm:pt>
    <dgm:pt modelId="{69E76C0A-BA7C-4B9C-88A5-FF731BA694E6}" type="parTrans" cxnId="{8B2D61EB-2829-46FE-8486-77599E9F2DA8}">
      <dgm:prSet/>
      <dgm:spPr/>
      <dgm:t>
        <a:bodyPr/>
        <a:lstStyle/>
        <a:p>
          <a:endParaRPr lang="en-GB"/>
        </a:p>
      </dgm:t>
    </dgm:pt>
    <dgm:pt modelId="{00A92FF2-BCE4-494D-933A-0B4FC9C2D563}" type="sibTrans" cxnId="{8B2D61EB-2829-46FE-8486-77599E9F2DA8}">
      <dgm:prSet/>
      <dgm:spPr/>
      <dgm:t>
        <a:bodyPr/>
        <a:lstStyle/>
        <a:p>
          <a:endParaRPr lang="en-GB"/>
        </a:p>
      </dgm:t>
    </dgm:pt>
    <dgm:pt modelId="{37238A44-F4B7-4EF1-B453-A589C30A17B5}">
      <dgm:prSet custT="1"/>
      <dgm:spPr/>
      <dgm:t>
        <a:bodyPr/>
        <a:lstStyle/>
        <a:p>
          <a:pPr>
            <a:lnSpc>
              <a:spcPct val="100000"/>
            </a:lnSpc>
          </a:pPr>
          <a:r>
            <a:rPr lang="en-US" sz="2000" dirty="0">
              <a:latin typeface="Arial" panose="020B0604020202020204" pitchFamily="34" charset="0"/>
              <a:cs typeface="Arial" panose="020B0604020202020204" pitchFamily="34" charset="0"/>
            </a:rPr>
            <a:t>By expanding preventative and </a:t>
          </a:r>
          <a:r>
            <a:rPr lang="en-US" sz="2000" dirty="0" err="1">
              <a:latin typeface="Arial" panose="020B0604020202020204" pitchFamily="34" charset="0"/>
              <a:cs typeface="Arial" panose="020B0604020202020204" pitchFamily="34" charset="0"/>
            </a:rPr>
            <a:t>reablement</a:t>
          </a:r>
          <a:r>
            <a:rPr lang="en-US" sz="2000" dirty="0">
              <a:latin typeface="Arial" panose="020B0604020202020204" pitchFamily="34" charset="0"/>
              <a:cs typeface="Arial" panose="020B0604020202020204" pitchFamily="34" charset="0"/>
            </a:rPr>
            <a:t> services, older people will be able to remain longer before their independence is lost (Clotworthy et al., 2021).</a:t>
          </a:r>
          <a:endParaRPr lang="en-GB" sz="2000" dirty="0">
            <a:latin typeface="Arial" panose="020B0604020202020204" pitchFamily="34" charset="0"/>
            <a:cs typeface="Arial" panose="020B0604020202020204" pitchFamily="34" charset="0"/>
          </a:endParaRPr>
        </a:p>
      </dgm:t>
    </dgm:pt>
    <dgm:pt modelId="{7F521FEC-58DE-49BF-817B-B626094F9810}" type="parTrans" cxnId="{9BC6DF5C-F84E-424C-BE67-6B0A73D6848E}">
      <dgm:prSet/>
      <dgm:spPr/>
      <dgm:t>
        <a:bodyPr/>
        <a:lstStyle/>
        <a:p>
          <a:endParaRPr lang="en-GB"/>
        </a:p>
      </dgm:t>
    </dgm:pt>
    <dgm:pt modelId="{9FA05B5F-C7B1-4F3E-B98D-BC67DF870C97}" type="sibTrans" cxnId="{9BC6DF5C-F84E-424C-BE67-6B0A73D6848E}">
      <dgm:prSet/>
      <dgm:spPr/>
      <dgm:t>
        <a:bodyPr/>
        <a:lstStyle/>
        <a:p>
          <a:endParaRPr lang="en-GB"/>
        </a:p>
      </dgm:t>
    </dgm:pt>
    <dgm:pt modelId="{28F76BE4-9D3A-456D-9288-6E9DD0310248}">
      <dgm:prSet custT="1"/>
      <dgm:spPr/>
      <dgm:t>
        <a:bodyPr/>
        <a:lstStyle/>
        <a:p>
          <a:pPr>
            <a:lnSpc>
              <a:spcPct val="100000"/>
            </a:lnSpc>
          </a:pPr>
          <a:r>
            <a:rPr lang="en-US" sz="2000" dirty="0">
              <a:latin typeface="Arial" panose="020B0604020202020204" pitchFamily="34" charset="0"/>
              <a:cs typeface="Arial" panose="020B0604020202020204" pitchFamily="34" charset="0"/>
            </a:rPr>
            <a:t>Digital literacy training and access schemes should be provided to prevent exclusion and technology should be introduced.</a:t>
          </a:r>
          <a:endParaRPr lang="en-GB" sz="2000" dirty="0">
            <a:latin typeface="Arial" panose="020B0604020202020204" pitchFamily="34" charset="0"/>
            <a:cs typeface="Arial" panose="020B0604020202020204" pitchFamily="34" charset="0"/>
          </a:endParaRPr>
        </a:p>
      </dgm:t>
    </dgm:pt>
    <dgm:pt modelId="{4A4C5871-4214-4CE7-86C4-CBB9B87D805A}" type="parTrans" cxnId="{9235F58E-49B4-4580-BF4E-DFEE4DB1A236}">
      <dgm:prSet/>
      <dgm:spPr/>
      <dgm:t>
        <a:bodyPr/>
        <a:lstStyle/>
        <a:p>
          <a:endParaRPr lang="en-GB"/>
        </a:p>
      </dgm:t>
    </dgm:pt>
    <dgm:pt modelId="{00252051-79D0-4411-A827-1957785FC367}" type="sibTrans" cxnId="{9235F58E-49B4-4580-BF4E-DFEE4DB1A236}">
      <dgm:prSet/>
      <dgm:spPr/>
      <dgm:t>
        <a:bodyPr/>
        <a:lstStyle/>
        <a:p>
          <a:endParaRPr lang="en-GB"/>
        </a:p>
      </dgm:t>
    </dgm:pt>
    <dgm:pt modelId="{753449D6-B1E6-4D5C-97A9-1DF424ABC7D3}" type="pres">
      <dgm:prSet presAssocID="{4183AF8C-0ADE-41C1-8103-5CF8865FBF16}" presName="Name0" presStyleCnt="0">
        <dgm:presLayoutVars>
          <dgm:dir/>
          <dgm:resizeHandles val="exact"/>
        </dgm:presLayoutVars>
      </dgm:prSet>
      <dgm:spPr/>
    </dgm:pt>
    <dgm:pt modelId="{0511943E-1E8D-43C9-B067-2FA879FA9F32}" type="pres">
      <dgm:prSet presAssocID="{08DC6052-C1E3-4A29-9ECE-1EDC43741C1C}" presName="composite" presStyleCnt="0"/>
      <dgm:spPr/>
    </dgm:pt>
    <dgm:pt modelId="{3D1038C3-0510-4611-BE8A-66ABB0D711ED}" type="pres">
      <dgm:prSet presAssocID="{08DC6052-C1E3-4A29-9ECE-1EDC43741C1C}" presName="rect1" presStyleLbl="trAlignAcc1" presStyleIdx="0" presStyleCnt="4">
        <dgm:presLayoutVars>
          <dgm:bulletEnabled val="1"/>
        </dgm:presLayoutVars>
      </dgm:prSet>
      <dgm:spPr/>
    </dgm:pt>
    <dgm:pt modelId="{4C203821-7770-4330-80E8-C6DB15FB1FC1}" type="pres">
      <dgm:prSet presAssocID="{08DC6052-C1E3-4A29-9ECE-1EDC43741C1C}" presName="rect2" presStyleLbl="fgImgPlace1" presStyleIdx="0" presStyleCnt="4"/>
      <dgm:spPr>
        <a:blipFill rotWithShape="1">
          <a:blip xmlns:r="http://schemas.openxmlformats.org/officeDocument/2006/relationships" r:embed="rId1"/>
          <a:srcRect/>
          <a:stretch>
            <a:fillRect l="-89000" r="-89000"/>
          </a:stretch>
        </a:blipFill>
      </dgm:spPr>
    </dgm:pt>
    <dgm:pt modelId="{A8B55D46-368F-4C34-9AA9-A5F2FACEE6A0}" type="pres">
      <dgm:prSet presAssocID="{331ABF89-EE40-4B67-9270-9BAFD782ED18}" presName="sibTrans" presStyleCnt="0"/>
      <dgm:spPr/>
    </dgm:pt>
    <dgm:pt modelId="{079AE106-25E0-4C6A-ABFD-B9A033A352F9}" type="pres">
      <dgm:prSet presAssocID="{70D6921A-077B-4583-81FB-2D0F24F7BE52}" presName="composite" presStyleCnt="0"/>
      <dgm:spPr/>
    </dgm:pt>
    <dgm:pt modelId="{BAC315EB-9204-49E3-A5BC-556E8CB85D6E}" type="pres">
      <dgm:prSet presAssocID="{70D6921A-077B-4583-81FB-2D0F24F7BE52}" presName="rect1" presStyleLbl="trAlignAcc1" presStyleIdx="1" presStyleCnt="4">
        <dgm:presLayoutVars>
          <dgm:bulletEnabled val="1"/>
        </dgm:presLayoutVars>
      </dgm:prSet>
      <dgm:spPr/>
    </dgm:pt>
    <dgm:pt modelId="{4BAFCFC4-B4BD-45C8-84C1-2B4B26EA6AA2}" type="pres">
      <dgm:prSet presAssocID="{70D6921A-077B-4583-81FB-2D0F24F7BE52}" presName="rect2" presStyleLbl="fgImgPlace1" presStyleIdx="1" presStyleCnt="4"/>
      <dgm:spPr>
        <a:blipFill rotWithShape="1">
          <a:blip xmlns:r="http://schemas.openxmlformats.org/officeDocument/2006/relationships" r:embed="rId2"/>
          <a:srcRect/>
          <a:stretch>
            <a:fillRect l="-92000" r="-92000"/>
          </a:stretch>
        </a:blipFill>
      </dgm:spPr>
    </dgm:pt>
    <dgm:pt modelId="{0A4ECB08-2B81-4027-B56E-53E8E26CEA65}" type="pres">
      <dgm:prSet presAssocID="{00A92FF2-BCE4-494D-933A-0B4FC9C2D563}" presName="sibTrans" presStyleCnt="0"/>
      <dgm:spPr/>
    </dgm:pt>
    <dgm:pt modelId="{095D578C-4D08-4768-82B8-BD0794CB9067}" type="pres">
      <dgm:prSet presAssocID="{37238A44-F4B7-4EF1-B453-A589C30A17B5}" presName="composite" presStyleCnt="0"/>
      <dgm:spPr/>
    </dgm:pt>
    <dgm:pt modelId="{2AD04FBF-2C48-4031-8046-1F35978DD3BF}" type="pres">
      <dgm:prSet presAssocID="{37238A44-F4B7-4EF1-B453-A589C30A17B5}" presName="rect1" presStyleLbl="trAlignAcc1" presStyleIdx="2" presStyleCnt="4">
        <dgm:presLayoutVars>
          <dgm:bulletEnabled val="1"/>
        </dgm:presLayoutVars>
      </dgm:prSet>
      <dgm:spPr/>
    </dgm:pt>
    <dgm:pt modelId="{0C596FE6-8CA3-49A6-82FC-B273274FDB8C}" type="pres">
      <dgm:prSet presAssocID="{37238A44-F4B7-4EF1-B453-A589C30A17B5}" presName="rect2" presStyleLbl="fgImgPlace1" presStyleIdx="2" presStyleCnt="4"/>
      <dgm:spPr>
        <a:blipFill rotWithShape="1">
          <a:blip xmlns:r="http://schemas.openxmlformats.org/officeDocument/2006/relationships" r:embed="rId3"/>
          <a:srcRect/>
          <a:stretch>
            <a:fillRect l="-70000" r="-70000"/>
          </a:stretch>
        </a:blipFill>
      </dgm:spPr>
    </dgm:pt>
    <dgm:pt modelId="{66B993C4-D14A-4135-A9FD-D7B428D657A6}" type="pres">
      <dgm:prSet presAssocID="{9FA05B5F-C7B1-4F3E-B98D-BC67DF870C97}" presName="sibTrans" presStyleCnt="0"/>
      <dgm:spPr/>
    </dgm:pt>
    <dgm:pt modelId="{A17DAF66-4300-474A-BAEF-C04A83A6789C}" type="pres">
      <dgm:prSet presAssocID="{28F76BE4-9D3A-456D-9288-6E9DD0310248}" presName="composite" presStyleCnt="0"/>
      <dgm:spPr/>
    </dgm:pt>
    <dgm:pt modelId="{5D9EB1A5-0A12-45E2-AC41-B562E9F86D8F}" type="pres">
      <dgm:prSet presAssocID="{28F76BE4-9D3A-456D-9288-6E9DD0310248}" presName="rect1" presStyleLbl="trAlignAcc1" presStyleIdx="3" presStyleCnt="4">
        <dgm:presLayoutVars>
          <dgm:bulletEnabled val="1"/>
        </dgm:presLayoutVars>
      </dgm:prSet>
      <dgm:spPr/>
    </dgm:pt>
    <dgm:pt modelId="{1934330B-0BE9-41E3-B3F2-1712C8FE2D79}" type="pres">
      <dgm:prSet presAssocID="{28F76BE4-9D3A-456D-9288-6E9DD0310248}" presName="rect2" presStyleLbl="fgImgPlace1" presStyleIdx="3" presStyleCnt="4"/>
      <dgm:spPr>
        <a:blipFill rotWithShape="1">
          <a:blip xmlns:r="http://schemas.openxmlformats.org/officeDocument/2006/relationships" r:embed="rId4"/>
          <a:srcRect/>
          <a:stretch>
            <a:fillRect l="-58000" r="-58000"/>
          </a:stretch>
        </a:blipFill>
      </dgm:spPr>
    </dgm:pt>
  </dgm:ptLst>
  <dgm:cxnLst>
    <dgm:cxn modelId="{C1C1CB0E-127A-4858-A203-3149A1EF07AE}" type="presOf" srcId="{28F76BE4-9D3A-456D-9288-6E9DD0310248}" destId="{5D9EB1A5-0A12-45E2-AC41-B562E9F86D8F}" srcOrd="0" destOrd="0" presId="urn:microsoft.com/office/officeart/2008/layout/PictureStrips"/>
    <dgm:cxn modelId="{BF56AF1C-CDE1-45A5-99FF-A53502C275E0}" type="presOf" srcId="{08DC6052-C1E3-4A29-9ECE-1EDC43741C1C}" destId="{3D1038C3-0510-4611-BE8A-66ABB0D711ED}" srcOrd="0" destOrd="0" presId="urn:microsoft.com/office/officeart/2008/layout/PictureStrips"/>
    <dgm:cxn modelId="{9BC6DF5C-F84E-424C-BE67-6B0A73D6848E}" srcId="{4183AF8C-0ADE-41C1-8103-5CF8865FBF16}" destId="{37238A44-F4B7-4EF1-B453-A589C30A17B5}" srcOrd="2" destOrd="0" parTransId="{7F521FEC-58DE-49BF-817B-B626094F9810}" sibTransId="{9FA05B5F-C7B1-4F3E-B98D-BC67DF870C97}"/>
    <dgm:cxn modelId="{1DAF086D-E2A0-497C-83E8-32B7441599AC}" srcId="{4183AF8C-0ADE-41C1-8103-5CF8865FBF16}" destId="{08DC6052-C1E3-4A29-9ECE-1EDC43741C1C}" srcOrd="0" destOrd="0" parTransId="{1D5E04DA-5335-4B27-AF7C-1FE09432C2F6}" sibTransId="{331ABF89-EE40-4B67-9270-9BAFD782ED18}"/>
    <dgm:cxn modelId="{9235F58E-49B4-4580-BF4E-DFEE4DB1A236}" srcId="{4183AF8C-0ADE-41C1-8103-5CF8865FBF16}" destId="{28F76BE4-9D3A-456D-9288-6E9DD0310248}" srcOrd="3" destOrd="0" parTransId="{4A4C5871-4214-4CE7-86C4-CBB9B87D805A}" sibTransId="{00252051-79D0-4411-A827-1957785FC367}"/>
    <dgm:cxn modelId="{15C38EA3-8954-45D9-A758-F0768A60B7D0}" type="presOf" srcId="{37238A44-F4B7-4EF1-B453-A589C30A17B5}" destId="{2AD04FBF-2C48-4031-8046-1F35978DD3BF}" srcOrd="0" destOrd="0" presId="urn:microsoft.com/office/officeart/2008/layout/PictureStrips"/>
    <dgm:cxn modelId="{E991F0C3-7E0F-4E8F-BF47-B3ECA3C1BCE8}" type="presOf" srcId="{70D6921A-077B-4583-81FB-2D0F24F7BE52}" destId="{BAC315EB-9204-49E3-A5BC-556E8CB85D6E}" srcOrd="0" destOrd="0" presId="urn:microsoft.com/office/officeart/2008/layout/PictureStrips"/>
    <dgm:cxn modelId="{882D1BD8-C93E-4E5C-98C9-E96EF5C7FC7C}" type="presOf" srcId="{4183AF8C-0ADE-41C1-8103-5CF8865FBF16}" destId="{753449D6-B1E6-4D5C-97A9-1DF424ABC7D3}" srcOrd="0" destOrd="0" presId="urn:microsoft.com/office/officeart/2008/layout/PictureStrips"/>
    <dgm:cxn modelId="{8B2D61EB-2829-46FE-8486-77599E9F2DA8}" srcId="{4183AF8C-0ADE-41C1-8103-5CF8865FBF16}" destId="{70D6921A-077B-4583-81FB-2D0F24F7BE52}" srcOrd="1" destOrd="0" parTransId="{69E76C0A-BA7C-4B9C-88A5-FF731BA694E6}" sibTransId="{00A92FF2-BCE4-494D-933A-0B4FC9C2D563}"/>
    <dgm:cxn modelId="{011B4F11-60A9-43F1-8085-62B056E37A33}" type="presParOf" srcId="{753449D6-B1E6-4D5C-97A9-1DF424ABC7D3}" destId="{0511943E-1E8D-43C9-B067-2FA879FA9F32}" srcOrd="0" destOrd="0" presId="urn:microsoft.com/office/officeart/2008/layout/PictureStrips"/>
    <dgm:cxn modelId="{B168B152-978B-43BA-B561-28107012F614}" type="presParOf" srcId="{0511943E-1E8D-43C9-B067-2FA879FA9F32}" destId="{3D1038C3-0510-4611-BE8A-66ABB0D711ED}" srcOrd="0" destOrd="0" presId="urn:microsoft.com/office/officeart/2008/layout/PictureStrips"/>
    <dgm:cxn modelId="{DF8D340A-FBD8-496E-A25A-363746AD8FEF}" type="presParOf" srcId="{0511943E-1E8D-43C9-B067-2FA879FA9F32}" destId="{4C203821-7770-4330-80E8-C6DB15FB1FC1}" srcOrd="1" destOrd="0" presId="urn:microsoft.com/office/officeart/2008/layout/PictureStrips"/>
    <dgm:cxn modelId="{F9773766-12C8-4F64-A556-7A7F7ADCE6B9}" type="presParOf" srcId="{753449D6-B1E6-4D5C-97A9-1DF424ABC7D3}" destId="{A8B55D46-368F-4C34-9AA9-A5F2FACEE6A0}" srcOrd="1" destOrd="0" presId="urn:microsoft.com/office/officeart/2008/layout/PictureStrips"/>
    <dgm:cxn modelId="{7E663E5B-6E06-4BE6-97DD-DA2B850E6799}" type="presParOf" srcId="{753449D6-B1E6-4D5C-97A9-1DF424ABC7D3}" destId="{079AE106-25E0-4C6A-ABFD-B9A033A352F9}" srcOrd="2" destOrd="0" presId="urn:microsoft.com/office/officeart/2008/layout/PictureStrips"/>
    <dgm:cxn modelId="{C5047B48-AB1B-4030-A561-5820B7BEAAC9}" type="presParOf" srcId="{079AE106-25E0-4C6A-ABFD-B9A033A352F9}" destId="{BAC315EB-9204-49E3-A5BC-556E8CB85D6E}" srcOrd="0" destOrd="0" presId="urn:microsoft.com/office/officeart/2008/layout/PictureStrips"/>
    <dgm:cxn modelId="{2101B375-E40B-490A-AE0B-2492A404A907}" type="presParOf" srcId="{079AE106-25E0-4C6A-ABFD-B9A033A352F9}" destId="{4BAFCFC4-B4BD-45C8-84C1-2B4B26EA6AA2}" srcOrd="1" destOrd="0" presId="urn:microsoft.com/office/officeart/2008/layout/PictureStrips"/>
    <dgm:cxn modelId="{1D5E227D-0882-4EA5-BFC3-1383B2C18CEF}" type="presParOf" srcId="{753449D6-B1E6-4D5C-97A9-1DF424ABC7D3}" destId="{0A4ECB08-2B81-4027-B56E-53E8E26CEA65}" srcOrd="3" destOrd="0" presId="urn:microsoft.com/office/officeart/2008/layout/PictureStrips"/>
    <dgm:cxn modelId="{62F57E90-DD35-4A22-8706-45CB2B211DF5}" type="presParOf" srcId="{753449D6-B1E6-4D5C-97A9-1DF424ABC7D3}" destId="{095D578C-4D08-4768-82B8-BD0794CB9067}" srcOrd="4" destOrd="0" presId="urn:microsoft.com/office/officeart/2008/layout/PictureStrips"/>
    <dgm:cxn modelId="{53E76C71-6D26-4235-852F-5A63644EEEC0}" type="presParOf" srcId="{095D578C-4D08-4768-82B8-BD0794CB9067}" destId="{2AD04FBF-2C48-4031-8046-1F35978DD3BF}" srcOrd="0" destOrd="0" presId="urn:microsoft.com/office/officeart/2008/layout/PictureStrips"/>
    <dgm:cxn modelId="{006A3220-4202-4364-A493-57DB7D5271B9}" type="presParOf" srcId="{095D578C-4D08-4768-82B8-BD0794CB9067}" destId="{0C596FE6-8CA3-49A6-82FC-B273274FDB8C}" srcOrd="1" destOrd="0" presId="urn:microsoft.com/office/officeart/2008/layout/PictureStrips"/>
    <dgm:cxn modelId="{69D970CF-D3AA-4ACD-AB7F-377C8F6911F7}" type="presParOf" srcId="{753449D6-B1E6-4D5C-97A9-1DF424ABC7D3}" destId="{66B993C4-D14A-4135-A9FD-D7B428D657A6}" srcOrd="5" destOrd="0" presId="urn:microsoft.com/office/officeart/2008/layout/PictureStrips"/>
    <dgm:cxn modelId="{8EBA5339-3A72-4136-8ACE-6EC6E7102922}" type="presParOf" srcId="{753449D6-B1E6-4D5C-97A9-1DF424ABC7D3}" destId="{A17DAF66-4300-474A-BAEF-C04A83A6789C}" srcOrd="6" destOrd="0" presId="urn:microsoft.com/office/officeart/2008/layout/PictureStrips"/>
    <dgm:cxn modelId="{DBFCD8BE-D622-4229-8D38-7355E9F3BA62}" type="presParOf" srcId="{A17DAF66-4300-474A-BAEF-C04A83A6789C}" destId="{5D9EB1A5-0A12-45E2-AC41-B562E9F86D8F}" srcOrd="0" destOrd="0" presId="urn:microsoft.com/office/officeart/2008/layout/PictureStrips"/>
    <dgm:cxn modelId="{4D1973C1-75CD-4C3B-A64C-763BD7F986DA}" type="presParOf" srcId="{A17DAF66-4300-474A-BAEF-C04A83A6789C}" destId="{1934330B-0BE9-41E3-B3F2-1712C8FE2D79}" srcOrd="1" destOrd="0" presId="urn:microsoft.com/office/officeart/2008/layout/PictureStrip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9DF085-5056-4F80-8638-32B67802E9F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F020101F-31DD-4598-90C1-6A81B99262B8}">
      <dgm:prSet/>
      <dgm:spPr/>
      <dgm:t>
        <a:bodyPr/>
        <a:lstStyle/>
        <a:p>
          <a:pPr algn="ctr"/>
          <a:r>
            <a:rPr lang="en-US" dirty="0">
              <a:latin typeface="Arial" panose="020B0604020202020204" pitchFamily="34" charset="0"/>
              <a:cs typeface="Arial" panose="020B0604020202020204" pitchFamily="34" charset="0"/>
            </a:rPr>
            <a:t>Demographic and social changes are making the care and support needs of older people more complex.</a:t>
          </a:r>
          <a:endParaRPr lang="en-GB" dirty="0">
            <a:latin typeface="Arial" panose="020B0604020202020204" pitchFamily="34" charset="0"/>
            <a:cs typeface="Arial" panose="020B0604020202020204" pitchFamily="34" charset="0"/>
          </a:endParaRPr>
        </a:p>
      </dgm:t>
    </dgm:pt>
    <dgm:pt modelId="{1D6B4223-C536-43C6-A34A-DCB472875603}" type="parTrans" cxnId="{1131BCA1-029F-4A22-A8B0-57B3AA252DB6}">
      <dgm:prSet/>
      <dgm:spPr/>
      <dgm:t>
        <a:bodyPr/>
        <a:lstStyle/>
        <a:p>
          <a:pPr algn="ctr"/>
          <a:endParaRPr lang="en-GB"/>
        </a:p>
      </dgm:t>
    </dgm:pt>
    <dgm:pt modelId="{9CED4309-1508-491B-8FCC-894ABB848916}" type="sibTrans" cxnId="{1131BCA1-029F-4A22-A8B0-57B3AA252DB6}">
      <dgm:prSet/>
      <dgm:spPr/>
      <dgm:t>
        <a:bodyPr/>
        <a:lstStyle/>
        <a:p>
          <a:pPr algn="ctr"/>
          <a:endParaRPr lang="en-GB">
            <a:latin typeface="Arial" panose="020B0604020202020204" pitchFamily="34" charset="0"/>
            <a:cs typeface="Arial" panose="020B0604020202020204" pitchFamily="34" charset="0"/>
          </a:endParaRPr>
        </a:p>
      </dgm:t>
    </dgm:pt>
    <dgm:pt modelId="{A4262C49-0234-493A-A85B-065EA55A75A0}">
      <dgm:prSet/>
      <dgm:spPr/>
      <dgm:t>
        <a:bodyPr/>
        <a:lstStyle/>
        <a:p>
          <a:pPr algn="ctr"/>
          <a:r>
            <a:rPr lang="en-US" dirty="0">
              <a:latin typeface="Arial" panose="020B0604020202020204" pitchFamily="34" charset="0"/>
              <a:cs typeface="Arial" panose="020B0604020202020204" pitchFamily="34" charset="0"/>
            </a:rPr>
            <a:t>Independence, functional capability, and dignity should be main care delivery points.</a:t>
          </a:r>
          <a:endParaRPr lang="en-GB" dirty="0">
            <a:latin typeface="Arial" panose="020B0604020202020204" pitchFamily="34" charset="0"/>
            <a:cs typeface="Arial" panose="020B0604020202020204" pitchFamily="34" charset="0"/>
          </a:endParaRPr>
        </a:p>
      </dgm:t>
    </dgm:pt>
    <dgm:pt modelId="{0B09B7A9-24B1-4B0D-8130-5C8C8F9AD310}" type="parTrans" cxnId="{DA623C85-8CEB-4E6E-A4F6-6A27A18FF7B9}">
      <dgm:prSet/>
      <dgm:spPr/>
      <dgm:t>
        <a:bodyPr/>
        <a:lstStyle/>
        <a:p>
          <a:pPr algn="ctr"/>
          <a:endParaRPr lang="en-GB"/>
        </a:p>
      </dgm:t>
    </dgm:pt>
    <dgm:pt modelId="{BB67FAB8-E984-4C18-ADF6-94C3B0429AF7}" type="sibTrans" cxnId="{DA623C85-8CEB-4E6E-A4F6-6A27A18FF7B9}">
      <dgm:prSet/>
      <dgm:spPr/>
      <dgm:t>
        <a:bodyPr/>
        <a:lstStyle/>
        <a:p>
          <a:pPr algn="ctr"/>
          <a:endParaRPr lang="en-GB">
            <a:latin typeface="Arial" panose="020B0604020202020204" pitchFamily="34" charset="0"/>
            <a:cs typeface="Arial" panose="020B0604020202020204" pitchFamily="34" charset="0"/>
          </a:endParaRPr>
        </a:p>
      </dgm:t>
    </dgm:pt>
    <dgm:pt modelId="{1056B3C1-8974-45EC-9BA2-1F4AF2594A7E}">
      <dgm:prSet/>
      <dgm:spPr/>
      <dgm:t>
        <a:bodyPr/>
        <a:lstStyle/>
        <a:p>
          <a:pPr algn="ctr"/>
          <a:r>
            <a:rPr lang="en-US" dirty="0">
              <a:latin typeface="Arial" panose="020B0604020202020204" pitchFamily="34" charset="0"/>
              <a:cs typeface="Arial" panose="020B0604020202020204" pitchFamily="34" charset="0"/>
            </a:rPr>
            <a:t>Ageing theories, policy frameworks, and technological innovations offer useful information towards better practice.</a:t>
          </a:r>
          <a:endParaRPr lang="en-GB" dirty="0">
            <a:latin typeface="Arial" panose="020B0604020202020204" pitchFamily="34" charset="0"/>
            <a:cs typeface="Arial" panose="020B0604020202020204" pitchFamily="34" charset="0"/>
          </a:endParaRPr>
        </a:p>
      </dgm:t>
    </dgm:pt>
    <dgm:pt modelId="{28DEFB6E-6F37-4662-9195-3ED0F7ED9030}" type="parTrans" cxnId="{0BA13A37-2C9F-479F-8200-398A785D49B4}">
      <dgm:prSet/>
      <dgm:spPr/>
      <dgm:t>
        <a:bodyPr/>
        <a:lstStyle/>
        <a:p>
          <a:pPr algn="ctr"/>
          <a:endParaRPr lang="en-GB"/>
        </a:p>
      </dgm:t>
    </dgm:pt>
    <dgm:pt modelId="{99D3E531-5812-4833-9D4D-67EEC6C7D613}" type="sibTrans" cxnId="{0BA13A37-2C9F-479F-8200-398A785D49B4}">
      <dgm:prSet/>
      <dgm:spPr/>
      <dgm:t>
        <a:bodyPr/>
        <a:lstStyle/>
        <a:p>
          <a:pPr algn="ctr"/>
          <a:endParaRPr lang="en-GB">
            <a:latin typeface="Arial" panose="020B0604020202020204" pitchFamily="34" charset="0"/>
            <a:cs typeface="Arial" panose="020B0604020202020204" pitchFamily="34" charset="0"/>
          </a:endParaRPr>
        </a:p>
      </dgm:t>
    </dgm:pt>
    <dgm:pt modelId="{F1609565-F5D7-4CC8-89FD-D6CBB4309DE0}">
      <dgm:prSet/>
      <dgm:spPr/>
      <dgm:t>
        <a:bodyPr/>
        <a:lstStyle/>
        <a:p>
          <a:pPr algn="ctr"/>
          <a:r>
            <a:rPr lang="en-US" dirty="0">
              <a:latin typeface="Arial" panose="020B0604020202020204" pitchFamily="34" charset="0"/>
              <a:cs typeface="Arial" panose="020B0604020202020204" pitchFamily="34" charset="0"/>
            </a:rPr>
            <a:t>Older people must be empowered by a person-centred, inclusive, and coordinated approach that enhances quality of </a:t>
          </a:r>
          <a:r>
            <a:rPr lang="en-US">
              <a:latin typeface="Arial" panose="020B0604020202020204" pitchFamily="34" charset="0"/>
              <a:cs typeface="Arial" panose="020B0604020202020204" pitchFamily="34" charset="0"/>
            </a:rPr>
            <a:t>life.</a:t>
          </a:r>
          <a:endParaRPr lang="en-GB" dirty="0">
            <a:latin typeface="Arial" panose="020B0604020202020204" pitchFamily="34" charset="0"/>
            <a:cs typeface="Arial" panose="020B0604020202020204" pitchFamily="34" charset="0"/>
          </a:endParaRPr>
        </a:p>
      </dgm:t>
    </dgm:pt>
    <dgm:pt modelId="{64A10C1D-ABD3-4CEE-B53B-EB95741A523A}" type="parTrans" cxnId="{D9E20F80-4834-452F-B6D9-7CB6908F2065}">
      <dgm:prSet/>
      <dgm:spPr/>
      <dgm:t>
        <a:bodyPr/>
        <a:lstStyle/>
        <a:p>
          <a:pPr algn="ctr"/>
          <a:endParaRPr lang="en-GB"/>
        </a:p>
      </dgm:t>
    </dgm:pt>
    <dgm:pt modelId="{FCEBB104-82FF-4F62-BE68-ECBE929DEAAD}" type="sibTrans" cxnId="{D9E20F80-4834-452F-B6D9-7CB6908F2065}">
      <dgm:prSet/>
      <dgm:spPr/>
      <dgm:t>
        <a:bodyPr/>
        <a:lstStyle/>
        <a:p>
          <a:pPr algn="ctr"/>
          <a:endParaRPr lang="en-GB"/>
        </a:p>
      </dgm:t>
    </dgm:pt>
    <dgm:pt modelId="{4C63E6D7-E2CD-430E-A62E-A08EE13B56BE}" type="pres">
      <dgm:prSet presAssocID="{D59DF085-5056-4F80-8638-32B67802E9FB}" presName="outerComposite" presStyleCnt="0">
        <dgm:presLayoutVars>
          <dgm:chMax val="5"/>
          <dgm:dir/>
          <dgm:resizeHandles val="exact"/>
        </dgm:presLayoutVars>
      </dgm:prSet>
      <dgm:spPr/>
    </dgm:pt>
    <dgm:pt modelId="{10FEE94C-073B-4FE2-874D-5A1FC68AB568}" type="pres">
      <dgm:prSet presAssocID="{D59DF085-5056-4F80-8638-32B67802E9FB}" presName="dummyMaxCanvas" presStyleCnt="0">
        <dgm:presLayoutVars/>
      </dgm:prSet>
      <dgm:spPr/>
    </dgm:pt>
    <dgm:pt modelId="{FE96CCE3-495F-44B4-9D9B-0E4E59C196E0}" type="pres">
      <dgm:prSet presAssocID="{D59DF085-5056-4F80-8638-32B67802E9FB}" presName="FourNodes_1" presStyleLbl="node1" presStyleIdx="0" presStyleCnt="4">
        <dgm:presLayoutVars>
          <dgm:bulletEnabled val="1"/>
        </dgm:presLayoutVars>
      </dgm:prSet>
      <dgm:spPr/>
    </dgm:pt>
    <dgm:pt modelId="{10BA6726-160F-419B-AD46-A09C10E1939F}" type="pres">
      <dgm:prSet presAssocID="{D59DF085-5056-4F80-8638-32B67802E9FB}" presName="FourNodes_2" presStyleLbl="node1" presStyleIdx="1" presStyleCnt="4">
        <dgm:presLayoutVars>
          <dgm:bulletEnabled val="1"/>
        </dgm:presLayoutVars>
      </dgm:prSet>
      <dgm:spPr/>
    </dgm:pt>
    <dgm:pt modelId="{D4491E99-59C2-43F6-BFBC-956BDCE02756}" type="pres">
      <dgm:prSet presAssocID="{D59DF085-5056-4F80-8638-32B67802E9FB}" presName="FourNodes_3" presStyleLbl="node1" presStyleIdx="2" presStyleCnt="4">
        <dgm:presLayoutVars>
          <dgm:bulletEnabled val="1"/>
        </dgm:presLayoutVars>
      </dgm:prSet>
      <dgm:spPr/>
    </dgm:pt>
    <dgm:pt modelId="{9BDB9F53-F720-405C-A3C7-5137BB346F70}" type="pres">
      <dgm:prSet presAssocID="{D59DF085-5056-4F80-8638-32B67802E9FB}" presName="FourNodes_4" presStyleLbl="node1" presStyleIdx="3" presStyleCnt="4">
        <dgm:presLayoutVars>
          <dgm:bulletEnabled val="1"/>
        </dgm:presLayoutVars>
      </dgm:prSet>
      <dgm:spPr/>
    </dgm:pt>
    <dgm:pt modelId="{ADBF37FA-9CE3-4DF2-A5D1-6E24035A96D5}" type="pres">
      <dgm:prSet presAssocID="{D59DF085-5056-4F80-8638-32B67802E9FB}" presName="FourConn_1-2" presStyleLbl="fgAccFollowNode1" presStyleIdx="0" presStyleCnt="3">
        <dgm:presLayoutVars>
          <dgm:bulletEnabled val="1"/>
        </dgm:presLayoutVars>
      </dgm:prSet>
      <dgm:spPr/>
    </dgm:pt>
    <dgm:pt modelId="{531B6CF5-229E-46A3-BDA7-9829676D298D}" type="pres">
      <dgm:prSet presAssocID="{D59DF085-5056-4F80-8638-32B67802E9FB}" presName="FourConn_2-3" presStyleLbl="fgAccFollowNode1" presStyleIdx="1" presStyleCnt="3">
        <dgm:presLayoutVars>
          <dgm:bulletEnabled val="1"/>
        </dgm:presLayoutVars>
      </dgm:prSet>
      <dgm:spPr/>
    </dgm:pt>
    <dgm:pt modelId="{6FBD87D1-1180-41CE-90C1-CB98C08C14E6}" type="pres">
      <dgm:prSet presAssocID="{D59DF085-5056-4F80-8638-32B67802E9FB}" presName="FourConn_3-4" presStyleLbl="fgAccFollowNode1" presStyleIdx="2" presStyleCnt="3">
        <dgm:presLayoutVars>
          <dgm:bulletEnabled val="1"/>
        </dgm:presLayoutVars>
      </dgm:prSet>
      <dgm:spPr/>
    </dgm:pt>
    <dgm:pt modelId="{4C6E5BBC-BEB5-44C2-88F4-7EC310B3AD25}" type="pres">
      <dgm:prSet presAssocID="{D59DF085-5056-4F80-8638-32B67802E9FB}" presName="FourNodes_1_text" presStyleLbl="node1" presStyleIdx="3" presStyleCnt="4">
        <dgm:presLayoutVars>
          <dgm:bulletEnabled val="1"/>
        </dgm:presLayoutVars>
      </dgm:prSet>
      <dgm:spPr/>
    </dgm:pt>
    <dgm:pt modelId="{063AA06D-28CC-43D8-8C0C-29EF48141145}" type="pres">
      <dgm:prSet presAssocID="{D59DF085-5056-4F80-8638-32B67802E9FB}" presName="FourNodes_2_text" presStyleLbl="node1" presStyleIdx="3" presStyleCnt="4">
        <dgm:presLayoutVars>
          <dgm:bulletEnabled val="1"/>
        </dgm:presLayoutVars>
      </dgm:prSet>
      <dgm:spPr/>
    </dgm:pt>
    <dgm:pt modelId="{677BAADC-3E92-47D8-B9EA-63069BF20757}" type="pres">
      <dgm:prSet presAssocID="{D59DF085-5056-4F80-8638-32B67802E9FB}" presName="FourNodes_3_text" presStyleLbl="node1" presStyleIdx="3" presStyleCnt="4">
        <dgm:presLayoutVars>
          <dgm:bulletEnabled val="1"/>
        </dgm:presLayoutVars>
      </dgm:prSet>
      <dgm:spPr/>
    </dgm:pt>
    <dgm:pt modelId="{EB76AF7A-AC8F-46A1-A397-483AE79B492B}" type="pres">
      <dgm:prSet presAssocID="{D59DF085-5056-4F80-8638-32B67802E9FB}" presName="FourNodes_4_text" presStyleLbl="node1" presStyleIdx="3" presStyleCnt="4">
        <dgm:presLayoutVars>
          <dgm:bulletEnabled val="1"/>
        </dgm:presLayoutVars>
      </dgm:prSet>
      <dgm:spPr/>
    </dgm:pt>
  </dgm:ptLst>
  <dgm:cxnLst>
    <dgm:cxn modelId="{D7835117-5705-41CE-BC26-BE4EA9EBCFF8}" type="presOf" srcId="{BB67FAB8-E984-4C18-ADF6-94C3B0429AF7}" destId="{531B6CF5-229E-46A3-BDA7-9829676D298D}" srcOrd="0" destOrd="0" presId="urn:microsoft.com/office/officeart/2005/8/layout/vProcess5"/>
    <dgm:cxn modelId="{12623F1E-C5D8-496B-885F-0C22D793ACE8}" type="presOf" srcId="{1056B3C1-8974-45EC-9BA2-1F4AF2594A7E}" destId="{D4491E99-59C2-43F6-BFBC-956BDCE02756}" srcOrd="0" destOrd="0" presId="urn:microsoft.com/office/officeart/2005/8/layout/vProcess5"/>
    <dgm:cxn modelId="{0BA13A37-2C9F-479F-8200-398A785D49B4}" srcId="{D59DF085-5056-4F80-8638-32B67802E9FB}" destId="{1056B3C1-8974-45EC-9BA2-1F4AF2594A7E}" srcOrd="2" destOrd="0" parTransId="{28DEFB6E-6F37-4662-9195-3ED0F7ED9030}" sibTransId="{99D3E531-5812-4833-9D4D-67EEC6C7D613}"/>
    <dgm:cxn modelId="{BB27715E-26D4-4750-8DC0-2F33F6EFFC81}" type="presOf" srcId="{F020101F-31DD-4598-90C1-6A81B99262B8}" destId="{4C6E5BBC-BEB5-44C2-88F4-7EC310B3AD25}" srcOrd="1" destOrd="0" presId="urn:microsoft.com/office/officeart/2005/8/layout/vProcess5"/>
    <dgm:cxn modelId="{382DF342-00EF-46C4-80C6-CE584EC40EB4}" type="presOf" srcId="{F020101F-31DD-4598-90C1-6A81B99262B8}" destId="{FE96CCE3-495F-44B4-9D9B-0E4E59C196E0}" srcOrd="0" destOrd="0" presId="urn:microsoft.com/office/officeart/2005/8/layout/vProcess5"/>
    <dgm:cxn modelId="{7702F863-2032-4275-8ADB-56C985D6A17A}" type="presOf" srcId="{9CED4309-1508-491B-8FCC-894ABB848916}" destId="{ADBF37FA-9CE3-4DF2-A5D1-6E24035A96D5}" srcOrd="0" destOrd="0" presId="urn:microsoft.com/office/officeart/2005/8/layout/vProcess5"/>
    <dgm:cxn modelId="{CDBC2E68-9914-45F9-A936-6B22888A1EB0}" type="presOf" srcId="{F1609565-F5D7-4CC8-89FD-D6CBB4309DE0}" destId="{9BDB9F53-F720-405C-A3C7-5137BB346F70}" srcOrd="0" destOrd="0" presId="urn:microsoft.com/office/officeart/2005/8/layout/vProcess5"/>
    <dgm:cxn modelId="{D9E20F80-4834-452F-B6D9-7CB6908F2065}" srcId="{D59DF085-5056-4F80-8638-32B67802E9FB}" destId="{F1609565-F5D7-4CC8-89FD-D6CBB4309DE0}" srcOrd="3" destOrd="0" parTransId="{64A10C1D-ABD3-4CEE-B53B-EB95741A523A}" sibTransId="{FCEBB104-82FF-4F62-BE68-ECBE929DEAAD}"/>
    <dgm:cxn modelId="{DA623C85-8CEB-4E6E-A4F6-6A27A18FF7B9}" srcId="{D59DF085-5056-4F80-8638-32B67802E9FB}" destId="{A4262C49-0234-493A-A85B-065EA55A75A0}" srcOrd="1" destOrd="0" parTransId="{0B09B7A9-24B1-4B0D-8130-5C8C8F9AD310}" sibTransId="{BB67FAB8-E984-4C18-ADF6-94C3B0429AF7}"/>
    <dgm:cxn modelId="{7D26DA93-4778-4BE3-975B-50465680ABD9}" type="presOf" srcId="{F1609565-F5D7-4CC8-89FD-D6CBB4309DE0}" destId="{EB76AF7A-AC8F-46A1-A397-483AE79B492B}" srcOrd="1" destOrd="0" presId="urn:microsoft.com/office/officeart/2005/8/layout/vProcess5"/>
    <dgm:cxn modelId="{5C291C9C-1C8D-437D-AD28-2E6FF33D3B8E}" type="presOf" srcId="{99D3E531-5812-4833-9D4D-67EEC6C7D613}" destId="{6FBD87D1-1180-41CE-90C1-CB98C08C14E6}" srcOrd="0" destOrd="0" presId="urn:microsoft.com/office/officeart/2005/8/layout/vProcess5"/>
    <dgm:cxn modelId="{E627439D-A10F-4435-A624-4044E28DF936}" type="presOf" srcId="{1056B3C1-8974-45EC-9BA2-1F4AF2594A7E}" destId="{677BAADC-3E92-47D8-B9EA-63069BF20757}" srcOrd="1" destOrd="0" presId="urn:microsoft.com/office/officeart/2005/8/layout/vProcess5"/>
    <dgm:cxn modelId="{1131BCA1-029F-4A22-A8B0-57B3AA252DB6}" srcId="{D59DF085-5056-4F80-8638-32B67802E9FB}" destId="{F020101F-31DD-4598-90C1-6A81B99262B8}" srcOrd="0" destOrd="0" parTransId="{1D6B4223-C536-43C6-A34A-DCB472875603}" sibTransId="{9CED4309-1508-491B-8FCC-894ABB848916}"/>
    <dgm:cxn modelId="{3CDBA4E5-8601-4BFB-B4CD-12E4C942DDAF}" type="presOf" srcId="{A4262C49-0234-493A-A85B-065EA55A75A0}" destId="{10BA6726-160F-419B-AD46-A09C10E1939F}" srcOrd="0" destOrd="0" presId="urn:microsoft.com/office/officeart/2005/8/layout/vProcess5"/>
    <dgm:cxn modelId="{D3B756EE-39AB-4C85-8A0F-096B397F8B01}" type="presOf" srcId="{D59DF085-5056-4F80-8638-32B67802E9FB}" destId="{4C63E6D7-E2CD-430E-A62E-A08EE13B56BE}" srcOrd="0" destOrd="0" presId="urn:microsoft.com/office/officeart/2005/8/layout/vProcess5"/>
    <dgm:cxn modelId="{E00622FF-4895-4F7E-9C8E-39385A9F9058}" type="presOf" srcId="{A4262C49-0234-493A-A85B-065EA55A75A0}" destId="{063AA06D-28CC-43D8-8C0C-29EF48141145}" srcOrd="1" destOrd="0" presId="urn:microsoft.com/office/officeart/2005/8/layout/vProcess5"/>
    <dgm:cxn modelId="{2EF72F77-B157-4620-A143-05CD3BEED135}" type="presParOf" srcId="{4C63E6D7-E2CD-430E-A62E-A08EE13B56BE}" destId="{10FEE94C-073B-4FE2-874D-5A1FC68AB568}" srcOrd="0" destOrd="0" presId="urn:microsoft.com/office/officeart/2005/8/layout/vProcess5"/>
    <dgm:cxn modelId="{1BCCF340-8C4E-4F7A-BC07-88BF03A73AD3}" type="presParOf" srcId="{4C63E6D7-E2CD-430E-A62E-A08EE13B56BE}" destId="{FE96CCE3-495F-44B4-9D9B-0E4E59C196E0}" srcOrd="1" destOrd="0" presId="urn:microsoft.com/office/officeart/2005/8/layout/vProcess5"/>
    <dgm:cxn modelId="{5AE366C0-962E-4B0B-85EB-6ACE366F1B9C}" type="presParOf" srcId="{4C63E6D7-E2CD-430E-A62E-A08EE13B56BE}" destId="{10BA6726-160F-419B-AD46-A09C10E1939F}" srcOrd="2" destOrd="0" presId="urn:microsoft.com/office/officeart/2005/8/layout/vProcess5"/>
    <dgm:cxn modelId="{274229A6-B489-4A50-A88E-7CFB96E1E40B}" type="presParOf" srcId="{4C63E6D7-E2CD-430E-A62E-A08EE13B56BE}" destId="{D4491E99-59C2-43F6-BFBC-956BDCE02756}" srcOrd="3" destOrd="0" presId="urn:microsoft.com/office/officeart/2005/8/layout/vProcess5"/>
    <dgm:cxn modelId="{D707CFB4-9D2D-49B6-A80F-13FFD6787709}" type="presParOf" srcId="{4C63E6D7-E2CD-430E-A62E-A08EE13B56BE}" destId="{9BDB9F53-F720-405C-A3C7-5137BB346F70}" srcOrd="4" destOrd="0" presId="urn:microsoft.com/office/officeart/2005/8/layout/vProcess5"/>
    <dgm:cxn modelId="{5290979A-A696-4372-9039-E4428A729943}" type="presParOf" srcId="{4C63E6D7-E2CD-430E-A62E-A08EE13B56BE}" destId="{ADBF37FA-9CE3-4DF2-A5D1-6E24035A96D5}" srcOrd="5" destOrd="0" presId="urn:microsoft.com/office/officeart/2005/8/layout/vProcess5"/>
    <dgm:cxn modelId="{08DF7912-D8F7-45B6-BC4E-6D8A187F749A}" type="presParOf" srcId="{4C63E6D7-E2CD-430E-A62E-A08EE13B56BE}" destId="{531B6CF5-229E-46A3-BDA7-9829676D298D}" srcOrd="6" destOrd="0" presId="urn:microsoft.com/office/officeart/2005/8/layout/vProcess5"/>
    <dgm:cxn modelId="{C22261BE-D35F-48B4-843E-18FD01679CFD}" type="presParOf" srcId="{4C63E6D7-E2CD-430E-A62E-A08EE13B56BE}" destId="{6FBD87D1-1180-41CE-90C1-CB98C08C14E6}" srcOrd="7" destOrd="0" presId="urn:microsoft.com/office/officeart/2005/8/layout/vProcess5"/>
    <dgm:cxn modelId="{67E4267B-7603-4216-ACF7-B355A3F61B34}" type="presParOf" srcId="{4C63E6D7-E2CD-430E-A62E-A08EE13B56BE}" destId="{4C6E5BBC-BEB5-44C2-88F4-7EC310B3AD25}" srcOrd="8" destOrd="0" presId="urn:microsoft.com/office/officeart/2005/8/layout/vProcess5"/>
    <dgm:cxn modelId="{38454938-8446-4899-9EB7-A375135469E6}" type="presParOf" srcId="{4C63E6D7-E2CD-430E-A62E-A08EE13B56BE}" destId="{063AA06D-28CC-43D8-8C0C-29EF48141145}" srcOrd="9" destOrd="0" presId="urn:microsoft.com/office/officeart/2005/8/layout/vProcess5"/>
    <dgm:cxn modelId="{B75173AE-FBD4-475C-8F94-2CE21F89546A}" type="presParOf" srcId="{4C63E6D7-E2CD-430E-A62E-A08EE13B56BE}" destId="{677BAADC-3E92-47D8-B9EA-63069BF20757}" srcOrd="10" destOrd="0" presId="urn:microsoft.com/office/officeart/2005/8/layout/vProcess5"/>
    <dgm:cxn modelId="{2FCF7433-1F30-4D7C-B34F-0757FFCE05D9}" type="presParOf" srcId="{4C63E6D7-E2CD-430E-A62E-A08EE13B56BE}" destId="{EB76AF7A-AC8F-46A1-A397-483AE79B492B}"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C0597-AFD8-4DB1-B959-278968D9D6C6}">
      <dsp:nvSpPr>
        <dsp:cNvPr id="0" name=""/>
        <dsp:cNvSpPr/>
      </dsp:nvSpPr>
      <dsp:spPr>
        <a:xfrm>
          <a:off x="0" y="0"/>
          <a:ext cx="11253018" cy="10153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concept of healthy ageing revolves around functional ability, which allows older adults to remain independent and be active members of the community (Zhang and Wang, 2025).</a:t>
          </a:r>
          <a:endParaRPr lang="en-GB" sz="2000" kern="1200" dirty="0">
            <a:latin typeface="Arial" panose="020B0604020202020204" pitchFamily="34" charset="0"/>
            <a:cs typeface="Arial" panose="020B0604020202020204" pitchFamily="34" charset="0"/>
          </a:endParaRPr>
        </a:p>
      </dsp:txBody>
      <dsp:txXfrm>
        <a:off x="2352141" y="0"/>
        <a:ext cx="8900876" cy="1015380"/>
      </dsp:txXfrm>
    </dsp:sp>
    <dsp:sp modelId="{21B6C121-5BCF-4CF6-803F-BEC170E102C9}">
      <dsp:nvSpPr>
        <dsp:cNvPr id="0" name=""/>
        <dsp:cNvSpPr/>
      </dsp:nvSpPr>
      <dsp:spPr>
        <a:xfrm>
          <a:off x="101538" y="101538"/>
          <a:ext cx="2250603" cy="812304"/>
        </a:xfrm>
        <a:prstGeom prst="roundRect">
          <a:avLst>
            <a:gd name="adj" fmla="val 10000"/>
          </a:avLst>
        </a:prstGeom>
        <a:blipFill rotWithShape="1">
          <a:blip xmlns:r="http://schemas.openxmlformats.org/officeDocument/2006/relationships" r:embed="rId1"/>
          <a:srcRect/>
          <a:stretch>
            <a:fillRect t="-28000" b="-28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D6D90-7B3B-498D-828E-44CAC45BA890}">
      <dsp:nvSpPr>
        <dsp:cNvPr id="0" name=""/>
        <dsp:cNvSpPr/>
      </dsp:nvSpPr>
      <dsp:spPr>
        <a:xfrm>
          <a:off x="0" y="1116919"/>
          <a:ext cx="11253018" cy="10153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physical needs involve mobility assistance, proper nutrition, and quality management of chronic diseases.</a:t>
          </a:r>
          <a:endParaRPr lang="en-GB" sz="2000" kern="1200" dirty="0">
            <a:latin typeface="Arial" panose="020B0604020202020204" pitchFamily="34" charset="0"/>
            <a:cs typeface="Arial" panose="020B0604020202020204" pitchFamily="34" charset="0"/>
          </a:endParaRPr>
        </a:p>
      </dsp:txBody>
      <dsp:txXfrm>
        <a:off x="2352141" y="1116919"/>
        <a:ext cx="8900876" cy="1015380"/>
      </dsp:txXfrm>
    </dsp:sp>
    <dsp:sp modelId="{907C8C47-F70C-412F-8D97-940C69E8C9A2}">
      <dsp:nvSpPr>
        <dsp:cNvPr id="0" name=""/>
        <dsp:cNvSpPr/>
      </dsp:nvSpPr>
      <dsp:spPr>
        <a:xfrm>
          <a:off x="101538" y="1218457"/>
          <a:ext cx="2250603" cy="812304"/>
        </a:xfrm>
        <a:prstGeom prst="roundRect">
          <a:avLst>
            <a:gd name="adj" fmla="val 10000"/>
          </a:avLst>
        </a:prstGeom>
        <a:blipFill rotWithShape="1">
          <a:blip xmlns:r="http://schemas.openxmlformats.org/officeDocument/2006/relationships" r:embed="rId2"/>
          <a:srcRect/>
          <a:stretch>
            <a:fillRect t="-104000" b="-104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32E6C-9D43-4D80-81AA-BEB0818AABFD}">
      <dsp:nvSpPr>
        <dsp:cNvPr id="0" name=""/>
        <dsp:cNvSpPr/>
      </dsp:nvSpPr>
      <dsp:spPr>
        <a:xfrm>
          <a:off x="0" y="2233838"/>
          <a:ext cx="11253018" cy="10153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Mental and emotional needs entail cognitive stimulation, emotional assistance, and access to psychological aid (McDermot et al., 2019).</a:t>
          </a:r>
          <a:endParaRPr lang="en-GB" sz="2000" kern="1200" dirty="0">
            <a:latin typeface="Arial" panose="020B0604020202020204" pitchFamily="34" charset="0"/>
            <a:cs typeface="Arial" panose="020B0604020202020204" pitchFamily="34" charset="0"/>
          </a:endParaRPr>
        </a:p>
      </dsp:txBody>
      <dsp:txXfrm>
        <a:off x="2352141" y="2233838"/>
        <a:ext cx="8900876" cy="1015380"/>
      </dsp:txXfrm>
    </dsp:sp>
    <dsp:sp modelId="{BAE73E3B-F1E7-4DDC-BD3C-63B4848D13D3}">
      <dsp:nvSpPr>
        <dsp:cNvPr id="0" name=""/>
        <dsp:cNvSpPr/>
      </dsp:nvSpPr>
      <dsp:spPr>
        <a:xfrm>
          <a:off x="101538" y="2335376"/>
          <a:ext cx="2250603" cy="812304"/>
        </a:xfrm>
        <a:prstGeom prst="roundRect">
          <a:avLst>
            <a:gd name="adj" fmla="val 10000"/>
          </a:avLst>
        </a:prstGeom>
        <a:blipFill rotWithShape="1">
          <a:blip xmlns:r="http://schemas.openxmlformats.org/officeDocument/2006/relationships" r:embed="rId3"/>
          <a:srcRect/>
          <a:stretch>
            <a:fillRect t="-42000" b="-4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B121BA-B202-4E2F-A95D-E0EF51C013B4}">
      <dsp:nvSpPr>
        <dsp:cNvPr id="0" name=""/>
        <dsp:cNvSpPr/>
      </dsp:nvSpPr>
      <dsp:spPr>
        <a:xfrm>
          <a:off x="0" y="3350757"/>
          <a:ext cx="11253018" cy="10153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It is necessary to have social interactions and positive relationships to minimize isolation and increase overall wellbeing.</a:t>
          </a:r>
          <a:endParaRPr lang="en-GB" sz="2000" kern="1200" dirty="0">
            <a:latin typeface="Arial" panose="020B0604020202020204" pitchFamily="34" charset="0"/>
            <a:cs typeface="Arial" panose="020B0604020202020204" pitchFamily="34" charset="0"/>
          </a:endParaRPr>
        </a:p>
      </dsp:txBody>
      <dsp:txXfrm>
        <a:off x="2352141" y="3350757"/>
        <a:ext cx="8900876" cy="1015380"/>
      </dsp:txXfrm>
    </dsp:sp>
    <dsp:sp modelId="{85FAE7D0-B789-4EA5-A9F3-B8550C53E8EA}">
      <dsp:nvSpPr>
        <dsp:cNvPr id="0" name=""/>
        <dsp:cNvSpPr/>
      </dsp:nvSpPr>
      <dsp:spPr>
        <a:xfrm>
          <a:off x="101538" y="3452295"/>
          <a:ext cx="2250603" cy="812304"/>
        </a:xfrm>
        <a:prstGeom prst="roundRect">
          <a:avLst>
            <a:gd name="adj" fmla="val 10000"/>
          </a:avLst>
        </a:prstGeom>
        <a:blipFill rotWithShape="1">
          <a:blip xmlns:r="http://schemas.openxmlformats.org/officeDocument/2006/relationships" r:embed="rId4"/>
          <a:srcRect/>
          <a:stretch>
            <a:fillRect t="-42000" b="-4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3AB29-7831-4EEB-9C37-A8907674EEE3}">
      <dsp:nvSpPr>
        <dsp:cNvPr id="0" name=""/>
        <dsp:cNvSpPr/>
      </dsp:nvSpPr>
      <dsp:spPr>
        <a:xfrm>
          <a:off x="0" y="0"/>
          <a:ext cx="11297264" cy="0"/>
        </a:xfrm>
        <a:prstGeom prst="line">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8ABDC-355A-4DC0-B06F-FFCABC449430}">
      <dsp:nvSpPr>
        <dsp:cNvPr id="0" name=""/>
        <dsp:cNvSpPr/>
      </dsp:nvSpPr>
      <dsp:spPr>
        <a:xfrm>
          <a:off x="0" y="0"/>
          <a:ext cx="11297264" cy="1327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According to Activity Theory, the further social, physical, and mental activity enhances wellbeing later in life (</a:t>
          </a:r>
          <a:r>
            <a:rPr lang="pt-BR" sz="2000" kern="1200" dirty="0">
              <a:latin typeface="Arial" panose="020B0604020202020204" pitchFamily="34" charset="0"/>
              <a:cs typeface="Arial" panose="020B0604020202020204" pitchFamily="34" charset="0"/>
            </a:rPr>
            <a:t>Teles &amp; Ribeiro, 2022</a:t>
          </a:r>
          <a:r>
            <a:rPr lang="en-US" sz="2000" kern="1200" dirty="0">
              <a:latin typeface="Arial" panose="020B0604020202020204" pitchFamily="34" charset="0"/>
              <a:cs typeface="Arial" panose="020B0604020202020204" pitchFamily="34" charset="0"/>
            </a:rPr>
            <a:t>).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Supports </a:t>
          </a:r>
          <a:r>
            <a:rPr lang="en-US" sz="2000" kern="1200" dirty="0">
              <a:latin typeface="Arial" panose="020B0604020202020204" pitchFamily="34" charset="0"/>
              <a:cs typeface="Arial" panose="020B0604020202020204" pitchFamily="34" charset="0"/>
            </a:rPr>
            <a:t>care practices like community activities, exercise programs, and day </a:t>
          </a:r>
          <a:r>
            <a:rPr lang="en-US" sz="2000" kern="1200" dirty="0" err="1">
              <a:latin typeface="Arial" panose="020B0604020202020204" pitchFamily="34" charset="0"/>
              <a:cs typeface="Arial" panose="020B0604020202020204" pitchFamily="34" charset="0"/>
            </a:rPr>
            <a:t>centres</a:t>
          </a:r>
          <a:r>
            <a:rPr lang="en-US" sz="2000" kern="1200" dirty="0">
              <a:latin typeface="Arial" panose="020B0604020202020204" pitchFamily="34" charset="0"/>
              <a:cs typeface="Arial" panose="020B0604020202020204" pitchFamily="34" charset="0"/>
            </a:rPr>
            <a:t>.</a:t>
          </a:r>
          <a:endParaRPr lang="en-GB" sz="2000" kern="1200" dirty="0">
            <a:latin typeface="Arial" panose="020B0604020202020204" pitchFamily="34" charset="0"/>
            <a:cs typeface="Arial" panose="020B0604020202020204" pitchFamily="34" charset="0"/>
          </a:endParaRPr>
        </a:p>
      </dsp:txBody>
      <dsp:txXfrm>
        <a:off x="0" y="0"/>
        <a:ext cx="11297264" cy="1327354"/>
      </dsp:txXfrm>
    </dsp:sp>
    <dsp:sp modelId="{6AFF1C06-60B1-417E-B7E5-602E321BC8A8}">
      <dsp:nvSpPr>
        <dsp:cNvPr id="0" name=""/>
        <dsp:cNvSpPr/>
      </dsp:nvSpPr>
      <dsp:spPr>
        <a:xfrm>
          <a:off x="0" y="1327354"/>
          <a:ext cx="11297264" cy="0"/>
        </a:xfrm>
        <a:prstGeom prst="line">
          <a:avLst/>
        </a:prstGeom>
        <a:solidFill>
          <a:schemeClr val="accent1">
            <a:alpha val="90000"/>
            <a:hueOff val="0"/>
            <a:satOff val="0"/>
            <a:lumOff val="0"/>
            <a:alphaOff val="-13333"/>
          </a:schemeClr>
        </a:solidFill>
        <a:ln w="1905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D0C48-693B-41A4-8848-BF4A68CE81C4}">
      <dsp:nvSpPr>
        <dsp:cNvPr id="0" name=""/>
        <dsp:cNvSpPr/>
      </dsp:nvSpPr>
      <dsp:spPr>
        <a:xfrm>
          <a:off x="0" y="1327354"/>
          <a:ext cx="11297264" cy="1327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Continuity Theory places emphasis on the importance of having consistent roles, routines and personal identity as people age (Guedes &amp; Melo, 2022).</a:t>
          </a:r>
        </a:p>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It informs personalised care planning and familiar care environments for older. </a:t>
          </a:r>
          <a:endParaRPr lang="en-GB" sz="2000" kern="1200" dirty="0">
            <a:latin typeface="Arial" panose="020B0604020202020204" pitchFamily="34" charset="0"/>
            <a:cs typeface="Arial" panose="020B0604020202020204" pitchFamily="34" charset="0"/>
          </a:endParaRPr>
        </a:p>
      </dsp:txBody>
      <dsp:txXfrm>
        <a:off x="0" y="1327354"/>
        <a:ext cx="11297264" cy="1327354"/>
      </dsp:txXfrm>
    </dsp:sp>
    <dsp:sp modelId="{0D2C627A-93EF-4037-84E9-F4DEF50BBFB1}">
      <dsp:nvSpPr>
        <dsp:cNvPr id="0" name=""/>
        <dsp:cNvSpPr/>
      </dsp:nvSpPr>
      <dsp:spPr>
        <a:xfrm>
          <a:off x="0" y="2654709"/>
          <a:ext cx="11297264" cy="0"/>
        </a:xfrm>
        <a:prstGeom prst="line">
          <a:avLst/>
        </a:prstGeom>
        <a:solidFill>
          <a:schemeClr val="accent1">
            <a:alpha val="90000"/>
            <a:hueOff val="0"/>
            <a:satOff val="0"/>
            <a:lumOff val="0"/>
            <a:alphaOff val="-26667"/>
          </a:schemeClr>
        </a:solidFill>
        <a:ln w="1905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B79BD6-CDC9-4584-8D0C-72F1797F6A79}">
      <dsp:nvSpPr>
        <dsp:cNvPr id="0" name=""/>
        <dsp:cNvSpPr/>
      </dsp:nvSpPr>
      <dsp:spPr>
        <a:xfrm>
          <a:off x="0" y="2654709"/>
          <a:ext cx="11297264" cy="1327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The Life Course approach emphasises the role of earlier life experiences in shaping health and wellbeing in old age (Jones et al., 2019). This theory guides carers to consider individual histories.</a:t>
          </a:r>
          <a:endParaRPr lang="en-US" sz="2000" kern="1200" dirty="0">
            <a:latin typeface="Arial" panose="020B0604020202020204" pitchFamily="34" charset="0"/>
            <a:cs typeface="Arial" panose="020B0604020202020204" pitchFamily="34" charset="0"/>
          </a:endParaRPr>
        </a:p>
      </dsp:txBody>
      <dsp:txXfrm>
        <a:off x="0" y="2654709"/>
        <a:ext cx="11297264" cy="1327354"/>
      </dsp:txXfrm>
    </dsp:sp>
    <dsp:sp modelId="{CDFA04CC-B065-4BB6-B137-D3A23D9068A5}">
      <dsp:nvSpPr>
        <dsp:cNvPr id="0" name=""/>
        <dsp:cNvSpPr/>
      </dsp:nvSpPr>
      <dsp:spPr>
        <a:xfrm>
          <a:off x="0" y="3982064"/>
          <a:ext cx="11297264" cy="0"/>
        </a:xfrm>
        <a:prstGeom prst="line">
          <a:avLst/>
        </a:prstGeom>
        <a:solidFill>
          <a:schemeClr val="accent1">
            <a:alpha val="90000"/>
            <a:hueOff val="0"/>
            <a:satOff val="0"/>
            <a:lumOff val="0"/>
            <a:alphaOff val="-40000"/>
          </a:schemeClr>
        </a:solidFill>
        <a:ln w="1905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0ABD7-4245-46C9-A771-CC89C629CE6A}">
      <dsp:nvSpPr>
        <dsp:cNvPr id="0" name=""/>
        <dsp:cNvSpPr/>
      </dsp:nvSpPr>
      <dsp:spPr>
        <a:xfrm>
          <a:off x="0" y="3982064"/>
          <a:ext cx="11297264" cy="1327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Collectively, these theories support person-centred care, which puts more emphasis on autonomy, participation, and individual preferences.</a:t>
          </a:r>
          <a:endParaRPr lang="en-GB" sz="2000" kern="1200">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dsp:txBody>
      <dsp:txXfrm>
        <a:off x="0" y="3982064"/>
        <a:ext cx="11297264" cy="13273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492D3-69D8-4D08-97E4-2F20176A5BAD}">
      <dsp:nvSpPr>
        <dsp:cNvPr id="0" name=""/>
        <dsp:cNvSpPr/>
      </dsp:nvSpPr>
      <dsp:spPr>
        <a:xfrm>
          <a:off x="0" y="0"/>
          <a:ext cx="2221859" cy="547501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Care Act 2014 encourages wellbeing, customisation, and protection in the social services of adults (</a:t>
          </a:r>
          <a:r>
            <a:rPr lang="en-GB" sz="2000" kern="1200" dirty="0">
              <a:latin typeface="Times New Roman" panose="02020603050405020304" pitchFamily="18" charset="0"/>
              <a:cs typeface="Times New Roman" panose="02020603050405020304" pitchFamily="18" charset="0"/>
            </a:rPr>
            <a:t>Care Act, 2014</a:t>
          </a:r>
          <a:r>
            <a:rPr lang="en-US" sz="2000" kern="1200" dirty="0">
              <a:latin typeface="Times New Roman" panose="02020603050405020304" pitchFamily="18" charset="0"/>
              <a:cs typeface="Times New Roman" panose="02020603050405020304" pitchFamily="18" charset="0"/>
            </a:rPr>
            <a:t>).</a:t>
          </a:r>
          <a:endParaRPr lang="en-GB" sz="2000" kern="1200" dirty="0">
            <a:latin typeface="Times New Roman" panose="02020603050405020304" pitchFamily="18" charset="0"/>
            <a:cs typeface="Times New Roman" panose="02020603050405020304" pitchFamily="18" charset="0"/>
          </a:endParaRPr>
        </a:p>
      </dsp:txBody>
      <dsp:txXfrm>
        <a:off x="0" y="2190006"/>
        <a:ext cx="2221859" cy="2190006"/>
      </dsp:txXfrm>
    </dsp:sp>
    <dsp:sp modelId="{89FA8B84-3EB7-47BB-AD47-300107DD7D36}">
      <dsp:nvSpPr>
        <dsp:cNvPr id="0" name=""/>
        <dsp:cNvSpPr/>
      </dsp:nvSpPr>
      <dsp:spPr>
        <a:xfrm>
          <a:off x="199339" y="328500"/>
          <a:ext cx="1823180" cy="1823180"/>
        </a:xfrm>
        <a:prstGeom prst="ellipse">
          <a:avLst/>
        </a:prstGeom>
        <a:blipFill rotWithShape="1">
          <a:blip xmlns:r="http://schemas.openxmlformats.org/officeDocument/2006/relationships" r:embed="rId1"/>
          <a:srcRect/>
          <a:stretch>
            <a:fillRect l="-13000" r="-1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9F40C1-6950-4BE2-B761-1AA448AA4DE6}">
      <dsp:nvSpPr>
        <dsp:cNvPr id="0" name=""/>
        <dsp:cNvSpPr/>
      </dsp:nvSpPr>
      <dsp:spPr>
        <a:xfrm>
          <a:off x="2288515" y="0"/>
          <a:ext cx="2221859" cy="547501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Equality Act 2010 safeguards the elderly against age-related discrimination in the health and social care </a:t>
          </a:r>
          <a:r>
            <a:rPr lang="en-GB" sz="2000" kern="1200" dirty="0">
              <a:latin typeface="Times New Roman" panose="02020603050405020304" pitchFamily="18" charset="0"/>
              <a:cs typeface="Times New Roman" panose="02020603050405020304" pitchFamily="18" charset="0"/>
            </a:rPr>
            <a:t>settings </a:t>
          </a:r>
          <a:r>
            <a:rPr lang="en-US" sz="2000" kern="1200" dirty="0">
              <a:latin typeface="Times New Roman" panose="02020603050405020304" pitchFamily="18" charset="0"/>
              <a:cs typeface="Times New Roman" panose="02020603050405020304" pitchFamily="18" charset="0"/>
            </a:rPr>
            <a:t> (</a:t>
          </a:r>
          <a:r>
            <a:rPr lang="en-GB" sz="2000" kern="1200" dirty="0">
              <a:latin typeface="Times New Roman" panose="02020603050405020304" pitchFamily="18" charset="0"/>
              <a:cs typeface="Times New Roman" panose="02020603050405020304" pitchFamily="18" charset="0"/>
            </a:rPr>
            <a:t>Age UK, 2022</a:t>
          </a:r>
          <a:r>
            <a:rPr lang="en-US" sz="2000" kern="1200" dirty="0">
              <a:latin typeface="Times New Roman" panose="02020603050405020304" pitchFamily="18" charset="0"/>
              <a:cs typeface="Times New Roman" panose="02020603050405020304" pitchFamily="18" charset="0"/>
            </a:rPr>
            <a:t>).</a:t>
          </a:r>
          <a:endParaRPr lang="en-GB" sz="2000" kern="1200" dirty="0">
            <a:latin typeface="Times New Roman" panose="02020603050405020304" pitchFamily="18" charset="0"/>
            <a:cs typeface="Times New Roman" panose="02020603050405020304" pitchFamily="18" charset="0"/>
          </a:endParaRPr>
        </a:p>
      </dsp:txBody>
      <dsp:txXfrm>
        <a:off x="2288515" y="2190006"/>
        <a:ext cx="2221859" cy="2190006"/>
      </dsp:txXfrm>
    </dsp:sp>
    <dsp:sp modelId="{E6313AAE-A2A1-46D0-8574-1630FDE72633}">
      <dsp:nvSpPr>
        <dsp:cNvPr id="0" name=""/>
        <dsp:cNvSpPr/>
      </dsp:nvSpPr>
      <dsp:spPr>
        <a:xfrm>
          <a:off x="2487855" y="328500"/>
          <a:ext cx="1823180" cy="1823180"/>
        </a:xfrm>
        <a:prstGeom prst="ellipse">
          <a:avLst/>
        </a:prstGeom>
        <a:blipFill rotWithShape="1">
          <a:blip xmlns:r="http://schemas.openxmlformats.org/officeDocument/2006/relationships" r:embed="rId2"/>
          <a:srcRect/>
          <a:stretch>
            <a:fillRect l="-10000" r="-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DCD25E-3C22-49B3-AF40-3A22905A06E2}">
      <dsp:nvSpPr>
        <dsp:cNvPr id="0" name=""/>
        <dsp:cNvSpPr/>
      </dsp:nvSpPr>
      <dsp:spPr>
        <a:xfrm>
          <a:off x="4577031" y="0"/>
          <a:ext cx="2221859" cy="547501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Mental Capacity Act 2005 provides that when someone has no capacity to make decisions in their best interests they must be assisted to do so (</a:t>
          </a:r>
          <a:r>
            <a:rPr lang="en-GB" sz="2000" kern="1200" dirty="0">
              <a:latin typeface="Times New Roman" panose="02020603050405020304" pitchFamily="18" charset="0"/>
              <a:cs typeface="Times New Roman" panose="02020603050405020304" pitchFamily="18" charset="0"/>
            </a:rPr>
            <a:t>Mencap, 2019</a:t>
          </a:r>
          <a:r>
            <a:rPr lang="en-US" sz="2000" kern="1200" dirty="0">
              <a:latin typeface="Times New Roman" panose="02020603050405020304" pitchFamily="18" charset="0"/>
              <a:cs typeface="Times New Roman" panose="02020603050405020304" pitchFamily="18" charset="0"/>
            </a:rPr>
            <a:t>).</a:t>
          </a:r>
          <a:endParaRPr lang="en-GB" sz="2000" kern="1200" dirty="0">
            <a:latin typeface="Times New Roman" panose="02020603050405020304" pitchFamily="18" charset="0"/>
            <a:cs typeface="Times New Roman" panose="02020603050405020304" pitchFamily="18" charset="0"/>
          </a:endParaRPr>
        </a:p>
      </dsp:txBody>
      <dsp:txXfrm>
        <a:off x="4577031" y="2190006"/>
        <a:ext cx="2221859" cy="2190006"/>
      </dsp:txXfrm>
    </dsp:sp>
    <dsp:sp modelId="{44EADD69-261F-422E-96FC-441D24732187}">
      <dsp:nvSpPr>
        <dsp:cNvPr id="0" name=""/>
        <dsp:cNvSpPr/>
      </dsp:nvSpPr>
      <dsp:spPr>
        <a:xfrm>
          <a:off x="4776371" y="328500"/>
          <a:ext cx="1823180" cy="1823180"/>
        </a:xfrm>
        <a:prstGeom prst="ellipse">
          <a:avLst/>
        </a:prstGeom>
        <a:blipFill rotWithShape="1">
          <a:blip xmlns:r="http://schemas.openxmlformats.org/officeDocument/2006/relationships" r:embed="rId3"/>
          <a:srcRect/>
          <a:stretch>
            <a:fillRect l="-35000" r="-3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9AB3BB-0FF0-4F77-934B-A239940DB3F4}">
      <dsp:nvSpPr>
        <dsp:cNvPr id="0" name=""/>
        <dsp:cNvSpPr/>
      </dsp:nvSpPr>
      <dsp:spPr>
        <a:xfrm>
          <a:off x="6865547" y="0"/>
          <a:ext cx="2221859" cy="547501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NHS Long Term Plan focuses on integrated services and community-based care to ageing populations (</a:t>
          </a:r>
          <a:r>
            <a:rPr lang="en-GB" sz="2000" kern="1200" dirty="0">
              <a:latin typeface="Times New Roman" panose="02020603050405020304" pitchFamily="18" charset="0"/>
              <a:cs typeface="Times New Roman" panose="02020603050405020304" pitchFamily="18" charset="0"/>
            </a:rPr>
            <a:t>NHS England, 2019</a:t>
          </a:r>
          <a:r>
            <a:rPr lang="en-US" sz="2000" kern="1200" dirty="0">
              <a:latin typeface="Times New Roman" panose="02020603050405020304" pitchFamily="18" charset="0"/>
              <a:cs typeface="Times New Roman" panose="02020603050405020304" pitchFamily="18" charset="0"/>
            </a:rPr>
            <a:t>).</a:t>
          </a:r>
          <a:endParaRPr lang="en-GB" sz="2000" kern="1200" dirty="0">
            <a:latin typeface="Times New Roman" panose="02020603050405020304" pitchFamily="18" charset="0"/>
            <a:cs typeface="Times New Roman" panose="02020603050405020304" pitchFamily="18" charset="0"/>
          </a:endParaRPr>
        </a:p>
      </dsp:txBody>
      <dsp:txXfrm>
        <a:off x="6865547" y="2190006"/>
        <a:ext cx="2221859" cy="2190006"/>
      </dsp:txXfrm>
    </dsp:sp>
    <dsp:sp modelId="{3C57EA18-1764-4A7F-9363-BA08F5E20A6D}">
      <dsp:nvSpPr>
        <dsp:cNvPr id="0" name=""/>
        <dsp:cNvSpPr/>
      </dsp:nvSpPr>
      <dsp:spPr>
        <a:xfrm>
          <a:off x="7064887" y="328500"/>
          <a:ext cx="1823180" cy="1823180"/>
        </a:xfrm>
        <a:prstGeom prst="ellipse">
          <a:avLst/>
        </a:prstGeom>
        <a:blipFill rotWithShape="1">
          <a:blip xmlns:r="http://schemas.openxmlformats.org/officeDocument/2006/relationships" r:embed="rId4"/>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ABCA24-4128-4A81-97BE-A45C6FD5EED9}">
      <dsp:nvSpPr>
        <dsp:cNvPr id="0" name=""/>
        <dsp:cNvSpPr/>
      </dsp:nvSpPr>
      <dsp:spPr>
        <a:xfrm>
          <a:off x="9154063" y="0"/>
          <a:ext cx="2221859" cy="547501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Implementation is, however, inconsistent across local authorities, which concerns consistency </a:t>
          </a:r>
          <a:r>
            <a:rPr lang="en-US" sz="2000" kern="1200">
              <a:latin typeface="Times New Roman" panose="02020603050405020304" pitchFamily="18" charset="0"/>
              <a:cs typeface="Times New Roman" panose="02020603050405020304" pitchFamily="18" charset="0"/>
            </a:rPr>
            <a:t>and funding. </a:t>
          </a:r>
          <a:endParaRPr lang="en-GB" sz="2000" kern="1200" dirty="0">
            <a:latin typeface="Times New Roman" panose="02020603050405020304" pitchFamily="18" charset="0"/>
            <a:cs typeface="Times New Roman" panose="02020603050405020304" pitchFamily="18" charset="0"/>
          </a:endParaRPr>
        </a:p>
      </dsp:txBody>
      <dsp:txXfrm>
        <a:off x="9154063" y="2190006"/>
        <a:ext cx="2221859" cy="2190006"/>
      </dsp:txXfrm>
    </dsp:sp>
    <dsp:sp modelId="{864357D1-4782-4E19-96E9-39EFD3DC5818}">
      <dsp:nvSpPr>
        <dsp:cNvPr id="0" name=""/>
        <dsp:cNvSpPr/>
      </dsp:nvSpPr>
      <dsp:spPr>
        <a:xfrm>
          <a:off x="9353402" y="328500"/>
          <a:ext cx="1823180" cy="1823180"/>
        </a:xfrm>
        <a:prstGeom prst="ellipse">
          <a:avLst/>
        </a:prstGeom>
        <a:blipFill rotWithShape="1">
          <a:blip xmlns:r="http://schemas.openxmlformats.org/officeDocument/2006/relationships" r:embed="rId5"/>
          <a:srcRect/>
          <a:stretch>
            <a:fillRect l="-39000" r="-3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65FE2E-63FD-4840-B407-57D2D921E374}">
      <dsp:nvSpPr>
        <dsp:cNvPr id="0" name=""/>
        <dsp:cNvSpPr/>
      </dsp:nvSpPr>
      <dsp:spPr>
        <a:xfrm>
          <a:off x="533426" y="4636687"/>
          <a:ext cx="10465849" cy="821252"/>
        </a:xfrm>
        <a:prstGeom prst="leftRight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1038C3-0510-4611-BE8A-66ABB0D711ED}">
      <dsp:nvSpPr>
        <dsp:cNvPr id="0" name=""/>
        <dsp:cNvSpPr/>
      </dsp:nvSpPr>
      <dsp:spPr>
        <a:xfrm>
          <a:off x="227659" y="434347"/>
          <a:ext cx="5386184" cy="168318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0076"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To provide high-quality, person-centred care to the elderly, it is necessary to invest in workforce training and retention (Badache et al., 2025).</a:t>
          </a:r>
          <a:endParaRPr lang="en-GB" sz="2000" kern="1200" dirty="0">
            <a:latin typeface="Arial" panose="020B0604020202020204" pitchFamily="34" charset="0"/>
            <a:cs typeface="Arial" panose="020B0604020202020204" pitchFamily="34" charset="0"/>
          </a:endParaRPr>
        </a:p>
      </dsp:txBody>
      <dsp:txXfrm>
        <a:off x="227659" y="434347"/>
        <a:ext cx="5386184" cy="1683182"/>
      </dsp:txXfrm>
    </dsp:sp>
    <dsp:sp modelId="{4C203821-7770-4330-80E8-C6DB15FB1FC1}">
      <dsp:nvSpPr>
        <dsp:cNvPr id="0" name=""/>
        <dsp:cNvSpPr/>
      </dsp:nvSpPr>
      <dsp:spPr>
        <a:xfrm>
          <a:off x="3234" y="191220"/>
          <a:ext cx="1178227" cy="1767341"/>
        </a:xfrm>
        <a:prstGeom prst="rect">
          <a:avLst/>
        </a:prstGeom>
        <a:blipFill rotWithShape="1">
          <a:blip xmlns:r="http://schemas.openxmlformats.org/officeDocument/2006/relationships" r:embed="rId1"/>
          <a:srcRect/>
          <a:stretch>
            <a:fillRect l="-89000" r="-8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C315EB-9204-49E3-A5BC-556E8CB85D6E}">
      <dsp:nvSpPr>
        <dsp:cNvPr id="0" name=""/>
        <dsp:cNvSpPr/>
      </dsp:nvSpPr>
      <dsp:spPr>
        <a:xfrm>
          <a:off x="6055328" y="434347"/>
          <a:ext cx="5386184" cy="168318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0076"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Better continuity and outcomes may be achieved through increased health/social care/community services integration (Khatri et al., 2023).</a:t>
          </a:r>
          <a:endParaRPr lang="en-GB" sz="2000" kern="1200" dirty="0">
            <a:latin typeface="Arial" panose="020B0604020202020204" pitchFamily="34" charset="0"/>
            <a:cs typeface="Arial" panose="020B0604020202020204" pitchFamily="34" charset="0"/>
          </a:endParaRPr>
        </a:p>
      </dsp:txBody>
      <dsp:txXfrm>
        <a:off x="6055328" y="434347"/>
        <a:ext cx="5386184" cy="1683182"/>
      </dsp:txXfrm>
    </dsp:sp>
    <dsp:sp modelId="{4BAFCFC4-B4BD-45C8-84C1-2B4B26EA6AA2}">
      <dsp:nvSpPr>
        <dsp:cNvPr id="0" name=""/>
        <dsp:cNvSpPr/>
      </dsp:nvSpPr>
      <dsp:spPr>
        <a:xfrm>
          <a:off x="5830904" y="191220"/>
          <a:ext cx="1178227" cy="1767341"/>
        </a:xfrm>
        <a:prstGeom prst="rect">
          <a:avLst/>
        </a:prstGeom>
        <a:blipFill rotWithShape="1">
          <a:blip xmlns:r="http://schemas.openxmlformats.org/officeDocument/2006/relationships" r:embed="rId2"/>
          <a:srcRect/>
          <a:stretch>
            <a:fillRect l="-92000" r="-9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D04FBF-2C48-4031-8046-1F35978DD3BF}">
      <dsp:nvSpPr>
        <dsp:cNvPr id="0" name=""/>
        <dsp:cNvSpPr/>
      </dsp:nvSpPr>
      <dsp:spPr>
        <a:xfrm>
          <a:off x="227659" y="2553287"/>
          <a:ext cx="5386184" cy="168318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0076"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By expanding preventative and </a:t>
          </a:r>
          <a:r>
            <a:rPr lang="en-US" sz="2000" kern="1200" dirty="0" err="1">
              <a:latin typeface="Arial" panose="020B0604020202020204" pitchFamily="34" charset="0"/>
              <a:cs typeface="Arial" panose="020B0604020202020204" pitchFamily="34" charset="0"/>
            </a:rPr>
            <a:t>reablement</a:t>
          </a:r>
          <a:r>
            <a:rPr lang="en-US" sz="2000" kern="1200" dirty="0">
              <a:latin typeface="Arial" panose="020B0604020202020204" pitchFamily="34" charset="0"/>
              <a:cs typeface="Arial" panose="020B0604020202020204" pitchFamily="34" charset="0"/>
            </a:rPr>
            <a:t> services, older people will be able to remain longer before their independence is lost (Clotworthy et al., 2021).</a:t>
          </a:r>
          <a:endParaRPr lang="en-GB" sz="2000" kern="1200" dirty="0">
            <a:latin typeface="Arial" panose="020B0604020202020204" pitchFamily="34" charset="0"/>
            <a:cs typeface="Arial" panose="020B0604020202020204" pitchFamily="34" charset="0"/>
          </a:endParaRPr>
        </a:p>
      </dsp:txBody>
      <dsp:txXfrm>
        <a:off x="227659" y="2553287"/>
        <a:ext cx="5386184" cy="1683182"/>
      </dsp:txXfrm>
    </dsp:sp>
    <dsp:sp modelId="{0C596FE6-8CA3-49A6-82FC-B273274FDB8C}">
      <dsp:nvSpPr>
        <dsp:cNvPr id="0" name=""/>
        <dsp:cNvSpPr/>
      </dsp:nvSpPr>
      <dsp:spPr>
        <a:xfrm>
          <a:off x="3234" y="2310160"/>
          <a:ext cx="1178227" cy="1767341"/>
        </a:xfrm>
        <a:prstGeom prst="rect">
          <a:avLst/>
        </a:prstGeom>
        <a:blipFill rotWithShape="1">
          <a:blip xmlns:r="http://schemas.openxmlformats.org/officeDocument/2006/relationships" r:embed="rId3"/>
          <a:srcRect/>
          <a:stretch>
            <a:fillRect l="-70000" r="-7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9EB1A5-0A12-45E2-AC41-B562E9F86D8F}">
      <dsp:nvSpPr>
        <dsp:cNvPr id="0" name=""/>
        <dsp:cNvSpPr/>
      </dsp:nvSpPr>
      <dsp:spPr>
        <a:xfrm>
          <a:off x="6055328" y="2553287"/>
          <a:ext cx="5386184" cy="168318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0076"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Digital literacy training and access schemes should be provided to prevent exclusion and technology should be introduced.</a:t>
          </a:r>
          <a:endParaRPr lang="en-GB" sz="2000" kern="1200" dirty="0">
            <a:latin typeface="Arial" panose="020B0604020202020204" pitchFamily="34" charset="0"/>
            <a:cs typeface="Arial" panose="020B0604020202020204" pitchFamily="34" charset="0"/>
          </a:endParaRPr>
        </a:p>
      </dsp:txBody>
      <dsp:txXfrm>
        <a:off x="6055328" y="2553287"/>
        <a:ext cx="5386184" cy="1683182"/>
      </dsp:txXfrm>
    </dsp:sp>
    <dsp:sp modelId="{1934330B-0BE9-41E3-B3F2-1712C8FE2D79}">
      <dsp:nvSpPr>
        <dsp:cNvPr id="0" name=""/>
        <dsp:cNvSpPr/>
      </dsp:nvSpPr>
      <dsp:spPr>
        <a:xfrm>
          <a:off x="5830904" y="2310160"/>
          <a:ext cx="1178227" cy="1767341"/>
        </a:xfrm>
        <a:prstGeom prst="rect">
          <a:avLst/>
        </a:prstGeom>
        <a:blipFill rotWithShape="1">
          <a:blip xmlns:r="http://schemas.openxmlformats.org/officeDocument/2006/relationships" r:embed="rId4"/>
          <a:srcRect/>
          <a:stretch>
            <a:fillRect l="-58000" r="-58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6CCE3-495F-44B4-9D9B-0E4E59C196E0}">
      <dsp:nvSpPr>
        <dsp:cNvPr id="0" name=""/>
        <dsp:cNvSpPr/>
      </dsp:nvSpPr>
      <dsp:spPr>
        <a:xfrm>
          <a:off x="0" y="0"/>
          <a:ext cx="9403572" cy="996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Demographic and social changes are making the care and support needs of older people more complex.</a:t>
          </a:r>
          <a:endParaRPr lang="en-GB" sz="2100" kern="1200" dirty="0">
            <a:latin typeface="Arial" panose="020B0604020202020204" pitchFamily="34" charset="0"/>
            <a:cs typeface="Arial" panose="020B0604020202020204" pitchFamily="34" charset="0"/>
          </a:endParaRPr>
        </a:p>
      </dsp:txBody>
      <dsp:txXfrm>
        <a:off x="29195" y="29195"/>
        <a:ext cx="8243712" cy="938414"/>
      </dsp:txXfrm>
    </dsp:sp>
    <dsp:sp modelId="{10BA6726-160F-419B-AD46-A09C10E1939F}">
      <dsp:nvSpPr>
        <dsp:cNvPr id="0" name=""/>
        <dsp:cNvSpPr/>
      </dsp:nvSpPr>
      <dsp:spPr>
        <a:xfrm>
          <a:off x="787549" y="1178041"/>
          <a:ext cx="9403572" cy="996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Independence, functional capability, and dignity should be main care delivery points.</a:t>
          </a:r>
          <a:endParaRPr lang="en-GB" sz="2100" kern="1200" dirty="0">
            <a:latin typeface="Arial" panose="020B0604020202020204" pitchFamily="34" charset="0"/>
            <a:cs typeface="Arial" panose="020B0604020202020204" pitchFamily="34" charset="0"/>
          </a:endParaRPr>
        </a:p>
      </dsp:txBody>
      <dsp:txXfrm>
        <a:off x="816744" y="1207236"/>
        <a:ext cx="7909709" cy="938414"/>
      </dsp:txXfrm>
    </dsp:sp>
    <dsp:sp modelId="{D4491E99-59C2-43F6-BFBC-956BDCE02756}">
      <dsp:nvSpPr>
        <dsp:cNvPr id="0" name=""/>
        <dsp:cNvSpPr/>
      </dsp:nvSpPr>
      <dsp:spPr>
        <a:xfrm>
          <a:off x="1563343" y="2356083"/>
          <a:ext cx="9403572" cy="996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Ageing theories, policy frameworks, and technological innovations offer useful information towards better practice.</a:t>
          </a:r>
          <a:endParaRPr lang="en-GB" sz="2100" kern="1200" dirty="0">
            <a:latin typeface="Arial" panose="020B0604020202020204" pitchFamily="34" charset="0"/>
            <a:cs typeface="Arial" panose="020B0604020202020204" pitchFamily="34" charset="0"/>
          </a:endParaRPr>
        </a:p>
      </dsp:txBody>
      <dsp:txXfrm>
        <a:off x="1592538" y="2385278"/>
        <a:ext cx="7921464" cy="938414"/>
      </dsp:txXfrm>
    </dsp:sp>
    <dsp:sp modelId="{9BDB9F53-F720-405C-A3C7-5137BB346F70}">
      <dsp:nvSpPr>
        <dsp:cNvPr id="0" name=""/>
        <dsp:cNvSpPr/>
      </dsp:nvSpPr>
      <dsp:spPr>
        <a:xfrm>
          <a:off x="2350892" y="3534125"/>
          <a:ext cx="9403572" cy="996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Older people must be empowered by a person-centred, inclusive, and coordinated approach that enhances quality of </a:t>
          </a:r>
          <a:r>
            <a:rPr lang="en-US" sz="2100" kern="1200">
              <a:latin typeface="Arial" panose="020B0604020202020204" pitchFamily="34" charset="0"/>
              <a:cs typeface="Arial" panose="020B0604020202020204" pitchFamily="34" charset="0"/>
            </a:rPr>
            <a:t>life.</a:t>
          </a:r>
          <a:endParaRPr lang="en-GB" sz="2100" kern="1200" dirty="0">
            <a:latin typeface="Arial" panose="020B0604020202020204" pitchFamily="34" charset="0"/>
            <a:cs typeface="Arial" panose="020B0604020202020204" pitchFamily="34" charset="0"/>
          </a:endParaRPr>
        </a:p>
      </dsp:txBody>
      <dsp:txXfrm>
        <a:off x="2380087" y="3563320"/>
        <a:ext cx="7909709" cy="938414"/>
      </dsp:txXfrm>
    </dsp:sp>
    <dsp:sp modelId="{ADBF37FA-9CE3-4DF2-A5D1-6E24035A96D5}">
      <dsp:nvSpPr>
        <dsp:cNvPr id="0" name=""/>
        <dsp:cNvSpPr/>
      </dsp:nvSpPr>
      <dsp:spPr>
        <a:xfrm>
          <a:off x="8755649" y="763461"/>
          <a:ext cx="647922" cy="64792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latin typeface="Arial" panose="020B0604020202020204" pitchFamily="34" charset="0"/>
            <a:cs typeface="Arial" panose="020B0604020202020204" pitchFamily="34" charset="0"/>
          </a:endParaRPr>
        </a:p>
      </dsp:txBody>
      <dsp:txXfrm>
        <a:off x="8901431" y="763461"/>
        <a:ext cx="356358" cy="487561"/>
      </dsp:txXfrm>
    </dsp:sp>
    <dsp:sp modelId="{531B6CF5-229E-46A3-BDA7-9829676D298D}">
      <dsp:nvSpPr>
        <dsp:cNvPr id="0" name=""/>
        <dsp:cNvSpPr/>
      </dsp:nvSpPr>
      <dsp:spPr>
        <a:xfrm>
          <a:off x="9543198" y="1941503"/>
          <a:ext cx="647922" cy="64792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latin typeface="Arial" panose="020B0604020202020204" pitchFamily="34" charset="0"/>
            <a:cs typeface="Arial" panose="020B0604020202020204" pitchFamily="34" charset="0"/>
          </a:endParaRPr>
        </a:p>
      </dsp:txBody>
      <dsp:txXfrm>
        <a:off x="9688980" y="1941503"/>
        <a:ext cx="356358" cy="487561"/>
      </dsp:txXfrm>
    </dsp:sp>
    <dsp:sp modelId="{6FBD87D1-1180-41CE-90C1-CB98C08C14E6}">
      <dsp:nvSpPr>
        <dsp:cNvPr id="0" name=""/>
        <dsp:cNvSpPr/>
      </dsp:nvSpPr>
      <dsp:spPr>
        <a:xfrm>
          <a:off x="10318992" y="3119545"/>
          <a:ext cx="647922" cy="64792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latin typeface="Arial" panose="020B0604020202020204" pitchFamily="34" charset="0"/>
            <a:cs typeface="Arial" panose="020B0604020202020204" pitchFamily="34" charset="0"/>
          </a:endParaRPr>
        </a:p>
      </dsp:txBody>
      <dsp:txXfrm>
        <a:off x="10464774" y="3119545"/>
        <a:ext cx="356358" cy="487561"/>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EBE60C-56FE-44B9-9C96-830BDEED2262}"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C5A2B5-D973-4114-B553-D500CC084B5B}" type="slidenum">
              <a:rPr lang="en-GB" smtClean="0"/>
              <a:t>‹#›</a:t>
            </a:fld>
            <a:endParaRPr lang="en-GB"/>
          </a:p>
        </p:txBody>
      </p:sp>
    </p:spTree>
    <p:extLst>
      <p:ext uri="{BB962C8B-B14F-4D97-AF65-F5344CB8AC3E}">
        <p14:creationId xmlns:p14="http://schemas.microsoft.com/office/powerpoint/2010/main" val="3683808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Hello everyone. The presentation will assess the care, empowerment and support requirements of older individuals in the UK health and social care system. It will critically examine how the existing services strive to preserve functional ability, independence, freedom, and choice, and also make known the problems encountered by the older people. The presentation would combine the major theories of ageing, policy and legislation in the UK, and the modern technological advancements in care. Certain care offers such as domiciliary and residential care will be considered to determine their efficiency and restrictions. Theory and practice: Case studies and real-world examples will be applied to connect the theory to the practice. Lastly, the evidence-based recommendations will be suggested to enhance the services and empower older adults in a more effective way. The subject is becoming more significant because of the ageing population in the UK and the increased demand on the health and social services.</a:t>
            </a:r>
          </a:p>
        </p:txBody>
      </p:sp>
      <p:sp>
        <p:nvSpPr>
          <p:cNvPr id="4" name="Slide Number Placeholder 3"/>
          <p:cNvSpPr>
            <a:spLocks noGrp="1"/>
          </p:cNvSpPr>
          <p:nvPr>
            <p:ph type="sldNum" sz="quarter" idx="5"/>
          </p:nvPr>
        </p:nvSpPr>
        <p:spPr/>
        <p:txBody>
          <a:bodyPr/>
          <a:lstStyle/>
          <a:p>
            <a:fld id="{FFC5A2B5-D973-4114-B553-D500CC084B5B}" type="slidenum">
              <a:rPr lang="en-GB" smtClean="0"/>
              <a:t>1</a:t>
            </a:fld>
            <a:endParaRPr lang="en-GB"/>
          </a:p>
        </p:txBody>
      </p:sp>
    </p:spTree>
    <p:extLst>
      <p:ext uri="{BB962C8B-B14F-4D97-AF65-F5344CB8AC3E}">
        <p14:creationId xmlns:p14="http://schemas.microsoft.com/office/powerpoint/2010/main" val="2552137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4</a:t>
            </a:fld>
            <a:endParaRPr lang="en-GB"/>
          </a:p>
        </p:txBody>
      </p:sp>
    </p:spTree>
    <p:extLst>
      <p:ext uri="{BB962C8B-B14F-4D97-AF65-F5344CB8AC3E}">
        <p14:creationId xmlns:p14="http://schemas.microsoft.com/office/powerpoint/2010/main" val="2802312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5</a:t>
            </a:fld>
            <a:endParaRPr lang="en-GB"/>
          </a:p>
        </p:txBody>
      </p:sp>
    </p:spTree>
    <p:extLst>
      <p:ext uri="{BB962C8B-B14F-4D97-AF65-F5344CB8AC3E}">
        <p14:creationId xmlns:p14="http://schemas.microsoft.com/office/powerpoint/2010/main" val="3839168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6</a:t>
            </a:fld>
            <a:endParaRPr lang="en-GB"/>
          </a:p>
        </p:txBody>
      </p:sp>
    </p:spTree>
    <p:extLst>
      <p:ext uri="{BB962C8B-B14F-4D97-AF65-F5344CB8AC3E}">
        <p14:creationId xmlns:p14="http://schemas.microsoft.com/office/powerpoint/2010/main" val="2496410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7</a:t>
            </a:fld>
            <a:endParaRPr lang="en-GB"/>
          </a:p>
        </p:txBody>
      </p:sp>
    </p:spTree>
    <p:extLst>
      <p:ext uri="{BB962C8B-B14F-4D97-AF65-F5344CB8AC3E}">
        <p14:creationId xmlns:p14="http://schemas.microsoft.com/office/powerpoint/2010/main" val="4239559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8</a:t>
            </a:fld>
            <a:endParaRPr lang="en-GB"/>
          </a:p>
        </p:txBody>
      </p:sp>
    </p:spTree>
    <p:extLst>
      <p:ext uri="{BB962C8B-B14F-4D97-AF65-F5344CB8AC3E}">
        <p14:creationId xmlns:p14="http://schemas.microsoft.com/office/powerpoint/2010/main" val="4215038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9</a:t>
            </a:fld>
            <a:endParaRPr lang="en-GB"/>
          </a:p>
        </p:txBody>
      </p:sp>
    </p:spTree>
    <p:extLst>
      <p:ext uri="{BB962C8B-B14F-4D97-AF65-F5344CB8AC3E}">
        <p14:creationId xmlns:p14="http://schemas.microsoft.com/office/powerpoint/2010/main" val="3941207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10</a:t>
            </a:fld>
            <a:endParaRPr lang="en-GB"/>
          </a:p>
        </p:txBody>
      </p:sp>
    </p:spTree>
    <p:extLst>
      <p:ext uri="{BB962C8B-B14F-4D97-AF65-F5344CB8AC3E}">
        <p14:creationId xmlns:p14="http://schemas.microsoft.com/office/powerpoint/2010/main" val="1936548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11</a:t>
            </a:fld>
            <a:endParaRPr lang="en-GB"/>
          </a:p>
        </p:txBody>
      </p:sp>
    </p:spTree>
    <p:extLst>
      <p:ext uri="{BB962C8B-B14F-4D97-AF65-F5344CB8AC3E}">
        <p14:creationId xmlns:p14="http://schemas.microsoft.com/office/powerpoint/2010/main" val="2766211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C5A2B5-D973-4114-B553-D500CC084B5B}" type="slidenum">
              <a:rPr lang="en-GB" smtClean="0"/>
              <a:t>12</a:t>
            </a:fld>
            <a:endParaRPr lang="en-GB"/>
          </a:p>
        </p:txBody>
      </p:sp>
    </p:spTree>
    <p:extLst>
      <p:ext uri="{BB962C8B-B14F-4D97-AF65-F5344CB8AC3E}">
        <p14:creationId xmlns:p14="http://schemas.microsoft.com/office/powerpoint/2010/main" val="483288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C5A2B5-D973-4114-B553-D500CC084B5B}" type="slidenum">
              <a:rPr lang="en-GB" smtClean="0"/>
              <a:t>13</a:t>
            </a:fld>
            <a:endParaRPr lang="en-GB"/>
          </a:p>
        </p:txBody>
      </p:sp>
    </p:spTree>
    <p:extLst>
      <p:ext uri="{BB962C8B-B14F-4D97-AF65-F5344CB8AC3E}">
        <p14:creationId xmlns:p14="http://schemas.microsoft.com/office/powerpoint/2010/main" val="1519153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A4E2F-7EF5-CDFA-5C22-A2B074D4AE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02F61F-8489-7599-C7DD-7F15415116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BFD8FB-BB05-3120-4E21-951D6EE2B093}"/>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A61A041D-4ED1-0B88-C39D-5572611AB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78A85F-B3D7-E146-350F-9DB52C467EC3}"/>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1531435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686C-77E7-0738-EAD2-624FF8F7DE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B15EA3-9D0B-4DA6-3103-8AFF211509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3A299-E80F-7670-D49A-6D9DAF6038CC}"/>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3BA5DFDE-B134-F5EA-B2B7-F6E8D49A1D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BAA0E3-C91C-53CA-4C24-5E0CA3902B1D}"/>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1280163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468F-A95E-8A5A-2CB8-7B306ACF70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6C524E-A0F4-6524-A8E3-114867B2CD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9320C0-3063-0A6A-BDE9-BF4D5BAA8037}"/>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9AE692BA-4D85-C6C5-56A9-5412097D0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91A0E-B6C1-1D42-D097-D5268CFBDEA2}"/>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2327550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3A144-8B2A-0778-8ECB-DE08BC2DF2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21C8DE-FE11-B12E-1619-D83176B287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677A4E-6C3E-3C61-1823-7B46B1D758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6B48BA-8760-774F-CA39-5AEAF02B6B10}"/>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6" name="Footer Placeholder 5">
            <a:extLst>
              <a:ext uri="{FF2B5EF4-FFF2-40B4-BE49-F238E27FC236}">
                <a16:creationId xmlns:a16="http://schemas.microsoft.com/office/drawing/2014/main" id="{065CAEDA-D16C-F8CF-0E57-F225E6B5D9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F834-77E3-7DA8-5308-DBC5C4D7C1E2}"/>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2252216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815E5-20DE-3B50-1DA9-93A753550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4AE8F7-76FF-CB24-85CE-52C857A93D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AD5C35-A53F-8564-F23D-660A5F8DD0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F7B778-DCB4-0097-36C0-872973D61C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7FCA7B-27A6-B9AD-25AB-AC554864CB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A10497-5F40-0D8B-CA73-72B25479EC46}"/>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8" name="Footer Placeholder 7">
            <a:extLst>
              <a:ext uri="{FF2B5EF4-FFF2-40B4-BE49-F238E27FC236}">
                <a16:creationId xmlns:a16="http://schemas.microsoft.com/office/drawing/2014/main" id="{A71D87D2-6A6B-CF68-B03B-9757FE5D99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8334FE-6D08-157F-9BA2-6A329C5B0AAF}"/>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2386078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03B86-8508-08C9-D492-FFC2AED665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BF2FA3-84C3-47C0-E493-D245CCC1F376}"/>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4" name="Footer Placeholder 3">
            <a:extLst>
              <a:ext uri="{FF2B5EF4-FFF2-40B4-BE49-F238E27FC236}">
                <a16:creationId xmlns:a16="http://schemas.microsoft.com/office/drawing/2014/main" id="{B50800B6-9DD4-76FD-2115-88ADDC6E4F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519E6C-BD39-8FB9-B8A9-588C9410396D}"/>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1500072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155600-A039-A64E-8EDC-F83062A3F86D}"/>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3" name="Footer Placeholder 2">
            <a:extLst>
              <a:ext uri="{FF2B5EF4-FFF2-40B4-BE49-F238E27FC236}">
                <a16:creationId xmlns:a16="http://schemas.microsoft.com/office/drawing/2014/main" id="{87EA47D8-F932-6BF5-2B58-8FDF171FF1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760F6E-8827-10D3-237C-3E7FC547D027}"/>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777608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B0C6-DD26-6358-AF18-0C92AE6132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673CA6-AD5F-FC32-9492-A4E324B397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60EAC0-ABA7-3AC3-F9F9-5B588286B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F5412-98FC-DBA4-97E6-5BB6B960B166}"/>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6" name="Footer Placeholder 5">
            <a:extLst>
              <a:ext uri="{FF2B5EF4-FFF2-40B4-BE49-F238E27FC236}">
                <a16:creationId xmlns:a16="http://schemas.microsoft.com/office/drawing/2014/main" id="{BB3CCAF3-C832-E4A6-F524-A867B299C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32D3EC-AACA-E397-21AB-0B12AE77E74F}"/>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4277600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6C06-2947-0087-4FCA-EF3ED7471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0E0912-5279-DBDB-DA52-992DA4F907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916CBF-A94D-F630-15CF-B6194B6D0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152AF6-49FB-4F0B-E5AB-06006BBD2470}"/>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6" name="Footer Placeholder 5">
            <a:extLst>
              <a:ext uri="{FF2B5EF4-FFF2-40B4-BE49-F238E27FC236}">
                <a16:creationId xmlns:a16="http://schemas.microsoft.com/office/drawing/2014/main" id="{EB25ED71-4C6D-1110-3F7B-C423360ACC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6D4AF9-90F7-DA9F-48FF-AE88CD468A19}"/>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3223083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3D101-E64B-3A57-BE76-4E2643FF20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99481C-4D4E-33E1-6A3D-F3FE848666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C90093-F69D-D783-7E61-4413F0E578C0}"/>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C6613D57-89CE-DDB3-D7B3-9D1F0B2550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5148A-6C7D-40C0-6AE5-3CC9071A9D4A}"/>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1321766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200A73-7942-3D0A-3CF4-0F73F13549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9B6EB4-E421-8EE0-BCED-111AB607B7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44EA6-3A0B-601D-ABF2-B3A375862430}"/>
              </a:ext>
            </a:extLst>
          </p:cNvPr>
          <p:cNvSpPr>
            <a:spLocks noGrp="1"/>
          </p:cNvSpPr>
          <p:nvPr>
            <p:ph type="dt" sz="half" idx="10"/>
          </p:nvPr>
        </p:nvSpPr>
        <p:spPr/>
        <p:txBody>
          <a:body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66F35F2B-B875-0F51-96AE-0ED8E01AA8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C259D-D720-EA47-2CE1-AE01CB553200}"/>
              </a:ext>
            </a:extLst>
          </p:cNvPr>
          <p:cNvSpPr>
            <a:spLocks noGrp="1"/>
          </p:cNvSpPr>
          <p:nvPr>
            <p:ph type="sldNum" sz="quarter" idx="12"/>
          </p:nvPr>
        </p:nvSpPr>
        <p:spPr/>
        <p:txBody>
          <a:bodyPr/>
          <a:lstStyle/>
          <a:p>
            <a:fld id="{0A6FCF10-2B0D-4606-87A2-2B507DACB953}" type="slidenum">
              <a:rPr lang="en-GB" smtClean="0"/>
              <a:t>‹#›</a:t>
            </a:fld>
            <a:endParaRPr lang="en-GB"/>
          </a:p>
        </p:txBody>
      </p:sp>
    </p:spTree>
    <p:extLst>
      <p:ext uri="{BB962C8B-B14F-4D97-AF65-F5344CB8AC3E}">
        <p14:creationId xmlns:p14="http://schemas.microsoft.com/office/powerpoint/2010/main" val="3178270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F79EE-99D5-806A-2951-6224C44ACD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5B53E4-143E-56D8-D4EE-80634C1216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28E0F-4859-8317-1D1D-338195F545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6050AED-CD4B-47E6-8BF6-72665D76BBD5}" type="datetimeFigureOut">
              <a:rPr lang="en-GB" smtClean="0"/>
              <a:t>28/02/2026</a:t>
            </a:fld>
            <a:endParaRPr lang="en-GB"/>
          </a:p>
        </p:txBody>
      </p:sp>
      <p:sp>
        <p:nvSpPr>
          <p:cNvPr id="5" name="Footer Placeholder 4">
            <a:extLst>
              <a:ext uri="{FF2B5EF4-FFF2-40B4-BE49-F238E27FC236}">
                <a16:creationId xmlns:a16="http://schemas.microsoft.com/office/drawing/2014/main" id="{93FC16DA-BEC9-1962-3702-C09EF62F8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29D5331-FE6A-1834-9783-72CCD183FF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6FCF10-2B0D-4606-87A2-2B507DACB953}" type="slidenum">
              <a:rPr lang="en-GB" smtClean="0"/>
              <a:t>‹#›</a:t>
            </a:fld>
            <a:endParaRPr lang="en-GB"/>
          </a:p>
        </p:txBody>
      </p:sp>
    </p:spTree>
    <p:extLst>
      <p:ext uri="{BB962C8B-B14F-4D97-AF65-F5344CB8AC3E}">
        <p14:creationId xmlns:p14="http://schemas.microsoft.com/office/powerpoint/2010/main" val="12347822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notesSlide" Target="../notesSlides/notesSlide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5" Type="http://schemas.openxmlformats.org/officeDocument/2006/relationships/image" Target="../media/image2.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3.m4a" /><Relationship Id="rId1" Type="http://schemas.microsoft.com/office/2007/relationships/media" Target="../media/media3.m4a" /><Relationship Id="rId5" Type="http://schemas.openxmlformats.org/officeDocument/2006/relationships/image" Target="../media/image2.png"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slideLayout" Target="../slideLayouts/slideLayout2.xml" /><Relationship Id="rId7" Type="http://schemas.openxmlformats.org/officeDocument/2006/relationships/diagramQuickStyle" Target="../diagrams/quickStyle1.xml"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diagramLayout" Target="../diagrams/layout1.xml" /><Relationship Id="rId5" Type="http://schemas.openxmlformats.org/officeDocument/2006/relationships/diagramData" Target="../diagrams/data1.xml" /><Relationship Id="rId10" Type="http://schemas.openxmlformats.org/officeDocument/2006/relationships/image" Target="../media/image2.png" /><Relationship Id="rId4" Type="http://schemas.openxmlformats.org/officeDocument/2006/relationships/notesSlide" Target="../notesSlides/notesSlide2.xml" /><Relationship Id="rId9" Type="http://schemas.microsoft.com/office/2007/relationships/diagramDrawing" Target="../diagrams/drawing1.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image" Target="../media/image2.png" /><Relationship Id="rId5" Type="http://schemas.openxmlformats.org/officeDocument/2006/relationships/image" Target="../media/image9.jpeg" /><Relationship Id="rId4" Type="http://schemas.openxmlformats.org/officeDocument/2006/relationships/notesSlide" Target="../notesSlides/notesSlide3.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image" Target="../media/image2.png" /><Relationship Id="rId5" Type="http://schemas.openxmlformats.org/officeDocument/2006/relationships/image" Target="../media/image10.png" /><Relationship Id="rId4" Type="http://schemas.openxmlformats.org/officeDocument/2006/relationships/notesSlide" Target="../notesSlides/notesSlide4.xml"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image" Target="../media/image2.png" /><Relationship Id="rId5" Type="http://schemas.openxmlformats.org/officeDocument/2006/relationships/image" Target="../media/image11.png" /><Relationship Id="rId4" Type="http://schemas.openxmlformats.org/officeDocument/2006/relationships/notesSlide" Target="../notesSlides/notesSlide5.xml"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slideLayout" Target="../slideLayouts/slideLayout2.xml" /><Relationship Id="rId7" Type="http://schemas.openxmlformats.org/officeDocument/2006/relationships/diagramQuickStyle" Target="../diagrams/quickStyle2.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diagramLayout" Target="../diagrams/layout2.xml" /><Relationship Id="rId5" Type="http://schemas.openxmlformats.org/officeDocument/2006/relationships/diagramData" Target="../diagrams/data2.xml" /><Relationship Id="rId10" Type="http://schemas.openxmlformats.org/officeDocument/2006/relationships/image" Target="../media/image2.png" /><Relationship Id="rId4" Type="http://schemas.openxmlformats.org/officeDocument/2006/relationships/notesSlide" Target="../notesSlides/notesSlide6.xml" /><Relationship Id="rId9" Type="http://schemas.microsoft.com/office/2007/relationships/diagramDrawing" Target="../diagrams/drawing2.xml" /></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slideLayout" Target="../slideLayouts/slideLayout2.xml" /><Relationship Id="rId7" Type="http://schemas.openxmlformats.org/officeDocument/2006/relationships/diagramQuickStyle" Target="../diagrams/quickStyle3.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diagramLayout" Target="../diagrams/layout3.xml" /><Relationship Id="rId5" Type="http://schemas.openxmlformats.org/officeDocument/2006/relationships/diagramData" Target="../diagrams/data3.xml" /><Relationship Id="rId10" Type="http://schemas.openxmlformats.org/officeDocument/2006/relationships/image" Target="../media/image2.png" /><Relationship Id="rId4" Type="http://schemas.openxmlformats.org/officeDocument/2006/relationships/notesSlide" Target="../notesSlides/notesSlide7.xml" /><Relationship Id="rId9" Type="http://schemas.microsoft.com/office/2007/relationships/diagramDrawing" Target="../diagrams/drawing3.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image" Target="../media/image2.png" /><Relationship Id="rId5" Type="http://schemas.openxmlformats.org/officeDocument/2006/relationships/image" Target="../media/image17.png" /><Relationship Id="rId4" Type="http://schemas.openxmlformats.org/officeDocument/2006/relationships/notesSlide" Target="../notesSlides/notesSlide8.xml"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1.m4a" /><Relationship Id="rId1" Type="http://schemas.microsoft.com/office/2007/relationships/media" Target="../media/media11.m4a" /><Relationship Id="rId6" Type="http://schemas.openxmlformats.org/officeDocument/2006/relationships/image" Target="../media/image2.png" /><Relationship Id="rId5" Type="http://schemas.openxmlformats.org/officeDocument/2006/relationships/image" Target="../media/image18.png" /><Relationship Id="rId4" Type="http://schemas.openxmlformats.org/officeDocument/2006/relationships/notesSlide" Target="../notesSlides/notesSlide9.xml" /></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slideLayout" Target="../slideLayouts/slideLayout2.xml" /><Relationship Id="rId7" Type="http://schemas.openxmlformats.org/officeDocument/2006/relationships/diagramQuickStyle" Target="../diagrams/quickStyle4.xml" /><Relationship Id="rId2" Type="http://schemas.openxmlformats.org/officeDocument/2006/relationships/audio" Target="../media/media12.m4a" /><Relationship Id="rId1" Type="http://schemas.microsoft.com/office/2007/relationships/media" Target="../media/media12.m4a" /><Relationship Id="rId6" Type="http://schemas.openxmlformats.org/officeDocument/2006/relationships/diagramLayout" Target="../diagrams/layout4.xml" /><Relationship Id="rId5" Type="http://schemas.openxmlformats.org/officeDocument/2006/relationships/diagramData" Target="../diagrams/data4.xml" /><Relationship Id="rId10" Type="http://schemas.openxmlformats.org/officeDocument/2006/relationships/image" Target="../media/image2.png" /><Relationship Id="rId4" Type="http://schemas.openxmlformats.org/officeDocument/2006/relationships/notesSlide" Target="../notesSlides/notesSlide10.xml" /><Relationship Id="rId9" Type="http://schemas.microsoft.com/office/2007/relationships/diagramDrawing" Target="../diagrams/drawing4.xml" /></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 /><Relationship Id="rId3" Type="http://schemas.openxmlformats.org/officeDocument/2006/relationships/slideLayout" Target="../slideLayouts/slideLayout2.xml" /><Relationship Id="rId7" Type="http://schemas.openxmlformats.org/officeDocument/2006/relationships/diagramQuickStyle" Target="../diagrams/quickStyle5.xml" /><Relationship Id="rId2" Type="http://schemas.openxmlformats.org/officeDocument/2006/relationships/audio" Target="../media/media13.m4a" /><Relationship Id="rId1" Type="http://schemas.microsoft.com/office/2007/relationships/media" Target="../media/media13.m4a" /><Relationship Id="rId6" Type="http://schemas.openxmlformats.org/officeDocument/2006/relationships/diagramLayout" Target="../diagrams/layout5.xml" /><Relationship Id="rId5" Type="http://schemas.openxmlformats.org/officeDocument/2006/relationships/diagramData" Target="../diagrams/data5.xml" /><Relationship Id="rId10" Type="http://schemas.openxmlformats.org/officeDocument/2006/relationships/image" Target="../media/image2.png" /><Relationship Id="rId4" Type="http://schemas.openxmlformats.org/officeDocument/2006/relationships/notesSlide" Target="../notesSlides/notesSlide11.xml" /><Relationship Id="rId9" Type="http://schemas.microsoft.com/office/2007/relationships/diagramDrawing" Target="../diagrams/drawing5.xml" /></Relationships>
</file>

<file path=ppt/slides/_rels/slide14.xml.rels><?xml version="1.0" encoding="UTF-8" standalone="yes"?>
<Relationships xmlns="http://schemas.openxmlformats.org/package/2006/relationships"><Relationship Id="rId8" Type="http://schemas.openxmlformats.org/officeDocument/2006/relationships/hyperlink" Target="https://dementiaallianceinternational.org/blog/the-remarkable-de-hogeweyk-dementia-village-a-blueprint-for-living-with-end-stage-dementia" TargetMode="External" /><Relationship Id="rId3" Type="http://schemas.openxmlformats.org/officeDocument/2006/relationships/hyperlink" Target="https://www.ageuk.org.uk/solihull/about-us/news/articles/2025/hss/" TargetMode="External" /><Relationship Id="rId7" Type="http://schemas.openxmlformats.org/officeDocument/2006/relationships/hyperlink" Target="https://ageing-better.org.uk/our-ageing-population-state-ageing-2023-4" TargetMode="External" /><Relationship Id="rId2" Type="http://schemas.openxmlformats.org/officeDocument/2006/relationships/hyperlink" Target="https://www.ageuk.org.uk/information-advice/work-learning/discrimination-rights/the-equality-act/" TargetMode="External" /><Relationship Id="rId1" Type="http://schemas.openxmlformats.org/officeDocument/2006/relationships/slideLayout" Target="../slideLayouts/slideLayout2.xml" /><Relationship Id="rId6" Type="http://schemas.openxmlformats.org/officeDocument/2006/relationships/hyperlink" Target="https://www.legislation.gov.uk/ukpga/2014/23/contents" TargetMode="External" /><Relationship Id="rId5" Type="http://schemas.openxmlformats.org/officeDocument/2006/relationships/hyperlink" Target="https://commonslibrary.parliament.uk/the-uks-changing-population" TargetMode="External" /><Relationship Id="rId4" Type="http://schemas.openxmlformats.org/officeDocument/2006/relationships/hyperlink" Target="https://www.ageuk.org.uk/information-advice/care/housing-options/assisted-living-and-extra-care-housing/" TargetMode="External" /><Relationship Id="rId9" Type="http://schemas.openxmlformats.org/officeDocument/2006/relationships/hyperlink" Target="https://www.helpinghandshomecare.co.uk/home-care-services/domiciliary-care/" TargetMode="External" /></Relationships>
</file>

<file path=ppt/slides/_rels/slide15.xml.rels><?xml version="1.0" encoding="UTF-8" standalone="yes"?>
<Relationships xmlns="http://schemas.openxmlformats.org/package/2006/relationships"><Relationship Id="rId3" Type="http://schemas.openxmlformats.org/officeDocument/2006/relationships/hyperlink" Target="https://service-manual.nhs.uk/content/inclusive-content/age" TargetMode="External" /><Relationship Id="rId2" Type="http://schemas.openxmlformats.org/officeDocument/2006/relationships/hyperlink" Target="https://www.mencap.org.uk/advice-and-support/mental-capacity-act" TargetMode="External" /><Relationship Id="rId1" Type="http://schemas.openxmlformats.org/officeDocument/2006/relationships/slideLayout" Target="../slideLayouts/slideLayout2.xml" /><Relationship Id="rId6" Type="http://schemas.openxmlformats.org/officeDocument/2006/relationships/hyperlink" Target="https://tradingeconomics.com/united-kingdom/age-dependency-ratio-old-percent-of-working-age-population-wb-data.html" TargetMode="External" /><Relationship Id="rId5" Type="http://schemas.openxmlformats.org/officeDocument/2006/relationships/hyperlink" Target="https://www.ons.gov.uk/peoplepopulationandcommunity/populationandmigration/populationprojections/bulletins/nationalpopulationprojections/2022based" TargetMode="External" /><Relationship Id="rId4" Type="http://schemas.openxmlformats.org/officeDocument/2006/relationships/hyperlink" Target="https://www.longtermplan.nhs.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0E854B-E129-FACC-1722-6E940A20AB08}"/>
              </a:ext>
            </a:extLst>
          </p:cNvPr>
          <p:cNvPicPr>
            <a:picLocks noChangeAspect="1"/>
          </p:cNvPicPr>
          <p:nvPr/>
        </p:nvPicPr>
        <p:blipFill>
          <a:blip r:embed="rId5"/>
          <a:srcRect l="442" r="5440" b="-1"/>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074C2B-49FE-F434-3E89-BCE9FD99E3AD}"/>
              </a:ext>
            </a:extLst>
          </p:cNvPr>
          <p:cNvSpPr>
            <a:spLocks noGrp="1"/>
          </p:cNvSpPr>
          <p:nvPr>
            <p:ph type="ctrTitle"/>
          </p:nvPr>
        </p:nvSpPr>
        <p:spPr>
          <a:xfrm>
            <a:off x="634182" y="365125"/>
            <a:ext cx="4026208" cy="2906404"/>
          </a:xfrm>
        </p:spPr>
        <p:txBody>
          <a:bodyPr vert="horz" lIns="91440" tIns="45720" rIns="91440" bIns="45720" rtlCol="0" anchor="ctr">
            <a:normAutofit/>
          </a:bodyPr>
          <a:lstStyle/>
          <a:p>
            <a:pPr algn="l"/>
            <a:r>
              <a:rPr lang="en-US" sz="3100" b="1" dirty="0">
                <a:latin typeface="Times New Roman" panose="02020603050405020304" pitchFamily="18" charset="0"/>
                <a:cs typeface="Times New Roman" panose="02020603050405020304" pitchFamily="18" charset="0"/>
              </a:rPr>
              <a:t>EVALUATING THE CARE AND SUPPORT NEEDS OF OLDER PEOPLE</a:t>
            </a:r>
            <a:endParaRPr lang="en-US" sz="31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8F8C3DF-E130-6961-7A7F-AD5C4ECC6345}"/>
              </a:ext>
            </a:extLst>
          </p:cNvPr>
          <p:cNvSpPr>
            <a:spLocks noGrp="1"/>
          </p:cNvSpPr>
          <p:nvPr>
            <p:ph type="subTitle" idx="1"/>
          </p:nvPr>
        </p:nvSpPr>
        <p:spPr>
          <a:xfrm>
            <a:off x="412956" y="3952567"/>
            <a:ext cx="4527754" cy="2224395"/>
          </a:xfrm>
        </p:spPr>
        <p:txBody>
          <a:bodyPr vert="horz" lIns="91440" tIns="45720" rIns="91440" bIns="45720" rtlCol="0">
            <a:normAutofit lnSpcReduction="10000"/>
          </a:bodyPr>
          <a:lstStyle/>
          <a:p>
            <a:r>
              <a:rPr lang="en-US" sz="2000" dirty="0">
                <a:latin typeface="Times New Roman" panose="02020603050405020304" pitchFamily="18" charset="0"/>
                <a:cs typeface="Times New Roman" panose="02020603050405020304" pitchFamily="18" charset="0"/>
              </a:rPr>
              <a:t>Student Name: Sehrish Kayani</a:t>
            </a:r>
          </a:p>
          <a:p>
            <a:r>
              <a:rPr lang="en-US" sz="2000" dirty="0">
                <a:latin typeface="Times New Roman" panose="02020603050405020304" pitchFamily="18" charset="0"/>
                <a:cs typeface="Times New Roman" panose="02020603050405020304" pitchFamily="18" charset="0"/>
              </a:rPr>
              <a:t>Student ID: 2315822</a:t>
            </a:r>
          </a:p>
          <a:p>
            <a:r>
              <a:rPr lang="en-US" sz="2000" dirty="0">
                <a:latin typeface="Times New Roman" panose="02020603050405020304" pitchFamily="18" charset="0"/>
                <a:cs typeface="Times New Roman" panose="02020603050405020304" pitchFamily="18" charset="0"/>
              </a:rPr>
              <a:t>Module Code: BMHP6027</a:t>
            </a:r>
          </a:p>
          <a:p>
            <a:r>
              <a:rPr lang="en-US" sz="2000" dirty="0">
                <a:latin typeface="Times New Roman" panose="02020603050405020304" pitchFamily="18" charset="0"/>
                <a:cs typeface="Times New Roman" panose="02020603050405020304" pitchFamily="18" charset="0"/>
              </a:rPr>
              <a:t>Module Name: Empowering the Older Person</a:t>
            </a:r>
            <a:endParaRPr lang="en-GB" sz="2000" dirty="0">
              <a:latin typeface="Times New Roman" panose="02020603050405020304" pitchFamily="18" charset="0"/>
              <a:cs typeface="Times New Roman" panose="02020603050405020304" pitchFamily="18" charset="0"/>
            </a:endParaRPr>
          </a:p>
          <a:p>
            <a:r>
              <a:rPr lang="en-GB" sz="2000">
                <a:latin typeface="Times New Roman" panose="02020603050405020304" pitchFamily="18" charset="0"/>
                <a:cs typeface="Times New Roman" panose="02020603050405020304" pitchFamily="18" charset="0"/>
              </a:rPr>
              <a:t>28\02\2026</a:t>
            </a:r>
            <a:endParaRPr lang="en-US" sz="2000" dirty="0">
              <a:latin typeface="Times New Roman" panose="02020603050405020304" pitchFamily="18" charset="0"/>
              <a:cs typeface="Times New Roman" panose="02020603050405020304" pitchFamily="18" charset="0"/>
            </a:endParaRPr>
          </a:p>
          <a:p>
            <a:pPr indent="-228600" algn="l">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indent="-228600" algn="l">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pic>
        <p:nvPicPr>
          <p:cNvPr id="7" name="tmpAudioRecording.m4a">
            <a:hlinkClick r:id="" action="ppaction://media"/>
            <a:extLst>
              <a:ext uri="{FF2B5EF4-FFF2-40B4-BE49-F238E27FC236}">
                <a16:creationId xmlns:a16="http://schemas.microsoft.com/office/drawing/2014/main" id="{AC2B09CB-D45F-F186-AC4B-C244BF1046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H="1" flipV="1">
            <a:off x="5014692" y="260124"/>
            <a:ext cx="1558203" cy="1558203"/>
          </a:xfrm>
          <a:prstGeom prst="rect">
            <a:avLst/>
          </a:prstGeom>
        </p:spPr>
      </p:pic>
    </p:spTree>
    <p:extLst>
      <p:ext uri="{BB962C8B-B14F-4D97-AF65-F5344CB8AC3E}">
        <p14:creationId xmlns:p14="http://schemas.microsoft.com/office/powerpoint/2010/main" val="401332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FB2CB-3DA5-08C9-E7C4-BC44633AEA87}"/>
              </a:ext>
            </a:extLst>
          </p:cNvPr>
          <p:cNvSpPr>
            <a:spLocks noGrp="1"/>
          </p:cNvSpPr>
          <p:nvPr>
            <p:ph type="title"/>
          </p:nvPr>
        </p:nvSpPr>
        <p:spPr>
          <a:xfrm>
            <a:off x="761803" y="350196"/>
            <a:ext cx="4646904" cy="1624520"/>
          </a:xfrm>
        </p:spPr>
        <p:txBody>
          <a:bodyPr anchor="ctr">
            <a:normAutofit/>
          </a:bodyPr>
          <a:lstStyle/>
          <a:p>
            <a:r>
              <a:rPr lang="en-US" sz="4000" b="1" dirty="0">
                <a:latin typeface="Arial" panose="020B0604020202020204" pitchFamily="34" charset="0"/>
                <a:cs typeface="Arial" panose="020B0604020202020204" pitchFamily="34" charset="0"/>
              </a:rPr>
              <a:t>Introduction</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770268-C157-84D2-F206-10C008B1B745}"/>
              </a:ext>
            </a:extLst>
          </p:cNvPr>
          <p:cNvSpPr>
            <a:spLocks noGrp="1"/>
          </p:cNvSpPr>
          <p:nvPr>
            <p:ph idx="1"/>
          </p:nvPr>
        </p:nvSpPr>
        <p:spPr>
          <a:xfrm>
            <a:off x="491949" y="3745934"/>
            <a:ext cx="5186611" cy="3613149"/>
          </a:xfrm>
        </p:spPr>
        <p:txBody>
          <a:bodyPr anchor="ctr">
            <a:noAutofit/>
          </a:bodyPr>
          <a:lstStyle/>
          <a:p>
            <a:r>
              <a:rPr lang="en-US" sz="1800" dirty="0">
                <a:latin typeface="Arial" panose="020B0604020202020204" pitchFamily="34" charset="0"/>
                <a:cs typeface="Arial" panose="020B0604020202020204" pitchFamily="34" charset="0"/>
              </a:rPr>
              <a:t>Ageing is not universally defined</a:t>
            </a:r>
          </a:p>
          <a:p>
            <a:r>
              <a:rPr lang="en-US" sz="1800" dirty="0">
                <a:latin typeface="Arial" panose="020B0604020202020204" pitchFamily="34" charset="0"/>
                <a:cs typeface="Arial" panose="020B0604020202020204" pitchFamily="34" charset="0"/>
              </a:rPr>
              <a:t>Commonly refers to 65+ in Western societies (NHS, 2020)</a:t>
            </a:r>
          </a:p>
          <a:p>
            <a:r>
              <a:rPr lang="en-US" sz="1800" dirty="0">
                <a:latin typeface="Arial" panose="020B0604020202020204" pitchFamily="34" charset="0"/>
                <a:cs typeface="Arial" panose="020B0604020202020204" pitchFamily="34" charset="0"/>
              </a:rPr>
              <a:t>Biological ageing varies between individuals</a:t>
            </a:r>
          </a:p>
          <a:p>
            <a:r>
              <a:rPr lang="en-US" sz="1800" dirty="0">
                <a:latin typeface="Arial" panose="020B0604020202020204" pitchFamily="34" charset="0"/>
                <a:cs typeface="Arial" panose="020B0604020202020204" pitchFamily="34" charset="0"/>
              </a:rPr>
              <a:t>The ageing experience is affected by social and psychological factors such as lifestyle and environment.</a:t>
            </a:r>
          </a:p>
          <a:p>
            <a:r>
              <a:rPr lang="en-US" sz="1800" dirty="0">
                <a:latin typeface="Arial" panose="020B0604020202020204" pitchFamily="34" charset="0"/>
                <a:cs typeface="Arial" panose="020B0604020202020204" pitchFamily="34" charset="0"/>
              </a:rPr>
              <a:t>Ageism has the potential to adversely influence the dignity of older individuals, services, and care quality (Banerjee et al., 2021).</a:t>
            </a:r>
          </a:p>
          <a:p>
            <a:r>
              <a:rPr lang="en-US" sz="1800" dirty="0">
                <a:latin typeface="Arial" panose="020B0604020202020204" pitchFamily="34" charset="0"/>
                <a:cs typeface="Arial" panose="020B0604020202020204" pitchFamily="34" charset="0"/>
              </a:rPr>
              <a:t>Aim of the presentation is to evaluates care, empowerment, and support needs of older people within the UK health and social care</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FD5642D-0680-BB99-F210-2EA1BEBC1BB0}"/>
              </a:ext>
            </a:extLst>
          </p:cNvPr>
          <p:cNvPicPr>
            <a:picLocks noChangeAspect="1"/>
          </p:cNvPicPr>
          <p:nvPr/>
        </p:nvPicPr>
        <p:blipFill>
          <a:blip r:embed="rId4"/>
          <a:srcRect l="24893" r="15706" b="-2"/>
          <a:stretch>
            <a:fillRect/>
          </a:stretch>
        </p:blipFill>
        <p:spPr>
          <a:xfrm>
            <a:off x="6096000" y="1"/>
            <a:ext cx="6102825" cy="6858000"/>
          </a:xfrm>
          <a:prstGeom prst="rect">
            <a:avLst/>
          </a:prstGeom>
        </p:spPr>
      </p:pic>
      <p:pic>
        <p:nvPicPr>
          <p:cNvPr id="5" name="tmpAudioRecording.m4a">
            <a:hlinkClick r:id="" action="ppaction://media"/>
            <a:extLst>
              <a:ext uri="{FF2B5EF4-FFF2-40B4-BE49-F238E27FC236}">
                <a16:creationId xmlns:a16="http://schemas.microsoft.com/office/drawing/2014/main" id="{55E2FBE9-F27E-F862-78AF-596A2A53D7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flipV="1">
            <a:off x="4205476" y="67106"/>
            <a:ext cx="2413289" cy="2413289"/>
          </a:xfrm>
          <a:prstGeom prst="rect">
            <a:avLst/>
          </a:prstGeom>
        </p:spPr>
      </p:pic>
    </p:spTree>
    <p:extLst>
      <p:ext uri="{BB962C8B-B14F-4D97-AF65-F5344CB8AC3E}">
        <p14:creationId xmlns:p14="http://schemas.microsoft.com/office/powerpoint/2010/main" val="229242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F2599C-AE79-F990-F951-588FDBBA4027}"/>
              </a:ext>
            </a:extLst>
          </p:cNvPr>
          <p:cNvSpPr>
            <a:spLocks noGrp="1"/>
          </p:cNvSpPr>
          <p:nvPr>
            <p:ph type="title"/>
          </p:nvPr>
        </p:nvSpPr>
        <p:spPr>
          <a:xfrm>
            <a:off x="761995" y="307447"/>
            <a:ext cx="10693884" cy="1109932"/>
          </a:xfrm>
        </p:spPr>
        <p:txBody>
          <a:bodyPr>
            <a:normAutofit/>
          </a:bodyPr>
          <a:lstStyle/>
          <a:p>
            <a:r>
              <a:rPr lang="en-US" sz="4000" b="1" dirty="0">
                <a:latin typeface="Arial" panose="020B0604020202020204" pitchFamily="34" charset="0"/>
                <a:cs typeface="Arial" panose="020B0604020202020204" pitchFamily="34" charset="0"/>
              </a:rPr>
              <a:t>Ageing Population</a:t>
            </a:r>
            <a:endParaRPr lang="en-GB" sz="40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3AC8BA4-5338-DD25-9E01-F631E402A8C8}"/>
              </a:ext>
            </a:extLst>
          </p:cNvPr>
          <p:cNvPicPr>
            <a:picLocks noChangeAspect="1"/>
          </p:cNvPicPr>
          <p:nvPr/>
        </p:nvPicPr>
        <p:blipFill>
          <a:blip r:embed="rId4"/>
          <a:stretch>
            <a:fillRect/>
          </a:stretch>
        </p:blipFill>
        <p:spPr>
          <a:xfrm>
            <a:off x="736123" y="2329314"/>
            <a:ext cx="5359877" cy="3171642"/>
          </a:xfrm>
          <a:prstGeom prst="rect">
            <a:avLst/>
          </a:prstGeom>
        </p:spPr>
      </p:pic>
      <p:sp>
        <p:nvSpPr>
          <p:cNvPr id="3" name="Content Placeholder 2">
            <a:extLst>
              <a:ext uri="{FF2B5EF4-FFF2-40B4-BE49-F238E27FC236}">
                <a16:creationId xmlns:a16="http://schemas.microsoft.com/office/drawing/2014/main" id="{A9EDFBCD-572E-BED5-2BF3-B2704415E295}"/>
              </a:ext>
            </a:extLst>
          </p:cNvPr>
          <p:cNvSpPr>
            <a:spLocks noGrp="1"/>
          </p:cNvSpPr>
          <p:nvPr>
            <p:ph idx="1"/>
          </p:nvPr>
        </p:nvSpPr>
        <p:spPr>
          <a:xfrm>
            <a:off x="6620538" y="2800650"/>
            <a:ext cx="5046922" cy="3902635"/>
          </a:xfrm>
        </p:spPr>
        <p:txBody>
          <a:bodyPr anchor="ctr">
            <a:noAutofit/>
          </a:bodyPr>
          <a:lstStyle/>
          <a:p>
            <a:r>
              <a:rPr lang="en-US" sz="1800" dirty="0">
                <a:latin typeface="Arial" panose="020B0604020202020204" pitchFamily="34" charset="0"/>
                <a:cs typeface="Arial" panose="020B0604020202020204" pitchFamily="34" charset="0"/>
              </a:rPr>
              <a:t>Over 10 million people in the UK are aged 65 years and over (18% of the total population), Centre for Ageing Better. 2023</a:t>
            </a:r>
            <a:r>
              <a:rPr lang="en-GB"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The number of people aged 80 and over is growing rapidly and will more than double in the next few decades (Centre for Ageing Better, 2023) .</a:t>
            </a:r>
          </a:p>
          <a:p>
            <a:r>
              <a:rPr lang="en-US" sz="1800" dirty="0">
                <a:latin typeface="Arial" panose="020B0604020202020204" pitchFamily="34" charset="0"/>
                <a:cs typeface="Arial" panose="020B0604020202020204" pitchFamily="34" charset="0"/>
              </a:rPr>
              <a:t>The dependence rate for the elderly in the UK in 2024 is 30.8%, which puts more pressure on working age populations and care structures (Trading Economics, 2025).</a:t>
            </a:r>
          </a:p>
          <a:p>
            <a:r>
              <a:rPr lang="en-US" sz="1800" dirty="0">
                <a:latin typeface="Arial" panose="020B0604020202020204" pitchFamily="34" charset="0"/>
                <a:cs typeface="Arial" panose="020B0604020202020204" pitchFamily="34" charset="0"/>
              </a:rPr>
              <a:t>Conditions such as dementia and depression are becoming more common and demand is growing for long-term health and social care services.</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5F6FDF9-81A3-025A-81D0-B88D7CF37079}"/>
              </a:ext>
            </a:extLst>
          </p:cNvPr>
          <p:cNvSpPr txBox="1"/>
          <p:nvPr/>
        </p:nvSpPr>
        <p:spPr>
          <a:xfrm>
            <a:off x="862988" y="5852864"/>
            <a:ext cx="5085425" cy="600164"/>
          </a:xfrm>
          <a:prstGeom prst="rect">
            <a:avLst/>
          </a:prstGeom>
          <a:noFill/>
        </p:spPr>
        <p:txBody>
          <a:bodyPr wrap="square">
            <a:spAutoFit/>
          </a:bodyPr>
          <a:lstStyle/>
          <a:p>
            <a:pPr algn="ctr"/>
            <a:r>
              <a:rPr lang="en-US" sz="1100" b="1" i="1" dirty="0">
                <a:latin typeface="Arial" panose="020B0604020202020204" pitchFamily="34" charset="0"/>
                <a:cs typeface="Arial" panose="020B0604020202020204" pitchFamily="34" charset="0"/>
              </a:rPr>
              <a:t>Figure 1: UK population projected to rise to 72.5 million by mid-2032 and 76.6 million by mid-2047</a:t>
            </a:r>
            <a:br>
              <a:rPr lang="en-US" sz="1100" i="1" dirty="0">
                <a:latin typeface="Arial" panose="020B0604020202020204" pitchFamily="34" charset="0"/>
                <a:cs typeface="Arial" panose="020B0604020202020204" pitchFamily="34" charset="0"/>
              </a:rPr>
            </a:br>
            <a:r>
              <a:rPr lang="en-US" sz="1100" i="1" dirty="0">
                <a:latin typeface="Arial" panose="020B0604020202020204" pitchFamily="34" charset="0"/>
                <a:cs typeface="Arial" panose="020B0604020202020204" pitchFamily="34" charset="0"/>
              </a:rPr>
              <a:t>ONS (2024)</a:t>
            </a:r>
            <a:endParaRPr lang="en-GB" sz="1100" i="1" dirty="0">
              <a:latin typeface="Arial" panose="020B0604020202020204" pitchFamily="34" charset="0"/>
              <a:cs typeface="Arial" panose="020B0604020202020204" pitchFamily="34" charset="0"/>
            </a:endParaRPr>
          </a:p>
        </p:txBody>
      </p:sp>
      <p:pic>
        <p:nvPicPr>
          <p:cNvPr id="6" name="tmpAudioRecording.m4a">
            <a:hlinkClick r:id="" action="ppaction://media"/>
            <a:extLst>
              <a:ext uri="{FF2B5EF4-FFF2-40B4-BE49-F238E27FC236}">
                <a16:creationId xmlns:a16="http://schemas.microsoft.com/office/drawing/2014/main" id="{73C4255A-A631-0BD8-4FD2-58F9696D0E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4870006" y="1129455"/>
            <a:ext cx="1488263" cy="1488263"/>
          </a:xfrm>
          <a:prstGeom prst="rect">
            <a:avLst/>
          </a:prstGeom>
        </p:spPr>
      </p:pic>
    </p:spTree>
    <p:extLst>
      <p:ext uri="{BB962C8B-B14F-4D97-AF65-F5344CB8AC3E}">
        <p14:creationId xmlns:p14="http://schemas.microsoft.com/office/powerpoint/2010/main" val="348445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68DB-74F4-3F8F-E515-98BA7A8FF047}"/>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Care and Support Needs: Functional Ability</a:t>
            </a:r>
            <a:endParaRPr lang="en-GB" sz="4000"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A2D029DC-6CBA-99AB-2821-6ABB155C7C4B}"/>
              </a:ext>
            </a:extLst>
          </p:cNvPr>
          <p:cNvGraphicFramePr>
            <a:graphicFrameLocks noGrp="1"/>
          </p:cNvGraphicFramePr>
          <p:nvPr>
            <p:ph idx="1"/>
            <p:extLst>
              <p:ext uri="{D42A27DB-BD31-4B8C-83A1-F6EECF244321}">
                <p14:modId xmlns:p14="http://schemas.microsoft.com/office/powerpoint/2010/main" val="4288483393"/>
              </p:ext>
            </p:extLst>
          </p:nvPr>
        </p:nvGraphicFramePr>
        <p:xfrm>
          <a:off x="604685" y="1825625"/>
          <a:ext cx="11253018" cy="43686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12A91350-F1E4-CA8B-B810-CDA21CF0E3F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flipH="1">
            <a:off x="5022273" y="1262929"/>
            <a:ext cx="1959118" cy="1959118"/>
          </a:xfrm>
          <a:prstGeom prst="rect">
            <a:avLst/>
          </a:prstGeom>
        </p:spPr>
      </p:pic>
    </p:spTree>
    <p:extLst>
      <p:ext uri="{BB962C8B-B14F-4D97-AF65-F5344CB8AC3E}">
        <p14:creationId xmlns:p14="http://schemas.microsoft.com/office/powerpoint/2010/main" val="48343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2" name="Rectangle 514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3" name="Freeform: Shape 514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E22386-7461-0D05-1CDC-DDEE3595361B}"/>
              </a:ext>
            </a:extLst>
          </p:cNvPr>
          <p:cNvSpPr>
            <a:spLocks noGrp="1"/>
          </p:cNvSpPr>
          <p:nvPr>
            <p:ph type="title"/>
          </p:nvPr>
        </p:nvSpPr>
        <p:spPr>
          <a:xfrm>
            <a:off x="1137034" y="609598"/>
            <a:ext cx="9392421" cy="791499"/>
          </a:xfrm>
        </p:spPr>
        <p:txBody>
          <a:bodyPr>
            <a:normAutofit/>
          </a:bodyPr>
          <a:lstStyle/>
          <a:p>
            <a:pPr algn="ctr"/>
            <a:r>
              <a:rPr lang="en-US" sz="4000" b="1" dirty="0">
                <a:latin typeface="Arial" panose="020B0604020202020204" pitchFamily="34" charset="0"/>
                <a:cs typeface="Arial" panose="020B0604020202020204" pitchFamily="34" charset="0"/>
              </a:rPr>
              <a:t>UK Care Provision: Residential Care</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05A0D6-4566-D15F-E216-F339B820FCFE}"/>
              </a:ext>
            </a:extLst>
          </p:cNvPr>
          <p:cNvSpPr>
            <a:spLocks noGrp="1"/>
          </p:cNvSpPr>
          <p:nvPr>
            <p:ph idx="1"/>
          </p:nvPr>
        </p:nvSpPr>
        <p:spPr>
          <a:xfrm>
            <a:off x="684128" y="1921627"/>
            <a:ext cx="5825613" cy="4659638"/>
          </a:xfrm>
        </p:spPr>
        <p:txBody>
          <a:bodyPr>
            <a:normAutofit/>
          </a:bodyPr>
          <a:lstStyle/>
          <a:p>
            <a:r>
              <a:rPr lang="en-US" sz="2000" dirty="0">
                <a:latin typeface="Arial" panose="020B0604020202020204" pitchFamily="34" charset="0"/>
                <a:cs typeface="Arial" panose="020B0604020202020204" pitchFamily="34" charset="0"/>
              </a:rPr>
              <a:t>For the older individuals with greater support needs, residential care homes offer 24-hours of care, accommodation and personal care (Age UK, 2022).</a:t>
            </a:r>
          </a:p>
          <a:p>
            <a:r>
              <a:rPr lang="en-US" sz="2000" dirty="0">
                <a:latin typeface="Arial" panose="020B0604020202020204" pitchFamily="34" charset="0"/>
                <a:cs typeface="Arial" panose="020B0604020202020204" pitchFamily="34" charset="0"/>
              </a:rPr>
              <a:t>These environments can enhance safety and decrease loneliness by providing structured  activities and living together.</a:t>
            </a:r>
          </a:p>
          <a:p>
            <a:r>
              <a:rPr lang="en-US" sz="2000" dirty="0">
                <a:latin typeface="Arial" panose="020B0604020202020204" pitchFamily="34" charset="0"/>
                <a:cs typeface="Arial" panose="020B0604020202020204" pitchFamily="34" charset="0"/>
              </a:rPr>
              <a:t>On the contrary, loss of autonomy and restricted ability to control daily activities is one of the most prevalent complaints among residents.</a:t>
            </a:r>
          </a:p>
          <a:p>
            <a:r>
              <a:rPr lang="en-US" sz="2000" dirty="0">
                <a:latin typeface="Arial" panose="020B0604020202020204" pitchFamily="34" charset="0"/>
                <a:cs typeface="Arial" panose="020B0604020202020204" pitchFamily="34" charset="0"/>
              </a:rPr>
              <a:t>Contrarily, the high cost and disparities in quality lead to concern with accessibility, equity, and uniformity in the delivery of care</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pic>
        <p:nvPicPr>
          <p:cNvPr id="5122" name="Picture 2" descr="12 Advantages of Residential Care | Bernash Care Home">
            <a:extLst>
              <a:ext uri="{FF2B5EF4-FFF2-40B4-BE49-F238E27FC236}">
                <a16:creationId xmlns:a16="http://schemas.microsoft.com/office/drawing/2014/main" id="{1F39F537-F065-7AF8-DFEB-EC02CD2FC7F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19367" y="2470694"/>
            <a:ext cx="4788505" cy="3184355"/>
          </a:xfrm>
          <a:prstGeom prst="rect">
            <a:avLst/>
          </a:prstGeom>
          <a:noFill/>
          <a:extLst>
            <a:ext uri="{909E8E84-426E-40DD-AFC4-6F175D3DCCD1}">
              <a14:hiddenFill xmlns:a14="http://schemas.microsoft.com/office/drawing/2010/main">
                <a:solidFill>
                  <a:srgbClr val="FFFFFF"/>
                </a:solidFill>
              </a14:hiddenFill>
            </a:ext>
          </a:extLst>
        </p:spPr>
      </p:pic>
      <p:sp>
        <p:nvSpPr>
          <p:cNvPr id="5144" name="Freeform: Shape 514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tmpAudioRecording.m4a">
            <a:hlinkClick r:id="" action="ppaction://media"/>
            <a:extLst>
              <a:ext uri="{FF2B5EF4-FFF2-40B4-BE49-F238E27FC236}">
                <a16:creationId xmlns:a16="http://schemas.microsoft.com/office/drawing/2014/main" id="{BDBF3E6B-1D7A-7414-560C-6F170CCD2D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31133" y="1005347"/>
            <a:ext cx="1725471" cy="1725471"/>
          </a:xfrm>
          <a:prstGeom prst="rect">
            <a:avLst/>
          </a:prstGeom>
        </p:spPr>
      </p:pic>
    </p:spTree>
    <p:extLst>
      <p:ext uri="{BB962C8B-B14F-4D97-AF65-F5344CB8AC3E}">
        <p14:creationId xmlns:p14="http://schemas.microsoft.com/office/powerpoint/2010/main" val="256046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0FDCA-424F-16A1-8694-702531CB99AB}"/>
              </a:ext>
            </a:extLst>
          </p:cNvPr>
          <p:cNvSpPr>
            <a:spLocks noGrp="1"/>
          </p:cNvSpPr>
          <p:nvPr>
            <p:ph type="title"/>
          </p:nvPr>
        </p:nvSpPr>
        <p:spPr>
          <a:xfrm>
            <a:off x="488950" y="607593"/>
            <a:ext cx="5251316" cy="1095375"/>
          </a:xfrm>
        </p:spPr>
        <p:txBody>
          <a:bodyPr>
            <a:normAutofit fontScale="90000"/>
          </a:bodyPr>
          <a:lstStyle/>
          <a:p>
            <a:r>
              <a:rPr lang="en-US" b="1" dirty="0">
                <a:latin typeface="Arial" panose="020B0604020202020204" pitchFamily="34" charset="0"/>
                <a:cs typeface="Arial" panose="020B0604020202020204" pitchFamily="34" charset="0"/>
              </a:rPr>
              <a:t>UK Care Provision: Domiciliary Care</a:t>
            </a:r>
            <a:br>
              <a:rPr lang="en-US"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AEA8015-6F5F-CFD8-0CE1-FB0A72D9E016}"/>
              </a:ext>
            </a:extLst>
          </p:cNvPr>
          <p:cNvPicPr>
            <a:picLocks noChangeAspect="1"/>
          </p:cNvPicPr>
          <p:nvPr/>
        </p:nvPicPr>
        <p:blipFill>
          <a:blip r:embed="rId5"/>
          <a:srcRect l="14579" r="2608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Content Placeholder 8">
            <a:extLst>
              <a:ext uri="{FF2B5EF4-FFF2-40B4-BE49-F238E27FC236}">
                <a16:creationId xmlns:a16="http://schemas.microsoft.com/office/drawing/2014/main" id="{3EB2003D-96F4-55AC-715D-CA80500617BA}"/>
              </a:ext>
            </a:extLst>
          </p:cNvPr>
          <p:cNvSpPr>
            <a:spLocks noGrp="1"/>
          </p:cNvSpPr>
          <p:nvPr>
            <p:ph idx="1"/>
          </p:nvPr>
        </p:nvSpPr>
        <p:spPr>
          <a:xfrm>
            <a:off x="266430" y="1823085"/>
            <a:ext cx="5962785" cy="4914798"/>
          </a:xfrm>
        </p:spPr>
        <p:txBody>
          <a:bodyPr>
            <a:normAutofit/>
          </a:bodyPr>
          <a:lstStyle/>
          <a:p>
            <a:pPr lvl="0"/>
            <a:r>
              <a:rPr lang="en-US" sz="2000" dirty="0">
                <a:latin typeface="Arial" panose="020B0604020202020204" pitchFamily="34" charset="0"/>
                <a:cs typeface="Arial" panose="020B0604020202020204" pitchFamily="34" charset="0"/>
              </a:rPr>
              <a:t>Domiciliary care helps older adults to continue living in their own homes through personal care and daily living support (Helping hands, 2017).</a:t>
            </a:r>
          </a:p>
          <a:p>
            <a:pPr lvl="0"/>
            <a:r>
              <a:rPr lang="en-US" sz="2000" dirty="0">
                <a:latin typeface="Arial" panose="020B0604020202020204" pitchFamily="34" charset="0"/>
                <a:cs typeface="Arial" panose="020B0604020202020204" pitchFamily="34" charset="0"/>
              </a:rPr>
              <a:t>This type of care encourages independence and autonomy as individuals are given a chance to stay in familiar settings.</a:t>
            </a:r>
          </a:p>
          <a:p>
            <a:pPr lvl="0"/>
            <a:r>
              <a:rPr lang="en-US" sz="2000" dirty="0">
                <a:latin typeface="Arial" panose="020B0604020202020204" pitchFamily="34" charset="0"/>
                <a:cs typeface="Arial" panose="020B0604020202020204" pitchFamily="34" charset="0"/>
              </a:rPr>
              <a:t>Similarly, a person-centred care can be provided with the help of custom support plans based on the needs and preferences (Santana et al., 2018).</a:t>
            </a:r>
          </a:p>
          <a:p>
            <a:pPr lvl="0"/>
            <a:r>
              <a:rPr lang="en-US" sz="2000" dirty="0">
                <a:latin typeface="Arial" panose="020B0604020202020204" pitchFamily="34" charset="0"/>
                <a:cs typeface="Arial" panose="020B0604020202020204" pitchFamily="34" charset="0"/>
              </a:rPr>
              <a:t>However, its effectiveness is constrained by issues like social isolation, labor shortage, and unreliable quality of care.</a:t>
            </a:r>
          </a:p>
        </p:txBody>
      </p:sp>
      <p:pic>
        <p:nvPicPr>
          <p:cNvPr id="3" name="tmpAudioRecording.m4a">
            <a:hlinkClick r:id="" action="ppaction://media"/>
            <a:extLst>
              <a:ext uri="{FF2B5EF4-FFF2-40B4-BE49-F238E27FC236}">
                <a16:creationId xmlns:a16="http://schemas.microsoft.com/office/drawing/2014/main" id="{7147C977-8E45-A00C-111D-3157535CD3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40266" y="388613"/>
            <a:ext cx="1533333" cy="1533333"/>
          </a:xfrm>
          <a:prstGeom prst="rect">
            <a:avLst/>
          </a:prstGeom>
        </p:spPr>
      </p:pic>
    </p:spTree>
    <p:extLst>
      <p:ext uri="{BB962C8B-B14F-4D97-AF65-F5344CB8AC3E}">
        <p14:creationId xmlns:p14="http://schemas.microsoft.com/office/powerpoint/2010/main" val="385162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06A4E-072A-A4FD-5E14-D30F7687213D}"/>
              </a:ext>
            </a:extLst>
          </p:cNvPr>
          <p:cNvSpPr>
            <a:spLocks noGrp="1"/>
          </p:cNvSpPr>
          <p:nvPr>
            <p:ph type="title"/>
          </p:nvPr>
        </p:nvSpPr>
        <p:spPr>
          <a:xfrm>
            <a:off x="761803" y="350196"/>
            <a:ext cx="4646904" cy="1624520"/>
          </a:xfrm>
        </p:spPr>
        <p:txBody>
          <a:bodyPr anchor="ctr">
            <a:normAutofit/>
          </a:bodyPr>
          <a:lstStyle/>
          <a:p>
            <a:r>
              <a:rPr lang="en-US" sz="3700" b="1">
                <a:latin typeface="Arial" panose="020B0604020202020204" pitchFamily="34" charset="0"/>
                <a:cs typeface="Arial" panose="020B0604020202020204" pitchFamily="34" charset="0"/>
              </a:rPr>
              <a:t>Challenges to Independence and Functional Ability</a:t>
            </a:r>
            <a:endParaRPr lang="en-GB"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B944C0-75A6-17F1-986B-6937A0E9D26F}"/>
              </a:ext>
            </a:extLst>
          </p:cNvPr>
          <p:cNvSpPr>
            <a:spLocks noGrp="1"/>
          </p:cNvSpPr>
          <p:nvPr>
            <p:ph idx="1"/>
          </p:nvPr>
        </p:nvSpPr>
        <p:spPr>
          <a:xfrm>
            <a:off x="761802" y="2743200"/>
            <a:ext cx="4646905" cy="3613149"/>
          </a:xfrm>
        </p:spPr>
        <p:txBody>
          <a:bodyPr anchor="ctr">
            <a:noAutofit/>
          </a:bodyPr>
          <a:lstStyle/>
          <a:p>
            <a:r>
              <a:rPr lang="en-US" sz="1800" dirty="0">
                <a:latin typeface="Arial" panose="020B0604020202020204" pitchFamily="34" charset="0"/>
                <a:cs typeface="Arial" panose="020B0604020202020204" pitchFamily="34" charset="0"/>
              </a:rPr>
              <a:t>Older age is a major cause of diminished independence due to chronic illness, disability, and various long-term conditions.</a:t>
            </a:r>
          </a:p>
          <a:p>
            <a:r>
              <a:rPr lang="en-US" sz="1800" dirty="0">
                <a:latin typeface="Arial" panose="020B0604020202020204" pitchFamily="34" charset="0"/>
                <a:cs typeface="Arial" panose="020B0604020202020204" pitchFamily="34" charset="0"/>
              </a:rPr>
              <a:t>Dementia and cognitive loss may affect the decision-making and memory as well as the capability to live independently (Diller, 2025).</a:t>
            </a:r>
          </a:p>
          <a:p>
            <a:r>
              <a:rPr lang="en-US" sz="1800" dirty="0">
                <a:latin typeface="Arial" panose="020B0604020202020204" pitchFamily="34" charset="0"/>
                <a:cs typeface="Arial" panose="020B0604020202020204" pitchFamily="34" charset="0"/>
              </a:rPr>
              <a:t>There is a prevalence of social isolation and loneliness that is associated with worsened physical and mental health (Leigh et al., 2017).</a:t>
            </a:r>
          </a:p>
          <a:p>
            <a:r>
              <a:rPr lang="en-US" sz="1800" dirty="0">
                <a:latin typeface="Arial" panose="020B0604020202020204" pitchFamily="34" charset="0"/>
                <a:cs typeface="Arial" panose="020B0604020202020204" pitchFamily="34" charset="0"/>
              </a:rPr>
              <a:t>Many older adults do not receive the right support due to financial barriers, such as means-tested social care.</a:t>
            </a:r>
          </a:p>
        </p:txBody>
      </p:sp>
      <p:pic>
        <p:nvPicPr>
          <p:cNvPr id="5" name="Picture 4">
            <a:extLst>
              <a:ext uri="{FF2B5EF4-FFF2-40B4-BE49-F238E27FC236}">
                <a16:creationId xmlns:a16="http://schemas.microsoft.com/office/drawing/2014/main" id="{5EA5433C-39C1-BAF6-4BC7-5598159B5E04}"/>
              </a:ext>
            </a:extLst>
          </p:cNvPr>
          <p:cNvPicPr>
            <a:picLocks noChangeAspect="1"/>
          </p:cNvPicPr>
          <p:nvPr/>
        </p:nvPicPr>
        <p:blipFill>
          <a:blip r:embed="rId5"/>
          <a:srcRect l="28175" r="12424" b="-2"/>
          <a:stretch>
            <a:fillRect/>
          </a:stretch>
        </p:blipFill>
        <p:spPr>
          <a:xfrm>
            <a:off x="6096000" y="1"/>
            <a:ext cx="6102825" cy="6126306"/>
          </a:xfrm>
          <a:prstGeom prst="rect">
            <a:avLst/>
          </a:prstGeom>
        </p:spPr>
      </p:pic>
      <p:pic>
        <p:nvPicPr>
          <p:cNvPr id="4" name="tmpAudioRecording.m4a">
            <a:hlinkClick r:id="" action="ppaction://media"/>
            <a:extLst>
              <a:ext uri="{FF2B5EF4-FFF2-40B4-BE49-F238E27FC236}">
                <a16:creationId xmlns:a16="http://schemas.microsoft.com/office/drawing/2014/main" id="{D8A4B6CD-9A39-520F-7591-7F4D4756DE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08707" y="661549"/>
            <a:ext cx="1186728" cy="1186728"/>
          </a:xfrm>
          <a:prstGeom prst="rect">
            <a:avLst/>
          </a:prstGeom>
        </p:spPr>
      </p:pic>
    </p:spTree>
    <p:extLst>
      <p:ext uri="{BB962C8B-B14F-4D97-AF65-F5344CB8AC3E}">
        <p14:creationId xmlns:p14="http://schemas.microsoft.com/office/powerpoint/2010/main" val="320349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03FA0-AED5-33FD-C9C7-D022BFC18849}"/>
              </a:ext>
            </a:extLst>
          </p:cNvPr>
          <p:cNvSpPr>
            <a:spLocks noGrp="1"/>
          </p:cNvSpPr>
          <p:nvPr>
            <p:ph type="title"/>
          </p:nvPr>
        </p:nvSpPr>
        <p:spPr>
          <a:xfrm>
            <a:off x="833284" y="46037"/>
            <a:ext cx="10515600" cy="1325563"/>
          </a:xfrm>
        </p:spPr>
        <p:txBody>
          <a:bodyPr>
            <a:normAutofit/>
          </a:bodyPr>
          <a:lstStyle/>
          <a:p>
            <a:pPr algn="ctr"/>
            <a:r>
              <a:rPr lang="en-US" sz="3600" b="1" dirty="0">
                <a:latin typeface="Arial" panose="020B0604020202020204" pitchFamily="34" charset="0"/>
                <a:cs typeface="Arial" panose="020B0604020202020204" pitchFamily="34" charset="0"/>
              </a:rPr>
              <a:t>Theories of Ageing and Care Practice</a:t>
            </a:r>
            <a:endParaRPr lang="en-GB" sz="36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EE233C8E-8DE8-4ABB-9EAB-A70AB9585788}"/>
              </a:ext>
            </a:extLst>
          </p:cNvPr>
          <p:cNvGraphicFramePr>
            <a:graphicFrameLocks noGrp="1"/>
          </p:cNvGraphicFramePr>
          <p:nvPr>
            <p:ph idx="1"/>
            <p:extLst>
              <p:ext uri="{D42A27DB-BD31-4B8C-83A1-F6EECF244321}">
                <p14:modId xmlns:p14="http://schemas.microsoft.com/office/powerpoint/2010/main" val="2043497684"/>
              </p:ext>
            </p:extLst>
          </p:nvPr>
        </p:nvGraphicFramePr>
        <p:xfrm>
          <a:off x="442452" y="1371600"/>
          <a:ext cx="11297264" cy="53094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7DF048C0-63A7-FCFD-887D-D0185BCB1E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136" y="-303502"/>
            <a:ext cx="1868632" cy="1868632"/>
          </a:xfrm>
          <a:prstGeom prst="rect">
            <a:avLst/>
          </a:prstGeom>
        </p:spPr>
      </p:pic>
    </p:spTree>
    <p:extLst>
      <p:ext uri="{BB962C8B-B14F-4D97-AF65-F5344CB8AC3E}">
        <p14:creationId xmlns:p14="http://schemas.microsoft.com/office/powerpoint/2010/main" val="355810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A778D-46CC-A93A-B34F-E7F7C26E98EF}"/>
              </a:ext>
            </a:extLst>
          </p:cNvPr>
          <p:cNvSpPr>
            <a:spLocks noGrp="1"/>
          </p:cNvSpPr>
          <p:nvPr>
            <p:ph type="title"/>
          </p:nvPr>
        </p:nvSpPr>
        <p:spPr>
          <a:xfrm>
            <a:off x="838200" y="365126"/>
            <a:ext cx="10515600" cy="667262"/>
          </a:xfrm>
        </p:spPr>
        <p:txBody>
          <a:bodyPr>
            <a:normAutofit/>
          </a:bodyPr>
          <a:lstStyle/>
          <a:p>
            <a:pPr algn="ctr"/>
            <a:r>
              <a:rPr lang="en-US" sz="3200" b="1" dirty="0">
                <a:latin typeface="Arial" panose="020B0604020202020204" pitchFamily="34" charset="0"/>
                <a:cs typeface="Arial" panose="020B0604020202020204" pitchFamily="34" charset="0"/>
              </a:rPr>
              <a:t>Policy and Legislation in the UK</a:t>
            </a:r>
            <a:endParaRPr lang="en-GB" sz="32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29B72360-96A5-8798-EA76-0B630A4AFCE2}"/>
              </a:ext>
            </a:extLst>
          </p:cNvPr>
          <p:cNvGraphicFramePr>
            <a:graphicFrameLocks noGrp="1"/>
          </p:cNvGraphicFramePr>
          <p:nvPr>
            <p:ph idx="1"/>
            <p:extLst>
              <p:ext uri="{D42A27DB-BD31-4B8C-83A1-F6EECF244321}">
                <p14:modId xmlns:p14="http://schemas.microsoft.com/office/powerpoint/2010/main" val="3115487903"/>
              </p:ext>
            </p:extLst>
          </p:nvPr>
        </p:nvGraphicFramePr>
        <p:xfrm>
          <a:off x="304800" y="1150374"/>
          <a:ext cx="11375923" cy="54750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A9368498-FE1C-C341-4571-E4F69DC1C72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flipH="1" flipV="1">
            <a:off x="9308089" y="-205034"/>
            <a:ext cx="2045711" cy="1807581"/>
          </a:xfrm>
          <a:prstGeom prst="rect">
            <a:avLst/>
          </a:prstGeom>
        </p:spPr>
      </p:pic>
    </p:spTree>
    <p:extLst>
      <p:ext uri="{BB962C8B-B14F-4D97-AF65-F5344CB8AC3E}">
        <p14:creationId xmlns:p14="http://schemas.microsoft.com/office/powerpoint/2010/main" val="1766549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A0AAAB3-F9D8-4A7E-F6D4-1DA5651A767A}"/>
              </a:ext>
            </a:extLst>
          </p:cNvPr>
          <p:cNvSpPr>
            <a:spLocks noGrp="1"/>
          </p:cNvSpPr>
          <p:nvPr>
            <p:ph type="title"/>
          </p:nvPr>
        </p:nvSpPr>
        <p:spPr>
          <a:xfrm>
            <a:off x="616896" y="250031"/>
            <a:ext cx="5387502" cy="1325563"/>
          </a:xfrm>
        </p:spPr>
        <p:txBody>
          <a:bodyPr>
            <a:normAutofit/>
          </a:bodyPr>
          <a:lstStyle/>
          <a:p>
            <a:pPr algn="ctr"/>
            <a:r>
              <a:rPr lang="en-US" sz="3100" b="1" dirty="0">
                <a:latin typeface="Arial" panose="020B0604020202020204" pitchFamily="34" charset="0"/>
                <a:cs typeface="Arial" panose="020B0604020202020204" pitchFamily="34" charset="0"/>
              </a:rPr>
              <a:t>Technological Innovations in Elderly Care</a:t>
            </a:r>
            <a:endParaRPr lang="en-GB" sz="31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417854-53A6-821C-BD5D-667599F9B824}"/>
              </a:ext>
            </a:extLst>
          </p:cNvPr>
          <p:cNvSpPr>
            <a:spLocks noGrp="1"/>
          </p:cNvSpPr>
          <p:nvPr>
            <p:ph idx="1"/>
          </p:nvPr>
        </p:nvSpPr>
        <p:spPr>
          <a:xfrm>
            <a:off x="539015" y="1825625"/>
            <a:ext cx="5465383" cy="4782344"/>
          </a:xfrm>
        </p:spPr>
        <p:txBody>
          <a:bodyPr>
            <a:normAutofit fontScale="92500" lnSpcReduction="20000"/>
          </a:bodyPr>
          <a:lstStyle/>
          <a:p>
            <a:pPr>
              <a:lnSpc>
                <a:spcPct val="120000"/>
              </a:lnSpc>
            </a:pPr>
            <a:r>
              <a:rPr lang="en-US" sz="2000" dirty="0">
                <a:latin typeface="Arial" panose="020B0604020202020204" pitchFamily="34" charset="0"/>
                <a:cs typeface="Arial" panose="020B0604020202020204" pitchFamily="34" charset="0"/>
              </a:rPr>
              <a:t>There are assistive technologies including telecare, remote monitoring, and fall detection system to enable independent living.</a:t>
            </a:r>
          </a:p>
          <a:p>
            <a:pPr>
              <a:lnSpc>
                <a:spcPct val="120000"/>
              </a:lnSpc>
            </a:pPr>
            <a:r>
              <a:rPr lang="en-US" sz="2000" dirty="0">
                <a:latin typeface="Arial" panose="020B0604020202020204" pitchFamily="34" charset="0"/>
                <a:cs typeface="Arial" panose="020B0604020202020204" pitchFamily="34" charset="0"/>
              </a:rPr>
              <a:t>Telemedicine enhances the healthcare accessibility of elderly individuals with mobility issues or people in remote locations (</a:t>
            </a:r>
            <a:r>
              <a:rPr lang="en-US" sz="2000" dirty="0" err="1">
                <a:latin typeface="Arial" panose="020B0604020202020204" pitchFamily="34" charset="0"/>
                <a:cs typeface="Arial" panose="020B0604020202020204" pitchFamily="34" charset="0"/>
              </a:rPr>
              <a:t>Gobburi</a:t>
            </a:r>
            <a:r>
              <a:rPr lang="en-US" sz="2000" dirty="0">
                <a:latin typeface="Arial" panose="020B0604020202020204" pitchFamily="34" charset="0"/>
                <a:cs typeface="Arial" panose="020B0604020202020204" pitchFamily="34" charset="0"/>
              </a:rPr>
              <a:t> et al., 2025).</a:t>
            </a:r>
          </a:p>
          <a:p>
            <a:pPr>
              <a:lnSpc>
                <a:spcPct val="120000"/>
              </a:lnSpc>
            </a:pPr>
            <a:r>
              <a:rPr lang="en-US" sz="2000" dirty="0">
                <a:latin typeface="Arial" panose="020B0604020202020204" pitchFamily="34" charset="0"/>
                <a:cs typeface="Arial" panose="020B0604020202020204" pitchFamily="34" charset="0"/>
              </a:rPr>
              <a:t>Technologies that help to increase safety and routine are dementia-friendly, such as medication reminders and monitoring systems.</a:t>
            </a:r>
          </a:p>
          <a:p>
            <a:pPr>
              <a:lnSpc>
                <a:spcPct val="120000"/>
              </a:lnSpc>
            </a:pPr>
            <a:r>
              <a:rPr lang="en-US" sz="2000" dirty="0">
                <a:latin typeface="Arial" panose="020B0604020202020204" pitchFamily="34" charset="0"/>
                <a:cs typeface="Arial" panose="020B0604020202020204" pitchFamily="34" charset="0"/>
              </a:rPr>
              <a:t>The lack of digital inclusion, personal privacy, and a decrease in human interaction are the major disadvantages of technological care solutions (Park &amp; Humphry, 2019).</a:t>
            </a:r>
          </a:p>
        </p:txBody>
      </p:sp>
      <p:pic>
        <p:nvPicPr>
          <p:cNvPr id="6" name="Picture 5">
            <a:extLst>
              <a:ext uri="{FF2B5EF4-FFF2-40B4-BE49-F238E27FC236}">
                <a16:creationId xmlns:a16="http://schemas.microsoft.com/office/drawing/2014/main" id="{174B2B99-C29F-B44D-2D02-28B3FF923D71}"/>
              </a:ext>
            </a:extLst>
          </p:cNvPr>
          <p:cNvPicPr>
            <a:picLocks noChangeAspect="1"/>
          </p:cNvPicPr>
          <p:nvPr/>
        </p:nvPicPr>
        <p:blipFill>
          <a:blip r:embed="rId5"/>
          <a:srcRect l="16852" r="2681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4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tmpAudioRecording.m4a">
            <a:hlinkClick r:id="" action="ppaction://media"/>
            <a:extLst>
              <a:ext uri="{FF2B5EF4-FFF2-40B4-BE49-F238E27FC236}">
                <a16:creationId xmlns:a16="http://schemas.microsoft.com/office/drawing/2014/main" id="{B22E46AA-6D10-0286-F3D4-B959C486F3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V="1">
            <a:off x="5969193" y="145912"/>
            <a:ext cx="1960786" cy="1591108"/>
          </a:xfrm>
          <a:prstGeom prst="rect">
            <a:avLst/>
          </a:prstGeom>
        </p:spPr>
      </p:pic>
    </p:spTree>
    <p:extLst>
      <p:ext uri="{BB962C8B-B14F-4D97-AF65-F5344CB8AC3E}">
        <p14:creationId xmlns:p14="http://schemas.microsoft.com/office/powerpoint/2010/main" val="203796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FAAA4-53A5-FF85-3A46-D485C8BCE844}"/>
              </a:ext>
            </a:extLst>
          </p:cNvPr>
          <p:cNvSpPr>
            <a:spLocks noGrp="1"/>
          </p:cNvSpPr>
          <p:nvPr>
            <p:ph type="title"/>
          </p:nvPr>
        </p:nvSpPr>
        <p:spPr>
          <a:xfrm>
            <a:off x="547921" y="-29073"/>
            <a:ext cx="4341713" cy="1495425"/>
          </a:xfrm>
        </p:spPr>
        <p:txBody>
          <a:bodyPr>
            <a:normAutofit/>
          </a:bodyPr>
          <a:lstStyle/>
          <a:p>
            <a:r>
              <a:rPr lang="en-US" sz="4000" b="1" dirty="0">
                <a:latin typeface="Arial" panose="020B0604020202020204" pitchFamily="34" charset="0"/>
                <a:cs typeface="Arial" panose="020B0604020202020204" pitchFamily="34" charset="0"/>
              </a:rPr>
              <a:t>Example</a:t>
            </a:r>
            <a:endParaRPr lang="en-GB" sz="4000"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9A69EED3-5E08-F003-A8AC-292B006D02EE}"/>
              </a:ext>
            </a:extLst>
          </p:cNvPr>
          <p:cNvSpPr>
            <a:spLocks noGrp="1"/>
          </p:cNvSpPr>
          <p:nvPr>
            <p:ph idx="1"/>
          </p:nvPr>
        </p:nvSpPr>
        <p:spPr>
          <a:xfrm>
            <a:off x="316915" y="1182656"/>
            <a:ext cx="6189763" cy="4765755"/>
          </a:xfrm>
        </p:spPr>
        <p:txBody>
          <a:bodyPr>
            <a:noAutofit/>
          </a:bodyPr>
          <a:lstStyle/>
          <a:p>
            <a:pPr lvl="0">
              <a:lnSpc>
                <a:spcPct val="100000"/>
              </a:lnSpc>
            </a:pPr>
            <a:r>
              <a:rPr lang="en-US" sz="1600" dirty="0">
                <a:latin typeface="Arial" panose="020B0604020202020204" pitchFamily="34" charset="0"/>
                <a:cs typeface="Arial" panose="020B0604020202020204" pitchFamily="34" charset="0"/>
              </a:rPr>
              <a:t>The Netherlands has a purpose-built care community called Dementia Village, where the residents are encouraged to live autonomously, with dignity, and meaningful routine, basing it on Continuity Theory to promote identity and stability (</a:t>
            </a:r>
            <a:r>
              <a:rPr lang="en-US" sz="1600" dirty="0" err="1">
                <a:latin typeface="Arial" panose="020B0604020202020204" pitchFamily="34" charset="0"/>
                <a:cs typeface="Arial" panose="020B0604020202020204" pitchFamily="34" charset="0"/>
              </a:rPr>
              <a:t>dementiaallianceinternational</a:t>
            </a:r>
            <a:r>
              <a:rPr lang="en-US" sz="1600" dirty="0">
                <a:latin typeface="Arial" panose="020B0604020202020204" pitchFamily="34" charset="0"/>
                <a:cs typeface="Arial" panose="020B0604020202020204" pitchFamily="34" charset="0"/>
              </a:rPr>
              <a:t>, 2025).</a:t>
            </a:r>
          </a:p>
          <a:p>
            <a:pPr lvl="0">
              <a:lnSpc>
                <a:spcPct val="100000"/>
              </a:lnSpc>
            </a:pPr>
            <a:r>
              <a:rPr lang="en-US" sz="1600" dirty="0">
                <a:latin typeface="Arial" panose="020B0604020202020204" pitchFamily="34" charset="0"/>
                <a:cs typeface="Arial" panose="020B0604020202020204" pitchFamily="34" charset="0"/>
              </a:rPr>
              <a:t>This model has built environment and social engagement strategies that are aimed at </a:t>
            </a:r>
            <a:r>
              <a:rPr lang="en-US" sz="1600" dirty="0" err="1">
                <a:latin typeface="Arial" panose="020B0604020202020204" pitchFamily="34" charset="0"/>
                <a:cs typeface="Arial" panose="020B0604020202020204" pitchFamily="34" charset="0"/>
              </a:rPr>
              <a:t>maximising</a:t>
            </a:r>
            <a:r>
              <a:rPr lang="en-US" sz="1600" dirty="0">
                <a:latin typeface="Arial" panose="020B0604020202020204" pitchFamily="34" charset="0"/>
                <a:cs typeface="Arial" panose="020B0604020202020204" pitchFamily="34" charset="0"/>
              </a:rPr>
              <a:t> functional ability and </a:t>
            </a:r>
            <a:r>
              <a:rPr lang="en-US" sz="1600" dirty="0" err="1">
                <a:latin typeface="Arial" panose="020B0604020202020204" pitchFamily="34" charset="0"/>
                <a:cs typeface="Arial" panose="020B0604020202020204" pitchFamily="34" charset="0"/>
              </a:rPr>
              <a:t>minimising</a:t>
            </a:r>
            <a:r>
              <a:rPr lang="en-US" sz="1600" dirty="0">
                <a:latin typeface="Arial" panose="020B0604020202020204" pitchFamily="34" charset="0"/>
                <a:cs typeface="Arial" panose="020B0604020202020204" pitchFamily="34" charset="0"/>
              </a:rPr>
              <a:t> risk and are in line with principles of </a:t>
            </a:r>
            <a:r>
              <a:rPr lang="en-US" sz="1600" dirty="0" err="1">
                <a:latin typeface="Arial" panose="020B0604020202020204" pitchFamily="34" charset="0"/>
                <a:cs typeface="Arial" panose="020B0604020202020204" pitchFamily="34" charset="0"/>
              </a:rPr>
              <a:t>personalised</a:t>
            </a:r>
            <a:r>
              <a:rPr lang="en-US" sz="1600" dirty="0">
                <a:latin typeface="Arial" panose="020B0604020202020204" pitchFamily="34" charset="0"/>
                <a:cs typeface="Arial" panose="020B0604020202020204" pitchFamily="34" charset="0"/>
              </a:rPr>
              <a:t> care specified in UK Care Act of 2014.</a:t>
            </a:r>
          </a:p>
          <a:p>
            <a:pPr lvl="0">
              <a:lnSpc>
                <a:spcPct val="100000"/>
              </a:lnSpc>
            </a:pPr>
            <a:r>
              <a:rPr lang="en-US" sz="1600" dirty="0">
                <a:latin typeface="Arial" panose="020B0604020202020204" pitchFamily="34" charset="0"/>
                <a:cs typeface="Arial" panose="020B0604020202020204" pitchFamily="34" charset="0"/>
              </a:rPr>
              <a:t>The example of Age UK and its service, called Companionship and Befriending, demonstrates the role social support interventions can play in alleviating loneliness and isolation and provide support to the wellbeing concepts of the Activity Theory (Age UK, 2025).</a:t>
            </a:r>
          </a:p>
          <a:p>
            <a:pPr lvl="0">
              <a:lnSpc>
                <a:spcPct val="100000"/>
              </a:lnSpc>
            </a:pPr>
            <a:r>
              <a:rPr lang="en-US" sz="1600" dirty="0">
                <a:latin typeface="Arial" panose="020B0604020202020204" pitchFamily="34" charset="0"/>
                <a:cs typeface="Arial" panose="020B0604020202020204" pitchFamily="34" charset="0"/>
              </a:rPr>
              <a:t>These illustrations reflect the enhanced quality of life results where theory, policy frameworks, and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approaches to empower older adults have been integrated in care practices.</a:t>
            </a:r>
          </a:p>
          <a:p>
            <a:pPr lvl="0">
              <a:lnSpc>
                <a:spcPct val="100000"/>
              </a:lnSpc>
            </a:pPr>
            <a:r>
              <a:rPr lang="en-US" sz="1600" dirty="0">
                <a:latin typeface="Arial" panose="020B0604020202020204" pitchFamily="34" charset="0"/>
                <a:cs typeface="Arial" panose="020B0604020202020204" pitchFamily="34" charset="0"/>
              </a:rPr>
              <a:t>However, such innovative models need significant funding and policy commitment, which can limit scalability in UK.</a:t>
            </a:r>
          </a:p>
        </p:txBody>
      </p:sp>
      <p:pic>
        <p:nvPicPr>
          <p:cNvPr id="4" name="Picture 3">
            <a:extLst>
              <a:ext uri="{FF2B5EF4-FFF2-40B4-BE49-F238E27FC236}">
                <a16:creationId xmlns:a16="http://schemas.microsoft.com/office/drawing/2014/main" id="{8062CBC3-CEFF-0877-A0CD-983F23D87ED3}"/>
              </a:ext>
            </a:extLst>
          </p:cNvPr>
          <p:cNvPicPr>
            <a:picLocks noChangeAspect="1"/>
          </p:cNvPicPr>
          <p:nvPr/>
        </p:nvPicPr>
        <p:blipFill>
          <a:blip r:embed="rId5"/>
          <a:srcRect l="31407" r="19999" b="-1"/>
          <a:stretch>
            <a:fillRect/>
          </a:stretch>
        </p:blipFill>
        <p:spPr>
          <a:xfrm>
            <a:off x="6506678" y="10"/>
            <a:ext cx="5685322" cy="6857990"/>
          </a:xfrm>
          <a:prstGeom prst="rect">
            <a:avLst/>
          </a:prstGeom>
          <a:effectLst/>
        </p:spPr>
      </p:pic>
      <p:pic>
        <p:nvPicPr>
          <p:cNvPr id="3" name="tmpAudioRecording.m4a">
            <a:hlinkClick r:id="" action="ppaction://media"/>
            <a:extLst>
              <a:ext uri="{FF2B5EF4-FFF2-40B4-BE49-F238E27FC236}">
                <a16:creationId xmlns:a16="http://schemas.microsoft.com/office/drawing/2014/main" id="{BE9EB751-7EEC-76CA-3387-0423073750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64489" y="155814"/>
            <a:ext cx="1026841" cy="1026841"/>
          </a:xfrm>
          <a:prstGeom prst="rect">
            <a:avLst/>
          </a:prstGeom>
        </p:spPr>
      </p:pic>
    </p:spTree>
    <p:extLst>
      <p:ext uri="{BB962C8B-B14F-4D97-AF65-F5344CB8AC3E}">
        <p14:creationId xmlns:p14="http://schemas.microsoft.com/office/powerpoint/2010/main" val="332888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8C2A2-0D4D-F5AD-AFFB-C790C60B858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Recommendations for Improvement</a:t>
            </a:r>
          </a:p>
        </p:txBody>
      </p:sp>
      <p:graphicFrame>
        <p:nvGraphicFramePr>
          <p:cNvPr id="5" name="Content Placeholder 4">
            <a:extLst>
              <a:ext uri="{FF2B5EF4-FFF2-40B4-BE49-F238E27FC236}">
                <a16:creationId xmlns:a16="http://schemas.microsoft.com/office/drawing/2014/main" id="{712A487B-C036-92CE-9A5F-1D89567A7649}"/>
              </a:ext>
            </a:extLst>
          </p:cNvPr>
          <p:cNvGraphicFramePr>
            <a:graphicFrameLocks noGrp="1"/>
          </p:cNvGraphicFramePr>
          <p:nvPr>
            <p:ph idx="1"/>
            <p:extLst>
              <p:ext uri="{D42A27DB-BD31-4B8C-83A1-F6EECF244321}">
                <p14:modId xmlns:p14="http://schemas.microsoft.com/office/powerpoint/2010/main" val="1408969706"/>
              </p:ext>
            </p:extLst>
          </p:nvPr>
        </p:nvGraphicFramePr>
        <p:xfrm>
          <a:off x="442452" y="1825624"/>
          <a:ext cx="11444748" cy="44276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33112F28-2C24-5976-83A8-4B2E06CB7F6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677391" y="1302256"/>
            <a:ext cx="1002723" cy="1002723"/>
          </a:xfrm>
          <a:prstGeom prst="rect">
            <a:avLst/>
          </a:prstGeom>
        </p:spPr>
      </p:pic>
    </p:spTree>
    <p:extLst>
      <p:ext uri="{BB962C8B-B14F-4D97-AF65-F5344CB8AC3E}">
        <p14:creationId xmlns:p14="http://schemas.microsoft.com/office/powerpoint/2010/main" val="3608497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A82B5-0BD4-8E7C-98FC-05E0FA73816F}"/>
              </a:ext>
            </a:extLst>
          </p:cNvPr>
          <p:cNvSpPr>
            <a:spLocks noGrp="1"/>
          </p:cNvSpPr>
          <p:nvPr>
            <p:ph type="title"/>
          </p:nvPr>
        </p:nvSpPr>
        <p:spPr>
          <a:xfrm>
            <a:off x="838200" y="365125"/>
            <a:ext cx="10515600" cy="771381"/>
          </a:xfrm>
        </p:spPr>
        <p:txBody>
          <a:bodyPr/>
          <a:lstStyle/>
          <a:p>
            <a:pPr algn="ctr"/>
            <a:r>
              <a:rPr lang="en-US" b="1" dirty="0">
                <a:latin typeface="Arial" panose="020B0604020202020204" pitchFamily="34" charset="0"/>
                <a:cs typeface="Arial" panose="020B0604020202020204" pitchFamily="34" charset="0"/>
              </a:rPr>
              <a:t>Conclusion</a:t>
            </a:r>
            <a:endParaRPr lang="en-GB"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FEBB3583-9D11-A486-CDF1-16FA9435FCCB}"/>
              </a:ext>
            </a:extLst>
          </p:cNvPr>
          <p:cNvGraphicFramePr>
            <a:graphicFrameLocks noGrp="1"/>
          </p:cNvGraphicFramePr>
          <p:nvPr>
            <p:ph idx="1"/>
            <p:extLst>
              <p:ext uri="{D42A27DB-BD31-4B8C-83A1-F6EECF244321}">
                <p14:modId xmlns:p14="http://schemas.microsoft.com/office/powerpoint/2010/main" val="2137346296"/>
              </p:ext>
            </p:extLst>
          </p:nvPr>
        </p:nvGraphicFramePr>
        <p:xfrm>
          <a:off x="132735" y="1825625"/>
          <a:ext cx="11754465" cy="45309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A7FCF0B1-335C-2F30-EEA8-CABF7CA3A7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flipV="1">
            <a:off x="9359074" y="681903"/>
            <a:ext cx="2528125" cy="1601932"/>
          </a:xfrm>
          <a:prstGeom prst="rect">
            <a:avLst/>
          </a:prstGeom>
        </p:spPr>
      </p:pic>
    </p:spTree>
    <p:extLst>
      <p:ext uri="{BB962C8B-B14F-4D97-AF65-F5344CB8AC3E}">
        <p14:creationId xmlns:p14="http://schemas.microsoft.com/office/powerpoint/2010/main" val="270083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2643-FF14-DC2F-F6EB-E7B1560600E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AD2E46E-F0F9-1832-B93C-6DEF55EEEE52}"/>
              </a:ext>
            </a:extLst>
          </p:cNvPr>
          <p:cNvSpPr>
            <a:spLocks noGrp="1"/>
          </p:cNvSpPr>
          <p:nvPr>
            <p:ph idx="1"/>
          </p:nvPr>
        </p:nvSpPr>
        <p:spPr>
          <a:xfrm>
            <a:off x="464574" y="1415845"/>
            <a:ext cx="11727426" cy="4805363"/>
          </a:xfrm>
        </p:spPr>
        <p:txBody>
          <a:bodyPr>
            <a:normAutofit fontScale="92500" lnSpcReduction="10000"/>
          </a:bodyPr>
          <a:lstStyle/>
          <a:p>
            <a:pPr marL="0" indent="0">
              <a:buNone/>
            </a:pP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Age UK (2022). </a:t>
            </a:r>
            <a:r>
              <a:rPr lang="en-GB" sz="1000" i="1" dirty="0">
                <a:latin typeface="Times New Roman" panose="02020603050405020304" pitchFamily="18" charset="0"/>
                <a:cs typeface="Times New Roman" panose="02020603050405020304" pitchFamily="18" charset="0"/>
              </a:rPr>
              <a:t>The equality act and age discrimination | Age UK</a:t>
            </a:r>
            <a:r>
              <a:rPr lang="en-GB" sz="1000" dirty="0">
                <a:latin typeface="Times New Roman" panose="02020603050405020304" pitchFamily="18" charset="0"/>
                <a:cs typeface="Times New Roman" panose="02020603050405020304" pitchFamily="18" charset="0"/>
              </a:rPr>
              <a:t>. [online] Ageuk.org.uk. Available at: </a:t>
            </a:r>
            <a:r>
              <a:rPr lang="en-GB" sz="1000" u="sng" dirty="0">
                <a:latin typeface="Times New Roman" panose="02020603050405020304" pitchFamily="18" charset="0"/>
                <a:cs typeface="Times New Roman" panose="02020603050405020304" pitchFamily="18" charset="0"/>
                <a:hlinkClick r:id="rId2"/>
              </a:rPr>
              <a:t>https://www.ageuk.org.uk/information-advice/work-learning/discrimination-rights/the-equality-act/</a:t>
            </a:r>
            <a:r>
              <a:rPr lang="en-GB" sz="1000" dirty="0">
                <a:latin typeface="Times New Roman" panose="02020603050405020304" pitchFamily="18" charset="0"/>
                <a:cs typeface="Times New Roman" panose="02020603050405020304" pitchFamily="18" charset="0"/>
              </a:rPr>
              <a:t>. [Accessed 18 Feb. 2026].</a:t>
            </a:r>
          </a:p>
          <a:p>
            <a:r>
              <a:rPr lang="en-GB" sz="1000" dirty="0">
                <a:latin typeface="Times New Roman" panose="02020603050405020304" pitchFamily="18" charset="0"/>
                <a:cs typeface="Times New Roman" panose="02020603050405020304" pitchFamily="18" charset="0"/>
              </a:rPr>
              <a:t>Age UK (2025). </a:t>
            </a:r>
            <a:r>
              <a:rPr lang="en-GB" sz="1000" i="1" dirty="0">
                <a:latin typeface="Times New Roman" panose="02020603050405020304" pitchFamily="18" charset="0"/>
                <a:cs typeface="Times New Roman" panose="02020603050405020304" pitchFamily="18" charset="0"/>
              </a:rPr>
              <a:t>How our Home Support Service helps older Solihull residents live independently</a:t>
            </a:r>
            <a:r>
              <a:rPr lang="en-GB" sz="1000" dirty="0">
                <a:latin typeface="Times New Roman" panose="02020603050405020304" pitchFamily="18" charset="0"/>
                <a:cs typeface="Times New Roman" panose="02020603050405020304" pitchFamily="18" charset="0"/>
              </a:rPr>
              <a:t>. [online] Solihull. Available at: </a:t>
            </a:r>
            <a:r>
              <a:rPr lang="en-GB" sz="1000" u="sng" dirty="0">
                <a:latin typeface="Times New Roman" panose="02020603050405020304" pitchFamily="18" charset="0"/>
                <a:cs typeface="Times New Roman" panose="02020603050405020304" pitchFamily="18" charset="0"/>
                <a:hlinkClick r:id="rId3"/>
              </a:rPr>
              <a:t>https://www.ageuk.org.uk/solihull/about-us/news/articles/2025/hss/</a:t>
            </a:r>
            <a:r>
              <a:rPr lang="en-GB" sz="1000" dirty="0">
                <a:latin typeface="Times New Roman" panose="02020603050405020304" pitchFamily="18" charset="0"/>
                <a:cs typeface="Times New Roman" panose="02020603050405020304" pitchFamily="18" charset="0"/>
              </a:rPr>
              <a:t>  [Accessed 18 Feb. 2026].</a:t>
            </a:r>
          </a:p>
          <a:p>
            <a:r>
              <a:rPr lang="en-US" sz="1000" dirty="0">
                <a:latin typeface="Times New Roman" panose="02020603050405020304" pitchFamily="18" charset="0"/>
                <a:cs typeface="Times New Roman" panose="02020603050405020304" pitchFamily="18" charset="0"/>
              </a:rPr>
              <a:t>Age UK (2022). Assisted Living (extra-care housing) | Housing Choices. [online] Age UK. Available at: </a:t>
            </a:r>
            <a:r>
              <a:rPr lang="en-US" sz="1000" dirty="0">
                <a:latin typeface="Times New Roman" panose="02020603050405020304" pitchFamily="18" charset="0"/>
                <a:cs typeface="Times New Roman" panose="02020603050405020304" pitchFamily="18" charset="0"/>
                <a:hlinkClick r:id="rId4"/>
              </a:rPr>
              <a:t>https://www.ageuk.org.uk/information-advice/care/housing-options/assisted-living-and-extra-care-housing/</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18 Feb. 2026].</a:t>
            </a:r>
          </a:p>
          <a:p>
            <a:r>
              <a:rPr lang="en-US" sz="1000" dirty="0">
                <a:latin typeface="Times New Roman" panose="02020603050405020304" pitchFamily="18" charset="0"/>
                <a:cs typeface="Times New Roman" panose="02020603050405020304" pitchFamily="18" charset="0"/>
              </a:rPr>
              <a:t>Badache, A. C., </a:t>
            </a:r>
            <a:r>
              <a:rPr lang="en-US" sz="1000" dirty="0" err="1">
                <a:latin typeface="Times New Roman" panose="02020603050405020304" pitchFamily="18" charset="0"/>
                <a:cs typeface="Times New Roman" panose="02020603050405020304" pitchFamily="18" charset="0"/>
              </a:rPr>
              <a:t>Dobrosavljevic</a:t>
            </a:r>
            <a:r>
              <a:rPr lang="en-US" sz="1000" dirty="0">
                <a:latin typeface="Times New Roman" panose="02020603050405020304" pitchFamily="18" charset="0"/>
                <a:cs typeface="Times New Roman" panose="02020603050405020304" pitchFamily="18" charset="0"/>
              </a:rPr>
              <a:t>, M., &amp; Barber, S. (2025). Strategies to improve recruitment, retention, working conditions, and skills among the long-term care workforce: An umbrella review of existing evidence. </a:t>
            </a:r>
            <a:r>
              <a:rPr lang="en-US" sz="1000" i="1" dirty="0">
                <a:latin typeface="Times New Roman" panose="02020603050405020304" pitchFamily="18" charset="0"/>
                <a:cs typeface="Times New Roman" panose="02020603050405020304" pitchFamily="18" charset="0"/>
              </a:rPr>
              <a:t>Health Policy</a:t>
            </a:r>
            <a:r>
              <a:rPr lang="en-US" sz="1000" dirty="0">
                <a:latin typeface="Times New Roman" panose="02020603050405020304" pitchFamily="18" charset="0"/>
                <a:cs typeface="Times New Roman" panose="02020603050405020304" pitchFamily="18" charset="0"/>
              </a:rPr>
              <a:t>, 105496.</a:t>
            </a:r>
          </a:p>
          <a:p>
            <a:r>
              <a:rPr lang="en-US" sz="1000" dirty="0">
                <a:latin typeface="Times New Roman" panose="02020603050405020304" pitchFamily="18" charset="0"/>
                <a:cs typeface="Times New Roman" panose="02020603050405020304" pitchFamily="18" charset="0"/>
              </a:rPr>
              <a:t>Barton, C., Sturge, G. and Harker, R. (2024). The UK’s changing population. [online] House of Commons Library. Available at: </a:t>
            </a:r>
            <a:r>
              <a:rPr lang="en-US" sz="1000" dirty="0">
                <a:latin typeface="Times New Roman" panose="02020603050405020304" pitchFamily="18" charset="0"/>
                <a:cs typeface="Times New Roman" panose="02020603050405020304" pitchFamily="18" charset="0"/>
                <a:hlinkClick r:id="rId5"/>
              </a:rPr>
              <a:t>https://commonslibrary.parliament.uk/the-uks-changing-population</a:t>
            </a:r>
            <a:r>
              <a:rPr lang="en-US" sz="1000" dirty="0">
                <a:latin typeface="Times New Roman" panose="02020603050405020304" pitchFamily="18" charset="0"/>
                <a:cs typeface="Times New Roman" panose="02020603050405020304" pitchFamily="18" charset="0"/>
              </a:rPr>
              <a:t>. </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Banerjee, D., </a:t>
            </a:r>
            <a:r>
              <a:rPr lang="en-US" sz="1000" dirty="0" err="1">
                <a:latin typeface="Times New Roman" panose="02020603050405020304" pitchFamily="18" charset="0"/>
                <a:cs typeface="Times New Roman" panose="02020603050405020304" pitchFamily="18" charset="0"/>
              </a:rPr>
              <a:t>Rabheru</a:t>
            </a:r>
            <a:r>
              <a:rPr lang="en-US" sz="1000" dirty="0">
                <a:latin typeface="Times New Roman" panose="02020603050405020304" pitchFamily="18" charset="0"/>
                <a:cs typeface="Times New Roman" panose="02020603050405020304" pitchFamily="18" charset="0"/>
              </a:rPr>
              <a:t>, K., de Mendonca Lima, C. A., &amp; </a:t>
            </a:r>
            <a:r>
              <a:rPr lang="en-US" sz="1000" dirty="0" err="1">
                <a:latin typeface="Times New Roman" panose="02020603050405020304" pitchFamily="18" charset="0"/>
                <a:cs typeface="Times New Roman" panose="02020603050405020304" pitchFamily="18" charset="0"/>
              </a:rPr>
              <a:t>Ivbijaro</a:t>
            </a:r>
            <a:r>
              <a:rPr lang="en-US" sz="1000" dirty="0">
                <a:latin typeface="Times New Roman" panose="02020603050405020304" pitchFamily="18" charset="0"/>
                <a:cs typeface="Times New Roman" panose="02020603050405020304" pitchFamily="18" charset="0"/>
              </a:rPr>
              <a:t>, G. (2021). Role of dignity in mental healthcare: impact on ageism and human rights of older persons. </a:t>
            </a:r>
            <a:r>
              <a:rPr lang="en-US" sz="1000" i="1" dirty="0">
                <a:latin typeface="Times New Roman" panose="02020603050405020304" pitchFamily="18" charset="0"/>
                <a:cs typeface="Times New Roman" panose="02020603050405020304" pitchFamily="18" charset="0"/>
              </a:rPr>
              <a:t>The American Journal of Geriatric Psychiatry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29</a:t>
            </a:r>
            <a:r>
              <a:rPr lang="en-US" sz="1000" dirty="0">
                <a:latin typeface="Times New Roman" panose="02020603050405020304" pitchFamily="18" charset="0"/>
                <a:cs typeface="Times New Roman" panose="02020603050405020304" pitchFamily="18" charset="0"/>
              </a:rPr>
              <a:t>(10), 1000-1008.</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Care Act (2014). </a:t>
            </a:r>
            <a:r>
              <a:rPr lang="en-GB" sz="1000" i="1" dirty="0">
                <a:latin typeface="Times New Roman" panose="02020603050405020304" pitchFamily="18" charset="0"/>
                <a:cs typeface="Times New Roman" panose="02020603050405020304" pitchFamily="18" charset="0"/>
              </a:rPr>
              <a:t>Care Act 2014</a:t>
            </a:r>
            <a:r>
              <a:rPr lang="en-GB" sz="1000" dirty="0">
                <a:latin typeface="Times New Roman" panose="02020603050405020304" pitchFamily="18" charset="0"/>
                <a:cs typeface="Times New Roman" panose="02020603050405020304" pitchFamily="18" charset="0"/>
              </a:rPr>
              <a:t>. [online] Legislation.gov.uk. Available at: </a:t>
            </a:r>
            <a:r>
              <a:rPr lang="en-GB" sz="1000" u="sng" dirty="0">
                <a:latin typeface="Times New Roman" panose="02020603050405020304" pitchFamily="18" charset="0"/>
                <a:cs typeface="Times New Roman" panose="02020603050405020304" pitchFamily="18" charset="0"/>
                <a:hlinkClick r:id="rId6"/>
              </a:rPr>
              <a:t>https://www.legislation.gov.uk/ukpga/2014/23/contents</a:t>
            </a:r>
            <a:r>
              <a:rPr lang="en-GB" sz="1000" dirty="0">
                <a:latin typeface="Times New Roman" panose="02020603050405020304" pitchFamily="18" charset="0"/>
                <a:cs typeface="Times New Roman" panose="02020603050405020304" pitchFamily="18" charset="0"/>
              </a:rPr>
              <a:t>. [Accessed 18 Feb. 2026].</a:t>
            </a:r>
          </a:p>
          <a:p>
            <a:r>
              <a:rPr lang="en-GB" sz="1000" dirty="0">
                <a:latin typeface="Times New Roman" panose="02020603050405020304" pitchFamily="18" charset="0"/>
                <a:cs typeface="Times New Roman" panose="02020603050405020304" pitchFamily="18" charset="0"/>
              </a:rPr>
              <a:t>Centre for Ageing Better (2023) </a:t>
            </a:r>
            <a:r>
              <a:rPr lang="en-GB" sz="1000" i="1" dirty="0">
                <a:latin typeface="Times New Roman" panose="02020603050405020304" pitchFamily="18" charset="0"/>
                <a:cs typeface="Times New Roman" panose="02020603050405020304" pitchFamily="18" charset="0"/>
              </a:rPr>
              <a:t>The State of Ageing 2023-24 </a:t>
            </a:r>
            <a:r>
              <a:rPr lang="en-GB" sz="1000" dirty="0">
                <a:latin typeface="Times New Roman" panose="02020603050405020304" pitchFamily="18" charset="0"/>
                <a:cs typeface="Times New Roman" panose="02020603050405020304" pitchFamily="18" charset="0"/>
              </a:rPr>
              <a:t>Available at: </a:t>
            </a:r>
            <a:r>
              <a:rPr lang="en-GB" sz="1000" u="sng" dirty="0">
                <a:latin typeface="Times New Roman" panose="02020603050405020304" pitchFamily="18" charset="0"/>
                <a:cs typeface="Times New Roman" panose="02020603050405020304" pitchFamily="18" charset="0"/>
                <a:hlinkClick r:id="rId7"/>
              </a:rPr>
              <a:t>https://ageing-better.org.uk/our-ageing-population-state-ageing-2023-4#:~:text=Over%2010%20million%20people%20are%20currently%20aged%2065,to%20more%20than%20double%20to%20over%206%20million</a:t>
            </a:r>
            <a:r>
              <a:rPr lang="en-GB" sz="1000" dirty="0">
                <a:latin typeface="Times New Roman" panose="02020603050405020304" pitchFamily="18" charset="0"/>
                <a:cs typeface="Times New Roman" panose="02020603050405020304" pitchFamily="18" charset="0"/>
              </a:rPr>
              <a:t> (Accessed: 19th February, 2026).</a:t>
            </a:r>
          </a:p>
          <a:p>
            <a:r>
              <a:rPr lang="en-US" sz="1000" dirty="0">
                <a:latin typeface="Times New Roman" panose="02020603050405020304" pitchFamily="18" charset="0"/>
                <a:cs typeface="Times New Roman" panose="02020603050405020304" pitchFamily="18" charset="0"/>
              </a:rPr>
              <a:t>Clotworthy, A., </a:t>
            </a:r>
            <a:r>
              <a:rPr lang="en-US" sz="1000" dirty="0" err="1">
                <a:latin typeface="Times New Roman" panose="02020603050405020304" pitchFamily="18" charset="0"/>
                <a:cs typeface="Times New Roman" panose="02020603050405020304" pitchFamily="18" charset="0"/>
              </a:rPr>
              <a:t>Kusumastuti</a:t>
            </a:r>
            <a:r>
              <a:rPr lang="en-US" sz="1000" dirty="0">
                <a:latin typeface="Times New Roman" panose="02020603050405020304" pitchFamily="18" charset="0"/>
                <a:cs typeface="Times New Roman" panose="02020603050405020304" pitchFamily="18" charset="0"/>
              </a:rPr>
              <a:t>, S., &amp; </a:t>
            </a:r>
            <a:r>
              <a:rPr lang="en-US" sz="1000" dirty="0" err="1">
                <a:latin typeface="Times New Roman" panose="02020603050405020304" pitchFamily="18" charset="0"/>
                <a:cs typeface="Times New Roman" panose="02020603050405020304" pitchFamily="18" charset="0"/>
              </a:rPr>
              <a:t>Westendorp</a:t>
            </a:r>
            <a:r>
              <a:rPr lang="en-US" sz="1000" dirty="0">
                <a:latin typeface="Times New Roman" panose="02020603050405020304" pitchFamily="18" charset="0"/>
                <a:cs typeface="Times New Roman" panose="02020603050405020304" pitchFamily="18" charset="0"/>
              </a:rPr>
              <a:t>, R. G. (2021). </a:t>
            </a:r>
            <a:r>
              <a:rPr lang="en-US" sz="1000" dirty="0" err="1">
                <a:latin typeface="Times New Roman" panose="02020603050405020304" pitchFamily="18" charset="0"/>
                <a:cs typeface="Times New Roman" panose="02020603050405020304" pitchFamily="18" charset="0"/>
              </a:rPr>
              <a:t>Reablement</a:t>
            </a:r>
            <a:r>
              <a:rPr lang="en-US" sz="1000" dirty="0">
                <a:latin typeface="Times New Roman" panose="02020603050405020304" pitchFamily="18" charset="0"/>
                <a:cs typeface="Times New Roman" panose="02020603050405020304" pitchFamily="18" charset="0"/>
              </a:rPr>
              <a:t> through time and space: a scoping review of how the concept of ‘</a:t>
            </a:r>
            <a:r>
              <a:rPr lang="en-US" sz="1000" dirty="0" err="1">
                <a:latin typeface="Times New Roman" panose="02020603050405020304" pitchFamily="18" charset="0"/>
                <a:cs typeface="Times New Roman" panose="02020603050405020304" pitchFamily="18" charset="0"/>
              </a:rPr>
              <a:t>reablement’for</a:t>
            </a:r>
            <a:r>
              <a:rPr lang="en-US" sz="1000" dirty="0">
                <a:latin typeface="Times New Roman" panose="02020603050405020304" pitchFamily="18" charset="0"/>
                <a:cs typeface="Times New Roman" panose="02020603050405020304" pitchFamily="18" charset="0"/>
              </a:rPr>
              <a:t> older people has been defined and </a:t>
            </a:r>
            <a:r>
              <a:rPr lang="en-US" sz="1000" dirty="0" err="1">
                <a:latin typeface="Times New Roman" panose="02020603050405020304" pitchFamily="18" charset="0"/>
                <a:cs typeface="Times New Roman" panose="02020603050405020304" pitchFamily="18" charset="0"/>
              </a:rPr>
              <a:t>operationalised</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BMC geriatrics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21</a:t>
            </a:r>
            <a:r>
              <a:rPr lang="en-US" sz="1000" dirty="0">
                <a:latin typeface="Times New Roman" panose="02020603050405020304" pitchFamily="18" charset="0"/>
                <a:cs typeface="Times New Roman" panose="02020603050405020304" pitchFamily="18" charset="0"/>
              </a:rPr>
              <a:t>(1), 61.</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Diller, R. (2025). Decision-Making Supports and Cognitive Decline. </a:t>
            </a:r>
            <a:r>
              <a:rPr lang="en-US" sz="1000" i="1" dirty="0">
                <a:latin typeface="Times New Roman" panose="02020603050405020304" pitchFamily="18" charset="0"/>
                <a:cs typeface="Times New Roman" panose="02020603050405020304" pitchFamily="18" charset="0"/>
              </a:rPr>
              <a:t>Health Matrix</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35</a:t>
            </a:r>
            <a:r>
              <a:rPr lang="en-US" sz="1000" dirty="0">
                <a:latin typeface="Times New Roman" panose="02020603050405020304" pitchFamily="18" charset="0"/>
                <a:cs typeface="Times New Roman" panose="02020603050405020304" pitchFamily="18" charset="0"/>
              </a:rPr>
              <a:t>, 151.</a:t>
            </a:r>
            <a:endParaRPr lang="en-GB" sz="1000" dirty="0">
              <a:latin typeface="Times New Roman" panose="02020603050405020304" pitchFamily="18" charset="0"/>
              <a:cs typeface="Times New Roman" panose="02020603050405020304" pitchFamily="18" charset="0"/>
            </a:endParaRPr>
          </a:p>
          <a:p>
            <a:r>
              <a:rPr lang="en-GB" sz="1000" dirty="0" err="1">
                <a:latin typeface="Times New Roman" panose="02020603050405020304" pitchFamily="18" charset="0"/>
                <a:cs typeface="Times New Roman" panose="02020603050405020304" pitchFamily="18" charset="0"/>
              </a:rPr>
              <a:t>ementiaallianceinternational</a:t>
            </a:r>
            <a:r>
              <a:rPr lang="en-GB" sz="1000" dirty="0">
                <a:latin typeface="Times New Roman" panose="02020603050405020304" pitchFamily="18" charset="0"/>
                <a:cs typeface="Times New Roman" panose="02020603050405020304" pitchFamily="18" charset="0"/>
              </a:rPr>
              <a:t> (2025). </a:t>
            </a:r>
            <a:r>
              <a:rPr lang="en-GB" sz="1000" i="1" dirty="0">
                <a:latin typeface="Times New Roman" panose="02020603050405020304" pitchFamily="18" charset="0"/>
                <a:cs typeface="Times New Roman" panose="02020603050405020304" pitchFamily="18" charset="0"/>
              </a:rPr>
              <a:t>The Remarkable De </a:t>
            </a:r>
            <a:r>
              <a:rPr lang="en-GB" sz="1000" i="1" dirty="0" err="1">
                <a:latin typeface="Times New Roman" panose="02020603050405020304" pitchFamily="18" charset="0"/>
                <a:cs typeface="Times New Roman" panose="02020603050405020304" pitchFamily="18" charset="0"/>
              </a:rPr>
              <a:t>Hogeweyk</a:t>
            </a:r>
            <a:r>
              <a:rPr lang="en-GB" sz="1000" i="1" dirty="0">
                <a:latin typeface="Times New Roman" panose="02020603050405020304" pitchFamily="18" charset="0"/>
                <a:cs typeface="Times New Roman" panose="02020603050405020304" pitchFamily="18" charset="0"/>
              </a:rPr>
              <a:t> ‘Dementia Village’- A Blueprint For Living With End Stage Dementia</a:t>
            </a:r>
            <a:r>
              <a:rPr lang="en-GB" sz="1000" dirty="0">
                <a:latin typeface="Times New Roman" panose="02020603050405020304" pitchFamily="18" charset="0"/>
                <a:cs typeface="Times New Roman" panose="02020603050405020304" pitchFamily="18" charset="0"/>
              </a:rPr>
              <a:t>. [online] Dementia Alliance International. Available at: </a:t>
            </a:r>
            <a:r>
              <a:rPr lang="en-GB" sz="1000" u="sng" dirty="0">
                <a:latin typeface="Times New Roman" panose="02020603050405020304" pitchFamily="18" charset="0"/>
                <a:cs typeface="Times New Roman" panose="02020603050405020304" pitchFamily="18" charset="0"/>
                <a:hlinkClick r:id="rId8"/>
              </a:rPr>
              <a:t>https://dementiaallianceinternational.org/blog/the-remarkable-de-hogeweyk-dementia-village-a-blueprint-for-living-with-end-stage-dementia</a:t>
            </a:r>
            <a:r>
              <a:rPr lang="en-GB" sz="1000" dirty="0">
                <a:latin typeface="Times New Roman" panose="02020603050405020304" pitchFamily="18" charset="0"/>
                <a:cs typeface="Times New Roman" panose="02020603050405020304" pitchFamily="18" charset="0"/>
              </a:rPr>
              <a:t>. [Accessed 18 Feb. 2026].</a:t>
            </a:r>
          </a:p>
          <a:p>
            <a:r>
              <a:rPr lang="en-US" sz="1000" dirty="0" err="1">
                <a:latin typeface="Times New Roman" panose="02020603050405020304" pitchFamily="18" charset="0"/>
                <a:cs typeface="Times New Roman" panose="02020603050405020304" pitchFamily="18" charset="0"/>
              </a:rPr>
              <a:t>Gobburi</a:t>
            </a:r>
            <a:r>
              <a:rPr lang="en-US" sz="1000" dirty="0">
                <a:latin typeface="Times New Roman" panose="02020603050405020304" pitchFamily="18" charset="0"/>
                <a:cs typeface="Times New Roman" panose="02020603050405020304" pitchFamily="18" charset="0"/>
              </a:rPr>
              <a:t>, R. K., </a:t>
            </a:r>
            <a:r>
              <a:rPr lang="en-US" sz="1000" dirty="0" err="1">
                <a:latin typeface="Times New Roman" panose="02020603050405020304" pitchFamily="18" charset="0"/>
                <a:cs typeface="Times New Roman" panose="02020603050405020304" pitchFamily="18" charset="0"/>
              </a:rPr>
              <a:t>Olawade</a:t>
            </a:r>
            <a:r>
              <a:rPr lang="en-US" sz="1000" dirty="0">
                <a:latin typeface="Times New Roman" panose="02020603050405020304" pitchFamily="18" charset="0"/>
                <a:cs typeface="Times New Roman" panose="02020603050405020304" pitchFamily="18" charset="0"/>
              </a:rPr>
              <a:t>, D. B., Olatunji, G. D., Kokori, E., </a:t>
            </a:r>
            <a:r>
              <a:rPr lang="en-US" sz="1000" dirty="0" err="1">
                <a:latin typeface="Times New Roman" panose="02020603050405020304" pitchFamily="18" charset="0"/>
                <a:cs typeface="Times New Roman" panose="02020603050405020304" pitchFamily="18" charset="0"/>
              </a:rPr>
              <a:t>Aderinto</a:t>
            </a:r>
            <a:r>
              <a:rPr lang="en-US" sz="1000" dirty="0">
                <a:latin typeface="Times New Roman" panose="02020603050405020304" pitchFamily="18" charset="0"/>
                <a:cs typeface="Times New Roman" panose="02020603050405020304" pitchFamily="18" charset="0"/>
              </a:rPr>
              <a:t>, N., &amp; David-</a:t>
            </a:r>
            <a:r>
              <a:rPr lang="en-US" sz="1000" dirty="0" err="1">
                <a:latin typeface="Times New Roman" panose="02020603050405020304" pitchFamily="18" charset="0"/>
                <a:cs typeface="Times New Roman" panose="02020603050405020304" pitchFamily="18" charset="0"/>
              </a:rPr>
              <a:t>Olawade</a:t>
            </a:r>
            <a:r>
              <a:rPr lang="en-US" sz="1000" dirty="0">
                <a:latin typeface="Times New Roman" panose="02020603050405020304" pitchFamily="18" charset="0"/>
                <a:cs typeface="Times New Roman" panose="02020603050405020304" pitchFamily="18" charset="0"/>
              </a:rPr>
              <a:t>, A. C. (2025). Telemedicine use in rural areas of the United Kingdom to improve access to healthcare facilities: A review of current evidence. </a:t>
            </a:r>
            <a:r>
              <a:rPr lang="en-US" sz="1000" i="1" dirty="0">
                <a:latin typeface="Times New Roman" panose="02020603050405020304" pitchFamily="18" charset="0"/>
                <a:cs typeface="Times New Roman" panose="02020603050405020304" pitchFamily="18" charset="0"/>
              </a:rPr>
              <a:t>Informatics and Health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a:t>
            </a:r>
            <a:r>
              <a:rPr lang="en-US" sz="1000" dirty="0">
                <a:latin typeface="Times New Roman" panose="02020603050405020304" pitchFamily="18" charset="0"/>
                <a:cs typeface="Times New Roman" panose="02020603050405020304" pitchFamily="18" charset="0"/>
              </a:rPr>
              <a:t>(1), 41-48.</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Guedes, J., &amp; Melo, S. (2022). Continuity theory. In </a:t>
            </a:r>
            <a:r>
              <a:rPr lang="en-US" sz="1000" i="1" dirty="0">
                <a:latin typeface="Times New Roman" panose="02020603050405020304" pitchFamily="18" charset="0"/>
                <a:cs typeface="Times New Roman" panose="02020603050405020304" pitchFamily="18" charset="0"/>
              </a:rPr>
              <a:t>Encyclopedia of gerontology and population aging</a:t>
            </a:r>
            <a:r>
              <a:rPr lang="en-US" sz="1000" dirty="0">
                <a:latin typeface="Times New Roman" panose="02020603050405020304" pitchFamily="18" charset="0"/>
                <a:cs typeface="Times New Roman" panose="02020603050405020304" pitchFamily="18" charset="0"/>
              </a:rPr>
              <a:t> (pp. 1170-1180). Cham: Springer International Publishing.</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Helping hands (2017). </a:t>
            </a:r>
            <a:r>
              <a:rPr lang="en-GB" sz="1000" i="1" dirty="0">
                <a:latin typeface="Times New Roman" panose="02020603050405020304" pitchFamily="18" charset="0"/>
                <a:cs typeface="Times New Roman" panose="02020603050405020304" pitchFamily="18" charset="0"/>
              </a:rPr>
              <a:t>Domiciliary Care - What is Domiciliary Care | Helping Hands Home Care</a:t>
            </a:r>
            <a:r>
              <a:rPr lang="en-GB" sz="1000" dirty="0">
                <a:latin typeface="Times New Roman" panose="02020603050405020304" pitchFamily="18" charset="0"/>
                <a:cs typeface="Times New Roman" panose="02020603050405020304" pitchFamily="18" charset="0"/>
              </a:rPr>
              <a:t>. [online] Helping Hands Home Care. Available at: </a:t>
            </a:r>
            <a:r>
              <a:rPr lang="en-GB" sz="1000" u="sng" dirty="0">
                <a:latin typeface="Times New Roman" panose="02020603050405020304" pitchFamily="18" charset="0"/>
                <a:cs typeface="Times New Roman" panose="02020603050405020304" pitchFamily="18" charset="0"/>
                <a:hlinkClick r:id="rId9"/>
              </a:rPr>
              <a:t>https://www.helpinghandshomecare.co.uk/home-care-services/domiciliary-care/</a:t>
            </a:r>
            <a:r>
              <a:rPr lang="en-GB" sz="1000" dirty="0">
                <a:latin typeface="Times New Roman" panose="02020603050405020304" pitchFamily="18" charset="0"/>
                <a:cs typeface="Times New Roman" panose="02020603050405020304" pitchFamily="18" charset="0"/>
              </a:rPr>
              <a:t>. [Accessed 18 Feb. 2026].</a:t>
            </a:r>
          </a:p>
          <a:p>
            <a:r>
              <a:rPr lang="en-US" sz="1000" dirty="0">
                <a:latin typeface="Times New Roman" panose="02020603050405020304" pitchFamily="18" charset="0"/>
                <a:cs typeface="Times New Roman" panose="02020603050405020304" pitchFamily="18" charset="0"/>
              </a:rPr>
              <a:t>Jones, N. L., Gilman, S. E., Cheng, T. L., Drury, S. S., Hill, C. V., &amp; </a:t>
            </a:r>
            <a:r>
              <a:rPr lang="en-US" sz="1000" dirty="0" err="1">
                <a:latin typeface="Times New Roman" panose="02020603050405020304" pitchFamily="18" charset="0"/>
                <a:cs typeface="Times New Roman" panose="02020603050405020304" pitchFamily="18" charset="0"/>
              </a:rPr>
              <a:t>Geronimus</a:t>
            </a:r>
            <a:r>
              <a:rPr lang="en-US" sz="1000" dirty="0">
                <a:latin typeface="Times New Roman" panose="02020603050405020304" pitchFamily="18" charset="0"/>
                <a:cs typeface="Times New Roman" panose="02020603050405020304" pitchFamily="18" charset="0"/>
              </a:rPr>
              <a:t>, A. T. (2019). Life course approaches to the causes of health disparities. </a:t>
            </a:r>
            <a:r>
              <a:rPr lang="en-US" sz="1000" i="1" dirty="0">
                <a:latin typeface="Times New Roman" panose="02020603050405020304" pitchFamily="18" charset="0"/>
                <a:cs typeface="Times New Roman" panose="02020603050405020304" pitchFamily="18" charset="0"/>
              </a:rPr>
              <a:t>American journal of public health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109</a:t>
            </a:r>
            <a:r>
              <a:rPr lang="en-US" sz="1000" dirty="0">
                <a:latin typeface="Times New Roman" panose="02020603050405020304" pitchFamily="18" charset="0"/>
                <a:cs typeface="Times New Roman" panose="02020603050405020304" pitchFamily="18" charset="0"/>
              </a:rPr>
              <a:t>(S1), S48-S55.</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Khatri, R., </a:t>
            </a:r>
            <a:r>
              <a:rPr lang="en-US" sz="1000" dirty="0" err="1">
                <a:latin typeface="Times New Roman" panose="02020603050405020304" pitchFamily="18" charset="0"/>
                <a:cs typeface="Times New Roman" panose="02020603050405020304" pitchFamily="18" charset="0"/>
              </a:rPr>
              <a:t>Endalamaw</a:t>
            </a:r>
            <a:r>
              <a:rPr lang="en-US" sz="1000" dirty="0">
                <a:latin typeface="Times New Roman" panose="02020603050405020304" pitchFamily="18" charset="0"/>
                <a:cs typeface="Times New Roman" panose="02020603050405020304" pitchFamily="18" charset="0"/>
              </a:rPr>
              <a:t>, A., </a:t>
            </a:r>
            <a:r>
              <a:rPr lang="en-US" sz="1000" dirty="0" err="1">
                <a:latin typeface="Times New Roman" panose="02020603050405020304" pitchFamily="18" charset="0"/>
                <a:cs typeface="Times New Roman" panose="02020603050405020304" pitchFamily="18" charset="0"/>
              </a:rPr>
              <a:t>Erku</a:t>
            </a:r>
            <a:r>
              <a:rPr lang="en-US" sz="1000" dirty="0">
                <a:latin typeface="Times New Roman" panose="02020603050405020304" pitchFamily="18" charset="0"/>
                <a:cs typeface="Times New Roman" panose="02020603050405020304" pitchFamily="18" charset="0"/>
              </a:rPr>
              <a:t>, D., </a:t>
            </a:r>
            <a:r>
              <a:rPr lang="en-US" sz="1000" dirty="0" err="1">
                <a:latin typeface="Times New Roman" panose="02020603050405020304" pitchFamily="18" charset="0"/>
                <a:cs typeface="Times New Roman" panose="02020603050405020304" pitchFamily="18" charset="0"/>
              </a:rPr>
              <a:t>Wolka</a:t>
            </a:r>
            <a:r>
              <a:rPr lang="en-US" sz="1000" dirty="0">
                <a:latin typeface="Times New Roman" panose="02020603050405020304" pitchFamily="18" charset="0"/>
                <a:cs typeface="Times New Roman" panose="02020603050405020304" pitchFamily="18" charset="0"/>
              </a:rPr>
              <a:t>, E., Nigatu, F., Zewdie, A., &amp; Assefa, Y. (2023). Continuity and care coordination of primary health care: a scoping review. </a:t>
            </a:r>
            <a:r>
              <a:rPr lang="en-US" sz="1000" i="1" dirty="0">
                <a:latin typeface="Times New Roman" panose="02020603050405020304" pitchFamily="18" charset="0"/>
                <a:cs typeface="Times New Roman" panose="02020603050405020304" pitchFamily="18" charset="0"/>
              </a:rPr>
              <a:t>BMC Health Services Research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23</a:t>
            </a:r>
            <a:r>
              <a:rPr lang="en-US" sz="1000" dirty="0">
                <a:latin typeface="Times New Roman" panose="02020603050405020304" pitchFamily="18" charset="0"/>
                <a:cs typeface="Times New Roman" panose="02020603050405020304" pitchFamily="18" charset="0"/>
              </a:rPr>
              <a:t>(1), 750.</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Leigh-Hunt, N., </a:t>
            </a:r>
            <a:r>
              <a:rPr lang="en-US" sz="1000" dirty="0" err="1">
                <a:latin typeface="Times New Roman" panose="02020603050405020304" pitchFamily="18" charset="0"/>
                <a:cs typeface="Times New Roman" panose="02020603050405020304" pitchFamily="18" charset="0"/>
              </a:rPr>
              <a:t>Bagguley</a:t>
            </a:r>
            <a:r>
              <a:rPr lang="en-US" sz="1000" dirty="0">
                <a:latin typeface="Times New Roman" panose="02020603050405020304" pitchFamily="18" charset="0"/>
                <a:cs typeface="Times New Roman" panose="02020603050405020304" pitchFamily="18" charset="0"/>
              </a:rPr>
              <a:t>, D., Bash, K., Turner, V., Turnbull, S., </a:t>
            </a:r>
            <a:r>
              <a:rPr lang="en-US" sz="1000" dirty="0" err="1">
                <a:latin typeface="Times New Roman" panose="02020603050405020304" pitchFamily="18" charset="0"/>
                <a:cs typeface="Times New Roman" panose="02020603050405020304" pitchFamily="18" charset="0"/>
              </a:rPr>
              <a:t>Valtorta</a:t>
            </a:r>
            <a:r>
              <a:rPr lang="en-US" sz="1000" dirty="0">
                <a:latin typeface="Times New Roman" panose="02020603050405020304" pitchFamily="18" charset="0"/>
                <a:cs typeface="Times New Roman" panose="02020603050405020304" pitchFamily="18" charset="0"/>
              </a:rPr>
              <a:t>, N., &amp; Caan, W. (2017). An overview of systematic reviews on the public health consequences of social isolation and loneliness. </a:t>
            </a:r>
            <a:r>
              <a:rPr lang="en-US" sz="1000" i="1" dirty="0">
                <a:latin typeface="Times New Roman" panose="02020603050405020304" pitchFamily="18" charset="0"/>
                <a:cs typeface="Times New Roman" panose="02020603050405020304" pitchFamily="18" charset="0"/>
              </a:rPr>
              <a:t>Public health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152</a:t>
            </a:r>
            <a:r>
              <a:rPr lang="en-US" sz="1000" dirty="0">
                <a:latin typeface="Times New Roman" panose="02020603050405020304" pitchFamily="18" charset="0"/>
                <a:cs typeface="Times New Roman" panose="02020603050405020304" pitchFamily="18" charset="0"/>
              </a:rPr>
              <a:t>, 157-171.</a:t>
            </a:r>
          </a:p>
          <a:p>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2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1873-7D07-422C-4547-85F3E8E5E5D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D66D1E-FE50-E86F-CB20-FAC35A81D5FC}"/>
              </a:ext>
            </a:extLst>
          </p:cNvPr>
          <p:cNvSpPr>
            <a:spLocks noGrp="1"/>
          </p:cNvSpPr>
          <p:nvPr>
            <p:ph idx="1"/>
          </p:nvPr>
        </p:nvSpPr>
        <p:spPr/>
        <p:txBody>
          <a:bodyPr>
            <a:normAutofit/>
          </a:bodyPr>
          <a:lstStyle/>
          <a:p>
            <a:r>
              <a:rPr lang="en-GB" sz="1200" dirty="0">
                <a:latin typeface="Times New Roman" panose="02020603050405020304" pitchFamily="18" charset="0"/>
                <a:cs typeface="Times New Roman" panose="02020603050405020304" pitchFamily="18" charset="0"/>
              </a:rPr>
              <a:t>McDermott, O., Charlesworth, G., </a:t>
            </a:r>
            <a:r>
              <a:rPr lang="en-GB" sz="1200" dirty="0" err="1">
                <a:latin typeface="Times New Roman" panose="02020603050405020304" pitchFamily="18" charset="0"/>
                <a:cs typeface="Times New Roman" panose="02020603050405020304" pitchFamily="18" charset="0"/>
              </a:rPr>
              <a:t>Hogervorst</a:t>
            </a:r>
            <a:r>
              <a:rPr lang="en-GB" sz="1200" dirty="0">
                <a:latin typeface="Times New Roman" panose="02020603050405020304" pitchFamily="18" charset="0"/>
                <a:cs typeface="Times New Roman" panose="02020603050405020304" pitchFamily="18" charset="0"/>
              </a:rPr>
              <a:t>, E., Stoner, C., Moniz-Cook, E., Spector, A., ... &amp; Orrell, M. (2019). Psychosocial interventions for people with dementia: a synthesis of systematic reviews. </a:t>
            </a:r>
            <a:r>
              <a:rPr lang="en-GB" sz="1200" i="1" dirty="0">
                <a:latin typeface="Times New Roman" panose="02020603050405020304" pitchFamily="18" charset="0"/>
                <a:cs typeface="Times New Roman" panose="02020603050405020304" pitchFamily="18" charset="0"/>
              </a:rPr>
              <a:t>Aging &amp; mental 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23</a:t>
            </a:r>
            <a:r>
              <a:rPr lang="en-GB" sz="1200" dirty="0">
                <a:latin typeface="Times New Roman" panose="02020603050405020304" pitchFamily="18" charset="0"/>
                <a:cs typeface="Times New Roman" panose="02020603050405020304" pitchFamily="18" charset="0"/>
              </a:rPr>
              <a:t>(4), 393-403.</a:t>
            </a:r>
          </a:p>
          <a:p>
            <a:r>
              <a:rPr lang="en-GB" sz="1200" dirty="0">
                <a:latin typeface="Times New Roman" panose="02020603050405020304" pitchFamily="18" charset="0"/>
                <a:cs typeface="Times New Roman" panose="02020603050405020304" pitchFamily="18" charset="0"/>
              </a:rPr>
              <a:t>Mencap (2019). </a:t>
            </a:r>
            <a:r>
              <a:rPr lang="en-GB" sz="1200" i="1" dirty="0">
                <a:latin typeface="Times New Roman" panose="02020603050405020304" pitchFamily="18" charset="0"/>
                <a:cs typeface="Times New Roman" panose="02020603050405020304" pitchFamily="18" charset="0"/>
              </a:rPr>
              <a:t>The Mental Capacity Act</a:t>
            </a:r>
            <a:r>
              <a:rPr lang="en-GB" sz="1200" dirty="0">
                <a:latin typeface="Times New Roman" panose="02020603050405020304" pitchFamily="18" charset="0"/>
                <a:cs typeface="Times New Roman" panose="02020603050405020304" pitchFamily="18" charset="0"/>
              </a:rPr>
              <a:t>. [online] Mencap. Available at: </a:t>
            </a:r>
            <a:r>
              <a:rPr lang="en-GB" sz="1200" u="sng" dirty="0">
                <a:latin typeface="Times New Roman" panose="02020603050405020304" pitchFamily="18" charset="0"/>
                <a:cs typeface="Times New Roman" panose="02020603050405020304" pitchFamily="18" charset="0"/>
                <a:hlinkClick r:id="rId2"/>
              </a:rPr>
              <a:t>https://www.mencap.org.uk/advice-and-support/mental-capacity-act</a:t>
            </a:r>
            <a:r>
              <a:rPr lang="en-GB" sz="1200" dirty="0">
                <a:latin typeface="Times New Roman" panose="02020603050405020304" pitchFamily="18" charset="0"/>
                <a:cs typeface="Times New Roman" panose="02020603050405020304" pitchFamily="18" charset="0"/>
              </a:rPr>
              <a:t>. [Accessed 18 Feb. 2026].</a:t>
            </a:r>
          </a:p>
          <a:p>
            <a:r>
              <a:rPr lang="en-GB" sz="1200" dirty="0">
                <a:latin typeface="Times New Roman" panose="02020603050405020304" pitchFamily="18" charset="0"/>
                <a:cs typeface="Times New Roman" panose="02020603050405020304" pitchFamily="18" charset="0"/>
              </a:rPr>
              <a:t>NHS  England (2020) </a:t>
            </a:r>
            <a:r>
              <a:rPr lang="en-GB" sz="1200" i="1" dirty="0">
                <a:latin typeface="Times New Roman" panose="02020603050405020304" pitchFamily="18" charset="0"/>
                <a:cs typeface="Times New Roman" panose="02020603050405020304" pitchFamily="18" charset="0"/>
              </a:rPr>
              <a:t>Age </a:t>
            </a:r>
            <a:r>
              <a:rPr lang="en-GB" sz="1200" dirty="0">
                <a:latin typeface="Times New Roman" panose="02020603050405020304" pitchFamily="18" charset="0"/>
                <a:cs typeface="Times New Roman" panose="02020603050405020304" pitchFamily="18" charset="0"/>
              </a:rPr>
              <a:t>Available at: </a:t>
            </a:r>
            <a:r>
              <a:rPr lang="en-GB" sz="1200" u="sng" dirty="0">
                <a:latin typeface="Times New Roman" panose="02020603050405020304" pitchFamily="18" charset="0"/>
                <a:cs typeface="Times New Roman" panose="02020603050405020304" pitchFamily="18" charset="0"/>
                <a:hlinkClick r:id="rId3"/>
              </a:rPr>
              <a:t>https://service-manual.nhs.uk/content/inclusive-content/age</a:t>
            </a:r>
            <a:r>
              <a:rPr lang="en-GB" sz="1200" dirty="0">
                <a:latin typeface="Times New Roman" panose="02020603050405020304" pitchFamily="18" charset="0"/>
                <a:cs typeface="Times New Roman" panose="02020603050405020304" pitchFamily="18" charset="0"/>
              </a:rPr>
              <a:t> (Accessed: 19th February, 2026).</a:t>
            </a:r>
          </a:p>
          <a:p>
            <a:r>
              <a:rPr lang="en-GB" sz="1200" dirty="0">
                <a:latin typeface="Times New Roman" panose="02020603050405020304" pitchFamily="18" charset="0"/>
                <a:cs typeface="Times New Roman" panose="02020603050405020304" pitchFamily="18" charset="0"/>
              </a:rPr>
              <a:t>NHS England (2019). </a:t>
            </a:r>
            <a:r>
              <a:rPr lang="en-GB" sz="1200" i="1" dirty="0">
                <a:latin typeface="Times New Roman" panose="02020603050405020304" pitchFamily="18" charset="0"/>
                <a:cs typeface="Times New Roman" panose="02020603050405020304" pitchFamily="18" charset="0"/>
              </a:rPr>
              <a:t>NHS Long Term Plan</a:t>
            </a:r>
            <a:r>
              <a:rPr lang="en-GB" sz="1200" dirty="0">
                <a:latin typeface="Times New Roman" panose="02020603050405020304" pitchFamily="18" charset="0"/>
                <a:cs typeface="Times New Roman" panose="02020603050405020304" pitchFamily="18" charset="0"/>
              </a:rPr>
              <a:t>. [online] NHS England. Available at: </a:t>
            </a:r>
            <a:r>
              <a:rPr lang="en-GB" sz="1200" u="sng" dirty="0">
                <a:latin typeface="Times New Roman" panose="02020603050405020304" pitchFamily="18" charset="0"/>
                <a:cs typeface="Times New Roman" panose="02020603050405020304" pitchFamily="18" charset="0"/>
                <a:hlinkClick r:id="rId4"/>
              </a:rPr>
              <a:t>https://www.longtermplan.nhs.uk/</a:t>
            </a:r>
            <a:r>
              <a:rPr lang="en-GB" sz="1200" dirty="0">
                <a:latin typeface="Times New Roman" panose="02020603050405020304" pitchFamily="18" charset="0"/>
                <a:cs typeface="Times New Roman" panose="02020603050405020304" pitchFamily="18" charset="0"/>
              </a:rPr>
              <a:t>. (Accessed: 19th February, 2026).</a:t>
            </a:r>
          </a:p>
          <a:p>
            <a:r>
              <a:rPr lang="en-GB" sz="1200" dirty="0">
                <a:latin typeface="Times New Roman" panose="02020603050405020304" pitchFamily="18" charset="0"/>
                <a:cs typeface="Times New Roman" panose="02020603050405020304" pitchFamily="18" charset="0"/>
              </a:rPr>
              <a:t>ONS (2025). National Population Projections: 2022-Based. [online] Ons.gov.uk. Available at: </a:t>
            </a:r>
            <a:r>
              <a:rPr lang="en-GB" sz="1200" dirty="0">
                <a:latin typeface="Times New Roman" panose="02020603050405020304" pitchFamily="18" charset="0"/>
                <a:cs typeface="Times New Roman" panose="02020603050405020304" pitchFamily="18" charset="0"/>
                <a:hlinkClick r:id="rId5"/>
              </a:rPr>
              <a:t>https://www.ons.gov.uk/peoplepopulationandcommunity/populationandmigration/populationprojections/bulletins/nationalpopulationprojections/2022based</a:t>
            </a:r>
            <a:r>
              <a:rPr lang="en-GB" sz="1200" dirty="0">
                <a:latin typeface="Times New Roman" panose="02020603050405020304" pitchFamily="18" charset="0"/>
                <a:cs typeface="Times New Roman" panose="02020603050405020304" pitchFamily="18" charset="0"/>
              </a:rPr>
              <a:t>. (Accessed: 19th February, 2026).</a:t>
            </a:r>
          </a:p>
          <a:p>
            <a:r>
              <a:rPr lang="en-US" sz="1200" dirty="0">
                <a:latin typeface="Times New Roman" panose="02020603050405020304" pitchFamily="18" charset="0"/>
                <a:cs typeface="Times New Roman" panose="02020603050405020304" pitchFamily="18" charset="0"/>
              </a:rPr>
              <a:t>Park, S., &amp; Humphry, J. (2019). Exclusion by design: intersections of social, digital and data exclusion. </a:t>
            </a:r>
            <a:r>
              <a:rPr lang="en-US" sz="1200" i="1" dirty="0">
                <a:latin typeface="Times New Roman" panose="02020603050405020304" pitchFamily="18" charset="0"/>
                <a:cs typeface="Times New Roman" panose="02020603050405020304" pitchFamily="18" charset="0"/>
              </a:rPr>
              <a:t>Information, Communication &amp; Society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(7), 934-953.</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Santana, M. J., Manalili, K., Jolley, R. J., Zelinsky, S., Quan, H., &amp; Lu, M. (2018). How to practice person‐centred care: A conceptual framework. </a:t>
            </a:r>
            <a:r>
              <a:rPr lang="en-US" sz="1200" i="1" dirty="0">
                <a:latin typeface="Times New Roman" panose="02020603050405020304" pitchFamily="18" charset="0"/>
                <a:cs typeface="Times New Roman" panose="02020603050405020304" pitchFamily="18" charset="0"/>
              </a:rPr>
              <a:t>Health Expectations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21</a:t>
            </a:r>
            <a:r>
              <a:rPr lang="en-US" sz="1200" dirty="0">
                <a:latin typeface="Times New Roman" panose="02020603050405020304" pitchFamily="18" charset="0"/>
                <a:cs typeface="Times New Roman" panose="02020603050405020304" pitchFamily="18" charset="0"/>
              </a:rPr>
              <a:t>(2), 429-440.</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Teles, S., &amp; Ribeiro, O. (2022). Activity theory. In </a:t>
            </a:r>
            <a:r>
              <a:rPr lang="en-US" sz="1200" i="1" dirty="0">
                <a:latin typeface="Times New Roman" panose="02020603050405020304" pitchFamily="18" charset="0"/>
                <a:cs typeface="Times New Roman" panose="02020603050405020304" pitchFamily="18" charset="0"/>
              </a:rPr>
              <a:t>Encyclopedia of gerontology and population aging</a:t>
            </a:r>
            <a:r>
              <a:rPr lang="en-US" sz="1200" dirty="0">
                <a:latin typeface="Times New Roman" panose="02020603050405020304" pitchFamily="18" charset="0"/>
                <a:cs typeface="Times New Roman" panose="02020603050405020304" pitchFamily="18" charset="0"/>
              </a:rPr>
              <a:t> (pp. 36-44). Cham: Springer International Publishing.</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Trading Economics (2026). </a:t>
            </a:r>
            <a:r>
              <a:rPr lang="en-GB" sz="1200" i="1" dirty="0">
                <a:latin typeface="Times New Roman" panose="02020603050405020304" pitchFamily="18" charset="0"/>
                <a:cs typeface="Times New Roman" panose="02020603050405020304" pitchFamily="18" charset="0"/>
              </a:rPr>
              <a:t>United Kingdom - Age Dependency Ratio, Old (% Of Working-age Population) - 2026 Data 2027 Forecast 1960-2024 Historical</a:t>
            </a:r>
            <a:r>
              <a:rPr lang="en-GB" sz="1200" dirty="0">
                <a:latin typeface="Times New Roman" panose="02020603050405020304" pitchFamily="18" charset="0"/>
                <a:cs typeface="Times New Roman" panose="02020603050405020304" pitchFamily="18" charset="0"/>
              </a:rPr>
              <a:t>. [online] Tradingeconomics.com. Available at: </a:t>
            </a:r>
            <a:r>
              <a:rPr lang="en-GB" sz="1200" u="sng" dirty="0">
                <a:latin typeface="Times New Roman" panose="02020603050405020304" pitchFamily="18" charset="0"/>
                <a:cs typeface="Times New Roman" panose="02020603050405020304" pitchFamily="18" charset="0"/>
                <a:hlinkClick r:id="rId6"/>
              </a:rPr>
              <a:t>https://tradingeconomics.com/united-kingdom/age-dependency-ratio-old-percent-of-working-age-population-wb-data.html</a:t>
            </a:r>
            <a:r>
              <a:rPr lang="en-GB" sz="1200" dirty="0">
                <a:latin typeface="Times New Roman" panose="02020603050405020304" pitchFamily="18" charset="0"/>
                <a:cs typeface="Times New Roman" panose="02020603050405020304" pitchFamily="18" charset="0"/>
              </a:rPr>
              <a:t>. (Accessed: 19th February, 2026).</a:t>
            </a:r>
          </a:p>
          <a:p>
            <a:r>
              <a:rPr lang="en-US" sz="1200" dirty="0">
                <a:latin typeface="Times New Roman" panose="02020603050405020304" pitchFamily="18" charset="0"/>
                <a:cs typeface="Times New Roman" panose="02020603050405020304" pitchFamily="18" charset="0"/>
              </a:rPr>
              <a:t>Zhang, W., &amp; Wang, A. P. (2025). Functional ability of older adults based on the world health organization framework of healthy ageing: a scoping review. </a:t>
            </a:r>
            <a:r>
              <a:rPr lang="en-US" sz="1200" i="1" dirty="0">
                <a:latin typeface="Times New Roman" panose="02020603050405020304" pitchFamily="18" charset="0"/>
                <a:cs typeface="Times New Roman" panose="02020603050405020304" pitchFamily="18" charset="0"/>
              </a:rPr>
              <a:t>Journal of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33</a:t>
            </a:r>
            <a:r>
              <a:rPr lang="en-US" sz="1200" dirty="0">
                <a:latin typeface="Times New Roman" panose="02020603050405020304" pitchFamily="18" charset="0"/>
                <a:cs typeface="Times New Roman" panose="02020603050405020304" pitchFamily="18" charset="0"/>
              </a:rPr>
              <a:t>(7), 1513-1531.</a:t>
            </a:r>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3388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2789</Words>
  <Application>Microsoft Office PowerPoint</Application>
  <PresentationFormat>Widescreen</PresentationFormat>
  <Paragraphs>120</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EVALUATING THE CARE AND SUPPORT NEEDS OF OLDER PEOPLE</vt:lpstr>
      <vt:lpstr>Introduction</vt:lpstr>
      <vt:lpstr>Ageing Population</vt:lpstr>
      <vt:lpstr>Care and Support Needs: Functional Ability</vt:lpstr>
      <vt:lpstr>UK Care Provision: Residential Care</vt:lpstr>
      <vt:lpstr>UK Care Provision: Domiciliary Care </vt:lpstr>
      <vt:lpstr>Challenges to Independence and Functional Ability</vt:lpstr>
      <vt:lpstr>Theories of Ageing and Care Practice</vt:lpstr>
      <vt:lpstr>Policy and Legislation in the UK</vt:lpstr>
      <vt:lpstr>Technological Innovations in Elderly Care</vt:lpstr>
      <vt:lpstr>Example</vt:lpstr>
      <vt:lpstr>Recommendations for Improvement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CARE AND SUPPORT NEEDS OF OLDER PEOPLE</dc:title>
  <dc:creator>Sehrish Kayani</dc:creator>
  <cp:lastModifiedBy>Guest User</cp:lastModifiedBy>
  <cp:revision>42</cp:revision>
  <dcterms:created xsi:type="dcterms:W3CDTF">2026-02-18T18:12:34Z</dcterms:created>
  <dcterms:modified xsi:type="dcterms:W3CDTF">2026-02-28T20:52:43Z</dcterms:modified>
</cp:coreProperties>
</file>