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2" r:id="rId1"/>
  </p:sldMasterIdLst>
  <p:notesMasterIdLst>
    <p:notesMasterId r:id="rId11"/>
  </p:notesMasterIdLst>
  <p:sldIdLst>
    <p:sldId id="256" r:id="rId2"/>
    <p:sldId id="271" r:id="rId3"/>
    <p:sldId id="257" r:id="rId4"/>
    <p:sldId id="270" r:id="rId5"/>
    <p:sldId id="258" r:id="rId6"/>
    <p:sldId id="259" r:id="rId7"/>
    <p:sldId id="260" r:id="rId8"/>
    <p:sldId id="269" r:id="rId9"/>
    <p:sldId id="26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64" autoAdjust="0"/>
    <p:restoredTop sz="65121" autoAdjust="0"/>
  </p:normalViewPr>
  <p:slideViewPr>
    <p:cSldViewPr snapToGrid="0">
      <p:cViewPr varScale="1">
        <p:scale>
          <a:sx n="47" d="100"/>
          <a:sy n="47" d="100"/>
        </p:scale>
        <p:origin x="148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1EC47-BD7D-4F6D-94F6-7E1A1113732F}"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B1C07F24-FD4D-49F0-9F16-0B19848B01CE}">
      <dgm:prSet custT="1"/>
      <dgm:spPr/>
      <dgm:t>
        <a:bodyPr/>
        <a:lstStyle/>
        <a:p>
          <a:r>
            <a:rPr lang="en-GB" sz="1800" dirty="0">
              <a:latin typeface="+mj-lt"/>
            </a:rPr>
            <a:t>Language awareness skills can help Hotel staff in improving effective communication and polite interaction with guests. </a:t>
          </a:r>
          <a:endParaRPr lang="en-US" sz="1800" dirty="0">
            <a:latin typeface="+mj-lt"/>
          </a:endParaRPr>
        </a:p>
      </dgm:t>
    </dgm:pt>
    <dgm:pt modelId="{851A6193-5AB1-4298-B1F3-D038EB3915DC}" type="parTrans" cxnId="{72E5F614-8A12-48F0-ACD8-49D3485AFB79}">
      <dgm:prSet/>
      <dgm:spPr/>
      <dgm:t>
        <a:bodyPr/>
        <a:lstStyle/>
        <a:p>
          <a:endParaRPr lang="en-US"/>
        </a:p>
      </dgm:t>
    </dgm:pt>
    <dgm:pt modelId="{341D52F6-77A0-41D0-B65F-8A07AA71FCA0}" type="sibTrans" cxnId="{72E5F614-8A12-48F0-ACD8-49D3485AFB79}">
      <dgm:prSet/>
      <dgm:spPr/>
      <dgm:t>
        <a:bodyPr/>
        <a:lstStyle/>
        <a:p>
          <a:endParaRPr lang="en-US"/>
        </a:p>
      </dgm:t>
    </dgm:pt>
    <dgm:pt modelId="{19E89680-B4AC-4765-962B-9B8B9B015A76}">
      <dgm:prSet custT="1"/>
      <dgm:spPr/>
      <dgm:t>
        <a:bodyPr/>
        <a:lstStyle/>
        <a:p>
          <a:r>
            <a:rPr lang="en-GB" sz="1800" dirty="0">
              <a:latin typeface="+mj-lt"/>
            </a:rPr>
            <a:t>This is an important skill because it helps staff engage with guests from international markets (</a:t>
          </a:r>
          <a:r>
            <a:rPr lang="en-GB" sz="1800" dirty="0" err="1">
              <a:latin typeface="+mj-lt"/>
            </a:rPr>
            <a:t>Alrawadieh</a:t>
          </a:r>
          <a:r>
            <a:rPr lang="en-GB" sz="1800" dirty="0">
              <a:latin typeface="+mj-lt"/>
            </a:rPr>
            <a:t> and Law, 2019). </a:t>
          </a:r>
          <a:endParaRPr lang="en-US" sz="1800" dirty="0">
            <a:latin typeface="+mj-lt"/>
          </a:endParaRPr>
        </a:p>
      </dgm:t>
    </dgm:pt>
    <dgm:pt modelId="{81D2E581-862F-41BF-B391-87A8136BD4D6}" type="parTrans" cxnId="{D4F17BC7-1353-45EA-AB61-5EF05788230F}">
      <dgm:prSet/>
      <dgm:spPr/>
      <dgm:t>
        <a:bodyPr/>
        <a:lstStyle/>
        <a:p>
          <a:endParaRPr lang="en-US"/>
        </a:p>
      </dgm:t>
    </dgm:pt>
    <dgm:pt modelId="{A94113C4-3D42-4F73-B7AB-251EB424BFB5}" type="sibTrans" cxnId="{D4F17BC7-1353-45EA-AB61-5EF05788230F}">
      <dgm:prSet/>
      <dgm:spPr/>
      <dgm:t>
        <a:bodyPr/>
        <a:lstStyle/>
        <a:p>
          <a:endParaRPr lang="en-US"/>
        </a:p>
      </dgm:t>
    </dgm:pt>
    <dgm:pt modelId="{2E1FECA4-F4F9-4AC0-982B-E5B7C4B819CA}">
      <dgm:prSet custT="1"/>
      <dgm:spPr/>
      <dgm:t>
        <a:bodyPr/>
        <a:lstStyle/>
        <a:p>
          <a:r>
            <a:rPr lang="en-GB" sz="2000" dirty="0">
              <a:latin typeface="+mj-lt"/>
            </a:rPr>
            <a:t>It is necessary for Hotel staff because it can also aid in conflict resolution and problem solving for various guests. </a:t>
          </a:r>
          <a:endParaRPr lang="en-US" sz="2000" dirty="0">
            <a:latin typeface="+mj-lt"/>
          </a:endParaRPr>
        </a:p>
      </dgm:t>
    </dgm:pt>
    <dgm:pt modelId="{C40801A6-F173-45C8-8ED6-FD0E5DA62454}" type="parTrans" cxnId="{81355428-F3E4-47DC-A4A7-6217DFAB80FB}">
      <dgm:prSet/>
      <dgm:spPr/>
      <dgm:t>
        <a:bodyPr/>
        <a:lstStyle/>
        <a:p>
          <a:endParaRPr lang="en-US"/>
        </a:p>
      </dgm:t>
    </dgm:pt>
    <dgm:pt modelId="{590EA437-9913-422A-9948-A925469F15B6}" type="sibTrans" cxnId="{81355428-F3E4-47DC-A4A7-6217DFAB80FB}">
      <dgm:prSet/>
      <dgm:spPr/>
      <dgm:t>
        <a:bodyPr/>
        <a:lstStyle/>
        <a:p>
          <a:endParaRPr lang="en-US"/>
        </a:p>
      </dgm:t>
    </dgm:pt>
    <dgm:pt modelId="{3AC56E27-29E6-4806-912E-87CD063E8BD8}" type="pres">
      <dgm:prSet presAssocID="{9361EC47-BD7D-4F6D-94F6-7E1A1113732F}" presName="root" presStyleCnt="0">
        <dgm:presLayoutVars>
          <dgm:dir/>
          <dgm:resizeHandles val="exact"/>
        </dgm:presLayoutVars>
      </dgm:prSet>
      <dgm:spPr/>
    </dgm:pt>
    <dgm:pt modelId="{4404DB2F-51CE-4630-8062-12334AD936C7}" type="pres">
      <dgm:prSet presAssocID="{B1C07F24-FD4D-49F0-9F16-0B19848B01CE}" presName="compNode" presStyleCnt="0"/>
      <dgm:spPr/>
    </dgm:pt>
    <dgm:pt modelId="{B18B77CE-0920-4CA7-99FA-0B29ADA57FE4}" type="pres">
      <dgm:prSet presAssocID="{B1C07F24-FD4D-49F0-9F16-0B19848B01CE}" presName="bgRect" presStyleLbl="bgShp" presStyleIdx="0" presStyleCnt="3"/>
      <dgm:spPr/>
    </dgm:pt>
    <dgm:pt modelId="{DBEA8049-88EA-4C5D-8EA3-AF2532D74306}" type="pres">
      <dgm:prSet presAssocID="{B1C07F24-FD4D-49F0-9F16-0B19848B01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3CA99550-A71D-4886-A4A3-D84550826CB6}" type="pres">
      <dgm:prSet presAssocID="{B1C07F24-FD4D-49F0-9F16-0B19848B01CE}" presName="spaceRect" presStyleCnt="0"/>
      <dgm:spPr/>
    </dgm:pt>
    <dgm:pt modelId="{070F4BC2-6158-442A-A207-5E66BAC4BA4D}" type="pres">
      <dgm:prSet presAssocID="{B1C07F24-FD4D-49F0-9F16-0B19848B01CE}" presName="parTx" presStyleLbl="revTx" presStyleIdx="0" presStyleCnt="3">
        <dgm:presLayoutVars>
          <dgm:chMax val="0"/>
          <dgm:chPref val="0"/>
        </dgm:presLayoutVars>
      </dgm:prSet>
      <dgm:spPr/>
    </dgm:pt>
    <dgm:pt modelId="{7771D3CD-62A7-4BE2-936F-B92F9DC9E921}" type="pres">
      <dgm:prSet presAssocID="{341D52F6-77A0-41D0-B65F-8A07AA71FCA0}" presName="sibTrans" presStyleCnt="0"/>
      <dgm:spPr/>
    </dgm:pt>
    <dgm:pt modelId="{D89EE5DA-A607-4E2F-932C-A4AED480D685}" type="pres">
      <dgm:prSet presAssocID="{19E89680-B4AC-4765-962B-9B8B9B015A76}" presName="compNode" presStyleCnt="0"/>
      <dgm:spPr/>
    </dgm:pt>
    <dgm:pt modelId="{8AA08096-C8C9-406B-BF4D-38FE7333764C}" type="pres">
      <dgm:prSet presAssocID="{19E89680-B4AC-4765-962B-9B8B9B015A76}" presName="bgRect" presStyleLbl="bgShp" presStyleIdx="1" presStyleCnt="3"/>
      <dgm:spPr/>
    </dgm:pt>
    <dgm:pt modelId="{42B17DDE-75B4-464E-8798-70DC40EDDA5A}" type="pres">
      <dgm:prSet presAssocID="{19E89680-B4AC-4765-962B-9B8B9B015A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70469484-E661-46BD-A66B-DF5D2E30A12B}" type="pres">
      <dgm:prSet presAssocID="{19E89680-B4AC-4765-962B-9B8B9B015A76}" presName="spaceRect" presStyleCnt="0"/>
      <dgm:spPr/>
    </dgm:pt>
    <dgm:pt modelId="{261C0B68-D300-48C1-9380-6667FDA27012}" type="pres">
      <dgm:prSet presAssocID="{19E89680-B4AC-4765-962B-9B8B9B015A76}" presName="parTx" presStyleLbl="revTx" presStyleIdx="1" presStyleCnt="3">
        <dgm:presLayoutVars>
          <dgm:chMax val="0"/>
          <dgm:chPref val="0"/>
        </dgm:presLayoutVars>
      </dgm:prSet>
      <dgm:spPr/>
    </dgm:pt>
    <dgm:pt modelId="{7E9CF7CA-E9FB-4A56-B0C2-3B485CE72A50}" type="pres">
      <dgm:prSet presAssocID="{A94113C4-3D42-4F73-B7AB-251EB424BFB5}" presName="sibTrans" presStyleCnt="0"/>
      <dgm:spPr/>
    </dgm:pt>
    <dgm:pt modelId="{BFB23026-EAAB-494F-A49D-E223F7EB1DA5}" type="pres">
      <dgm:prSet presAssocID="{2E1FECA4-F4F9-4AC0-982B-E5B7C4B819CA}" presName="compNode" presStyleCnt="0"/>
      <dgm:spPr/>
    </dgm:pt>
    <dgm:pt modelId="{06149FC9-8BB3-46C4-B840-AD2853D13E5B}" type="pres">
      <dgm:prSet presAssocID="{2E1FECA4-F4F9-4AC0-982B-E5B7C4B819CA}" presName="bgRect" presStyleLbl="bgShp" presStyleIdx="2" presStyleCnt="3"/>
      <dgm:spPr/>
    </dgm:pt>
    <dgm:pt modelId="{F7897838-D98B-4249-BE62-E6634C12E737}" type="pres">
      <dgm:prSet presAssocID="{2E1FECA4-F4F9-4AC0-982B-E5B7C4B819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F33973E-26D3-4FC3-8BAB-08B0317149FB}" type="pres">
      <dgm:prSet presAssocID="{2E1FECA4-F4F9-4AC0-982B-E5B7C4B819CA}" presName="spaceRect" presStyleCnt="0"/>
      <dgm:spPr/>
    </dgm:pt>
    <dgm:pt modelId="{8D6BC3C4-4445-452B-912F-D25A9AB26794}" type="pres">
      <dgm:prSet presAssocID="{2E1FECA4-F4F9-4AC0-982B-E5B7C4B819CA}" presName="parTx" presStyleLbl="revTx" presStyleIdx="2" presStyleCnt="3">
        <dgm:presLayoutVars>
          <dgm:chMax val="0"/>
          <dgm:chPref val="0"/>
        </dgm:presLayoutVars>
      </dgm:prSet>
      <dgm:spPr/>
    </dgm:pt>
  </dgm:ptLst>
  <dgm:cxnLst>
    <dgm:cxn modelId="{72E5F614-8A12-48F0-ACD8-49D3485AFB79}" srcId="{9361EC47-BD7D-4F6D-94F6-7E1A1113732F}" destId="{B1C07F24-FD4D-49F0-9F16-0B19848B01CE}" srcOrd="0" destOrd="0" parTransId="{851A6193-5AB1-4298-B1F3-D038EB3915DC}" sibTransId="{341D52F6-77A0-41D0-B65F-8A07AA71FCA0}"/>
    <dgm:cxn modelId="{81355428-F3E4-47DC-A4A7-6217DFAB80FB}" srcId="{9361EC47-BD7D-4F6D-94F6-7E1A1113732F}" destId="{2E1FECA4-F4F9-4AC0-982B-E5B7C4B819CA}" srcOrd="2" destOrd="0" parTransId="{C40801A6-F173-45C8-8ED6-FD0E5DA62454}" sibTransId="{590EA437-9913-422A-9948-A925469F15B6}"/>
    <dgm:cxn modelId="{EC79FE75-C592-41D9-8576-EB88F81961AD}" type="presOf" srcId="{2E1FECA4-F4F9-4AC0-982B-E5B7C4B819CA}" destId="{8D6BC3C4-4445-452B-912F-D25A9AB26794}" srcOrd="0" destOrd="0" presId="urn:microsoft.com/office/officeart/2018/2/layout/IconVerticalSolidList"/>
    <dgm:cxn modelId="{7993098E-41C1-4FE3-B80E-9BDB0E768135}" type="presOf" srcId="{B1C07F24-FD4D-49F0-9F16-0B19848B01CE}" destId="{070F4BC2-6158-442A-A207-5E66BAC4BA4D}" srcOrd="0" destOrd="0" presId="urn:microsoft.com/office/officeart/2018/2/layout/IconVerticalSolidList"/>
    <dgm:cxn modelId="{3D3A24BE-FC5A-424A-ACC6-3DA2648B9155}" type="presOf" srcId="{19E89680-B4AC-4765-962B-9B8B9B015A76}" destId="{261C0B68-D300-48C1-9380-6667FDA27012}" srcOrd="0" destOrd="0" presId="urn:microsoft.com/office/officeart/2018/2/layout/IconVerticalSolidList"/>
    <dgm:cxn modelId="{D4F17BC7-1353-45EA-AB61-5EF05788230F}" srcId="{9361EC47-BD7D-4F6D-94F6-7E1A1113732F}" destId="{19E89680-B4AC-4765-962B-9B8B9B015A76}" srcOrd="1" destOrd="0" parTransId="{81D2E581-862F-41BF-B391-87A8136BD4D6}" sibTransId="{A94113C4-3D42-4F73-B7AB-251EB424BFB5}"/>
    <dgm:cxn modelId="{6223ABEA-A025-48AF-A7E9-EE2FEC09CADA}" type="presOf" srcId="{9361EC47-BD7D-4F6D-94F6-7E1A1113732F}" destId="{3AC56E27-29E6-4806-912E-87CD063E8BD8}" srcOrd="0" destOrd="0" presId="urn:microsoft.com/office/officeart/2018/2/layout/IconVerticalSolidList"/>
    <dgm:cxn modelId="{C65B4284-CB09-486D-97BF-56A89DFB6655}" type="presParOf" srcId="{3AC56E27-29E6-4806-912E-87CD063E8BD8}" destId="{4404DB2F-51CE-4630-8062-12334AD936C7}" srcOrd="0" destOrd="0" presId="urn:microsoft.com/office/officeart/2018/2/layout/IconVerticalSolidList"/>
    <dgm:cxn modelId="{60C071AD-6CFA-4F70-9B37-FE153B166B43}" type="presParOf" srcId="{4404DB2F-51CE-4630-8062-12334AD936C7}" destId="{B18B77CE-0920-4CA7-99FA-0B29ADA57FE4}" srcOrd="0" destOrd="0" presId="urn:microsoft.com/office/officeart/2018/2/layout/IconVerticalSolidList"/>
    <dgm:cxn modelId="{BDDA67BC-4252-4B82-AE0B-AFF765E274D8}" type="presParOf" srcId="{4404DB2F-51CE-4630-8062-12334AD936C7}" destId="{DBEA8049-88EA-4C5D-8EA3-AF2532D74306}" srcOrd="1" destOrd="0" presId="urn:microsoft.com/office/officeart/2018/2/layout/IconVerticalSolidList"/>
    <dgm:cxn modelId="{FDD2106C-8F42-4C74-B789-308695C333F4}" type="presParOf" srcId="{4404DB2F-51CE-4630-8062-12334AD936C7}" destId="{3CA99550-A71D-4886-A4A3-D84550826CB6}" srcOrd="2" destOrd="0" presId="urn:microsoft.com/office/officeart/2018/2/layout/IconVerticalSolidList"/>
    <dgm:cxn modelId="{C18E07AD-1CB8-4006-BC62-2EA9172D7207}" type="presParOf" srcId="{4404DB2F-51CE-4630-8062-12334AD936C7}" destId="{070F4BC2-6158-442A-A207-5E66BAC4BA4D}" srcOrd="3" destOrd="0" presId="urn:microsoft.com/office/officeart/2018/2/layout/IconVerticalSolidList"/>
    <dgm:cxn modelId="{79780192-C350-4E54-962E-4A76C24E305F}" type="presParOf" srcId="{3AC56E27-29E6-4806-912E-87CD063E8BD8}" destId="{7771D3CD-62A7-4BE2-936F-B92F9DC9E921}" srcOrd="1" destOrd="0" presId="urn:microsoft.com/office/officeart/2018/2/layout/IconVerticalSolidList"/>
    <dgm:cxn modelId="{9FB3A285-E7F0-453A-8E63-71B944509352}" type="presParOf" srcId="{3AC56E27-29E6-4806-912E-87CD063E8BD8}" destId="{D89EE5DA-A607-4E2F-932C-A4AED480D685}" srcOrd="2" destOrd="0" presId="urn:microsoft.com/office/officeart/2018/2/layout/IconVerticalSolidList"/>
    <dgm:cxn modelId="{CE495D16-AEF7-440C-BD2E-4E005494FA49}" type="presParOf" srcId="{D89EE5DA-A607-4E2F-932C-A4AED480D685}" destId="{8AA08096-C8C9-406B-BF4D-38FE7333764C}" srcOrd="0" destOrd="0" presId="urn:microsoft.com/office/officeart/2018/2/layout/IconVerticalSolidList"/>
    <dgm:cxn modelId="{6AB35909-20C9-4948-B435-D79C69F8A21D}" type="presParOf" srcId="{D89EE5DA-A607-4E2F-932C-A4AED480D685}" destId="{42B17DDE-75B4-464E-8798-70DC40EDDA5A}" srcOrd="1" destOrd="0" presId="urn:microsoft.com/office/officeart/2018/2/layout/IconVerticalSolidList"/>
    <dgm:cxn modelId="{6731F176-A64F-49D1-BCD0-FC0DAF8FA2C2}" type="presParOf" srcId="{D89EE5DA-A607-4E2F-932C-A4AED480D685}" destId="{70469484-E661-46BD-A66B-DF5D2E30A12B}" srcOrd="2" destOrd="0" presId="urn:microsoft.com/office/officeart/2018/2/layout/IconVerticalSolidList"/>
    <dgm:cxn modelId="{A8BF0F81-98C9-40F1-8467-DC7F03D42182}" type="presParOf" srcId="{D89EE5DA-A607-4E2F-932C-A4AED480D685}" destId="{261C0B68-D300-48C1-9380-6667FDA27012}" srcOrd="3" destOrd="0" presId="urn:microsoft.com/office/officeart/2018/2/layout/IconVerticalSolidList"/>
    <dgm:cxn modelId="{833512CE-60AF-4205-ABB6-8DDF6BE5F66B}" type="presParOf" srcId="{3AC56E27-29E6-4806-912E-87CD063E8BD8}" destId="{7E9CF7CA-E9FB-4A56-B0C2-3B485CE72A50}" srcOrd="3" destOrd="0" presId="urn:microsoft.com/office/officeart/2018/2/layout/IconVerticalSolidList"/>
    <dgm:cxn modelId="{9D8FD059-50AC-47E4-9AC6-43C7B0386907}" type="presParOf" srcId="{3AC56E27-29E6-4806-912E-87CD063E8BD8}" destId="{BFB23026-EAAB-494F-A49D-E223F7EB1DA5}" srcOrd="4" destOrd="0" presId="urn:microsoft.com/office/officeart/2018/2/layout/IconVerticalSolidList"/>
    <dgm:cxn modelId="{90CB7416-AF28-4128-8691-AC0C9D6A2640}" type="presParOf" srcId="{BFB23026-EAAB-494F-A49D-E223F7EB1DA5}" destId="{06149FC9-8BB3-46C4-B840-AD2853D13E5B}" srcOrd="0" destOrd="0" presId="urn:microsoft.com/office/officeart/2018/2/layout/IconVerticalSolidList"/>
    <dgm:cxn modelId="{A6569C54-A9B2-4390-9CAF-95485620F06B}" type="presParOf" srcId="{BFB23026-EAAB-494F-A49D-E223F7EB1DA5}" destId="{F7897838-D98B-4249-BE62-E6634C12E737}" srcOrd="1" destOrd="0" presId="urn:microsoft.com/office/officeart/2018/2/layout/IconVerticalSolidList"/>
    <dgm:cxn modelId="{829C088D-0CC2-4F17-80AF-6CC1069D76D1}" type="presParOf" srcId="{BFB23026-EAAB-494F-A49D-E223F7EB1DA5}" destId="{1F33973E-26D3-4FC3-8BAB-08B0317149FB}" srcOrd="2" destOrd="0" presId="urn:microsoft.com/office/officeart/2018/2/layout/IconVerticalSolidList"/>
    <dgm:cxn modelId="{FD9CFC6B-F295-412F-A2FC-59518128E766}" type="presParOf" srcId="{BFB23026-EAAB-494F-A49D-E223F7EB1DA5}" destId="{8D6BC3C4-4445-452B-912F-D25A9AB2679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DC4B7C-8524-4637-BEB7-6BD02050A771}"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FE8DA0C5-6AA2-43C4-A57C-BAC3016B9B9E}">
      <dgm:prSet custT="1"/>
      <dgm:spPr/>
      <dgm:t>
        <a:bodyPr/>
        <a:lstStyle/>
        <a:p>
          <a:pPr>
            <a:lnSpc>
              <a:spcPct val="100000"/>
            </a:lnSpc>
          </a:pPr>
          <a:r>
            <a:rPr lang="en-GB" sz="2000" dirty="0">
              <a:latin typeface="+mj-lt"/>
            </a:rPr>
            <a:t>French is commonly spoken language across Europe, with 80 million French speakers including native and second language speakers (Reynolds , 2023). </a:t>
          </a:r>
          <a:endParaRPr lang="en-US" sz="2000" dirty="0">
            <a:latin typeface="+mj-lt"/>
          </a:endParaRPr>
        </a:p>
      </dgm:t>
    </dgm:pt>
    <dgm:pt modelId="{B647D0F0-5B77-47A6-870B-FB48020A78AB}" type="parTrans" cxnId="{7149F5E0-7506-4595-809A-3C968680D5F2}">
      <dgm:prSet/>
      <dgm:spPr/>
      <dgm:t>
        <a:bodyPr/>
        <a:lstStyle/>
        <a:p>
          <a:endParaRPr lang="en-US"/>
        </a:p>
      </dgm:t>
    </dgm:pt>
    <dgm:pt modelId="{F86A50A4-EABF-47AF-950C-5C1C90283527}" type="sibTrans" cxnId="{7149F5E0-7506-4595-809A-3C968680D5F2}">
      <dgm:prSet/>
      <dgm:spPr/>
      <dgm:t>
        <a:bodyPr/>
        <a:lstStyle/>
        <a:p>
          <a:endParaRPr lang="en-US"/>
        </a:p>
      </dgm:t>
    </dgm:pt>
    <dgm:pt modelId="{125A9B37-67D4-4459-B324-5254AC46D678}">
      <dgm:prSet custT="1"/>
      <dgm:spPr/>
      <dgm:t>
        <a:bodyPr/>
        <a:lstStyle/>
        <a:p>
          <a:pPr>
            <a:lnSpc>
              <a:spcPct val="100000"/>
            </a:lnSpc>
          </a:pPr>
          <a:r>
            <a:rPr lang="en-GB" sz="2000" dirty="0">
              <a:latin typeface="+mj-lt"/>
            </a:rPr>
            <a:t>This demonstrates the importance of learning French and other modern European language as it can be beneficial for communicating with guests and other stakeholders. </a:t>
          </a:r>
          <a:endParaRPr lang="en-US" sz="2000" dirty="0">
            <a:latin typeface="+mj-lt"/>
          </a:endParaRPr>
        </a:p>
      </dgm:t>
    </dgm:pt>
    <dgm:pt modelId="{78224984-1AD7-48FC-B0C7-8245866D25F0}" type="parTrans" cxnId="{06E6DD28-EB37-431B-8BC6-466857E1EEAF}">
      <dgm:prSet/>
      <dgm:spPr/>
      <dgm:t>
        <a:bodyPr/>
        <a:lstStyle/>
        <a:p>
          <a:endParaRPr lang="en-US"/>
        </a:p>
      </dgm:t>
    </dgm:pt>
    <dgm:pt modelId="{5119AEA7-FCA2-4BBF-A73D-166579CFB488}" type="sibTrans" cxnId="{06E6DD28-EB37-431B-8BC6-466857E1EEAF}">
      <dgm:prSet/>
      <dgm:spPr/>
      <dgm:t>
        <a:bodyPr/>
        <a:lstStyle/>
        <a:p>
          <a:endParaRPr lang="en-US"/>
        </a:p>
      </dgm:t>
    </dgm:pt>
    <dgm:pt modelId="{252E7DBD-BD7A-4E4C-B975-7308A49C84FD}">
      <dgm:prSet custT="1"/>
      <dgm:spPr/>
      <dgm:t>
        <a:bodyPr/>
        <a:lstStyle/>
        <a:p>
          <a:pPr>
            <a:lnSpc>
              <a:spcPct val="100000"/>
            </a:lnSpc>
          </a:pPr>
          <a:r>
            <a:rPr lang="en-GB" sz="2000" dirty="0">
              <a:latin typeface="+mj-lt"/>
            </a:rPr>
            <a:t>Learning modern European languages such as French can help Hotel staff in career advancement. </a:t>
          </a:r>
          <a:endParaRPr lang="en-US" sz="2000" dirty="0">
            <a:latin typeface="+mj-lt"/>
          </a:endParaRPr>
        </a:p>
      </dgm:t>
    </dgm:pt>
    <dgm:pt modelId="{478F8F84-5FF4-4FF7-9FD0-A6A234EAD60A}" type="parTrans" cxnId="{1069DED3-17B9-429F-81E6-31385370DC57}">
      <dgm:prSet/>
      <dgm:spPr/>
      <dgm:t>
        <a:bodyPr/>
        <a:lstStyle/>
        <a:p>
          <a:endParaRPr lang="en-US"/>
        </a:p>
      </dgm:t>
    </dgm:pt>
    <dgm:pt modelId="{6CD1AAFF-0859-4848-BA74-FC36D2E1A344}" type="sibTrans" cxnId="{1069DED3-17B9-429F-81E6-31385370DC57}">
      <dgm:prSet/>
      <dgm:spPr/>
      <dgm:t>
        <a:bodyPr/>
        <a:lstStyle/>
        <a:p>
          <a:endParaRPr lang="en-US"/>
        </a:p>
      </dgm:t>
    </dgm:pt>
    <dgm:pt modelId="{EE2E16BA-3EBF-47C1-B5E0-17686E499B92}" type="pres">
      <dgm:prSet presAssocID="{94DC4B7C-8524-4637-BEB7-6BD02050A771}" presName="root" presStyleCnt="0">
        <dgm:presLayoutVars>
          <dgm:dir/>
          <dgm:resizeHandles val="exact"/>
        </dgm:presLayoutVars>
      </dgm:prSet>
      <dgm:spPr/>
    </dgm:pt>
    <dgm:pt modelId="{60F53433-F790-4343-A869-968103F805CA}" type="pres">
      <dgm:prSet presAssocID="{FE8DA0C5-6AA2-43C4-A57C-BAC3016B9B9E}" presName="compNode" presStyleCnt="0"/>
      <dgm:spPr/>
    </dgm:pt>
    <dgm:pt modelId="{DEA39044-E07B-45DC-98EC-D13BDBDCD236}" type="pres">
      <dgm:prSet presAssocID="{FE8DA0C5-6AA2-43C4-A57C-BAC3016B9B9E}" presName="bgRect" presStyleLbl="bgShp" presStyleIdx="0" presStyleCnt="3"/>
      <dgm:spPr/>
    </dgm:pt>
    <dgm:pt modelId="{7E489CC0-13BC-4DB3-8D29-EAE426F3FDA3}" type="pres">
      <dgm:prSet presAssocID="{FE8DA0C5-6AA2-43C4-A57C-BAC3016B9B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DD618AC5-52FA-476D-94A5-ABC1B3205EBD}" type="pres">
      <dgm:prSet presAssocID="{FE8DA0C5-6AA2-43C4-A57C-BAC3016B9B9E}" presName="spaceRect" presStyleCnt="0"/>
      <dgm:spPr/>
    </dgm:pt>
    <dgm:pt modelId="{7623392E-1341-429A-B134-AD4B2E65C6AF}" type="pres">
      <dgm:prSet presAssocID="{FE8DA0C5-6AA2-43C4-A57C-BAC3016B9B9E}" presName="parTx" presStyleLbl="revTx" presStyleIdx="0" presStyleCnt="3">
        <dgm:presLayoutVars>
          <dgm:chMax val="0"/>
          <dgm:chPref val="0"/>
        </dgm:presLayoutVars>
      </dgm:prSet>
      <dgm:spPr/>
    </dgm:pt>
    <dgm:pt modelId="{D7A80A1B-3156-4E84-A4F5-A38C601DBB93}" type="pres">
      <dgm:prSet presAssocID="{F86A50A4-EABF-47AF-950C-5C1C90283527}" presName="sibTrans" presStyleCnt="0"/>
      <dgm:spPr/>
    </dgm:pt>
    <dgm:pt modelId="{EC61148F-A6B2-4D44-B976-A6463A2E33DD}" type="pres">
      <dgm:prSet presAssocID="{125A9B37-67D4-4459-B324-5254AC46D678}" presName="compNode" presStyleCnt="0"/>
      <dgm:spPr/>
    </dgm:pt>
    <dgm:pt modelId="{DF67A98C-2EE0-43B5-88F8-29057F3ABAC8}" type="pres">
      <dgm:prSet presAssocID="{125A9B37-67D4-4459-B324-5254AC46D678}" presName="bgRect" presStyleLbl="bgShp" presStyleIdx="1" presStyleCnt="3"/>
      <dgm:spPr/>
    </dgm:pt>
    <dgm:pt modelId="{6C404B78-FB3A-45E8-A861-EA101553B5BC}" type="pres">
      <dgm:prSet presAssocID="{125A9B37-67D4-4459-B324-5254AC46D6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B1B220E1-35F4-46E6-ADB6-4F045B416578}" type="pres">
      <dgm:prSet presAssocID="{125A9B37-67D4-4459-B324-5254AC46D678}" presName="spaceRect" presStyleCnt="0"/>
      <dgm:spPr/>
    </dgm:pt>
    <dgm:pt modelId="{A2CBBE70-12FD-4EC8-BB13-72480A4F4B9D}" type="pres">
      <dgm:prSet presAssocID="{125A9B37-67D4-4459-B324-5254AC46D678}" presName="parTx" presStyleLbl="revTx" presStyleIdx="1" presStyleCnt="3">
        <dgm:presLayoutVars>
          <dgm:chMax val="0"/>
          <dgm:chPref val="0"/>
        </dgm:presLayoutVars>
      </dgm:prSet>
      <dgm:spPr/>
    </dgm:pt>
    <dgm:pt modelId="{3A658200-649D-48D5-8515-871C5BBEAA1E}" type="pres">
      <dgm:prSet presAssocID="{5119AEA7-FCA2-4BBF-A73D-166579CFB488}" presName="sibTrans" presStyleCnt="0"/>
      <dgm:spPr/>
    </dgm:pt>
    <dgm:pt modelId="{F844E7CC-5B13-4729-8D07-B2D7EE9F8FC0}" type="pres">
      <dgm:prSet presAssocID="{252E7DBD-BD7A-4E4C-B975-7308A49C84FD}" presName="compNode" presStyleCnt="0"/>
      <dgm:spPr/>
    </dgm:pt>
    <dgm:pt modelId="{2515C3B9-C4CD-40EF-B73F-69D343FE9075}" type="pres">
      <dgm:prSet presAssocID="{252E7DBD-BD7A-4E4C-B975-7308A49C84FD}" presName="bgRect" presStyleLbl="bgShp" presStyleIdx="2" presStyleCnt="3"/>
      <dgm:spPr/>
    </dgm:pt>
    <dgm:pt modelId="{58F17B96-B151-4607-BF34-86ECA55283AA}" type="pres">
      <dgm:prSet presAssocID="{252E7DBD-BD7A-4E4C-B975-7308A49C84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E03711B6-9758-4412-9FC0-29F508913B4C}" type="pres">
      <dgm:prSet presAssocID="{252E7DBD-BD7A-4E4C-B975-7308A49C84FD}" presName="spaceRect" presStyleCnt="0"/>
      <dgm:spPr/>
    </dgm:pt>
    <dgm:pt modelId="{5CBE4BD1-EC72-4BF3-8D69-5E3536FC07FD}" type="pres">
      <dgm:prSet presAssocID="{252E7DBD-BD7A-4E4C-B975-7308A49C84FD}" presName="parTx" presStyleLbl="revTx" presStyleIdx="2" presStyleCnt="3">
        <dgm:presLayoutVars>
          <dgm:chMax val="0"/>
          <dgm:chPref val="0"/>
        </dgm:presLayoutVars>
      </dgm:prSet>
      <dgm:spPr/>
    </dgm:pt>
  </dgm:ptLst>
  <dgm:cxnLst>
    <dgm:cxn modelId="{06E6DD28-EB37-431B-8BC6-466857E1EEAF}" srcId="{94DC4B7C-8524-4637-BEB7-6BD02050A771}" destId="{125A9B37-67D4-4459-B324-5254AC46D678}" srcOrd="1" destOrd="0" parTransId="{78224984-1AD7-48FC-B0C7-8245866D25F0}" sibTransId="{5119AEA7-FCA2-4BBF-A73D-166579CFB488}"/>
    <dgm:cxn modelId="{5DC77B33-9A86-4748-9E01-D02F102BE3D6}" type="presOf" srcId="{125A9B37-67D4-4459-B324-5254AC46D678}" destId="{A2CBBE70-12FD-4EC8-BB13-72480A4F4B9D}" srcOrd="0" destOrd="0" presId="urn:microsoft.com/office/officeart/2018/2/layout/IconVerticalSolidList"/>
    <dgm:cxn modelId="{D0A64266-D92B-4EFD-B71C-292C0535F4AF}" type="presOf" srcId="{252E7DBD-BD7A-4E4C-B975-7308A49C84FD}" destId="{5CBE4BD1-EC72-4BF3-8D69-5E3536FC07FD}" srcOrd="0" destOrd="0" presId="urn:microsoft.com/office/officeart/2018/2/layout/IconVerticalSolidList"/>
    <dgm:cxn modelId="{8B561E87-4672-4DB7-B95B-7DF8FD420BB5}" type="presOf" srcId="{FE8DA0C5-6AA2-43C4-A57C-BAC3016B9B9E}" destId="{7623392E-1341-429A-B134-AD4B2E65C6AF}" srcOrd="0" destOrd="0" presId="urn:microsoft.com/office/officeart/2018/2/layout/IconVerticalSolidList"/>
    <dgm:cxn modelId="{685A32C8-6B40-4F9C-B623-DFD1ADB16810}" type="presOf" srcId="{94DC4B7C-8524-4637-BEB7-6BD02050A771}" destId="{EE2E16BA-3EBF-47C1-B5E0-17686E499B92}" srcOrd="0" destOrd="0" presId="urn:microsoft.com/office/officeart/2018/2/layout/IconVerticalSolidList"/>
    <dgm:cxn modelId="{1069DED3-17B9-429F-81E6-31385370DC57}" srcId="{94DC4B7C-8524-4637-BEB7-6BD02050A771}" destId="{252E7DBD-BD7A-4E4C-B975-7308A49C84FD}" srcOrd="2" destOrd="0" parTransId="{478F8F84-5FF4-4FF7-9FD0-A6A234EAD60A}" sibTransId="{6CD1AAFF-0859-4848-BA74-FC36D2E1A344}"/>
    <dgm:cxn modelId="{7149F5E0-7506-4595-809A-3C968680D5F2}" srcId="{94DC4B7C-8524-4637-BEB7-6BD02050A771}" destId="{FE8DA0C5-6AA2-43C4-A57C-BAC3016B9B9E}" srcOrd="0" destOrd="0" parTransId="{B647D0F0-5B77-47A6-870B-FB48020A78AB}" sibTransId="{F86A50A4-EABF-47AF-950C-5C1C90283527}"/>
    <dgm:cxn modelId="{CBC8EFD4-B3F6-4D62-BD06-3B60DB2C2947}" type="presParOf" srcId="{EE2E16BA-3EBF-47C1-B5E0-17686E499B92}" destId="{60F53433-F790-4343-A869-968103F805CA}" srcOrd="0" destOrd="0" presId="urn:microsoft.com/office/officeart/2018/2/layout/IconVerticalSolidList"/>
    <dgm:cxn modelId="{AE4E8598-BD49-4D9B-9F81-E593FE700A01}" type="presParOf" srcId="{60F53433-F790-4343-A869-968103F805CA}" destId="{DEA39044-E07B-45DC-98EC-D13BDBDCD236}" srcOrd="0" destOrd="0" presId="urn:microsoft.com/office/officeart/2018/2/layout/IconVerticalSolidList"/>
    <dgm:cxn modelId="{AB101423-74A1-44D4-AC78-F456CB35E232}" type="presParOf" srcId="{60F53433-F790-4343-A869-968103F805CA}" destId="{7E489CC0-13BC-4DB3-8D29-EAE426F3FDA3}" srcOrd="1" destOrd="0" presId="urn:microsoft.com/office/officeart/2018/2/layout/IconVerticalSolidList"/>
    <dgm:cxn modelId="{7F6D5B28-C09A-4C36-9810-3AAE173F3000}" type="presParOf" srcId="{60F53433-F790-4343-A869-968103F805CA}" destId="{DD618AC5-52FA-476D-94A5-ABC1B3205EBD}" srcOrd="2" destOrd="0" presId="urn:microsoft.com/office/officeart/2018/2/layout/IconVerticalSolidList"/>
    <dgm:cxn modelId="{EDE84DB6-62B6-400C-A462-D301F68DAC9B}" type="presParOf" srcId="{60F53433-F790-4343-A869-968103F805CA}" destId="{7623392E-1341-429A-B134-AD4B2E65C6AF}" srcOrd="3" destOrd="0" presId="urn:microsoft.com/office/officeart/2018/2/layout/IconVerticalSolidList"/>
    <dgm:cxn modelId="{56D86EEA-D6F2-4B56-AB0B-0EE0C0702520}" type="presParOf" srcId="{EE2E16BA-3EBF-47C1-B5E0-17686E499B92}" destId="{D7A80A1B-3156-4E84-A4F5-A38C601DBB93}" srcOrd="1" destOrd="0" presId="urn:microsoft.com/office/officeart/2018/2/layout/IconVerticalSolidList"/>
    <dgm:cxn modelId="{80E13A6C-E973-49B3-9817-2CBB0A39B483}" type="presParOf" srcId="{EE2E16BA-3EBF-47C1-B5E0-17686E499B92}" destId="{EC61148F-A6B2-4D44-B976-A6463A2E33DD}" srcOrd="2" destOrd="0" presId="urn:microsoft.com/office/officeart/2018/2/layout/IconVerticalSolidList"/>
    <dgm:cxn modelId="{AD480F02-944D-4A6D-ABCD-0D2E1E45489C}" type="presParOf" srcId="{EC61148F-A6B2-4D44-B976-A6463A2E33DD}" destId="{DF67A98C-2EE0-43B5-88F8-29057F3ABAC8}" srcOrd="0" destOrd="0" presId="urn:microsoft.com/office/officeart/2018/2/layout/IconVerticalSolidList"/>
    <dgm:cxn modelId="{A0581802-CD75-4905-AE53-44BF0F8B58F1}" type="presParOf" srcId="{EC61148F-A6B2-4D44-B976-A6463A2E33DD}" destId="{6C404B78-FB3A-45E8-A861-EA101553B5BC}" srcOrd="1" destOrd="0" presId="urn:microsoft.com/office/officeart/2018/2/layout/IconVerticalSolidList"/>
    <dgm:cxn modelId="{C130B32F-0DB9-4B37-9B14-CC78EBA6D2EB}" type="presParOf" srcId="{EC61148F-A6B2-4D44-B976-A6463A2E33DD}" destId="{B1B220E1-35F4-46E6-ADB6-4F045B416578}" srcOrd="2" destOrd="0" presId="urn:microsoft.com/office/officeart/2018/2/layout/IconVerticalSolidList"/>
    <dgm:cxn modelId="{29B5F29C-03A0-49B7-AEED-078F3EC77A7A}" type="presParOf" srcId="{EC61148F-A6B2-4D44-B976-A6463A2E33DD}" destId="{A2CBBE70-12FD-4EC8-BB13-72480A4F4B9D}" srcOrd="3" destOrd="0" presId="urn:microsoft.com/office/officeart/2018/2/layout/IconVerticalSolidList"/>
    <dgm:cxn modelId="{10937D07-1298-4962-B39E-DCEF1CCD07A7}" type="presParOf" srcId="{EE2E16BA-3EBF-47C1-B5E0-17686E499B92}" destId="{3A658200-649D-48D5-8515-871C5BBEAA1E}" srcOrd="3" destOrd="0" presId="urn:microsoft.com/office/officeart/2018/2/layout/IconVerticalSolidList"/>
    <dgm:cxn modelId="{9CD67610-2875-40C8-916D-32EB39683D8B}" type="presParOf" srcId="{EE2E16BA-3EBF-47C1-B5E0-17686E499B92}" destId="{F844E7CC-5B13-4729-8D07-B2D7EE9F8FC0}" srcOrd="4" destOrd="0" presId="urn:microsoft.com/office/officeart/2018/2/layout/IconVerticalSolidList"/>
    <dgm:cxn modelId="{4CA73C57-BB35-4C2D-A9B0-8B3488D9D63A}" type="presParOf" srcId="{F844E7CC-5B13-4729-8D07-B2D7EE9F8FC0}" destId="{2515C3B9-C4CD-40EF-B73F-69D343FE9075}" srcOrd="0" destOrd="0" presId="urn:microsoft.com/office/officeart/2018/2/layout/IconVerticalSolidList"/>
    <dgm:cxn modelId="{0A111D29-F181-4B57-8D3A-6151292A199F}" type="presParOf" srcId="{F844E7CC-5B13-4729-8D07-B2D7EE9F8FC0}" destId="{58F17B96-B151-4607-BF34-86ECA55283AA}" srcOrd="1" destOrd="0" presId="urn:microsoft.com/office/officeart/2018/2/layout/IconVerticalSolidList"/>
    <dgm:cxn modelId="{7FBB2F13-4FA3-4182-AC0B-A24DD6AAD2F4}" type="presParOf" srcId="{F844E7CC-5B13-4729-8D07-B2D7EE9F8FC0}" destId="{E03711B6-9758-4412-9FC0-29F508913B4C}" srcOrd="2" destOrd="0" presId="urn:microsoft.com/office/officeart/2018/2/layout/IconVerticalSolidList"/>
    <dgm:cxn modelId="{2247B1F9-F9E0-4ADA-8203-8A724F2B17F5}" type="presParOf" srcId="{F844E7CC-5B13-4729-8D07-B2D7EE9F8FC0}" destId="{5CBE4BD1-EC72-4BF3-8D69-5E3536FC07F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77CE-0920-4CA7-99FA-0B29ADA57FE4}">
      <dsp:nvSpPr>
        <dsp:cNvPr id="0" name=""/>
        <dsp:cNvSpPr/>
      </dsp:nvSpPr>
      <dsp:spPr>
        <a:xfrm>
          <a:off x="0" y="446"/>
          <a:ext cx="8987404" cy="1043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A8049-88EA-4C5D-8EA3-AF2532D74306}">
      <dsp:nvSpPr>
        <dsp:cNvPr id="0" name=""/>
        <dsp:cNvSpPr/>
      </dsp:nvSpPr>
      <dsp:spPr>
        <a:xfrm>
          <a:off x="315727" y="235284"/>
          <a:ext cx="574050" cy="574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70F4BC2-6158-442A-A207-5E66BAC4BA4D}">
      <dsp:nvSpPr>
        <dsp:cNvPr id="0" name=""/>
        <dsp:cNvSpPr/>
      </dsp:nvSpPr>
      <dsp:spPr>
        <a:xfrm>
          <a:off x="1205506" y="446"/>
          <a:ext cx="7781897" cy="1043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1" tIns="110461" rIns="110461" bIns="11046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mj-lt"/>
            </a:rPr>
            <a:t>Language awareness skills can help Hotel staff in improving effective communication and polite interaction with guests. </a:t>
          </a:r>
          <a:endParaRPr lang="en-US" sz="1800" kern="1200" dirty="0">
            <a:latin typeface="+mj-lt"/>
          </a:endParaRPr>
        </a:p>
      </dsp:txBody>
      <dsp:txXfrm>
        <a:off x="1205506" y="446"/>
        <a:ext cx="7781897" cy="1043728"/>
      </dsp:txXfrm>
    </dsp:sp>
    <dsp:sp modelId="{8AA08096-C8C9-406B-BF4D-38FE7333764C}">
      <dsp:nvSpPr>
        <dsp:cNvPr id="0" name=""/>
        <dsp:cNvSpPr/>
      </dsp:nvSpPr>
      <dsp:spPr>
        <a:xfrm>
          <a:off x="0" y="1305106"/>
          <a:ext cx="8987404" cy="1043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17DDE-75B4-464E-8798-70DC40EDDA5A}">
      <dsp:nvSpPr>
        <dsp:cNvPr id="0" name=""/>
        <dsp:cNvSpPr/>
      </dsp:nvSpPr>
      <dsp:spPr>
        <a:xfrm>
          <a:off x="315727" y="1539945"/>
          <a:ext cx="574050" cy="574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1C0B68-D300-48C1-9380-6667FDA27012}">
      <dsp:nvSpPr>
        <dsp:cNvPr id="0" name=""/>
        <dsp:cNvSpPr/>
      </dsp:nvSpPr>
      <dsp:spPr>
        <a:xfrm>
          <a:off x="1205506" y="1305106"/>
          <a:ext cx="7781897" cy="1043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1" tIns="110461" rIns="110461" bIns="11046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mj-lt"/>
            </a:rPr>
            <a:t>This is an important skill because it helps staff engage with guests from international markets (</a:t>
          </a:r>
          <a:r>
            <a:rPr lang="en-GB" sz="1800" kern="1200" dirty="0" err="1">
              <a:latin typeface="+mj-lt"/>
            </a:rPr>
            <a:t>Alrawadieh</a:t>
          </a:r>
          <a:r>
            <a:rPr lang="en-GB" sz="1800" kern="1200" dirty="0">
              <a:latin typeface="+mj-lt"/>
            </a:rPr>
            <a:t> and Law, 2019). </a:t>
          </a:r>
          <a:endParaRPr lang="en-US" sz="1800" kern="1200" dirty="0">
            <a:latin typeface="+mj-lt"/>
          </a:endParaRPr>
        </a:p>
      </dsp:txBody>
      <dsp:txXfrm>
        <a:off x="1205506" y="1305106"/>
        <a:ext cx="7781897" cy="1043728"/>
      </dsp:txXfrm>
    </dsp:sp>
    <dsp:sp modelId="{06149FC9-8BB3-46C4-B840-AD2853D13E5B}">
      <dsp:nvSpPr>
        <dsp:cNvPr id="0" name=""/>
        <dsp:cNvSpPr/>
      </dsp:nvSpPr>
      <dsp:spPr>
        <a:xfrm>
          <a:off x="0" y="2609766"/>
          <a:ext cx="8987404" cy="10437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97838-D98B-4249-BE62-E6634C12E737}">
      <dsp:nvSpPr>
        <dsp:cNvPr id="0" name=""/>
        <dsp:cNvSpPr/>
      </dsp:nvSpPr>
      <dsp:spPr>
        <a:xfrm>
          <a:off x="315727" y="2844605"/>
          <a:ext cx="574050" cy="574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6BC3C4-4445-452B-912F-D25A9AB26794}">
      <dsp:nvSpPr>
        <dsp:cNvPr id="0" name=""/>
        <dsp:cNvSpPr/>
      </dsp:nvSpPr>
      <dsp:spPr>
        <a:xfrm>
          <a:off x="1205506" y="2609766"/>
          <a:ext cx="7781897" cy="1043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61" tIns="110461" rIns="110461" bIns="110461" numCol="1" spcCol="1270" anchor="ctr" anchorCtr="0">
          <a:noAutofit/>
        </a:bodyPr>
        <a:lstStyle/>
        <a:p>
          <a:pPr marL="0" lvl="0" indent="0" algn="l" defTabSz="889000">
            <a:lnSpc>
              <a:spcPct val="90000"/>
            </a:lnSpc>
            <a:spcBef>
              <a:spcPct val="0"/>
            </a:spcBef>
            <a:spcAft>
              <a:spcPct val="35000"/>
            </a:spcAft>
            <a:buNone/>
          </a:pPr>
          <a:r>
            <a:rPr lang="en-GB" sz="2000" kern="1200" dirty="0">
              <a:latin typeface="+mj-lt"/>
            </a:rPr>
            <a:t>It is necessary for Hotel staff because it can also aid in conflict resolution and problem solving for various guests. </a:t>
          </a:r>
          <a:endParaRPr lang="en-US" sz="2000" kern="1200" dirty="0">
            <a:latin typeface="+mj-lt"/>
          </a:endParaRPr>
        </a:p>
      </dsp:txBody>
      <dsp:txXfrm>
        <a:off x="1205506" y="2609766"/>
        <a:ext cx="7781897" cy="10437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39044-E07B-45DC-98EC-D13BDBDCD236}">
      <dsp:nvSpPr>
        <dsp:cNvPr id="0" name=""/>
        <dsp:cNvSpPr/>
      </dsp:nvSpPr>
      <dsp:spPr>
        <a:xfrm>
          <a:off x="0" y="3198"/>
          <a:ext cx="8987404" cy="1054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89CC0-13BC-4DB3-8D29-EAE426F3FDA3}">
      <dsp:nvSpPr>
        <dsp:cNvPr id="0" name=""/>
        <dsp:cNvSpPr/>
      </dsp:nvSpPr>
      <dsp:spPr>
        <a:xfrm>
          <a:off x="318848" y="240358"/>
          <a:ext cx="580290" cy="5797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23392E-1341-429A-B134-AD4B2E65C6AF}">
      <dsp:nvSpPr>
        <dsp:cNvPr id="0" name=""/>
        <dsp:cNvSpPr/>
      </dsp:nvSpPr>
      <dsp:spPr>
        <a:xfrm>
          <a:off x="1217987" y="3198"/>
          <a:ext cx="7689037" cy="10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62" tIns="111662" rIns="111662" bIns="111662"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mj-lt"/>
            </a:rPr>
            <a:t>French is commonly spoken language across Europe, with 80 million French speakers including native and second language speakers (Reynolds , 2023). </a:t>
          </a:r>
          <a:endParaRPr lang="en-US" sz="2000" kern="1200" dirty="0">
            <a:latin typeface="+mj-lt"/>
          </a:endParaRPr>
        </a:p>
      </dsp:txBody>
      <dsp:txXfrm>
        <a:off x="1217987" y="3198"/>
        <a:ext cx="7689037" cy="1055074"/>
      </dsp:txXfrm>
    </dsp:sp>
    <dsp:sp modelId="{DF67A98C-2EE0-43B5-88F8-29057F3ABAC8}">
      <dsp:nvSpPr>
        <dsp:cNvPr id="0" name=""/>
        <dsp:cNvSpPr/>
      </dsp:nvSpPr>
      <dsp:spPr>
        <a:xfrm>
          <a:off x="0" y="1299433"/>
          <a:ext cx="8987404" cy="1054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04B78-FB3A-45E8-A861-EA101553B5BC}">
      <dsp:nvSpPr>
        <dsp:cNvPr id="0" name=""/>
        <dsp:cNvSpPr/>
      </dsp:nvSpPr>
      <dsp:spPr>
        <a:xfrm>
          <a:off x="318848" y="1536593"/>
          <a:ext cx="580290" cy="5797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CBBE70-12FD-4EC8-BB13-72480A4F4B9D}">
      <dsp:nvSpPr>
        <dsp:cNvPr id="0" name=""/>
        <dsp:cNvSpPr/>
      </dsp:nvSpPr>
      <dsp:spPr>
        <a:xfrm>
          <a:off x="1217987" y="1299433"/>
          <a:ext cx="7689037" cy="10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62" tIns="111662" rIns="111662" bIns="111662"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mj-lt"/>
            </a:rPr>
            <a:t>This demonstrates the importance of learning French and other modern European language as it can be beneficial for communicating with guests and other stakeholders. </a:t>
          </a:r>
          <a:endParaRPr lang="en-US" sz="2000" kern="1200" dirty="0">
            <a:latin typeface="+mj-lt"/>
          </a:endParaRPr>
        </a:p>
      </dsp:txBody>
      <dsp:txXfrm>
        <a:off x="1217987" y="1299433"/>
        <a:ext cx="7689037" cy="1055074"/>
      </dsp:txXfrm>
    </dsp:sp>
    <dsp:sp modelId="{2515C3B9-C4CD-40EF-B73F-69D343FE9075}">
      <dsp:nvSpPr>
        <dsp:cNvPr id="0" name=""/>
        <dsp:cNvSpPr/>
      </dsp:nvSpPr>
      <dsp:spPr>
        <a:xfrm>
          <a:off x="0" y="2595667"/>
          <a:ext cx="8987404" cy="10540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17B96-B151-4607-BF34-86ECA55283AA}">
      <dsp:nvSpPr>
        <dsp:cNvPr id="0" name=""/>
        <dsp:cNvSpPr/>
      </dsp:nvSpPr>
      <dsp:spPr>
        <a:xfrm>
          <a:off x="318848" y="2832827"/>
          <a:ext cx="580290" cy="5797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BE4BD1-EC72-4BF3-8D69-5E3536FC07FD}">
      <dsp:nvSpPr>
        <dsp:cNvPr id="0" name=""/>
        <dsp:cNvSpPr/>
      </dsp:nvSpPr>
      <dsp:spPr>
        <a:xfrm>
          <a:off x="1217987" y="2595667"/>
          <a:ext cx="7689037" cy="10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62" tIns="111662" rIns="111662" bIns="111662"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mj-lt"/>
            </a:rPr>
            <a:t>Learning modern European languages such as French can help Hotel staff in career advancement. </a:t>
          </a:r>
          <a:endParaRPr lang="en-US" sz="2000" kern="1200" dirty="0">
            <a:latin typeface="+mj-lt"/>
          </a:endParaRPr>
        </a:p>
      </dsp:txBody>
      <dsp:txXfrm>
        <a:off x="1217987" y="2595667"/>
        <a:ext cx="7689037" cy="10550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F9D316-1036-4A91-9D65-382735855BCE}"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47B891-8C0A-4634-A03A-5FF314266E96}" type="slidenum">
              <a:rPr lang="en-US" smtClean="0"/>
              <a:t>‹#›</a:t>
            </a:fld>
            <a:endParaRPr lang="en-US"/>
          </a:p>
        </p:txBody>
      </p:sp>
    </p:spTree>
    <p:extLst>
      <p:ext uri="{BB962C8B-B14F-4D97-AF65-F5344CB8AC3E}">
        <p14:creationId xmlns:p14="http://schemas.microsoft.com/office/powerpoint/2010/main" val="564232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3</a:t>
            </a:fld>
            <a:endParaRPr lang="en-US"/>
          </a:p>
        </p:txBody>
      </p:sp>
    </p:spTree>
    <p:extLst>
      <p:ext uri="{BB962C8B-B14F-4D97-AF65-F5344CB8AC3E}">
        <p14:creationId xmlns:p14="http://schemas.microsoft.com/office/powerpoint/2010/main" val="1312449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Arial" panose="020B0604020202020204" pitchFamily="34" charset="0"/>
              <a:buNone/>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4</a:t>
            </a:fld>
            <a:endParaRPr lang="en-US"/>
          </a:p>
        </p:txBody>
      </p:sp>
    </p:spTree>
    <p:extLst>
      <p:ext uri="{BB962C8B-B14F-4D97-AF65-F5344CB8AC3E}">
        <p14:creationId xmlns:p14="http://schemas.microsoft.com/office/powerpoint/2010/main" val="205458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lgn="just">
              <a:lnSpc>
                <a:spcPct val="150000"/>
              </a:lnSpc>
              <a:spcBef>
                <a:spcPts val="565"/>
              </a:spcBef>
              <a:buFont typeface="Arial" panose="020B0604020202020204" pitchFamily="34" charset="0"/>
              <a:buNone/>
            </a:pPr>
            <a:endParaRPr lang="en-GB" sz="1200" dirty="0">
              <a:solidFill>
                <a:srgbClr val="000000"/>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5</a:t>
            </a:fld>
            <a:endParaRPr lang="en-US"/>
          </a:p>
        </p:txBody>
      </p:sp>
    </p:spTree>
    <p:extLst>
      <p:ext uri="{BB962C8B-B14F-4D97-AF65-F5344CB8AC3E}">
        <p14:creationId xmlns:p14="http://schemas.microsoft.com/office/powerpoint/2010/main" val="3609727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6</a:t>
            </a:fld>
            <a:endParaRPr lang="en-US"/>
          </a:p>
        </p:txBody>
      </p:sp>
    </p:spTree>
    <p:extLst>
      <p:ext uri="{BB962C8B-B14F-4D97-AF65-F5344CB8AC3E}">
        <p14:creationId xmlns:p14="http://schemas.microsoft.com/office/powerpoint/2010/main" val="3947640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lgn="just">
              <a:lnSpc>
                <a:spcPct val="150000"/>
              </a:lnSpc>
              <a:spcBef>
                <a:spcPts val="565"/>
              </a:spcBef>
              <a:buFont typeface="Arial" panose="020B0604020202020204" pitchFamily="34" charset="0"/>
              <a:buNone/>
            </a:pPr>
            <a:r>
              <a:rPr lang="en-GB" sz="1200" b="1" u="none" strike="noStrike" dirty="0">
                <a:solidFill>
                  <a:srgbClr val="000000"/>
                </a:solidFill>
                <a:effectLst/>
                <a:latin typeface="Times New Roman" panose="02020603050405020304" pitchFamily="18" charset="0"/>
              </a:rPr>
              <a:t> </a:t>
            </a:r>
            <a:endParaRPr lang="en-GB" sz="1200" b="1" u="sng" dirty="0">
              <a:solidFill>
                <a:srgbClr val="000000"/>
              </a:solidFill>
              <a:effectLst/>
              <a:latin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endParaRPr lang="en-US"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7</a:t>
            </a:fld>
            <a:endParaRPr lang="en-US"/>
          </a:p>
        </p:txBody>
      </p:sp>
    </p:spTree>
    <p:extLst>
      <p:ext uri="{BB962C8B-B14F-4D97-AF65-F5344CB8AC3E}">
        <p14:creationId xmlns:p14="http://schemas.microsoft.com/office/powerpoint/2010/main" val="42870695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A47B891-8C0A-4634-A03A-5FF314266E96}" type="slidenum">
              <a:rPr lang="en-US" smtClean="0"/>
              <a:t>8</a:t>
            </a:fld>
            <a:endParaRPr lang="en-US"/>
          </a:p>
        </p:txBody>
      </p:sp>
    </p:spTree>
    <p:extLst>
      <p:ext uri="{BB962C8B-B14F-4D97-AF65-F5344CB8AC3E}">
        <p14:creationId xmlns:p14="http://schemas.microsoft.com/office/powerpoint/2010/main" val="462471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47B891-8C0A-4634-A03A-5FF314266E96}" type="slidenum">
              <a:rPr lang="en-US" smtClean="0"/>
              <a:t>9</a:t>
            </a:fld>
            <a:endParaRPr lang="en-US"/>
          </a:p>
        </p:txBody>
      </p:sp>
    </p:spTree>
    <p:extLst>
      <p:ext uri="{BB962C8B-B14F-4D97-AF65-F5344CB8AC3E}">
        <p14:creationId xmlns:p14="http://schemas.microsoft.com/office/powerpoint/2010/main" val="69487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0922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1448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6920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2469604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2573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256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606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750349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4885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1041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70982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6183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94653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9589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2452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116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6529058"/>
      </p:ext>
    </p:extLst>
  </p:cSld>
  <p:clrMap bg1="lt1" tx1="dk1" bg2="lt2" tx2="dk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5" y="1016000"/>
            <a:ext cx="5096060" cy="5222240"/>
          </a:xfrm>
        </p:spPr>
        <p:txBody>
          <a:bodyPr vert="horz" lIns="91440" tIns="45720" rIns="91440" bIns="45720" rtlCol="0" anchor="ctr">
            <a:normAutofit/>
          </a:bodyPr>
          <a:lstStyle/>
          <a:p>
            <a:pPr algn="r">
              <a:lnSpc>
                <a:spcPct val="90000"/>
              </a:lnSpc>
            </a:pPr>
            <a:br>
              <a:rPr lang="en-US" sz="3400" dirty="0"/>
            </a:br>
            <a:r>
              <a:rPr lang="en-US" sz="3400" b="1" dirty="0"/>
              <a:t>Diversity Hotel &amp; Spa London</a:t>
            </a:r>
            <a:br>
              <a:rPr lang="en-US" sz="3400" b="1" dirty="0"/>
            </a:br>
            <a:r>
              <a:rPr lang="en-US" sz="3400" dirty="0"/>
              <a:t>PRESENTATION</a:t>
            </a:r>
            <a:br>
              <a:rPr lang="en-US" sz="3400" dirty="0"/>
            </a:br>
            <a:br>
              <a:rPr lang="en-US" sz="3400" dirty="0"/>
            </a:br>
            <a:br>
              <a:rPr lang="en-US" sz="3400" dirty="0"/>
            </a:br>
            <a:r>
              <a:rPr lang="en-US" sz="3400" dirty="0"/>
              <a:t>                             </a:t>
            </a:r>
            <a:br>
              <a:rPr lang="en-US" sz="3400" dirty="0"/>
            </a:br>
            <a:br>
              <a:rPr lang="en-US" sz="3400" dirty="0"/>
            </a:br>
            <a:r>
              <a:rPr lang="en-US" sz="2800" b="1" dirty="0"/>
              <a:t>Presented by Iuliana Matevici (2211946)</a:t>
            </a:r>
          </a:p>
        </p:txBody>
      </p:sp>
      <p:sp>
        <p:nvSpPr>
          <p:cNvPr id="6" name="Text Placeholder 5">
            <a:extLst>
              <a:ext uri="{FF2B5EF4-FFF2-40B4-BE49-F238E27FC236}">
                <a16:creationId xmlns:a16="http://schemas.microsoft.com/office/drawing/2014/main" id="{F09931C0-965A-E8A9-D713-261113E77DED}"/>
              </a:ext>
            </a:extLst>
          </p:cNvPr>
          <p:cNvSpPr>
            <a:spLocks noGrp="1"/>
          </p:cNvSpPr>
          <p:nvPr>
            <p:ph type="body" idx="1"/>
          </p:nvPr>
        </p:nvSpPr>
        <p:spPr>
          <a:xfrm>
            <a:off x="7486650" y="2076450"/>
            <a:ext cx="4438650" cy="2262961"/>
          </a:xfrm>
        </p:spPr>
        <p:txBody>
          <a:bodyPr vert="horz" lIns="91440" tIns="45720" rIns="91440" bIns="45720" rtlCol="0" anchor="ctr">
            <a:normAutofit/>
          </a:bodyPr>
          <a:lstStyle/>
          <a:p>
            <a:pPr lvl="0">
              <a:lnSpc>
                <a:spcPct val="90000"/>
              </a:lnSpc>
            </a:pPr>
            <a:r>
              <a:rPr lang="en-US" sz="1800" b="1" dirty="0">
                <a:solidFill>
                  <a:schemeClr val="tx1"/>
                </a:solidFill>
                <a:effectLst/>
                <a:latin typeface="+mj-lt"/>
              </a:rPr>
              <a:t>Student name: </a:t>
            </a:r>
            <a:r>
              <a:rPr lang="en-US" sz="1800" dirty="0">
                <a:solidFill>
                  <a:schemeClr val="tx1"/>
                </a:solidFill>
                <a:effectLst/>
                <a:latin typeface="+mj-lt"/>
              </a:rPr>
              <a:t>Iuliana Matevici</a:t>
            </a:r>
          </a:p>
          <a:p>
            <a:pPr lvl="0">
              <a:lnSpc>
                <a:spcPct val="90000"/>
              </a:lnSpc>
            </a:pPr>
            <a:r>
              <a:rPr lang="en-US" sz="1800" b="1" dirty="0">
                <a:solidFill>
                  <a:schemeClr val="tx1"/>
                </a:solidFill>
                <a:effectLst/>
                <a:latin typeface="+mj-lt"/>
              </a:rPr>
              <a:t>Student ID number: </a:t>
            </a:r>
            <a:r>
              <a:rPr lang="en-US" sz="1800" dirty="0">
                <a:solidFill>
                  <a:schemeClr val="tx1"/>
                </a:solidFill>
                <a:effectLst/>
                <a:latin typeface="+mj-lt"/>
              </a:rPr>
              <a:t>2211946</a:t>
            </a:r>
          </a:p>
          <a:p>
            <a:pPr>
              <a:lnSpc>
                <a:spcPct val="90000"/>
              </a:lnSpc>
            </a:pPr>
            <a:r>
              <a:rPr lang="en-US" sz="1800" b="1" dirty="0">
                <a:solidFill>
                  <a:schemeClr val="tx1"/>
                </a:solidFill>
                <a:latin typeface="+mj-lt"/>
              </a:rPr>
              <a:t>Module: </a:t>
            </a:r>
            <a:r>
              <a:rPr lang="en-US" sz="1800" dirty="0">
                <a:solidFill>
                  <a:schemeClr val="tx1"/>
                </a:solidFill>
                <a:latin typeface="+mj-lt"/>
              </a:rPr>
              <a:t>Foreign Languages and Cultural Awareness (BMIH5003)</a:t>
            </a:r>
          </a:p>
          <a:p>
            <a:pPr>
              <a:lnSpc>
                <a:spcPct val="90000"/>
              </a:lnSpc>
            </a:pPr>
            <a:r>
              <a:rPr lang="en-US" sz="1800" b="1" dirty="0">
                <a:solidFill>
                  <a:schemeClr val="tx1"/>
                </a:solidFill>
                <a:effectLst/>
                <a:latin typeface="+mj-lt"/>
              </a:rPr>
              <a:t>Lecturer’s name: </a:t>
            </a:r>
            <a:r>
              <a:rPr lang="en-US" sz="1800" dirty="0">
                <a:solidFill>
                  <a:schemeClr val="tx1"/>
                </a:solidFill>
                <a:latin typeface="+mj-lt"/>
              </a:rPr>
              <a:t>Heidi Prosser</a:t>
            </a:r>
            <a:endParaRPr lang="en-US" sz="1800" dirty="0">
              <a:solidFill>
                <a:schemeClr val="tx1"/>
              </a:solidFill>
              <a:effectLst/>
              <a:latin typeface="+mj-lt"/>
            </a:endParaRPr>
          </a:p>
          <a:p>
            <a:pPr algn="l">
              <a:lnSpc>
                <a:spcPct val="90000"/>
              </a:lnSpc>
            </a:pPr>
            <a:endParaRPr lang="en-US" sz="1800" dirty="0">
              <a:solidFill>
                <a:srgbClr val="FFFFFF"/>
              </a:solidFill>
            </a:endParaRPr>
          </a:p>
        </p:txBody>
      </p:sp>
    </p:spTree>
    <p:extLst>
      <p:ext uri="{BB962C8B-B14F-4D97-AF65-F5344CB8AC3E}">
        <p14:creationId xmlns:p14="http://schemas.microsoft.com/office/powerpoint/2010/main" val="3855199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1A604-2B28-E0DD-DE5E-BD81A0B7ADE9}"/>
              </a:ext>
            </a:extLst>
          </p:cNvPr>
          <p:cNvSpPr>
            <a:spLocks noGrp="1"/>
          </p:cNvSpPr>
          <p:nvPr>
            <p:ph type="title"/>
          </p:nvPr>
        </p:nvSpPr>
        <p:spPr>
          <a:xfrm>
            <a:off x="1666241" y="624110"/>
            <a:ext cx="9838372" cy="1280890"/>
          </a:xfrm>
        </p:spPr>
        <p:txBody>
          <a:bodyPr>
            <a:normAutofit/>
          </a:bodyPr>
          <a:lstStyle/>
          <a:p>
            <a:r>
              <a:rPr lang="en-US" sz="4000" b="1" dirty="0">
                <a:cs typeface="Times New Roman" panose="02020603050405020304" pitchFamily="18" charset="0"/>
              </a:rPr>
              <a:t>Table Of Content </a:t>
            </a:r>
            <a:endParaRPr lang="en-GB" sz="4000" dirty="0"/>
          </a:p>
        </p:txBody>
      </p:sp>
      <p:sp>
        <p:nvSpPr>
          <p:cNvPr id="3" name="Content Placeholder 2">
            <a:extLst>
              <a:ext uri="{FF2B5EF4-FFF2-40B4-BE49-F238E27FC236}">
                <a16:creationId xmlns:a16="http://schemas.microsoft.com/office/drawing/2014/main" id="{58800D9D-1A9E-BB46-D8C5-D6F4C3D6981D}"/>
              </a:ext>
            </a:extLst>
          </p:cNvPr>
          <p:cNvSpPr>
            <a:spLocks noGrp="1"/>
          </p:cNvSpPr>
          <p:nvPr>
            <p:ph idx="1"/>
          </p:nvPr>
        </p:nvSpPr>
        <p:spPr>
          <a:xfrm>
            <a:off x="1666240" y="2052320"/>
            <a:ext cx="10302240" cy="3777622"/>
          </a:xfrm>
        </p:spPr>
        <p:txBody>
          <a:bodyPr/>
          <a:lstStyle/>
          <a:p>
            <a:r>
              <a:rPr lang="en-GB" sz="2000" b="1" kern="0" dirty="0">
                <a:solidFill>
                  <a:srgbClr val="000000"/>
                </a:solidFill>
                <a:effectLst/>
                <a:latin typeface="+mj-lt"/>
              </a:rPr>
              <a:t>Benefits of Multilingualism for Hotel Staff</a:t>
            </a:r>
            <a:endParaRPr lang="en-IN" sz="2000" b="1" dirty="0">
              <a:latin typeface="+mj-lt"/>
              <a:cs typeface="Times New Roman" panose="02020603050405020304" pitchFamily="18" charset="0"/>
            </a:endParaRPr>
          </a:p>
          <a:p>
            <a:r>
              <a:rPr lang="en-GB" sz="2000" b="1" dirty="0">
                <a:effectLst/>
                <a:latin typeface="+mj-lt"/>
                <a:ea typeface="Calibri" panose="020F0502020204030204" pitchFamily="34" charset="0"/>
              </a:rPr>
              <a:t>Importance of language awareness skills for hotel staff</a:t>
            </a:r>
          </a:p>
          <a:p>
            <a:r>
              <a:rPr lang="en-GB" sz="2000" b="1" dirty="0">
                <a:effectLst/>
                <a:latin typeface="+mj-lt"/>
                <a:ea typeface="Calibri" panose="020F0502020204030204" pitchFamily="34" charset="0"/>
              </a:rPr>
              <a:t>Benefits of learning modern European languages such as French</a:t>
            </a:r>
          </a:p>
          <a:p>
            <a:r>
              <a:rPr lang="en-GB" sz="2000" b="1" kern="0" dirty="0">
                <a:effectLst/>
                <a:latin typeface="+mj-lt"/>
              </a:rPr>
              <a:t>Areas where French is spoken and its learning complexity </a:t>
            </a:r>
          </a:p>
          <a:p>
            <a:r>
              <a:rPr lang="en-GB" sz="2000" b="1" dirty="0">
                <a:effectLst/>
                <a:latin typeface="+mj-lt"/>
                <a:ea typeface="Calibri" panose="020F0502020204030204" pitchFamily="34" charset="0"/>
              </a:rPr>
              <a:t>What is considered to be polite/impolite in a business context?</a:t>
            </a:r>
          </a:p>
          <a:p>
            <a:r>
              <a:rPr lang="en-US" sz="2000" b="1" dirty="0">
                <a:latin typeface="+mj-lt"/>
              </a:rPr>
              <a:t>REFERENCES</a:t>
            </a:r>
            <a:endParaRPr lang="en-GB" sz="2000" b="1" dirty="0">
              <a:effectLst/>
              <a:latin typeface="+mj-lt"/>
              <a:ea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36947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9E7832C-6483-E945-7712-27EDC8F67155}"/>
              </a:ext>
            </a:extLst>
          </p:cNvPr>
          <p:cNvSpPr>
            <a:spLocks noGrp="1"/>
          </p:cNvSpPr>
          <p:nvPr>
            <p:ph type="title"/>
          </p:nvPr>
        </p:nvSpPr>
        <p:spPr>
          <a:xfrm>
            <a:off x="1676400" y="514350"/>
            <a:ext cx="9278112" cy="1176972"/>
          </a:xfrm>
        </p:spPr>
        <p:txBody>
          <a:bodyPr>
            <a:normAutofit fontScale="90000"/>
          </a:bodyPr>
          <a:lstStyle/>
          <a:p>
            <a:r>
              <a:rPr lang="en-GB" sz="4000" b="1" kern="0" dirty="0">
                <a:solidFill>
                  <a:srgbClr val="000000"/>
                </a:solidFill>
                <a:effectLst/>
              </a:rPr>
              <a:t>Benefits of Multilingualism for Hotel Staff </a:t>
            </a:r>
            <a:br>
              <a:rPr lang="en-GB" sz="4000" b="1" kern="0" dirty="0">
                <a:solidFill>
                  <a:srgbClr val="000000"/>
                </a:solidFill>
                <a:effectLst/>
                <a:latin typeface="Times New Roman" panose="02020603050405020304" pitchFamily="18" charset="0"/>
              </a:rPr>
            </a:br>
            <a:endParaRPr lang="en-GB" sz="4000" dirty="0"/>
          </a:p>
        </p:txBody>
      </p:sp>
      <p:sp>
        <p:nvSpPr>
          <p:cNvPr id="3" name="Content Placeholder 2"/>
          <p:cNvSpPr>
            <a:spLocks noGrp="1"/>
          </p:cNvSpPr>
          <p:nvPr>
            <p:ph idx="1"/>
          </p:nvPr>
        </p:nvSpPr>
        <p:spPr>
          <a:xfrm>
            <a:off x="1676400" y="1047750"/>
            <a:ext cx="10312400" cy="5470282"/>
          </a:xfrm>
        </p:spPr>
        <p:txBody>
          <a:bodyPr>
            <a:normAutofit/>
          </a:bodyPr>
          <a:lstStyle/>
          <a:p>
            <a:pPr marL="0" indent="0" algn="just">
              <a:lnSpc>
                <a:spcPct val="150000"/>
              </a:lnSpc>
              <a:spcBef>
                <a:spcPts val="565"/>
              </a:spcBef>
              <a:buNone/>
              <a:tabLst>
                <a:tab pos="457200" algn="l"/>
              </a:tabLst>
            </a:pPr>
            <a:r>
              <a:rPr lang="en-GB" sz="2000" b="1" kern="0" dirty="0">
                <a:solidFill>
                  <a:srgbClr val="000000"/>
                </a:solidFill>
                <a:latin typeface="+mj-lt"/>
              </a:rPr>
              <a:t>   </a:t>
            </a:r>
            <a:endParaRPr lang="en-GB" sz="2000" b="1" kern="0" dirty="0">
              <a:solidFill>
                <a:srgbClr val="000000"/>
              </a:solidFill>
              <a:effectLst/>
              <a:latin typeface="+mj-lt"/>
            </a:endParaRPr>
          </a:p>
          <a:p>
            <a:pPr marL="342900" lvl="0" indent="-342900" algn="just">
              <a:lnSpc>
                <a:spcPct val="150000"/>
              </a:lnSpc>
              <a:buFont typeface="Symbol" panose="05050102010706020507" pitchFamily="18" charset="2"/>
              <a:buChar char=""/>
            </a:pPr>
            <a:r>
              <a:rPr lang="en-GB" sz="2000" dirty="0">
                <a:solidFill>
                  <a:srgbClr val="000000"/>
                </a:solidFill>
                <a:effectLst/>
                <a:latin typeface="+mj-lt"/>
                <a:ea typeface="Calibri" panose="020F0502020204030204" pitchFamily="34" charset="0"/>
              </a:rPr>
              <a:t>Knowledge of multiple languages enhances guest communication and helps Hotel Staff be prepared for welcoming and assisting international guests. </a:t>
            </a:r>
          </a:p>
          <a:p>
            <a:pPr marL="342900" lvl="0" indent="-342900" algn="just">
              <a:lnSpc>
                <a:spcPct val="150000"/>
              </a:lnSpc>
              <a:buFont typeface="Symbol" panose="05050102010706020507" pitchFamily="18" charset="2"/>
              <a:buChar char=""/>
            </a:pPr>
            <a:r>
              <a:rPr lang="en-GB" sz="2000" dirty="0">
                <a:solidFill>
                  <a:srgbClr val="000000"/>
                </a:solidFill>
                <a:effectLst/>
                <a:latin typeface="+mj-lt"/>
                <a:ea typeface="Calibri" panose="020F0502020204030204" pitchFamily="34" charset="0"/>
              </a:rPr>
              <a:t>Multilingualism improves staff satisfaction because they are provided personalized experience at the hotel in their native language (de Carlos et al., 2018). </a:t>
            </a:r>
          </a:p>
          <a:p>
            <a:pPr marL="342900" lvl="0" indent="-342900" algn="just">
              <a:lnSpc>
                <a:spcPct val="150000"/>
              </a:lnSpc>
              <a:buFont typeface="Symbol" panose="05050102010706020507" pitchFamily="18" charset="2"/>
              <a:buChar char=""/>
            </a:pPr>
            <a:r>
              <a:rPr lang="en-GB" sz="2000" dirty="0">
                <a:solidFill>
                  <a:srgbClr val="000000"/>
                </a:solidFill>
                <a:effectLst/>
                <a:latin typeface="+mj-lt"/>
                <a:ea typeface="Calibri" panose="020F0502020204030204" pitchFamily="34" charset="0"/>
              </a:rPr>
              <a:t>Multilingualism helps hotel staff in development and implementing international marketing campaigns to attract travellers and guests from international markets.  </a:t>
            </a:r>
          </a:p>
        </p:txBody>
      </p:sp>
    </p:spTree>
    <p:extLst>
      <p:ext uri="{BB962C8B-B14F-4D97-AF65-F5344CB8AC3E}">
        <p14:creationId xmlns:p14="http://schemas.microsoft.com/office/powerpoint/2010/main" val="1723805620"/>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Autofit/>
          </a:bodyPr>
          <a:lstStyle/>
          <a:p>
            <a:r>
              <a:rPr lang="en-GB" b="1" dirty="0">
                <a:effectLst/>
                <a:ea typeface="Calibri" panose="020F0502020204030204" pitchFamily="34" charset="0"/>
              </a:rPr>
              <a:t>Importance</a:t>
            </a:r>
            <a:r>
              <a:rPr lang="en-GB" sz="4000" b="1" dirty="0">
                <a:effectLst/>
                <a:ea typeface="Calibri" panose="020F0502020204030204" pitchFamily="34" charset="0"/>
              </a:rPr>
              <a:t> of language awareness skills for hotel </a:t>
            </a:r>
            <a:r>
              <a:rPr lang="en-GB" b="1" dirty="0">
                <a:effectLst/>
                <a:ea typeface="Calibri" panose="020F0502020204030204" pitchFamily="34" charset="0"/>
              </a:rPr>
              <a:t>staff</a:t>
            </a:r>
            <a:endParaRPr lang="en-US" b="1" u="sng" dirty="0">
              <a:cs typeface="Times New Roman" panose="02020603050405020304" pitchFamily="18" charset="0"/>
            </a:endParaRPr>
          </a:p>
        </p:txBody>
      </p:sp>
      <p:sp>
        <p:nvSpPr>
          <p:cNvPr id="21" name="Rectangle 2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C6E82A6E-8628-2C26-C3B2-195975310565}"/>
              </a:ext>
            </a:extLst>
          </p:cNvPr>
          <p:cNvGraphicFramePr>
            <a:graphicFrameLocks noGrp="1"/>
          </p:cNvGraphicFramePr>
          <p:nvPr>
            <p:ph idx="1"/>
            <p:extLst>
              <p:ext uri="{D42A27DB-BD31-4B8C-83A1-F6EECF244321}">
                <p14:modId xmlns:p14="http://schemas.microsoft.com/office/powerpoint/2010/main" val="1071906084"/>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4580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Autofit/>
          </a:bodyPr>
          <a:lstStyle/>
          <a:p>
            <a:r>
              <a:rPr lang="en-GB" sz="4000" b="1" dirty="0">
                <a:effectLst/>
                <a:ea typeface="Calibri" panose="020F0502020204030204" pitchFamily="34" charset="0"/>
              </a:rPr>
              <a:t>Benefits of learning modern European languages such as French</a:t>
            </a:r>
            <a:endParaRPr lang="en-US" sz="4000" b="1" u="sng" dirty="0">
              <a:cs typeface="Times New Roman" panose="02020603050405020304" pitchFamily="18" charset="0"/>
            </a:endParaRPr>
          </a:p>
        </p:txBody>
      </p:sp>
      <p:sp>
        <p:nvSpPr>
          <p:cNvPr id="49" name="Rectangle 48">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1"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E5BD1E29-3A59-1135-FF27-B71F23F952A0}"/>
              </a:ext>
            </a:extLst>
          </p:cNvPr>
          <p:cNvGraphicFramePr>
            <a:graphicFrameLocks noGrp="1"/>
          </p:cNvGraphicFramePr>
          <p:nvPr>
            <p:ph idx="1"/>
            <p:extLst>
              <p:ext uri="{D42A27DB-BD31-4B8C-83A1-F6EECF244321}">
                <p14:modId xmlns:p14="http://schemas.microsoft.com/office/powerpoint/2010/main" val="2925672988"/>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7802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4" name="Picture 4" descr="Audio sound board">
            <a:extLst>
              <a:ext uri="{FF2B5EF4-FFF2-40B4-BE49-F238E27FC236}">
                <a16:creationId xmlns:a16="http://schemas.microsoft.com/office/drawing/2014/main" id="{20E88B67-302F-0B9F-0AE2-EF94D9028F07}"/>
              </a:ext>
            </a:extLst>
          </p:cNvPr>
          <p:cNvPicPr>
            <a:picLocks noChangeAspect="1"/>
          </p:cNvPicPr>
          <p:nvPr/>
        </p:nvPicPr>
        <p:blipFill rotWithShape="1">
          <a:blip r:embed="rId3">
            <a:duotone>
              <a:schemeClr val="bg2">
                <a:shade val="45000"/>
                <a:satMod val="135000"/>
              </a:schemeClr>
              <a:prstClr val="white"/>
            </a:duotone>
            <a:alphaModFix amt="40000"/>
          </a:blip>
          <a:srcRect t="15730"/>
          <a:stretch/>
        </p:blipFill>
        <p:spPr>
          <a:xfrm>
            <a:off x="20" y="10"/>
            <a:ext cx="12191980" cy="6857990"/>
          </a:xfrm>
          <a:prstGeom prst="rect">
            <a:avLst/>
          </a:prstGeom>
        </p:spPr>
      </p:pic>
      <p:grpSp>
        <p:nvGrpSpPr>
          <p:cNvPr id="55" name="Group 54">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6"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7"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8"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9"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0"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1"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2"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3"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4"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5"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6"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7"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title"/>
          </p:nvPr>
        </p:nvSpPr>
        <p:spPr>
          <a:xfrm>
            <a:off x="2592925" y="624110"/>
            <a:ext cx="8911687" cy="1280890"/>
          </a:xfrm>
        </p:spPr>
        <p:txBody>
          <a:bodyPr>
            <a:noAutofit/>
          </a:bodyPr>
          <a:lstStyle/>
          <a:p>
            <a:pPr marL="274320" indent="-274320">
              <a:spcBef>
                <a:spcPts val="565"/>
              </a:spcBef>
              <a:tabLst>
                <a:tab pos="457200" algn="l"/>
              </a:tabLst>
            </a:pPr>
            <a:r>
              <a:rPr lang="en-GB" sz="4000" b="1" kern="0" dirty="0">
                <a:effectLst/>
              </a:rPr>
              <a:t>Areas where French is spoken and its learning complexity  </a:t>
            </a:r>
          </a:p>
        </p:txBody>
      </p:sp>
      <p:grpSp>
        <p:nvGrpSpPr>
          <p:cNvPr id="69" name="Group 68">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0"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1"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2"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3"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4"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5"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6"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7"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8"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9"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0"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1"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3" name="Rectangle 82">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5"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p:cNvSpPr>
            <a:spLocks noGrp="1"/>
          </p:cNvSpPr>
          <p:nvPr>
            <p:ph idx="1"/>
          </p:nvPr>
        </p:nvSpPr>
        <p:spPr>
          <a:xfrm>
            <a:off x="2589212" y="2133600"/>
            <a:ext cx="8915400" cy="3777622"/>
          </a:xfrm>
        </p:spPr>
        <p:txBody>
          <a:bodyPr>
            <a:normAutofit/>
          </a:bodyPr>
          <a:lstStyle/>
          <a:p>
            <a:pPr marL="342900" lvl="0" indent="-342900">
              <a:buFont typeface="Symbol" panose="05050102010706020507" pitchFamily="18" charset="2"/>
              <a:buChar char=""/>
            </a:pPr>
            <a:r>
              <a:rPr lang="en-GB" sz="2000" dirty="0">
                <a:effectLst/>
                <a:latin typeface="+mj-lt"/>
                <a:ea typeface="Calibri" panose="020F0502020204030204" pitchFamily="34" charset="0"/>
              </a:rPr>
              <a:t>French is the official language of 28 countries and is spoken among five different continents with approximately 300 million speakers across the globe, which includes native speakers, partial speakers and French dialect speakers (</a:t>
            </a:r>
            <a:r>
              <a:rPr lang="en-GB" sz="2000" dirty="0" err="1">
                <a:effectLst/>
                <a:latin typeface="+mj-lt"/>
                <a:ea typeface="Calibri" panose="020F0502020204030204" pitchFamily="34" charset="0"/>
              </a:rPr>
              <a:t>Babbel</a:t>
            </a:r>
            <a:r>
              <a:rPr lang="en-GB" sz="2000" dirty="0">
                <a:effectLst/>
                <a:latin typeface="+mj-lt"/>
                <a:ea typeface="Calibri" panose="020F0502020204030204" pitchFamily="34" charset="0"/>
              </a:rPr>
              <a:t>, 2019). </a:t>
            </a:r>
          </a:p>
          <a:p>
            <a:pPr marL="342900" lvl="0" indent="-342900">
              <a:buFont typeface="Symbol" panose="05050102010706020507" pitchFamily="18" charset="2"/>
              <a:buChar char=""/>
            </a:pPr>
            <a:r>
              <a:rPr lang="en-GB" sz="2000" dirty="0">
                <a:effectLst/>
                <a:latin typeface="+mj-lt"/>
                <a:ea typeface="Calibri" panose="020F0502020204030204" pitchFamily="34" charset="0"/>
              </a:rPr>
              <a:t>French is not extremely difficult language and English speakers may find it easy to understand because of shared alphabet and vocabulary. </a:t>
            </a:r>
          </a:p>
          <a:p>
            <a:pPr marL="0" indent="0">
              <a:buNone/>
            </a:pPr>
            <a:endParaRPr lang="en-US" sz="2000" dirty="0">
              <a:latin typeface="+mj-lt"/>
              <a:cs typeface="Times New Roman" panose="02020603050405020304" pitchFamily="18" charset="0"/>
            </a:endParaRPr>
          </a:p>
        </p:txBody>
      </p:sp>
    </p:spTree>
    <p:extLst>
      <p:ext uri="{BB962C8B-B14F-4D97-AF65-F5344CB8AC3E}">
        <p14:creationId xmlns:p14="http://schemas.microsoft.com/office/powerpoint/2010/main" val="389754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2" name="Group 91">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93"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4"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5"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96"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7"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98"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99"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0"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1"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2"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3"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6" name="Group 105">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107"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8"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9"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0"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1"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2"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3"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4"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5"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6"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7"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8"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p:cNvSpPr>
            <a:spLocks noGrp="1"/>
          </p:cNvSpPr>
          <p:nvPr>
            <p:ph type="title"/>
          </p:nvPr>
        </p:nvSpPr>
        <p:spPr>
          <a:xfrm>
            <a:off x="4332036" y="228600"/>
            <a:ext cx="7172576" cy="1676400"/>
          </a:xfrm>
        </p:spPr>
        <p:txBody>
          <a:bodyPr>
            <a:noAutofit/>
          </a:bodyPr>
          <a:lstStyle/>
          <a:p>
            <a:pPr>
              <a:lnSpc>
                <a:spcPct val="90000"/>
              </a:lnSpc>
            </a:pPr>
            <a:br>
              <a:rPr lang="en-US" sz="4000" b="1" u="sng" dirty="0">
                <a:cs typeface="Times New Roman" panose="02020603050405020304" pitchFamily="18" charset="0"/>
              </a:rPr>
            </a:br>
            <a:r>
              <a:rPr lang="en-GB" sz="4000" b="1" dirty="0">
                <a:effectLst/>
                <a:ea typeface="Calibri" panose="020F0502020204030204" pitchFamily="34" charset="0"/>
              </a:rPr>
              <a:t>What is considered to be polite/impolite in a business context?</a:t>
            </a:r>
            <a:endParaRPr lang="en-US" sz="4000" b="1" u="sng" dirty="0">
              <a:cs typeface="Times New Roman" panose="02020603050405020304" pitchFamily="18" charset="0"/>
            </a:endParaRPr>
          </a:p>
        </p:txBody>
      </p:sp>
      <p:sp>
        <p:nvSpPr>
          <p:cNvPr id="120" name="Rectangle 119">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2"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8" name="Picture 4" descr="Hotel reception bell">
            <a:extLst>
              <a:ext uri="{FF2B5EF4-FFF2-40B4-BE49-F238E27FC236}">
                <a16:creationId xmlns:a16="http://schemas.microsoft.com/office/drawing/2014/main" id="{BFE7AB5D-0DE8-2FF9-F999-C39D4821FFD1}"/>
              </a:ext>
            </a:extLst>
          </p:cNvPr>
          <p:cNvPicPr>
            <a:picLocks noChangeAspect="1"/>
          </p:cNvPicPr>
          <p:nvPr/>
        </p:nvPicPr>
        <p:blipFill rotWithShape="1">
          <a:blip r:embed="rId3"/>
          <a:srcRect l="41951" r="31570" b="-2"/>
          <a:stretch/>
        </p:blipFill>
        <p:spPr>
          <a:xfrm>
            <a:off x="20" y="1730"/>
            <a:ext cx="2720524" cy="6858000"/>
          </a:xfrm>
          <a:prstGeom prst="rect">
            <a:avLst/>
          </a:prstGeom>
        </p:spPr>
      </p:pic>
      <p:sp>
        <p:nvSpPr>
          <p:cNvPr id="3" name="Content Placeholder 2"/>
          <p:cNvSpPr>
            <a:spLocks noGrp="1"/>
          </p:cNvSpPr>
          <p:nvPr>
            <p:ph idx="1"/>
          </p:nvPr>
        </p:nvSpPr>
        <p:spPr>
          <a:xfrm>
            <a:off x="4107036" y="2762250"/>
            <a:ext cx="8084944" cy="4048032"/>
          </a:xfrm>
        </p:spPr>
        <p:txBody>
          <a:bodyPr>
            <a:normAutofit/>
          </a:bodyPr>
          <a:lstStyle/>
          <a:p>
            <a:pPr marL="342900" lvl="0" indent="-342900">
              <a:buFont typeface="Symbol" panose="05050102010706020507" pitchFamily="18" charset="2"/>
              <a:buChar char=""/>
            </a:pPr>
            <a:r>
              <a:rPr lang="en-GB" sz="2000" dirty="0">
                <a:effectLst/>
                <a:latin typeface="+mj-lt"/>
                <a:ea typeface="Calibri" panose="020F0502020204030204" pitchFamily="34" charset="0"/>
              </a:rPr>
              <a:t>It is important to greet people with 'Bonjour Madame/Monsieur' (or Bonsoir if it’s the evening) when meeting French guests. </a:t>
            </a:r>
          </a:p>
          <a:p>
            <a:pPr marL="342900" lvl="0" indent="-342900">
              <a:buFont typeface="Symbol" panose="05050102010706020507" pitchFamily="18" charset="2"/>
              <a:buChar char=""/>
            </a:pPr>
            <a:r>
              <a:rPr lang="en-GB" sz="2000" dirty="0">
                <a:effectLst/>
                <a:latin typeface="+mj-lt"/>
                <a:ea typeface="Calibri" panose="020F0502020204030204" pitchFamily="34" charset="0"/>
              </a:rPr>
              <a:t>The French people value privacy and comfortable silence so it is considered impolite to extend conversation with guests unnecessarily (Naomi, 2020). </a:t>
            </a:r>
          </a:p>
          <a:p>
            <a:endParaRPr lang="en-US" sz="2000" dirty="0">
              <a:latin typeface="+mj-lt"/>
              <a:cs typeface="Times New Roman" panose="02020603050405020304" pitchFamily="18" charset="0"/>
            </a:endParaRPr>
          </a:p>
        </p:txBody>
      </p:sp>
    </p:spTree>
    <p:extLst>
      <p:ext uri="{BB962C8B-B14F-4D97-AF65-F5344CB8AC3E}">
        <p14:creationId xmlns:p14="http://schemas.microsoft.com/office/powerpoint/2010/main" val="2628057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esk with stethoscope and computer keyboard">
            <a:extLst>
              <a:ext uri="{FF2B5EF4-FFF2-40B4-BE49-F238E27FC236}">
                <a16:creationId xmlns:a16="http://schemas.microsoft.com/office/drawing/2014/main" id="{BD195052-CD9B-1832-76C5-B3FB8F99E7B6}"/>
              </a:ext>
            </a:extLst>
          </p:cNvPr>
          <p:cNvPicPr>
            <a:picLocks noChangeAspect="1"/>
          </p:cNvPicPr>
          <p:nvPr/>
        </p:nvPicPr>
        <p:blipFill rotWithShape="1">
          <a:blip r:embed="rId3">
            <a:duotone>
              <a:schemeClr val="bg2">
                <a:shade val="45000"/>
                <a:satMod val="135000"/>
              </a:schemeClr>
              <a:prstClr val="white"/>
            </a:duotone>
            <a:alphaModFix amt="40000"/>
          </a:blip>
          <a:srcRect t="558" b="15172"/>
          <a:stretch/>
        </p:blipFill>
        <p:spPr>
          <a:xfrm>
            <a:off x="20" y="10"/>
            <a:ext cx="12191980" cy="6857990"/>
          </a:xfrm>
          <a:prstGeom prst="rect">
            <a:avLst/>
          </a:prstGeom>
        </p:spPr>
      </p:pic>
      <p:grpSp>
        <p:nvGrpSpPr>
          <p:cNvPr id="11" name="Group 10">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title"/>
          </p:nvPr>
        </p:nvSpPr>
        <p:spPr>
          <a:xfrm>
            <a:off x="1717405" y="624110"/>
            <a:ext cx="9787208" cy="1280890"/>
          </a:xfrm>
        </p:spPr>
        <p:txBody>
          <a:bodyPr>
            <a:normAutofit/>
          </a:bodyPr>
          <a:lstStyle/>
          <a:p>
            <a:pPr lvl="0"/>
            <a:r>
              <a:rPr lang="en-US" dirty="0"/>
              <a:t>REFERENCES</a:t>
            </a:r>
          </a:p>
        </p:txBody>
      </p:sp>
      <p:grpSp>
        <p:nvGrpSpPr>
          <p:cNvPr id="25" name="Group 24">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p:cNvSpPr>
            <a:spLocks noGrp="1"/>
          </p:cNvSpPr>
          <p:nvPr>
            <p:ph idx="1"/>
          </p:nvPr>
        </p:nvSpPr>
        <p:spPr>
          <a:xfrm>
            <a:off x="1430343" y="1312447"/>
            <a:ext cx="10074269" cy="5540806"/>
          </a:xfrm>
        </p:spPr>
        <p:txBody>
          <a:bodyPr>
            <a:noAutofit/>
          </a:bodyPr>
          <a:lstStyle/>
          <a:p>
            <a:pPr marL="0" indent="0">
              <a:lnSpc>
                <a:spcPct val="90000"/>
              </a:lnSpc>
              <a:buNone/>
            </a:pPr>
            <a:endParaRPr lang="en-GB" dirty="0">
              <a:latin typeface="+mj-lt"/>
            </a:endParaRPr>
          </a:p>
          <a:p>
            <a:pPr>
              <a:lnSpc>
                <a:spcPct val="90000"/>
              </a:lnSpc>
            </a:pPr>
            <a:r>
              <a:rPr lang="en-IN" dirty="0" err="1">
                <a:latin typeface="+mj-lt"/>
              </a:rPr>
              <a:t>Alrawadieh</a:t>
            </a:r>
            <a:r>
              <a:rPr lang="en-IN" dirty="0">
                <a:latin typeface="+mj-lt"/>
              </a:rPr>
              <a:t>, Z. and Law, R. (2019). Determinants of hotel guests’ satisfaction from the perspective of online hotel reviewers. International Journal of Culture, Tourism and Hospitality Research, 13(1), pp.84–97. </a:t>
            </a:r>
            <a:r>
              <a:rPr lang="en-IN" dirty="0" err="1">
                <a:latin typeface="+mj-lt"/>
              </a:rPr>
              <a:t>doi:https</a:t>
            </a:r>
            <a:r>
              <a:rPr lang="en-IN" dirty="0">
                <a:latin typeface="+mj-lt"/>
              </a:rPr>
              <a:t>://doi.org/10.1108/ijcthr-08-2018-0104.</a:t>
            </a:r>
            <a:endParaRPr lang="en-GB" dirty="0">
              <a:latin typeface="+mj-lt"/>
            </a:endParaRPr>
          </a:p>
          <a:p>
            <a:pPr>
              <a:lnSpc>
                <a:spcPct val="90000"/>
              </a:lnSpc>
            </a:pPr>
            <a:r>
              <a:rPr lang="en-IN" dirty="0" err="1">
                <a:latin typeface="+mj-lt"/>
              </a:rPr>
              <a:t>Babbel</a:t>
            </a:r>
            <a:r>
              <a:rPr lang="en-IN" dirty="0">
                <a:latin typeface="+mj-lt"/>
              </a:rPr>
              <a:t> (2019). How Many People Speak French, And Where Is It Spoken? [online] </a:t>
            </a:r>
            <a:r>
              <a:rPr lang="en-IN" dirty="0" err="1">
                <a:latin typeface="+mj-lt"/>
              </a:rPr>
              <a:t>Babbel</a:t>
            </a:r>
            <a:r>
              <a:rPr lang="en-IN" dirty="0">
                <a:latin typeface="+mj-lt"/>
              </a:rPr>
              <a:t> Magazine. Available at: https://www.babbel.com/en/magazine/how-many-people-speak-french-and-where-is-french-spoken.</a:t>
            </a:r>
            <a:endParaRPr lang="en-GB" dirty="0">
              <a:latin typeface="+mj-lt"/>
            </a:endParaRPr>
          </a:p>
          <a:p>
            <a:pPr>
              <a:lnSpc>
                <a:spcPct val="90000"/>
              </a:lnSpc>
            </a:pPr>
            <a:r>
              <a:rPr lang="en-IN" dirty="0">
                <a:latin typeface="+mj-lt"/>
              </a:rPr>
              <a:t>de Carlos, P., </a:t>
            </a:r>
            <a:r>
              <a:rPr lang="en-IN" dirty="0" err="1">
                <a:latin typeface="+mj-lt"/>
              </a:rPr>
              <a:t>Alén</a:t>
            </a:r>
            <a:r>
              <a:rPr lang="en-IN" dirty="0">
                <a:latin typeface="+mj-lt"/>
              </a:rPr>
              <a:t>, E., Pérez-González, A. and Figueroa, B. (2018). Cultural differences, language attitudes and tourist satisfaction: a study in the Barcelona hotel sector. Journal of Multilingual and Multicultural Development, 40(2), pp.133–147. </a:t>
            </a:r>
            <a:r>
              <a:rPr lang="en-IN" dirty="0" err="1">
                <a:latin typeface="+mj-lt"/>
              </a:rPr>
              <a:t>doi:https</a:t>
            </a:r>
            <a:r>
              <a:rPr lang="en-IN" dirty="0">
                <a:latin typeface="+mj-lt"/>
              </a:rPr>
              <a:t>://doi.org/10.1080/01434632.2018.1493114.</a:t>
            </a:r>
            <a:endParaRPr lang="en-GB" dirty="0">
              <a:latin typeface="+mj-lt"/>
            </a:endParaRPr>
          </a:p>
          <a:p>
            <a:pPr>
              <a:lnSpc>
                <a:spcPct val="90000"/>
              </a:lnSpc>
            </a:pPr>
            <a:r>
              <a:rPr lang="en-IN" dirty="0">
                <a:latin typeface="+mj-lt"/>
              </a:rPr>
              <a:t>Naomi (2020). Our Guide to French etiquette - Travel Blog | France Just For You. [online] www.france-justforyou.com. Available at: https://www.france-justforyou.com/blog/our-guide-to-french-etiquette [Accessed 27 Oct. 2023].</a:t>
            </a:r>
            <a:endParaRPr lang="en-GB" dirty="0">
              <a:latin typeface="+mj-lt"/>
            </a:endParaRPr>
          </a:p>
          <a:p>
            <a:pPr>
              <a:lnSpc>
                <a:spcPct val="90000"/>
              </a:lnSpc>
            </a:pPr>
            <a:r>
              <a:rPr lang="en-IN" dirty="0">
                <a:latin typeface="+mj-lt"/>
              </a:rPr>
              <a:t>Reynolds , C. (2023). How Many People Speak French? A Full Breakdown by Country - Rosetta Stone. [online] Rosetta Stone. Available at: https://blog.rosettastone.com/how-many-people-speak-french-a-full-breakdown-by-country/#:~:text=Between%20France%20and%20Monaco%E2%80%94the [Accessed 27 Oct. 2023].</a:t>
            </a:r>
            <a:endParaRPr lang="en-GB" dirty="0">
              <a:latin typeface="+mj-lt"/>
            </a:endParaRPr>
          </a:p>
          <a:p>
            <a:pPr marL="0" indent="0">
              <a:lnSpc>
                <a:spcPct val="90000"/>
              </a:lnSpc>
              <a:buNone/>
            </a:pPr>
            <a:r>
              <a:rPr lang="en-GB" dirty="0">
                <a:latin typeface="+mj-lt"/>
              </a:rPr>
              <a:t> </a:t>
            </a:r>
          </a:p>
          <a:p>
            <a:pPr>
              <a:lnSpc>
                <a:spcPct val="90000"/>
              </a:lnSpc>
            </a:pPr>
            <a:endParaRPr lang="en-US" dirty="0">
              <a:latin typeface="+mj-lt"/>
            </a:endParaRPr>
          </a:p>
        </p:txBody>
      </p:sp>
    </p:spTree>
    <p:extLst>
      <p:ext uri="{BB962C8B-B14F-4D97-AF65-F5344CB8AC3E}">
        <p14:creationId xmlns:p14="http://schemas.microsoft.com/office/powerpoint/2010/main" val="2935249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E612726-6AD2-4BFC-B44A-BA092E156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4B9C2C-FD52-48EF-8BDE-720C5030F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37129"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A1DE0485-65C8-4D95-9B34-C55884FC2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3" name="Picture 2"/>
          <p:cNvPicPr>
            <a:picLocks noChangeAspect="1"/>
          </p:cNvPicPr>
          <p:nvPr/>
        </p:nvPicPr>
        <p:blipFill>
          <a:blip r:embed="rId3"/>
          <a:stretch>
            <a:fillRect/>
          </a:stretch>
        </p:blipFill>
        <p:spPr>
          <a:xfrm>
            <a:off x="2589212" y="896960"/>
            <a:ext cx="8983908" cy="4739012"/>
          </a:xfrm>
          <a:prstGeom prst="rect">
            <a:avLst/>
          </a:prstGeom>
        </p:spPr>
      </p:pic>
    </p:spTree>
    <p:extLst>
      <p:ext uri="{BB962C8B-B14F-4D97-AF65-F5344CB8AC3E}">
        <p14:creationId xmlns:p14="http://schemas.microsoft.com/office/powerpoint/2010/main" val="217057105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491</TotalTime>
  <Words>714</Words>
  <Application>Microsoft Office PowerPoint</Application>
  <PresentationFormat>Widescreen</PresentationFormat>
  <Paragraphs>47</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Symbol</vt:lpstr>
      <vt:lpstr>Times New Roman</vt:lpstr>
      <vt:lpstr>Wingdings 3</vt:lpstr>
      <vt:lpstr>Wisp</vt:lpstr>
      <vt:lpstr> Diversity Hotel &amp; Spa London PRESENTATION                                  Presented by Iuliana Matevici (2211946)</vt:lpstr>
      <vt:lpstr>Table Of Content </vt:lpstr>
      <vt:lpstr>Benefits of Multilingualism for Hotel Staff  </vt:lpstr>
      <vt:lpstr>Importance of language awareness skills for hotel staff</vt:lpstr>
      <vt:lpstr>Benefits of learning modern European languages such as French</vt:lpstr>
      <vt:lpstr>Areas where French is spoken and its learning complexity  </vt:lpstr>
      <vt:lpstr> What is considered to be polite/impolite in a business context?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Iuliana Matevici (2211946)</cp:lastModifiedBy>
  <cp:revision>264</cp:revision>
  <dcterms:created xsi:type="dcterms:W3CDTF">2022-09-07T06:10:07Z</dcterms:created>
  <dcterms:modified xsi:type="dcterms:W3CDTF">2023-10-27T22:28:21Z</dcterms:modified>
</cp:coreProperties>
</file>