
<file path=[Content_Types].xml><?xml version="1.0" encoding="utf-8"?>
<Types xmlns="http://schemas.openxmlformats.org/package/2006/content-types">
  <Default Extension="fntdata" ContentType="application/x-fontdata"/>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Nunito"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j+eIoEerV5ZpT4NXYlfuFnNFJ3D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9E9848-62CC-40D1-5C6F-F5F8C9A2D1C4}" v="166" dt="2026-07-06T02:25:37.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260" y="6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customschemas.google.com/relationships/presentationmetadata" Target="meta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a Rizvi (2332271)" userId="S::2332271@student.uwtsd.ac.uk::54b03b18-edaa-4481-9dc8-7d8541b2cef3" providerId="AD" clId="Web-{CDDB7387-C40B-7FED-429A-E2E8487BDE16}"/>
    <pc:docChg chg="modSld">
      <pc:chgData name="Syeda Rizvi (2332271)" userId="S::2332271@student.uwtsd.ac.uk::54b03b18-edaa-4481-9dc8-7d8541b2cef3" providerId="AD" clId="Web-{CDDB7387-C40B-7FED-429A-E2E8487BDE16}" dt="2026-06-25T16:46:44.468" v="22" actId="14100"/>
      <pc:docMkLst>
        <pc:docMk/>
      </pc:docMkLst>
      <pc:sldChg chg="modSp">
        <pc:chgData name="Syeda Rizvi (2332271)" userId="S::2332271@student.uwtsd.ac.uk::54b03b18-edaa-4481-9dc8-7d8541b2cef3" providerId="AD" clId="Web-{CDDB7387-C40B-7FED-429A-E2E8487BDE16}" dt="2026-06-25T13:44:31.992" v="18" actId="20577"/>
        <pc:sldMkLst>
          <pc:docMk/>
          <pc:sldMk cId="0" sldId="256"/>
        </pc:sldMkLst>
        <pc:spChg chg="mod">
          <ac:chgData name="Syeda Rizvi (2332271)" userId="S::2332271@student.uwtsd.ac.uk::54b03b18-edaa-4481-9dc8-7d8541b2cef3" providerId="AD" clId="Web-{CDDB7387-C40B-7FED-429A-E2E8487BDE16}" dt="2026-06-25T13:44:31.992" v="18" actId="20577"/>
          <ac:spMkLst>
            <pc:docMk/>
            <pc:sldMk cId="0" sldId="256"/>
            <ac:spMk id="4" creationId="{9B0A0F39-A070-5CF8-846E-8CBBF21C95A4}"/>
          </ac:spMkLst>
        </pc:spChg>
        <pc:spChg chg="mod">
          <ac:chgData name="Syeda Rizvi (2332271)" userId="S::2332271@student.uwtsd.ac.uk::54b03b18-edaa-4481-9dc8-7d8541b2cef3" providerId="AD" clId="Web-{CDDB7387-C40B-7FED-429A-E2E8487BDE16}" dt="2026-06-25T13:43:50.834" v="14" actId="14100"/>
          <ac:spMkLst>
            <pc:docMk/>
            <pc:sldMk cId="0" sldId="256"/>
            <ac:spMk id="128" creationId="{00000000-0000-0000-0000-000000000000}"/>
          </ac:spMkLst>
        </pc:spChg>
        <pc:picChg chg="mod">
          <ac:chgData name="Syeda Rizvi (2332271)" userId="S::2332271@student.uwtsd.ac.uk::54b03b18-edaa-4481-9dc8-7d8541b2cef3" providerId="AD" clId="Web-{CDDB7387-C40B-7FED-429A-E2E8487BDE16}" dt="2026-06-25T13:44:13.882" v="16" actId="14100"/>
          <ac:picMkLst>
            <pc:docMk/>
            <pc:sldMk cId="0" sldId="256"/>
            <ac:picMk id="2" creationId="{65CEF714-F194-45F2-42B6-911816DB29C7}"/>
          </ac:picMkLst>
        </pc:picChg>
      </pc:sldChg>
      <pc:sldChg chg="modSp">
        <pc:chgData name="Syeda Rizvi (2332271)" userId="S::2332271@student.uwtsd.ac.uk::54b03b18-edaa-4481-9dc8-7d8541b2cef3" providerId="AD" clId="Web-{CDDB7387-C40B-7FED-429A-E2E8487BDE16}" dt="2026-06-25T13:39:55.526" v="1" actId="20577"/>
        <pc:sldMkLst>
          <pc:docMk/>
          <pc:sldMk cId="0" sldId="257"/>
        </pc:sldMkLst>
        <pc:spChg chg="mod">
          <ac:chgData name="Syeda Rizvi (2332271)" userId="S::2332271@student.uwtsd.ac.uk::54b03b18-edaa-4481-9dc8-7d8541b2cef3" providerId="AD" clId="Web-{CDDB7387-C40B-7FED-429A-E2E8487BDE16}" dt="2026-06-25T13:39:55.526" v="1" actId="20577"/>
          <ac:spMkLst>
            <pc:docMk/>
            <pc:sldMk cId="0" sldId="257"/>
            <ac:spMk id="134" creationId="{00000000-0000-0000-0000-000000000000}"/>
          </ac:spMkLst>
        </pc:spChg>
      </pc:sldChg>
      <pc:sldChg chg="modSp">
        <pc:chgData name="Syeda Rizvi (2332271)" userId="S::2332271@student.uwtsd.ac.uk::54b03b18-edaa-4481-9dc8-7d8541b2cef3" providerId="AD" clId="Web-{CDDB7387-C40B-7FED-429A-E2E8487BDE16}" dt="2026-06-25T16:46:05.372" v="20" actId="14100"/>
        <pc:sldMkLst>
          <pc:docMk/>
          <pc:sldMk cId="0" sldId="262"/>
        </pc:sldMkLst>
        <pc:spChg chg="mod">
          <ac:chgData name="Syeda Rizvi (2332271)" userId="S::2332271@student.uwtsd.ac.uk::54b03b18-edaa-4481-9dc8-7d8541b2cef3" providerId="AD" clId="Web-{CDDB7387-C40B-7FED-429A-E2E8487BDE16}" dt="2026-06-25T16:46:05.372" v="20" actId="14100"/>
          <ac:spMkLst>
            <pc:docMk/>
            <pc:sldMk cId="0" sldId="262"/>
            <ac:spMk id="186" creationId="{00000000-0000-0000-0000-000000000000}"/>
          </ac:spMkLst>
        </pc:spChg>
      </pc:sldChg>
      <pc:sldChg chg="modSp">
        <pc:chgData name="Syeda Rizvi (2332271)" userId="S::2332271@student.uwtsd.ac.uk::54b03b18-edaa-4481-9dc8-7d8541b2cef3" providerId="AD" clId="Web-{CDDB7387-C40B-7FED-429A-E2E8487BDE16}" dt="2026-06-25T16:46:44.468" v="22" actId="14100"/>
        <pc:sldMkLst>
          <pc:docMk/>
          <pc:sldMk cId="0" sldId="264"/>
        </pc:sldMkLst>
        <pc:picChg chg="mod">
          <ac:chgData name="Syeda Rizvi (2332271)" userId="S::2332271@student.uwtsd.ac.uk::54b03b18-edaa-4481-9dc8-7d8541b2cef3" providerId="AD" clId="Web-{CDDB7387-C40B-7FED-429A-E2E8487BDE16}" dt="2026-06-25T16:46:44.468" v="22" actId="14100"/>
          <ac:picMkLst>
            <pc:docMk/>
            <pc:sldMk cId="0" sldId="264"/>
            <ac:picMk id="206" creationId="{00000000-0000-0000-0000-000000000000}"/>
          </ac:picMkLst>
        </pc:picChg>
      </pc:sldChg>
    </pc:docChg>
  </pc:docChgLst>
  <pc:docChgLst>
    <pc:chgData name="Syeda Rizvi (2332271)" userId="S::2332271@student.uwtsd.ac.uk::54b03b18-edaa-4481-9dc8-7d8541b2cef3" providerId="AD" clId="Web-{1B9E9848-62CC-40D1-5C6F-F5F8C9A2D1C4}"/>
    <pc:docChg chg="delSld modSld">
      <pc:chgData name="Syeda Rizvi (2332271)" userId="S::2332271@student.uwtsd.ac.uk::54b03b18-edaa-4481-9dc8-7d8541b2cef3" providerId="AD" clId="Web-{1B9E9848-62CC-40D1-5C6F-F5F8C9A2D1C4}" dt="2026-07-06T02:25:37.922" v="166" actId="20577"/>
      <pc:docMkLst>
        <pc:docMk/>
      </pc:docMkLst>
      <pc:sldChg chg="modSp">
        <pc:chgData name="Syeda Rizvi (2332271)" userId="S::2332271@student.uwtsd.ac.uk::54b03b18-edaa-4481-9dc8-7d8541b2cef3" providerId="AD" clId="Web-{1B9E9848-62CC-40D1-5C6F-F5F8C9A2D1C4}" dt="2026-07-06T02:25:37.922" v="166" actId="20577"/>
        <pc:sldMkLst>
          <pc:docMk/>
          <pc:sldMk cId="0" sldId="256"/>
        </pc:sldMkLst>
        <pc:spChg chg="mod">
          <ac:chgData name="Syeda Rizvi (2332271)" userId="S::2332271@student.uwtsd.ac.uk::54b03b18-edaa-4481-9dc8-7d8541b2cef3" providerId="AD" clId="Web-{1B9E9848-62CC-40D1-5C6F-F5F8C9A2D1C4}" dt="2026-07-06T02:25:37.922" v="166" actId="20577"/>
          <ac:spMkLst>
            <pc:docMk/>
            <pc:sldMk cId="0" sldId="256"/>
            <ac:spMk id="4" creationId="{9B0A0F39-A070-5CF8-846E-8CBBF21C95A4}"/>
          </ac:spMkLst>
        </pc:spChg>
      </pc:sldChg>
      <pc:sldChg chg="modSp">
        <pc:chgData name="Syeda Rizvi (2332271)" userId="S::2332271@student.uwtsd.ac.uk::54b03b18-edaa-4481-9dc8-7d8541b2cef3" providerId="AD" clId="Web-{1B9E9848-62CC-40D1-5C6F-F5F8C9A2D1C4}" dt="2026-07-06T01:24:36.991" v="1" actId="20577"/>
        <pc:sldMkLst>
          <pc:docMk/>
          <pc:sldMk cId="0" sldId="257"/>
        </pc:sldMkLst>
        <pc:spChg chg="mod">
          <ac:chgData name="Syeda Rizvi (2332271)" userId="S::2332271@student.uwtsd.ac.uk::54b03b18-edaa-4481-9dc8-7d8541b2cef3" providerId="AD" clId="Web-{1B9E9848-62CC-40D1-5C6F-F5F8C9A2D1C4}" dt="2026-07-06T01:24:36.991" v="1" actId="20577"/>
          <ac:spMkLst>
            <pc:docMk/>
            <pc:sldMk cId="0" sldId="257"/>
            <ac:spMk id="134" creationId="{00000000-0000-0000-0000-000000000000}"/>
          </ac:spMkLst>
        </pc:spChg>
      </pc:sldChg>
      <pc:sldChg chg="modSp">
        <pc:chgData name="Syeda Rizvi (2332271)" userId="S::2332271@student.uwtsd.ac.uk::54b03b18-edaa-4481-9dc8-7d8541b2cef3" providerId="AD" clId="Web-{1B9E9848-62CC-40D1-5C6F-F5F8C9A2D1C4}" dt="2026-07-06T01:25:27.245" v="3" actId="20577"/>
        <pc:sldMkLst>
          <pc:docMk/>
          <pc:sldMk cId="0" sldId="258"/>
        </pc:sldMkLst>
        <pc:spChg chg="mod">
          <ac:chgData name="Syeda Rizvi (2332271)" userId="S::2332271@student.uwtsd.ac.uk::54b03b18-edaa-4481-9dc8-7d8541b2cef3" providerId="AD" clId="Web-{1B9E9848-62CC-40D1-5C6F-F5F8C9A2D1C4}" dt="2026-07-06T01:25:27.245" v="3" actId="20577"/>
          <ac:spMkLst>
            <pc:docMk/>
            <pc:sldMk cId="0" sldId="258"/>
            <ac:spMk id="148" creationId="{00000000-0000-0000-0000-000000000000}"/>
          </ac:spMkLst>
        </pc:spChg>
      </pc:sldChg>
      <pc:sldChg chg="modSp">
        <pc:chgData name="Syeda Rizvi (2332271)" userId="S::2332271@student.uwtsd.ac.uk::54b03b18-edaa-4481-9dc8-7d8541b2cef3" providerId="AD" clId="Web-{1B9E9848-62CC-40D1-5C6F-F5F8C9A2D1C4}" dt="2026-07-06T01:51:59.268" v="96" actId="14100"/>
        <pc:sldMkLst>
          <pc:docMk/>
          <pc:sldMk cId="0" sldId="259"/>
        </pc:sldMkLst>
        <pc:spChg chg="mod">
          <ac:chgData name="Syeda Rizvi (2332271)" userId="S::2332271@student.uwtsd.ac.uk::54b03b18-edaa-4481-9dc8-7d8541b2cef3" providerId="AD" clId="Web-{1B9E9848-62CC-40D1-5C6F-F5F8C9A2D1C4}" dt="2026-07-06T01:51:59.268" v="96" actId="14100"/>
          <ac:spMkLst>
            <pc:docMk/>
            <pc:sldMk cId="0" sldId="259"/>
            <ac:spMk id="160" creationId="{00000000-0000-0000-0000-000000000000}"/>
          </ac:spMkLst>
        </pc:spChg>
      </pc:sldChg>
      <pc:sldChg chg="addSp delSp modSp addAnim delAnim modAnim">
        <pc:chgData name="Syeda Rizvi (2332271)" userId="S::2332271@student.uwtsd.ac.uk::54b03b18-edaa-4481-9dc8-7d8541b2cef3" providerId="AD" clId="Web-{1B9E9848-62CC-40D1-5C6F-F5F8C9A2D1C4}" dt="2026-07-06T01:53:40.858" v="101" actId="20577"/>
        <pc:sldMkLst>
          <pc:docMk/>
          <pc:sldMk cId="0" sldId="260"/>
        </pc:sldMkLst>
        <pc:spChg chg="mod">
          <ac:chgData name="Syeda Rizvi (2332271)" userId="S::2332271@student.uwtsd.ac.uk::54b03b18-edaa-4481-9dc8-7d8541b2cef3" providerId="AD" clId="Web-{1B9E9848-62CC-40D1-5C6F-F5F8C9A2D1C4}" dt="2026-07-06T01:53:14.731" v="99" actId="20577"/>
          <ac:spMkLst>
            <pc:docMk/>
            <pc:sldMk cId="0" sldId="260"/>
            <ac:spMk id="166" creationId="{00000000-0000-0000-0000-000000000000}"/>
          </ac:spMkLst>
        </pc:spChg>
        <pc:spChg chg="mod">
          <ac:chgData name="Syeda Rizvi (2332271)" userId="S::2332271@student.uwtsd.ac.uk::54b03b18-edaa-4481-9dc8-7d8541b2cef3" providerId="AD" clId="Web-{1B9E9848-62CC-40D1-5C6F-F5F8C9A2D1C4}" dt="2026-07-06T01:53:40.858" v="101" actId="20577"/>
          <ac:spMkLst>
            <pc:docMk/>
            <pc:sldMk cId="0" sldId="260"/>
            <ac:spMk id="169" creationId="{00000000-0000-0000-0000-000000000000}"/>
          </ac:spMkLst>
        </pc:spChg>
        <pc:picChg chg="add del">
          <ac:chgData name="Syeda Rizvi (2332271)" userId="S::2332271@student.uwtsd.ac.uk::54b03b18-edaa-4481-9dc8-7d8541b2cef3" providerId="AD" clId="Web-{1B9E9848-62CC-40D1-5C6F-F5F8C9A2D1C4}" dt="2026-07-06T01:45:57.240" v="77"/>
          <ac:picMkLst>
            <pc:docMk/>
            <pc:sldMk cId="0" sldId="260"/>
            <ac:picMk id="170" creationId="{00000000-0000-0000-0000-000000000000}"/>
          </ac:picMkLst>
        </pc:picChg>
      </pc:sldChg>
      <pc:sldChg chg="modSp addAnim">
        <pc:chgData name="Syeda Rizvi (2332271)" userId="S::2332271@student.uwtsd.ac.uk::54b03b18-edaa-4481-9dc8-7d8541b2cef3" providerId="AD" clId="Web-{1B9E9848-62CC-40D1-5C6F-F5F8C9A2D1C4}" dt="2026-07-06T01:54:16.283" v="103" actId="20577"/>
        <pc:sldMkLst>
          <pc:docMk/>
          <pc:sldMk cId="0" sldId="261"/>
        </pc:sldMkLst>
        <pc:spChg chg="mod">
          <ac:chgData name="Syeda Rizvi (2332271)" userId="S::2332271@student.uwtsd.ac.uk::54b03b18-edaa-4481-9dc8-7d8541b2cef3" providerId="AD" clId="Web-{1B9E9848-62CC-40D1-5C6F-F5F8C9A2D1C4}" dt="2026-07-06T01:54:16.283" v="103" actId="20577"/>
          <ac:spMkLst>
            <pc:docMk/>
            <pc:sldMk cId="0" sldId="261"/>
            <ac:spMk id="175" creationId="{00000000-0000-0000-0000-000000000000}"/>
          </ac:spMkLst>
        </pc:spChg>
        <pc:spChg chg="mod">
          <ac:chgData name="Syeda Rizvi (2332271)" userId="S::2332271@student.uwtsd.ac.uk::54b03b18-edaa-4481-9dc8-7d8541b2cef3" providerId="AD" clId="Web-{1B9E9848-62CC-40D1-5C6F-F5F8C9A2D1C4}" dt="2026-07-06T01:30:40.963" v="15" actId="20577"/>
          <ac:spMkLst>
            <pc:docMk/>
            <pc:sldMk cId="0" sldId="261"/>
            <ac:spMk id="176" creationId="{00000000-0000-0000-0000-000000000000}"/>
          </ac:spMkLst>
        </pc:spChg>
        <pc:spChg chg="mod">
          <ac:chgData name="Syeda Rizvi (2332271)" userId="S::2332271@student.uwtsd.ac.uk::54b03b18-edaa-4481-9dc8-7d8541b2cef3" providerId="AD" clId="Web-{1B9E9848-62CC-40D1-5C6F-F5F8C9A2D1C4}" dt="2026-07-06T01:50:28.855" v="91" actId="14100"/>
          <ac:spMkLst>
            <pc:docMk/>
            <pc:sldMk cId="0" sldId="261"/>
            <ac:spMk id="178" creationId="{00000000-0000-0000-0000-000000000000}"/>
          </ac:spMkLst>
        </pc:spChg>
      </pc:sldChg>
      <pc:sldChg chg="modSp addAnim delAnim">
        <pc:chgData name="Syeda Rizvi (2332271)" userId="S::2332271@student.uwtsd.ac.uk::54b03b18-edaa-4481-9dc8-7d8541b2cef3" providerId="AD" clId="Web-{1B9E9848-62CC-40D1-5C6F-F5F8C9A2D1C4}" dt="2026-07-06T01:55:04.056" v="104" actId="1076"/>
        <pc:sldMkLst>
          <pc:docMk/>
          <pc:sldMk cId="0" sldId="262"/>
        </pc:sldMkLst>
        <pc:spChg chg="mod">
          <ac:chgData name="Syeda Rizvi (2332271)" userId="S::2332271@student.uwtsd.ac.uk::54b03b18-edaa-4481-9dc8-7d8541b2cef3" providerId="AD" clId="Web-{1B9E9848-62CC-40D1-5C6F-F5F8C9A2D1C4}" dt="2026-07-06T01:35:18.159" v="46"/>
          <ac:spMkLst>
            <pc:docMk/>
            <pc:sldMk cId="0" sldId="262"/>
            <ac:spMk id="184" creationId="{00000000-0000-0000-0000-000000000000}"/>
          </ac:spMkLst>
        </pc:spChg>
        <pc:spChg chg="mod">
          <ac:chgData name="Syeda Rizvi (2332271)" userId="S::2332271@student.uwtsd.ac.uk::54b03b18-edaa-4481-9dc8-7d8541b2cef3" providerId="AD" clId="Web-{1B9E9848-62CC-40D1-5C6F-F5F8C9A2D1C4}" dt="2026-07-06T01:31:53.891" v="21" actId="14100"/>
          <ac:spMkLst>
            <pc:docMk/>
            <pc:sldMk cId="0" sldId="262"/>
            <ac:spMk id="185" creationId="{00000000-0000-0000-0000-000000000000}"/>
          </ac:spMkLst>
        </pc:spChg>
        <pc:spChg chg="mod">
          <ac:chgData name="Syeda Rizvi (2332271)" userId="S::2332271@student.uwtsd.ac.uk::54b03b18-edaa-4481-9dc8-7d8541b2cef3" providerId="AD" clId="Web-{1B9E9848-62CC-40D1-5C6F-F5F8C9A2D1C4}" dt="2026-07-06T01:55:04.056" v="104" actId="1076"/>
          <ac:spMkLst>
            <pc:docMk/>
            <pc:sldMk cId="0" sldId="262"/>
            <ac:spMk id="188" creationId="{00000000-0000-0000-0000-000000000000}"/>
          </ac:spMkLst>
        </pc:spChg>
        <pc:picChg chg="mod">
          <ac:chgData name="Syeda Rizvi (2332271)" userId="S::2332271@student.uwtsd.ac.uk::54b03b18-edaa-4481-9dc8-7d8541b2cef3" providerId="AD" clId="Web-{1B9E9848-62CC-40D1-5C6F-F5F8C9A2D1C4}" dt="2026-07-06T01:32:20.612" v="22" actId="1076"/>
          <ac:picMkLst>
            <pc:docMk/>
            <pc:sldMk cId="0" sldId="262"/>
            <ac:picMk id="187" creationId="{00000000-0000-0000-0000-000000000000}"/>
          </ac:picMkLst>
        </pc:picChg>
      </pc:sldChg>
      <pc:sldChg chg="modSp addAnim">
        <pc:chgData name="Syeda Rizvi (2332271)" userId="S::2332271@student.uwtsd.ac.uk::54b03b18-edaa-4481-9dc8-7d8541b2cef3" providerId="AD" clId="Web-{1B9E9848-62CC-40D1-5C6F-F5F8C9A2D1C4}" dt="2026-07-06T01:56:28.719" v="112" actId="1076"/>
        <pc:sldMkLst>
          <pc:docMk/>
          <pc:sldMk cId="0" sldId="263"/>
        </pc:sldMkLst>
        <pc:spChg chg="mod">
          <ac:chgData name="Syeda Rizvi (2332271)" userId="S::2332271@student.uwtsd.ac.uk::54b03b18-edaa-4481-9dc8-7d8541b2cef3" providerId="AD" clId="Web-{1B9E9848-62CC-40D1-5C6F-F5F8C9A2D1C4}" dt="2026-07-06T01:55:32.574" v="106" actId="20577"/>
          <ac:spMkLst>
            <pc:docMk/>
            <pc:sldMk cId="0" sldId="263"/>
            <ac:spMk id="194" creationId="{00000000-0000-0000-0000-000000000000}"/>
          </ac:spMkLst>
        </pc:spChg>
        <pc:spChg chg="mod">
          <ac:chgData name="Syeda Rizvi (2332271)" userId="S::2332271@student.uwtsd.ac.uk::54b03b18-edaa-4481-9dc8-7d8541b2cef3" providerId="AD" clId="Web-{1B9E9848-62CC-40D1-5C6F-F5F8C9A2D1C4}" dt="2026-07-06T01:56:28.719" v="112" actId="1076"/>
          <ac:spMkLst>
            <pc:docMk/>
            <pc:sldMk cId="0" sldId="263"/>
            <ac:spMk id="198" creationId="{00000000-0000-0000-0000-000000000000}"/>
          </ac:spMkLst>
        </pc:spChg>
      </pc:sldChg>
      <pc:sldChg chg="modSp addAnim">
        <pc:chgData name="Syeda Rizvi (2332271)" userId="S::2332271@student.uwtsd.ac.uk::54b03b18-edaa-4481-9dc8-7d8541b2cef3" providerId="AD" clId="Web-{1B9E9848-62CC-40D1-5C6F-F5F8C9A2D1C4}" dt="2026-07-06T01:57:30.583" v="117" actId="20577"/>
        <pc:sldMkLst>
          <pc:docMk/>
          <pc:sldMk cId="0" sldId="264"/>
        </pc:sldMkLst>
        <pc:spChg chg="mod">
          <ac:chgData name="Syeda Rizvi (2332271)" userId="S::2332271@student.uwtsd.ac.uk::54b03b18-edaa-4481-9dc8-7d8541b2cef3" providerId="AD" clId="Web-{1B9E9848-62CC-40D1-5C6F-F5F8C9A2D1C4}" dt="2026-07-06T01:56:49.893" v="114" actId="20577"/>
          <ac:spMkLst>
            <pc:docMk/>
            <pc:sldMk cId="0" sldId="264"/>
            <ac:spMk id="204" creationId="{00000000-0000-0000-0000-000000000000}"/>
          </ac:spMkLst>
        </pc:spChg>
        <pc:spChg chg="mod">
          <ac:chgData name="Syeda Rizvi (2332271)" userId="S::2332271@student.uwtsd.ac.uk::54b03b18-edaa-4481-9dc8-7d8541b2cef3" providerId="AD" clId="Web-{1B9E9848-62CC-40D1-5C6F-F5F8C9A2D1C4}" dt="2026-07-06T01:57:30.583" v="117" actId="20577"/>
          <ac:spMkLst>
            <pc:docMk/>
            <pc:sldMk cId="0" sldId="264"/>
            <ac:spMk id="207" creationId="{00000000-0000-0000-0000-000000000000}"/>
          </ac:spMkLst>
        </pc:spChg>
      </pc:sldChg>
      <pc:sldChg chg="modSp addAnim">
        <pc:chgData name="Syeda Rizvi (2332271)" userId="S::2332271@student.uwtsd.ac.uk::54b03b18-edaa-4481-9dc8-7d8541b2cef3" providerId="AD" clId="Web-{1B9E9848-62CC-40D1-5C6F-F5F8C9A2D1C4}" dt="2026-07-06T01:59:15.076" v="127" actId="1076"/>
        <pc:sldMkLst>
          <pc:docMk/>
          <pc:sldMk cId="0" sldId="265"/>
        </pc:sldMkLst>
        <pc:spChg chg="mod">
          <ac:chgData name="Syeda Rizvi (2332271)" userId="S::2332271@student.uwtsd.ac.uk::54b03b18-edaa-4481-9dc8-7d8541b2cef3" providerId="AD" clId="Web-{1B9E9848-62CC-40D1-5C6F-F5F8C9A2D1C4}" dt="2026-07-06T01:58:04.398" v="121" actId="14100"/>
          <ac:spMkLst>
            <pc:docMk/>
            <pc:sldMk cId="0" sldId="265"/>
            <ac:spMk id="212" creationId="{00000000-0000-0000-0000-000000000000}"/>
          </ac:spMkLst>
        </pc:spChg>
        <pc:spChg chg="mod">
          <ac:chgData name="Syeda Rizvi (2332271)" userId="S::2332271@student.uwtsd.ac.uk::54b03b18-edaa-4481-9dc8-7d8541b2cef3" providerId="AD" clId="Web-{1B9E9848-62CC-40D1-5C6F-F5F8C9A2D1C4}" dt="2026-07-06T01:58:50.355" v="124" actId="14100"/>
          <ac:spMkLst>
            <pc:docMk/>
            <pc:sldMk cId="0" sldId="265"/>
            <ac:spMk id="216" creationId="{00000000-0000-0000-0000-000000000000}"/>
          </ac:spMkLst>
        </pc:spChg>
        <pc:picChg chg="mod">
          <ac:chgData name="Syeda Rizvi (2332271)" userId="S::2332271@student.uwtsd.ac.uk::54b03b18-edaa-4481-9dc8-7d8541b2cef3" providerId="AD" clId="Web-{1B9E9848-62CC-40D1-5C6F-F5F8C9A2D1C4}" dt="2026-07-06T01:59:08.935" v="126" actId="1076"/>
          <ac:picMkLst>
            <pc:docMk/>
            <pc:sldMk cId="0" sldId="265"/>
            <ac:picMk id="214" creationId="{00000000-0000-0000-0000-000000000000}"/>
          </ac:picMkLst>
        </pc:picChg>
        <pc:picChg chg="mod">
          <ac:chgData name="Syeda Rizvi (2332271)" userId="S::2332271@student.uwtsd.ac.uk::54b03b18-edaa-4481-9dc8-7d8541b2cef3" providerId="AD" clId="Web-{1B9E9848-62CC-40D1-5C6F-F5F8C9A2D1C4}" dt="2026-07-06T01:59:15.076" v="127" actId="1076"/>
          <ac:picMkLst>
            <pc:docMk/>
            <pc:sldMk cId="0" sldId="265"/>
            <ac:picMk id="215" creationId="{00000000-0000-0000-0000-000000000000}"/>
          </ac:picMkLst>
        </pc:picChg>
      </pc:sldChg>
      <pc:sldChg chg="modSp addAnim delAnim">
        <pc:chgData name="Syeda Rizvi (2332271)" userId="S::2332271@student.uwtsd.ac.uk::54b03b18-edaa-4481-9dc8-7d8541b2cef3" providerId="AD" clId="Web-{1B9E9848-62CC-40D1-5C6F-F5F8C9A2D1C4}" dt="2026-07-06T02:06:09.920" v="140"/>
        <pc:sldMkLst>
          <pc:docMk/>
          <pc:sldMk cId="0" sldId="266"/>
        </pc:sldMkLst>
        <pc:spChg chg="mod">
          <ac:chgData name="Syeda Rizvi (2332271)" userId="S::2332271@student.uwtsd.ac.uk::54b03b18-edaa-4481-9dc8-7d8541b2cef3" providerId="AD" clId="Web-{1B9E9848-62CC-40D1-5C6F-F5F8C9A2D1C4}" dt="2026-07-06T01:59:34.187" v="129" actId="20577"/>
          <ac:spMkLst>
            <pc:docMk/>
            <pc:sldMk cId="0" sldId="266"/>
            <ac:spMk id="221" creationId="{00000000-0000-0000-0000-000000000000}"/>
          </ac:spMkLst>
        </pc:spChg>
      </pc:sldChg>
      <pc:sldChg chg="modSp modTransition addAnim delAnim">
        <pc:chgData name="Syeda Rizvi (2332271)" userId="S::2332271@student.uwtsd.ac.uk::54b03b18-edaa-4481-9dc8-7d8541b2cef3" providerId="AD" clId="Web-{1B9E9848-62CC-40D1-5C6F-F5F8C9A2D1C4}" dt="2026-07-06T02:16:56.804" v="165"/>
        <pc:sldMkLst>
          <pc:docMk/>
          <pc:sldMk cId="0" sldId="267"/>
        </pc:sldMkLst>
        <pc:spChg chg="mod">
          <ac:chgData name="Syeda Rizvi (2332271)" userId="S::2332271@student.uwtsd.ac.uk::54b03b18-edaa-4481-9dc8-7d8541b2cef3" providerId="AD" clId="Web-{1B9E9848-62CC-40D1-5C6F-F5F8C9A2D1C4}" dt="2026-07-06T02:00:13.049" v="131" actId="20577"/>
          <ac:spMkLst>
            <pc:docMk/>
            <pc:sldMk cId="0" sldId="267"/>
            <ac:spMk id="228" creationId="{00000000-0000-0000-0000-000000000000}"/>
          </ac:spMkLst>
        </pc:spChg>
        <pc:spChg chg="mod">
          <ac:chgData name="Syeda Rizvi (2332271)" userId="S::2332271@student.uwtsd.ac.uk::54b03b18-edaa-4481-9dc8-7d8541b2cef3" providerId="AD" clId="Web-{1B9E9848-62CC-40D1-5C6F-F5F8C9A2D1C4}" dt="2026-07-06T02:01:13.116" v="133" actId="20577"/>
          <ac:spMkLst>
            <pc:docMk/>
            <pc:sldMk cId="0" sldId="267"/>
            <ac:spMk id="229" creationId="{00000000-0000-0000-0000-000000000000}"/>
          </ac:spMkLst>
        </pc:spChg>
      </pc:sldChg>
      <pc:sldChg chg="del">
        <pc:chgData name="Syeda Rizvi (2332271)" userId="S::2332271@student.uwtsd.ac.uk::54b03b18-edaa-4481-9dc8-7d8541b2cef3" providerId="AD" clId="Web-{1B9E9848-62CC-40D1-5C6F-F5F8C9A2D1C4}" dt="2026-07-06T01:23:43.269" v="0"/>
        <pc:sldMkLst>
          <pc:docMk/>
          <pc:sldMk cId="740848718"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SzPts val="1100"/>
              <a:buNone/>
            </a:pPr>
            <a:r>
              <a:rPr lang="en"/>
              <a:t>Freestyle Libre technology is one of the most beneficial and important digital improvements that has been implemented within diabetes care in the UK over the past number of years. It has replaced the need to continually carry out finger-prick blood sugar testing with this continuous glucose monitoring system approach. The sensor goes on the back of the upper arm and allows blood glucose levels to be checked quickly using a scanner or a smartphone. This provides real-time readings, trends and providers alerts to help people manage their diabetes better. The technology is significant as it has changed many aspects of diabetes management for patients and healthcare professionals. Rather than using random blood glucose checks, patients can now monitor their levels throughout the day in a quicker and more accessible manner. This encourages self-management and helps people to make informed decisions about what they eat, insulin and exercise. Healthcare professionals are also able to review glucose patterns more accurately, enhancing communication and supporting the provision of tailored, person-centred care. Freestyle Libre also upholds patient safety, as ongoing monitoring can help to identify low or high glucose levels earlier, reducing the risk of complications such as hypoglycemia. This is especially important due to the increasing number of people with diabetes and increasing  pressures in the NHS. Another key benefit is a higher quality of life, with many patients documenting higher levels of independence, confidence and convenience in contrast to traditional methods. It also reduces the need for finger-prick testing repeatedly, which is more invasive and less manageable. </a:t>
            </a: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15000"/>
              </a:lnSpc>
              <a:spcBef>
                <a:spcPts val="1200"/>
              </a:spcBef>
              <a:spcAft>
                <a:spcPts val="0"/>
              </a:spcAft>
              <a:buSzPts val="1100"/>
              <a:buNone/>
            </a:pP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0" name="Google Shape;14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technology was introduced into the NHS due to several challenges of traditional blood glucose monitoring, on addition to other changes and increasing healthcare demands within society. One of the main issues with finger-prick testing was that it could be uncomfortable, inconvenient and difficult for patients to maintain consistently throughout their day. It therefore at times resulted in reduced monitoring,  making it harder for individuals and healthcare professionals to effectively manage diabetes and reduce the risk of complications. The technology was also introduced in accordance with the NHS focus on digital transformation and improving long-term condition management through modern healthcare technology. Freestyle Libre supports this by providing continuous glucose monitoring through a digital sensor system, allowing glucose information to be accessed quickly and accurately. This helps healthcare professionals make more informed clinical decisions and supports more personalised care.The increasing number of people living with diabetes also played a key role in the need for more efficient and accessible monitoring methods. Healthcare services required safer and more effective ways to support patients in managing their condition independently while reducing hospital admissions due to poorly controlled diabetes. Freestyle Libre technology also upholds levels of patient autonomy by supporting them to check their glucose levels independently using a smartphone or scanner, giving them instant awareness of their blood glucose readings over time. This encourages greater self-management and supports people to make good decisions about their insulin, diet and exercise, especially for individuals with complex long-term conditions. Overall, digital innovation within diabetes care became vitally important as the NHS required safer, faster and more patient-centred approaches to meet increasing healthcare needs and improve long-term health and well-being. </a:t>
            </a:r>
            <a:endParaRPr/>
          </a:p>
          <a:p>
            <a:pPr marL="0" lvl="0" indent="0" algn="l" rtl="0">
              <a:lnSpc>
                <a:spcPct val="115000"/>
              </a:lnSpc>
              <a:spcBef>
                <a:spcPts val="1200"/>
              </a:spcBef>
              <a:spcAft>
                <a:spcPts val="0"/>
              </a:spcAft>
              <a:buSzPts val="1100"/>
              <a:buNone/>
            </a:pP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1" name="Google Shape;15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r>
              <a:rPr lang="en"/>
              <a:t>Research surrounding Freestyle Libre technology has identified several positive outcomes for patients and healthcare professionals within diabetes care. One of the main findings is that Freestyle Libre improves glucose monitoring and better diabetes self-management. It is by providing continuous glucose readings at different times that individuals are able to make informed decisions in relation to insulin administration, diet and exercise. The IMPACT and REPLACE studies found that the technology helped to reduce episodes of hypoglycaemia and improve overall glucose control. It also enhances independence, and holistic well-being, with many patients noting that they feel more confident in managing their diabetes due to the simplicity of this tehcnology and the reduced need for finger-prick testing. Freestyle Libre also improves communication between patients and healthcare teams, as trends in blood glucose can be shared and reviewed more accurately to support personalised care planning. However, research has also identified some limitations, for instance, not everyone will feell confident using digital technology, especially older people or those who don’t have knowledge of technology. People may also experience technical problems or sensor inaccuracies, whilst the ongoing financial cost of sensors and NHS funding remain important barriers in relation to long-term use and equality of care.</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3" name="Google Shape;16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The introduction of Freestyle Libre has significantly altered workforce practice within diabetes care. Traditionally, diabetes management relied heavily on episodic finger-prick testing, where only had access to occasional glucose readings. However, Freestyle Libre now provides continuous glucose data, enabling professionals to assess glucose trends and patterns rather than relying on single readings alone. This supports more proactive and personalised clinical decision-making, helping professionals note blood glucose issues earlier and improve overall diabetes management. Therefore, healthcare staff have needed to improve their digital health literacy and continuous glucose monitoring (CGM) data interpretation. Professionals must now be aware of how to understand data, glucose variability and trend reports in order to provide effective patient support. Training therefore plays an important role in ensuring staff feel confident using the technology and educating patients appropriately. However, there are ongoing barriers, such as healthcare services reporting an increased workload due to reviewing large amounts of glucose data and supporting patients when they first get their sensor. There can also be differences in digital confidence among staff groups. Overall, Freestyle Libre has shifted diabetes care towards a more preventative, patient-centred approach. </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3" name="Google Shape;17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has had a positive impact on service delivery within diabetes care by improving the speed and the accuracy of glucose monitoring. A key advantage is the ability to provide real-time glucose data, allowing the person with diabetes and team members to identify high or low glucose levels more quickly. This supports faster clinical decision-making and helps to better overall diabetes management. The technology also reduces the need for routine finger-prick testing, making monitoring less invasive and more convenient for people. Furthermore, an important impact on service delivery is improved communication and team work between patients and healthcare professionals. Glucose data can be shared digitally and reviewed remotely, supporting more tailored care and reducing the need for some face-to-face appointments. Efficiency within healthcare services can improve and support the more effective management of long-term conditions. Disadvantages of the use of Freestyle Libre technology include technical problems such as sensor inaccuracies or connectivity issues may affect reliability at times. Some patients and healthcare staff find digital technology difficult to learn, especially those with lower digital literacy. In addition, reviewing large volumes of glucose data can increase workload pressures for healthcare professionals. While service efficiency improves, healthcare delivery becomes more dependent on digital technology.</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1" name="Google Shape;18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has had a great impact on patients and communities by enhancing diabetes management and supporting greater independence for those with diabetes. Itis beneficial to have the ability to monitor glucose levels continuously without requiring routine finger-prick testing. It enables patients to identify high and low glucose levels earlier and make informed decisions about insulin, food intake and physical activity. Thus, many individuals experience improved confidence and greater control over their diabetes management. Freestyle Libre also improves communication between patients and healthcare professionals, as glucose data can be shared digitally and reviewed remotely to support more personalised care. This can help improve long-term diabetes outcomes and reduce the risk of complications. In addition, some patients report reduced anxiety and improved quality of life due to the convenience and accessibility of the technology. However, even with these benefits, there are still challenges that may affect some patients and communities. Digital exclusion is an issue, especially for older adults or individuals with limited digital literacy who may struggle to use smartphone-based technology. Access inequalities may also exist due to socioeconomic factors or differences in NHS funding across regions. Freestyle Libre can improve patient outcomes, not everyone may benefit equally from digital diabetes technology.</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1" name="Google Shape;19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Freestyle Libre technology presents a number of ethical and legal things to think about within healthcare. One important ethical aspect is the risk of digital exclusion as old people or those with low digital literacy, may not be able to use smartphone-based technology or interpret glucose data effectively. This can result in inequalities in access and benefit, especially where socioeconomic factors or geographical NHS funding differences affect availability of the technology. Although Freestyle Libre can improve diabetes management and independence, not all patients may have equal opportunity to use it effectively. In addition, another ethical concern is in relation to patient well-being, as continuous glucose monitoring may create anxiety or pressure for some individuals who feel the need to constantly monitor their glucose levels. There are also concerns in relation to privacy and confidentiality, as glucose information is stored digitally and shared between healthcare professionals and patients. Legally, healthcare organisations and professionals must ensure that glucose data is managed in line with the UK GDPR and the Data Protection Act 2018. Patient confidentiality must be maintained at all times when accessing or utilising digital health information. Informed consent is vital when using and sharing patient data. Additionally, device inaccuracies or technical failures may present concerns in relation to accountability, patient safety and professional responsibility within diabetes care.</a:t>
            </a:r>
            <a:endParaRPr>
              <a:solidFill>
                <a:schemeClr val="dk1"/>
              </a:solidFill>
            </a:endParaRPr>
          </a:p>
          <a:p>
            <a:pPr marL="0" lvl="0" indent="0" algn="l" rtl="0">
              <a:lnSpc>
                <a:spcPct val="100000"/>
              </a:lnSpc>
              <a:spcBef>
                <a:spcPts val="1200"/>
              </a:spcBef>
              <a:spcAft>
                <a:spcPts val="0"/>
              </a:spcAft>
              <a:buSzPts val="1100"/>
              <a:buNone/>
            </a:pPr>
            <a:endParaRPr>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1" name="Google Shape;20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technology has had a significant positive impact on diabetes care by improving glucose monitoring, supporting patient independence and encouraging more proactive management of the condition. One of the main strengths of the technology is its ability to provide continuous glucose readings in real time, allowing patients and healthcare professionals to identify glucose patterns and respond to potential issues earlier. This can help reduce episodes of hypoglycaemia and hyperglycaemia while improving overall diabetes control. Many patients also report improved quality of life due to the reduced need for routine finger-prick testing and the increased confidence obtained from having immediate access to glucose information. Freestyle Libre has also contributed to more personalised and preventative care, as healthcare professionals can review detailed glucose data and create tailored treatment plans. However, even with these benefits, there are still limitations associated with the technology such as access inequalities, with some individuals unable to access the technology due to deprivation or geographical differences in NHS funding. In addition, some patients have no digital literacy or feel overwhelmed by continuous glucose monitoring. Technical issues such as sensor inaccuracies may also affect reliability. Overall, Freestyle Libre has improved diabetes care substantially, although challenges relating to accessibility, cost and an overt focus on digital technology continue. </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0" name="Google Shape;210;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technology will play a large role in the future of diabetes care within the NHS. As diabetes prevalence continues to increase, a key priority will be expanding access to continuous glucose monitoring systems to support better long-term disease management. A focus on financial investment will be required to ensure that patients can benefit from Freestyle Libre, alongside improvements in digital infrastructure that allow glucose data to be securely shared and integrated into clinical systems. This will support more coordinated and efficient decision-making in diabetes care. Another important priority is workforce development as healthcare professionals will need ongoing training to confidently interpret CGM data, including glucose trends and time-in-range readings, and to use this information effectively in personalised care planning. Without appropriate training, there is a risk that the benefits of the technology may not be fully utilised. However, there are also significant challenges such as financial pressures on the NHS which may limit widesr access to Freestyle Libre (especially with the the ongoing cost of sensors and supporting systems). Digital inequality is another concern, as not all patients have a smartphone or the skills required to use it effectively. There is also a risk that increased dependency on readings could reduce the focus on person-centred care. Overall, future development must balance innovation with fairness, accessibility and sustainability.</a:t>
            </a: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9" name="Google Shape;21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SzPts val="1100"/>
              <a:buNone/>
            </a:pPr>
            <a:endParaRPr>
              <a:solidFill>
                <a:schemeClr val="dk1"/>
              </a:solidFill>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6" name="Google Shape;22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14"/>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4"/>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4"/>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4"/>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14"/>
          <p:cNvGrpSpPr/>
          <p:nvPr/>
        </p:nvGrpSpPr>
        <p:grpSpPr>
          <a:xfrm>
            <a:off x="255200" y="592"/>
            <a:ext cx="2250363" cy="1044300"/>
            <a:chOff x="255200" y="592"/>
            <a:chExt cx="2250363" cy="1044300"/>
          </a:xfrm>
        </p:grpSpPr>
        <p:sp>
          <p:nvSpPr>
            <p:cNvPr id="15" name="Google Shape;15;p14"/>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4"/>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4"/>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4"/>
          <p:cNvGrpSpPr/>
          <p:nvPr/>
        </p:nvGrpSpPr>
        <p:grpSpPr>
          <a:xfrm>
            <a:off x="905395" y="592"/>
            <a:ext cx="2250363" cy="1044300"/>
            <a:chOff x="905395" y="592"/>
            <a:chExt cx="2250363" cy="1044300"/>
          </a:xfrm>
        </p:grpSpPr>
        <p:sp>
          <p:nvSpPr>
            <p:cNvPr id="19" name="Google Shape;19;p14"/>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4"/>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4"/>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14"/>
          <p:cNvGrpSpPr/>
          <p:nvPr/>
        </p:nvGrpSpPr>
        <p:grpSpPr>
          <a:xfrm>
            <a:off x="7057468" y="5088"/>
            <a:ext cx="1851281" cy="752108"/>
            <a:chOff x="6917201" y="0"/>
            <a:chExt cx="2227776" cy="863400"/>
          </a:xfrm>
        </p:grpSpPr>
        <p:sp>
          <p:nvSpPr>
            <p:cNvPr id="23" name="Google Shape;23;p14"/>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4"/>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4"/>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14"/>
          <p:cNvGrpSpPr/>
          <p:nvPr/>
        </p:nvGrpSpPr>
        <p:grpSpPr>
          <a:xfrm>
            <a:off x="6553032" y="4217852"/>
            <a:ext cx="2389067" cy="925737"/>
            <a:chOff x="6917201" y="0"/>
            <a:chExt cx="2227776" cy="863400"/>
          </a:xfrm>
        </p:grpSpPr>
        <p:sp>
          <p:nvSpPr>
            <p:cNvPr id="27" name="Google Shape;27;p14"/>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4"/>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4"/>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14"/>
          <p:cNvGrpSpPr/>
          <p:nvPr/>
        </p:nvGrpSpPr>
        <p:grpSpPr>
          <a:xfrm>
            <a:off x="199149" y="4055652"/>
            <a:ext cx="2795413" cy="1083308"/>
            <a:chOff x="6917201" y="0"/>
            <a:chExt cx="2227776" cy="863400"/>
          </a:xfrm>
        </p:grpSpPr>
        <p:sp>
          <p:nvSpPr>
            <p:cNvPr id="31" name="Google Shape;31;p14"/>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4"/>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4"/>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14"/>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14"/>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1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37"/>
        <p:cNvGrpSpPr/>
        <p:nvPr/>
      </p:nvGrpSpPr>
      <p:grpSpPr>
        <a:xfrm>
          <a:off x="0" y="0"/>
          <a:ext cx="0" cy="0"/>
          <a:chOff x="0" y="0"/>
          <a:chExt cx="0" cy="0"/>
        </a:xfrm>
      </p:grpSpPr>
      <p:sp>
        <p:nvSpPr>
          <p:cNvPr id="38" name="Google Shape;38;p1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5"/>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 name="Google Shape;42;p15"/>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3" name="Google Shape;43;p1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44"/>
        <p:cNvGrpSpPr/>
        <p:nvPr/>
      </p:nvGrpSpPr>
      <p:grpSpPr>
        <a:xfrm>
          <a:off x="0" y="0"/>
          <a:ext cx="0" cy="0"/>
          <a:chOff x="0" y="0"/>
          <a:chExt cx="0" cy="0"/>
        </a:xfrm>
      </p:grpSpPr>
      <p:sp>
        <p:nvSpPr>
          <p:cNvPr id="45" name="Google Shape;45;p16"/>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16"/>
          <p:cNvGrpSpPr/>
          <p:nvPr/>
        </p:nvGrpSpPr>
        <p:grpSpPr>
          <a:xfrm>
            <a:off x="5594191" y="3961115"/>
            <a:ext cx="2910144" cy="1182340"/>
            <a:chOff x="6917201" y="0"/>
            <a:chExt cx="2227776" cy="863400"/>
          </a:xfrm>
        </p:grpSpPr>
        <p:sp>
          <p:nvSpPr>
            <p:cNvPr id="47" name="Google Shape;47;p16"/>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6"/>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6"/>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0" name="Google Shape;50;p16"/>
          <p:cNvGrpSpPr/>
          <p:nvPr/>
        </p:nvGrpSpPr>
        <p:grpSpPr>
          <a:xfrm>
            <a:off x="199149" y="2"/>
            <a:ext cx="2795413" cy="1083308"/>
            <a:chOff x="6917201" y="0"/>
            <a:chExt cx="2227776" cy="863400"/>
          </a:xfrm>
        </p:grpSpPr>
        <p:sp>
          <p:nvSpPr>
            <p:cNvPr id="51" name="Google Shape;51;p16"/>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6"/>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6"/>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4" name="Google Shape;54;p16"/>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55" name="Google Shape;55;p1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1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7"/>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7"/>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17"/>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17"/>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1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18"/>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18"/>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8"/>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9" name="Google Shape;69;p1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1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9"/>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9"/>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19"/>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1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20"/>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0"/>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20"/>
          <p:cNvGrpSpPr/>
          <p:nvPr/>
        </p:nvGrpSpPr>
        <p:grpSpPr>
          <a:xfrm>
            <a:off x="255991" y="-118"/>
            <a:ext cx="2251347" cy="1043408"/>
            <a:chOff x="3961956" y="4383950"/>
            <a:chExt cx="1160548" cy="548700"/>
          </a:xfrm>
        </p:grpSpPr>
        <p:sp>
          <p:nvSpPr>
            <p:cNvPr id="81" name="Google Shape;81;p20"/>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0"/>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20"/>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2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20"/>
          <p:cNvGrpSpPr/>
          <p:nvPr/>
        </p:nvGrpSpPr>
        <p:grpSpPr>
          <a:xfrm>
            <a:off x="34934" y="4522125"/>
            <a:ext cx="1593305" cy="617072"/>
            <a:chOff x="6917201" y="0"/>
            <a:chExt cx="2227776" cy="863400"/>
          </a:xfrm>
        </p:grpSpPr>
        <p:sp>
          <p:nvSpPr>
            <p:cNvPr id="86" name="Google Shape;86;p20"/>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20"/>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20"/>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20"/>
          <p:cNvGrpSpPr/>
          <p:nvPr/>
        </p:nvGrpSpPr>
        <p:grpSpPr>
          <a:xfrm>
            <a:off x="5886353" y="1243"/>
            <a:ext cx="3257454" cy="1261514"/>
            <a:chOff x="6917201" y="0"/>
            <a:chExt cx="2227776" cy="863400"/>
          </a:xfrm>
        </p:grpSpPr>
        <p:sp>
          <p:nvSpPr>
            <p:cNvPr id="90" name="Google Shape;90;p20"/>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0"/>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0"/>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20"/>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2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21"/>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1"/>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1"/>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1"/>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21"/>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21"/>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2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22"/>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2"/>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2"/>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2"/>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2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23"/>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23"/>
          <p:cNvGrpSpPr/>
          <p:nvPr/>
        </p:nvGrpSpPr>
        <p:grpSpPr>
          <a:xfrm>
            <a:off x="5959222" y="4119576"/>
            <a:ext cx="2520951" cy="1024165"/>
            <a:chOff x="6917201" y="0"/>
            <a:chExt cx="2227776" cy="863400"/>
          </a:xfrm>
        </p:grpSpPr>
        <p:sp>
          <p:nvSpPr>
            <p:cNvPr id="112" name="Google Shape;112;p2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23"/>
          <p:cNvGrpSpPr/>
          <p:nvPr/>
        </p:nvGrpSpPr>
        <p:grpSpPr>
          <a:xfrm>
            <a:off x="199149" y="2"/>
            <a:ext cx="2795413" cy="1083308"/>
            <a:chOff x="6917201" y="0"/>
            <a:chExt cx="2227776" cy="863400"/>
          </a:xfrm>
        </p:grpSpPr>
        <p:sp>
          <p:nvSpPr>
            <p:cNvPr id="116" name="Google Shape;116;p2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23"/>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23"/>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2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2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13"/>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1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ico.org.uk/for-organisations/uk-gdpr-guidance-and-resources/" TargetMode="External"/><Relationship Id="rId3" Type="http://schemas.openxmlformats.org/officeDocument/2006/relationships/hyperlink" Target="https://www.freestyle.abbott/uk-en/home.html" TargetMode="External"/><Relationship Id="rId7" Type="http://schemas.openxmlformats.org/officeDocument/2006/relationships/hyperlink" Target="https://doi.org/10.1007/s13300-022-01253-9"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diabetes.org.uk/guide-to-diabetes/technology/flash-glucose-monitors" TargetMode="External"/><Relationship Id="rId11" Type="http://schemas.openxmlformats.org/officeDocument/2006/relationships/hyperlink" Target="https://www.nice.org.uk/guidance/ng18" TargetMode="External"/><Relationship Id="rId5" Type="http://schemas.openxmlformats.org/officeDocument/2006/relationships/hyperlink" Target="https://www.gov.uk/government/publications/data-saves-lives-reshaping-health-and-social-care-with-data" TargetMode="External"/><Relationship Id="rId10" Type="http://schemas.openxmlformats.org/officeDocument/2006/relationships/hyperlink" Target="https://www.nice.org.uk/guidance/ng17" TargetMode="External"/><Relationship Id="rId4" Type="http://schemas.openxmlformats.org/officeDocument/2006/relationships/hyperlink" Target="https://www.england.nhs.uk/diabetes/treatment-care/flash-glucose-monitoring/" TargetMode="External"/><Relationship Id="rId9" Type="http://schemas.openxmlformats.org/officeDocument/2006/relationships/hyperlink" Target="https://diabetesonthenet.com/journal-diabetes-nursing/freestyle-libre-use-real-world-population-southampton-city-exper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
          <p:cNvSpPr txBox="1">
            <a:spLocks noGrp="1"/>
          </p:cNvSpPr>
          <p:nvPr>
            <p:ph type="ctrTitle"/>
          </p:nvPr>
        </p:nvSpPr>
        <p:spPr>
          <a:xfrm>
            <a:off x="5602344" y="3811786"/>
            <a:ext cx="3293015" cy="1056215"/>
          </a:xfrm>
          <a:prstGeom prst="rect">
            <a:avLst/>
          </a:prstGeom>
          <a:noFill/>
          <a:ln>
            <a:noFill/>
          </a:ln>
        </p:spPr>
        <p:txBody>
          <a:bodyPr spcFirstLastPara="1" wrap="square" lIns="91425" tIns="91425" rIns="91425" bIns="91425" anchor="ctr" anchorCtr="0">
            <a:noAutofit/>
          </a:bodyPr>
          <a:lstStyle/>
          <a:p>
            <a:pPr>
              <a:buSzPts val="4222"/>
            </a:pPr>
            <a:r>
              <a:rPr lang="en" sz="1600" b="1" dirty="0">
                <a:highlight>
                  <a:srgbClr val="FFFFFF"/>
                </a:highlight>
                <a:latin typeface="Arial"/>
                <a:cs typeface="Arial"/>
              </a:rPr>
              <a:t>Done &amp; Presented by:</a:t>
            </a:r>
            <a:br>
              <a:rPr lang="en" sz="1600" b="1" dirty="0">
                <a:highlight>
                  <a:srgbClr val="FFFFFF"/>
                </a:highlight>
                <a:latin typeface="Arial"/>
                <a:cs typeface="Arial"/>
              </a:rPr>
            </a:br>
            <a:r>
              <a:rPr lang="en" sz="1600" b="1">
                <a:highlight>
                  <a:srgbClr val="FFFFFF"/>
                </a:highlight>
                <a:latin typeface="Arial"/>
                <a:cs typeface="Arial"/>
              </a:rPr>
              <a:t>Syeda Rizvi</a:t>
            </a:r>
            <a:br>
              <a:rPr lang="en" sz="1600" b="1" dirty="0">
                <a:highlight>
                  <a:srgbClr val="FFFFFF"/>
                </a:highlight>
                <a:latin typeface="Arial"/>
                <a:cs typeface="Arial"/>
              </a:rPr>
            </a:br>
            <a:r>
              <a:rPr lang="en" sz="1600" b="1">
                <a:highlight>
                  <a:srgbClr val="FFFFFF"/>
                </a:highlight>
                <a:latin typeface="Arial"/>
                <a:cs typeface="Arial"/>
              </a:rPr>
              <a:t>(2332271)</a:t>
            </a:r>
            <a:endParaRPr lang="en" sz="1600" b="1" dirty="0">
              <a:highlight>
                <a:srgbClr val="FFFFFF"/>
              </a:highlight>
              <a:latin typeface="Arial"/>
              <a:cs typeface="Arial"/>
            </a:endParaRPr>
          </a:p>
        </p:txBody>
      </p:sp>
      <p:pic>
        <p:nvPicPr>
          <p:cNvPr id="2" name="Picture 1" descr="A black text on a white background&#10;&#10;AI-generated content may be incorrect.">
            <a:extLst>
              <a:ext uri="{FF2B5EF4-FFF2-40B4-BE49-F238E27FC236}">
                <a16:creationId xmlns:a16="http://schemas.microsoft.com/office/drawing/2014/main" id="{65CEF714-F194-45F2-42B6-911816DB29C7}"/>
              </a:ext>
            </a:extLst>
          </p:cNvPr>
          <p:cNvPicPr>
            <a:picLocks noChangeAspect="1"/>
          </p:cNvPicPr>
          <p:nvPr/>
        </p:nvPicPr>
        <p:blipFill>
          <a:blip r:embed="rId3"/>
          <a:stretch>
            <a:fillRect/>
          </a:stretch>
        </p:blipFill>
        <p:spPr>
          <a:xfrm>
            <a:off x="2463127" y="368735"/>
            <a:ext cx="4665851" cy="1245593"/>
          </a:xfrm>
          <a:prstGeom prst="rect">
            <a:avLst/>
          </a:prstGeom>
        </p:spPr>
      </p:pic>
      <p:sp>
        <p:nvSpPr>
          <p:cNvPr id="4" name="TextBox 3">
            <a:extLst>
              <a:ext uri="{FF2B5EF4-FFF2-40B4-BE49-F238E27FC236}">
                <a16:creationId xmlns:a16="http://schemas.microsoft.com/office/drawing/2014/main" id="{9B0A0F39-A070-5CF8-846E-8CBBF21C95A4}"/>
              </a:ext>
            </a:extLst>
          </p:cNvPr>
          <p:cNvSpPr txBox="1"/>
          <p:nvPr/>
        </p:nvSpPr>
        <p:spPr>
          <a:xfrm>
            <a:off x="2268147" y="1627606"/>
            <a:ext cx="5985391"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Module: Digital Transformation in the </a:t>
            </a:r>
            <a:r>
              <a:rPr lang="en-GB"/>
              <a:t>Health</a:t>
            </a:r>
            <a:r>
              <a:rPr lang="en-GB" dirty="0"/>
              <a:t> &amp; care Professions</a:t>
            </a:r>
          </a:p>
          <a:p>
            <a:endParaRPr lang="en-GB" dirty="0"/>
          </a:p>
          <a:p>
            <a:r>
              <a:rPr lang="en-GB"/>
              <a:t>Module Code: BMHP6026</a:t>
            </a:r>
          </a:p>
          <a:p>
            <a:endParaRPr lang="en-GB" dirty="0"/>
          </a:p>
          <a:p>
            <a:r>
              <a:rPr lang="en-GB" dirty="0"/>
              <a:t>Module Lead: Martin </a:t>
            </a:r>
            <a:r>
              <a:rPr lang="en-GB"/>
              <a:t>Svejda</a:t>
            </a:r>
            <a:endParaRPr lang="en-GB" dirty="0"/>
          </a:p>
          <a:p>
            <a:endParaRPr lang="en-GB" dirty="0"/>
          </a:p>
          <a:p>
            <a:pPr algn="ctr"/>
            <a:r>
              <a:rPr lang="en" sz="1800" b="1">
                <a:solidFill>
                  <a:srgbClr val="AF7B51"/>
                </a:solidFill>
                <a:highlight>
                  <a:srgbClr val="FFFFFF"/>
                </a:highlight>
              </a:rPr>
              <a:t>Freestyle Libre </a:t>
            </a:r>
            <a:br>
              <a:rPr lang="en" sz="1800" b="1" dirty="0">
                <a:highlight>
                  <a:srgbClr val="FFFFFF"/>
                </a:highlight>
              </a:rPr>
            </a:br>
            <a:r>
              <a:rPr lang="en" sz="1800" b="1">
                <a:solidFill>
                  <a:srgbClr val="AF7B51"/>
                </a:solidFill>
                <a:highlight>
                  <a:srgbClr val="FFFFFF"/>
                </a:highlight>
              </a:rPr>
              <a:t>Technological advances in the NHS</a:t>
            </a:r>
            <a:endParaRPr lang="en-GB" sz="1800">
              <a:solidFill>
                <a:srgbClr val="FFFFFF"/>
              </a:solidFill>
            </a:endParaRPr>
          </a:p>
          <a:p>
            <a:endParaRPr lang="en-GB" sz="1800" dirty="0">
              <a:solidFill>
                <a:srgbClr val="FFFFFF"/>
              </a:solidFill>
              <a:latin typeface="Nunito"/>
            </a:endParaRPr>
          </a:p>
          <a:p>
            <a:endParaRPr lang="en-GB" dirty="0"/>
          </a:p>
          <a:p>
            <a:endParaRPr lang="en-GB"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24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7" presetClass="entr" presetSubtype="10" fill="hold" grpId="0" nodeType="clickEffect">
                                  <p:stCondLst>
                                    <p:cond delay="0"/>
                                  </p:stCondLst>
                                  <p:childTnLst>
                                    <p:set>
                                      <p:cBhvr>
                                        <p:cTn id="16" dur="1" fill="hold">
                                          <p:stCondLst>
                                            <p:cond delay="0"/>
                                          </p:stCondLst>
                                        </p:cTn>
                                        <p:tgtEl>
                                          <p:spTgt spid="128"/>
                                        </p:tgtEl>
                                        <p:attrNameLst>
                                          <p:attrName>style.visibility</p:attrName>
                                        </p:attrNameLst>
                                      </p:cBhvr>
                                      <p:to>
                                        <p:strVal val="visible"/>
                                      </p:to>
                                    </p:set>
                                    <p:anim calcmode="lin" valueType="num">
                                      <p:cBhvr>
                                        <p:cTn id="17" dur="500" fill="hold"/>
                                        <p:tgtEl>
                                          <p:spTgt spid="128"/>
                                        </p:tgtEl>
                                        <p:attrNameLst>
                                          <p:attrName>ppt_w</p:attrName>
                                        </p:attrNameLst>
                                      </p:cBhvr>
                                      <p:tavLst>
                                        <p:tav tm="0">
                                          <p:val>
                                            <p:fltVal val="0"/>
                                          </p:val>
                                        </p:tav>
                                        <p:tav tm="100000">
                                          <p:val>
                                            <p:strVal val="#ppt_w"/>
                                          </p:val>
                                        </p:tav>
                                      </p:tavLst>
                                    </p:anim>
                                    <p:anim calcmode="lin" valueType="num">
                                      <p:cBhvr>
                                        <p:cTn id="18" dur="500" fill="hold"/>
                                        <p:tgtEl>
                                          <p:spTgt spid="12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
          <p:cNvSpPr txBox="1">
            <a:spLocks noGrp="1"/>
          </p:cNvSpPr>
          <p:nvPr>
            <p:ph type="title"/>
          </p:nvPr>
        </p:nvSpPr>
        <p:spPr>
          <a:xfrm>
            <a:off x="592350" y="2673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a:t>Aim of the Research</a:t>
            </a:r>
            <a:endParaRPr/>
          </a:p>
        </p:txBody>
      </p:sp>
      <p:sp>
        <p:nvSpPr>
          <p:cNvPr id="134" name="Google Shape;134;p2"/>
          <p:cNvSpPr txBox="1">
            <a:spLocks noGrp="1"/>
          </p:cNvSpPr>
          <p:nvPr>
            <p:ph type="body" idx="1"/>
          </p:nvPr>
        </p:nvSpPr>
        <p:spPr>
          <a:xfrm>
            <a:off x="351525" y="861775"/>
            <a:ext cx="7973400" cy="4049400"/>
          </a:xfrm>
          <a:prstGeom prst="rect">
            <a:avLst/>
          </a:prstGeom>
          <a:noFill/>
          <a:ln>
            <a:noFill/>
          </a:ln>
        </p:spPr>
        <p:txBody>
          <a:bodyPr spcFirstLastPara="1" wrap="square" lIns="91425" tIns="91425" rIns="91425" bIns="91425" anchor="t" anchorCtr="0">
            <a:normAutofit fontScale="92500" lnSpcReduction="10000"/>
          </a:bodyPr>
          <a:lstStyle/>
          <a:p>
            <a:pPr marL="0" lvl="0" indent="0" algn="l" rtl="0">
              <a:lnSpc>
                <a:spcPct val="115000"/>
              </a:lnSpc>
              <a:spcBef>
                <a:spcPts val="1200"/>
              </a:spcBef>
              <a:spcAft>
                <a:spcPts val="0"/>
              </a:spcAft>
              <a:buSzPct val="108108"/>
              <a:buNone/>
            </a:pPr>
            <a:r>
              <a:rPr lang="en" b="1">
                <a:solidFill>
                  <a:srgbClr val="000000"/>
                </a:solidFill>
                <a:latin typeface="Arial"/>
                <a:ea typeface="Arial"/>
                <a:cs typeface="Arial"/>
                <a:sym typeface="Arial"/>
              </a:rPr>
              <a:t>What was investigated?</a:t>
            </a:r>
            <a:br>
              <a:rPr lang="en" b="1" dirty="0">
                <a:latin typeface="Arial"/>
                <a:ea typeface="Arial"/>
                <a:cs typeface="Arial"/>
              </a:rPr>
            </a:br>
            <a:r>
              <a:rPr lang="en">
                <a:solidFill>
                  <a:srgbClr val="000000"/>
                </a:solidFill>
                <a:latin typeface="Arial"/>
                <a:ea typeface="Arial"/>
                <a:cs typeface="Arial"/>
                <a:sym typeface="Arial"/>
              </a:rPr>
              <a:t>-The implementation of Freestyle Libre technology within the health and social care sector in the UK.</a:t>
            </a:r>
            <a:br>
              <a:rPr lang="en" dirty="0">
                <a:latin typeface="Arial"/>
                <a:ea typeface="Arial"/>
                <a:cs typeface="Arial"/>
              </a:rPr>
            </a:br>
            <a:r>
              <a:rPr lang="en">
                <a:solidFill>
                  <a:srgbClr val="000000"/>
                </a:solidFill>
                <a:latin typeface="Arial"/>
                <a:ea typeface="Arial"/>
                <a:cs typeface="Arial"/>
                <a:sym typeface="Arial"/>
              </a:rPr>
              <a:t>-The impact of Freestyle Libre systems on diabetes management, patient independence and healthcare delivery.</a:t>
            </a:r>
            <a:br>
              <a:rPr lang="en" dirty="0">
                <a:latin typeface="Arial"/>
                <a:ea typeface="Arial"/>
                <a:cs typeface="Arial"/>
              </a:rPr>
            </a:br>
            <a:r>
              <a:rPr lang="en">
                <a:solidFill>
                  <a:srgbClr val="000000"/>
                </a:solidFill>
                <a:latin typeface="Arial"/>
                <a:ea typeface="Arial"/>
                <a:cs typeface="Arial"/>
                <a:sym typeface="Arial"/>
              </a:rPr>
              <a:t>-Positive and negative outcomes of digital diabetes monitoring technology in the NHS.</a:t>
            </a:r>
            <a:endParaRPr>
              <a:solidFill>
                <a:srgbClr val="000000"/>
              </a:solidFill>
              <a:latin typeface="Arial"/>
              <a:ea typeface="Arial"/>
              <a:cs typeface="Arial"/>
              <a:sym typeface="Arial"/>
            </a:endParaRPr>
          </a:p>
          <a:p>
            <a:pPr marL="0" lvl="0" indent="0" algn="l" rtl="0">
              <a:lnSpc>
                <a:spcPct val="115000"/>
              </a:lnSpc>
              <a:spcBef>
                <a:spcPts val="1200"/>
              </a:spcBef>
              <a:spcAft>
                <a:spcPts val="0"/>
              </a:spcAft>
              <a:buSzPct val="108108"/>
              <a:buNone/>
            </a:pPr>
            <a:r>
              <a:rPr lang="en" b="1" dirty="0">
                <a:solidFill>
                  <a:srgbClr val="000000"/>
                </a:solidFill>
                <a:latin typeface="Arial"/>
                <a:ea typeface="Arial"/>
                <a:cs typeface="Arial"/>
                <a:sym typeface="Arial"/>
              </a:rPr>
              <a:t>Why Freestyle Libre technology was chosen</a:t>
            </a:r>
            <a:br>
              <a:rPr lang="en" b="1" dirty="0">
                <a:latin typeface="Arial"/>
                <a:ea typeface="Arial"/>
                <a:cs typeface="Arial"/>
              </a:rPr>
            </a:br>
            <a:r>
              <a:rPr lang="en" dirty="0">
                <a:solidFill>
                  <a:srgbClr val="000000"/>
                </a:solidFill>
                <a:latin typeface="Arial"/>
                <a:ea typeface="Arial"/>
                <a:cs typeface="Arial"/>
                <a:sym typeface="Arial"/>
              </a:rPr>
              <a:t>-It is one of the most significant diabetes care innovations that has been introduced within the NHS.</a:t>
            </a:r>
            <a:br>
              <a:rPr lang="en" dirty="0">
                <a:latin typeface="Arial"/>
                <a:ea typeface="Arial"/>
                <a:cs typeface="Arial"/>
              </a:rPr>
            </a:br>
            <a:r>
              <a:rPr lang="en" dirty="0">
                <a:solidFill>
                  <a:srgbClr val="000000"/>
                </a:solidFill>
                <a:latin typeface="Arial"/>
                <a:ea typeface="Arial"/>
                <a:cs typeface="Arial"/>
                <a:sym typeface="Arial"/>
              </a:rPr>
              <a:t>-It is used by many people living with diabetes.</a:t>
            </a:r>
            <a:br>
              <a:rPr lang="en" dirty="0">
                <a:latin typeface="Arial"/>
                <a:ea typeface="Arial"/>
                <a:cs typeface="Arial"/>
              </a:rPr>
            </a:br>
            <a:r>
              <a:rPr lang="en" dirty="0">
                <a:solidFill>
                  <a:srgbClr val="000000"/>
                </a:solidFill>
                <a:latin typeface="Arial"/>
                <a:ea typeface="Arial"/>
                <a:cs typeface="Arial"/>
                <a:sym typeface="Arial"/>
              </a:rPr>
              <a:t>-It is greatly relevant to current healthcare challenges and digital healthcare modernisation.</a:t>
            </a:r>
            <a:br>
              <a:rPr lang="en" dirty="0">
                <a:latin typeface="Arial"/>
                <a:ea typeface="Arial"/>
                <a:cs typeface="Arial"/>
              </a:rPr>
            </a:br>
            <a:r>
              <a:rPr lang="en" dirty="0">
                <a:solidFill>
                  <a:srgbClr val="000000"/>
                </a:solidFill>
                <a:latin typeface="Arial"/>
                <a:ea typeface="Arial"/>
                <a:cs typeface="Arial"/>
                <a:sym typeface="Arial"/>
              </a:rPr>
              <a:t>-It greatly impacts glucose monitoring, patient self-management and quality of life.</a:t>
            </a:r>
            <a:endParaRPr dirty="0">
              <a:solidFill>
                <a:srgbClr val="000000"/>
              </a:solidFill>
              <a:latin typeface="Arial"/>
              <a:ea typeface="Arial"/>
              <a:cs typeface="Arial"/>
              <a:sym typeface="Arial"/>
            </a:endParaRPr>
          </a:p>
          <a:p>
            <a:pPr marL="0" lvl="0" indent="0" algn="l" rtl="0">
              <a:lnSpc>
                <a:spcPct val="115000"/>
              </a:lnSpc>
              <a:spcBef>
                <a:spcPts val="1200"/>
              </a:spcBef>
              <a:spcAft>
                <a:spcPts val="0"/>
              </a:spcAft>
              <a:buSzPct val="108108"/>
              <a:buNone/>
            </a:pPr>
            <a:r>
              <a:rPr lang="en" b="1" dirty="0">
                <a:solidFill>
                  <a:srgbClr val="000000"/>
                </a:solidFill>
                <a:latin typeface="Arial"/>
                <a:ea typeface="Arial"/>
                <a:cs typeface="Arial"/>
                <a:sym typeface="Arial"/>
              </a:rPr>
              <a:t>Why digital transformation matters</a:t>
            </a:r>
            <a:br>
              <a:rPr lang="en" b="1" dirty="0">
                <a:latin typeface="Arial"/>
                <a:ea typeface="Arial"/>
                <a:cs typeface="Arial"/>
              </a:rPr>
            </a:br>
            <a:r>
              <a:rPr lang="en" dirty="0">
                <a:solidFill>
                  <a:srgbClr val="000000"/>
                </a:solidFill>
                <a:latin typeface="Arial"/>
                <a:ea typeface="Arial"/>
                <a:cs typeface="Arial"/>
                <a:sym typeface="Arial"/>
              </a:rPr>
              <a:t>-There is high numbers of individuals  living with diabetes and long-term conditions.</a:t>
            </a:r>
            <a:br>
              <a:rPr lang="en" dirty="0">
                <a:latin typeface="Arial"/>
                <a:ea typeface="Arial"/>
                <a:cs typeface="Arial"/>
              </a:rPr>
            </a:br>
            <a:r>
              <a:rPr lang="en" dirty="0">
                <a:solidFill>
                  <a:srgbClr val="000000"/>
                </a:solidFill>
                <a:latin typeface="Arial"/>
                <a:ea typeface="Arial"/>
                <a:cs typeface="Arial"/>
                <a:sym typeface="Arial"/>
              </a:rPr>
              <a:t>-There needs to be safe, personalised care.</a:t>
            </a:r>
            <a:br>
              <a:rPr lang="en" dirty="0">
                <a:latin typeface="Arial"/>
                <a:ea typeface="Arial"/>
                <a:cs typeface="Arial"/>
              </a:rPr>
            </a:br>
            <a:r>
              <a:rPr lang="en" dirty="0">
                <a:solidFill>
                  <a:srgbClr val="000000"/>
                </a:solidFill>
                <a:latin typeface="Arial"/>
                <a:ea typeface="Arial"/>
                <a:cs typeface="Arial"/>
                <a:sym typeface="Arial"/>
              </a:rPr>
              <a:t>-It is beneficial to reduce finger-prick testing and improved monitoring accuracy.</a:t>
            </a:r>
            <a:br>
              <a:rPr lang="en" dirty="0">
                <a:latin typeface="Arial"/>
                <a:ea typeface="Arial"/>
                <a:cs typeface="Arial"/>
              </a:rPr>
            </a:br>
            <a:r>
              <a:rPr lang="en" dirty="0">
                <a:solidFill>
                  <a:srgbClr val="000000"/>
                </a:solidFill>
                <a:latin typeface="Arial"/>
                <a:ea typeface="Arial"/>
                <a:cs typeface="Arial"/>
                <a:sym typeface="Arial"/>
              </a:rPr>
              <a:t>-It also improves patient independence, accessibility and health outcomes.</a:t>
            </a:r>
            <a:endParaRPr dirty="0">
              <a:solidFill>
                <a:srgbClr val="000000"/>
              </a:solidFill>
              <a:latin typeface="Arial"/>
              <a:ea typeface="Arial"/>
              <a:cs typeface="Arial"/>
              <a:sym typeface="Arial"/>
            </a:endParaRPr>
          </a:p>
          <a:p>
            <a:pPr marL="0" lvl="0" indent="0" algn="l" rtl="0">
              <a:lnSpc>
                <a:spcPct val="115000"/>
              </a:lnSpc>
              <a:spcBef>
                <a:spcPts val="1200"/>
              </a:spcBef>
              <a:spcAft>
                <a:spcPts val="0"/>
              </a:spcAft>
              <a:buSzPct val="108108"/>
              <a:buNone/>
            </a:pPr>
            <a:r>
              <a:rPr lang="en">
                <a:solidFill>
                  <a:srgbClr val="000000"/>
                </a:solidFill>
                <a:latin typeface="Arial"/>
                <a:ea typeface="Arial"/>
                <a:cs typeface="Arial"/>
                <a:sym typeface="Arial"/>
              </a:rPr>
              <a:t>Freestyle Libre technology is one of the most significant NHS digital transformations in diabetes care in recent years.</a:t>
            </a:r>
            <a:endParaRPr>
              <a:solidFill>
                <a:srgbClr val="000000"/>
              </a:solidFill>
              <a:latin typeface="Arial"/>
              <a:ea typeface="Arial"/>
              <a:cs typeface="Arial"/>
              <a:sym typeface="Arial"/>
            </a:endParaRPr>
          </a:p>
          <a:p>
            <a:pPr marL="0" lvl="0" indent="0" algn="l" rtl="0">
              <a:lnSpc>
                <a:spcPct val="115000"/>
              </a:lnSpc>
              <a:spcBef>
                <a:spcPts val="1200"/>
              </a:spcBef>
              <a:spcAft>
                <a:spcPts val="1200"/>
              </a:spcAft>
              <a:buSzPct val="117647"/>
              <a:buNone/>
            </a:pPr>
            <a:endParaRPr b="1">
              <a:solidFill>
                <a:srgbClr val="000000"/>
              </a:solidFill>
              <a:latin typeface="Arial"/>
              <a:ea typeface="Arial"/>
              <a:cs typeface="Arial"/>
              <a:sym typeface="Arial"/>
            </a:endParaRPr>
          </a:p>
        </p:txBody>
      </p:sp>
      <p:sp>
        <p:nvSpPr>
          <p:cNvPr id="135" name="Google Shape;135;p2"/>
          <p:cNvSpPr txBox="1"/>
          <p:nvPr/>
        </p:nvSpPr>
        <p:spPr>
          <a:xfrm>
            <a:off x="560850" y="4473200"/>
            <a:ext cx="3078000" cy="3147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chemeClr val="dk2"/>
                </a:solidFill>
                <a:latin typeface="Calibri"/>
                <a:ea typeface="Calibri"/>
                <a:cs typeface="Calibri"/>
                <a:sym typeface="Calibri"/>
              </a:rPr>
              <a:t>Abbott (2024), NICE (2022a)  </a:t>
            </a:r>
            <a:endParaRPr sz="1300" b="0" i="0" u="none" strike="noStrike" cap="none">
              <a:solidFill>
                <a:schemeClr val="dk2"/>
              </a:solidFill>
              <a:latin typeface="Calibri"/>
              <a:ea typeface="Calibri"/>
              <a:cs typeface="Calibri"/>
              <a:sym typeface="Calibri"/>
            </a:endParaRPr>
          </a:p>
        </p:txBody>
      </p:sp>
      <p:pic>
        <p:nvPicPr>
          <p:cNvPr id="136" name="Google Shape;136;p2"/>
          <p:cNvPicPr preferRelativeResize="0"/>
          <p:nvPr/>
        </p:nvPicPr>
        <p:blipFill rotWithShape="1">
          <a:blip r:embed="rId3">
            <a:alphaModFix/>
          </a:blip>
          <a:srcRect/>
          <a:stretch/>
        </p:blipFill>
        <p:spPr>
          <a:xfrm>
            <a:off x="6224175" y="2675950"/>
            <a:ext cx="2409125" cy="1116950"/>
          </a:xfrm>
          <a:prstGeom prst="rect">
            <a:avLst/>
          </a:prstGeom>
          <a:noFill/>
          <a:ln>
            <a:noFill/>
          </a:ln>
        </p:spPr>
      </p:pic>
      <p:sp>
        <p:nvSpPr>
          <p:cNvPr id="137" name="Google Shape;137;p2"/>
          <p:cNvSpPr txBox="1"/>
          <p:nvPr/>
        </p:nvSpPr>
        <p:spPr>
          <a:xfrm>
            <a:off x="759250" y="4348375"/>
            <a:ext cx="1504800" cy="248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endParaRPr sz="1300" b="0" i="0" u="none" strike="noStrike" cap="none">
              <a:solidFill>
                <a:schemeClr val="dk2"/>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3"/>
                                        </p:tgtEl>
                                        <p:attrNameLst>
                                          <p:attrName>style.visibility</p:attrName>
                                        </p:attrNameLst>
                                      </p:cBhvr>
                                      <p:to>
                                        <p:strVal val="visible"/>
                                      </p:to>
                                    </p:set>
                                    <p:anim calcmode="lin" valueType="num">
                                      <p:cBhvr additive="base">
                                        <p:cTn id="7" dur="500" fill="hold"/>
                                        <p:tgtEl>
                                          <p:spTgt spid="133"/>
                                        </p:tgtEl>
                                        <p:attrNameLst>
                                          <p:attrName>ppt_x</p:attrName>
                                        </p:attrNameLst>
                                      </p:cBhvr>
                                      <p:tavLst>
                                        <p:tav tm="0">
                                          <p:val>
                                            <p:strVal val="#ppt_x"/>
                                          </p:val>
                                        </p:tav>
                                        <p:tav tm="100000">
                                          <p:val>
                                            <p:strVal val="#ppt_x"/>
                                          </p:val>
                                        </p:tav>
                                      </p:tavLst>
                                    </p:anim>
                                    <p:anim calcmode="lin" valueType="num">
                                      <p:cBhvr additive="base">
                                        <p:cTn id="8" dur="500" fill="hold"/>
                                        <p:tgtEl>
                                          <p:spTgt spid="13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134">
                                            <p:txEl>
                                              <p:pRg st="0" end="0"/>
                                            </p:txEl>
                                          </p:spTgt>
                                        </p:tgtEl>
                                        <p:attrNameLst>
                                          <p:attrName>style.visibility</p:attrName>
                                        </p:attrNameLst>
                                      </p:cBhvr>
                                      <p:to>
                                        <p:strVal val="visible"/>
                                      </p:to>
                                    </p:set>
                                    <p:animEffect transition="in" filter="blinds(horizontal)">
                                      <p:cBhvr>
                                        <p:cTn id="13" dur="500"/>
                                        <p:tgtEl>
                                          <p:spTgt spid="13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134">
                                            <p:txEl>
                                              <p:pRg st="1" end="1"/>
                                            </p:txEl>
                                          </p:spTgt>
                                        </p:tgtEl>
                                        <p:attrNameLst>
                                          <p:attrName>style.visibility</p:attrName>
                                        </p:attrNameLst>
                                      </p:cBhvr>
                                      <p:to>
                                        <p:strVal val="visible"/>
                                      </p:to>
                                    </p:set>
                                    <p:animEffect transition="in" filter="blinds(horizontal)">
                                      <p:cBhvr>
                                        <p:cTn id="18" dur="500"/>
                                        <p:tgtEl>
                                          <p:spTgt spid="13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134">
                                            <p:txEl>
                                              <p:pRg st="2" end="2"/>
                                            </p:txEl>
                                          </p:spTgt>
                                        </p:tgtEl>
                                        <p:attrNameLst>
                                          <p:attrName>style.visibility</p:attrName>
                                        </p:attrNameLst>
                                      </p:cBhvr>
                                      <p:to>
                                        <p:strVal val="visible"/>
                                      </p:to>
                                    </p:set>
                                    <p:animEffect transition="in" filter="blinds(horizontal)">
                                      <p:cBhvr>
                                        <p:cTn id="23" dur="500"/>
                                        <p:tgtEl>
                                          <p:spTgt spid="13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134">
                                            <p:txEl>
                                              <p:pRg st="3" end="3"/>
                                            </p:txEl>
                                          </p:spTgt>
                                        </p:tgtEl>
                                        <p:attrNameLst>
                                          <p:attrName>style.visibility</p:attrName>
                                        </p:attrNameLst>
                                      </p:cBhvr>
                                      <p:to>
                                        <p:strVal val="visible"/>
                                      </p:to>
                                    </p:set>
                                    <p:animEffect transition="in" filter="blinds(horizontal)">
                                      <p:cBhvr>
                                        <p:cTn id="28" dur="500"/>
                                        <p:tgtEl>
                                          <p:spTgt spid="1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p:bldP spid="13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3"/>
          <p:cNvSpPr/>
          <p:nvPr/>
        </p:nvSpPr>
        <p:spPr>
          <a:xfrm>
            <a:off x="292775" y="1228225"/>
            <a:ext cx="5736300" cy="3246000"/>
          </a:xfrm>
          <a:prstGeom prst="roundRect">
            <a:avLst>
              <a:gd name="adj" fmla="val 16667"/>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43" name="Google Shape;143;p3"/>
          <p:cNvSpPr txBox="1">
            <a:spLocks noGrp="1"/>
          </p:cNvSpPr>
          <p:nvPr>
            <p:ph type="title"/>
          </p:nvPr>
        </p:nvSpPr>
        <p:spPr>
          <a:xfrm>
            <a:off x="292775" y="432025"/>
            <a:ext cx="7980600" cy="9546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00000"/>
              <a:buNone/>
            </a:pPr>
            <a:r>
              <a:rPr lang="en"/>
              <a:t>Why Freestyle Libre Technology Was Introduced</a:t>
            </a:r>
            <a:endParaRPr/>
          </a:p>
        </p:txBody>
      </p:sp>
      <p:sp>
        <p:nvSpPr>
          <p:cNvPr id="144" name="Google Shape;144;p3"/>
          <p:cNvSpPr txBox="1">
            <a:spLocks noGrp="1"/>
          </p:cNvSpPr>
          <p:nvPr>
            <p:ph type="body" idx="1"/>
          </p:nvPr>
        </p:nvSpPr>
        <p:spPr>
          <a:xfrm>
            <a:off x="365575" y="1314425"/>
            <a:ext cx="5554200" cy="3335700"/>
          </a:xfrm>
          <a:prstGeom prst="rect">
            <a:avLst/>
          </a:prstGeom>
          <a:noFill/>
          <a:ln>
            <a:noFill/>
          </a:ln>
        </p:spPr>
        <p:txBody>
          <a:bodyPr spcFirstLastPara="1" wrap="square" lIns="91425" tIns="91425" rIns="91425" bIns="91425" anchor="t" anchorCtr="0">
            <a:normAutofit fontScale="92500"/>
          </a:bodyPr>
          <a:lstStyle/>
          <a:p>
            <a:pPr marL="0" lvl="0" indent="0" algn="l" rtl="0">
              <a:lnSpc>
                <a:spcPct val="115000"/>
              </a:lnSpc>
              <a:spcBef>
                <a:spcPts val="1200"/>
              </a:spcBef>
              <a:spcAft>
                <a:spcPts val="0"/>
              </a:spcAft>
              <a:buSzPts val="1300"/>
              <a:buNone/>
            </a:pPr>
            <a:r>
              <a:rPr lang="en">
                <a:solidFill>
                  <a:schemeClr val="dk1"/>
                </a:solidFill>
                <a:latin typeface="Arial"/>
                <a:ea typeface="Arial"/>
                <a:cs typeface="Arial"/>
                <a:sym typeface="Arial"/>
              </a:rPr>
              <a:t>Freestyle Libre technology was introduced due to the increasing number of people living with diabetes (Global prevalence has increased by around 830 million adults), the challenges associated with traditional finger-prick testing and the wider NHS focus on digital healthcare innovation. </a:t>
            </a:r>
            <a:endParaRPr>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b="1">
                <a:solidFill>
                  <a:schemeClr val="dk1"/>
                </a:solidFill>
                <a:latin typeface="Arial"/>
                <a:ea typeface="Arial"/>
                <a:cs typeface="Arial"/>
                <a:sym typeface="Arial"/>
              </a:rPr>
              <a:t>To empower patients: </a:t>
            </a:r>
            <a:r>
              <a:rPr lang="en">
                <a:solidFill>
                  <a:schemeClr val="dk1"/>
                </a:solidFill>
                <a:latin typeface="Arial"/>
                <a:ea typeface="Arial"/>
                <a:cs typeface="Arial"/>
                <a:sym typeface="Arial"/>
              </a:rPr>
              <a:t>Freestyle Libre technology allows individuals to monitor their glucose levels themselves using a sensor and smartphone or scanner, giving them instant access to real-time readings and trends. This supports greater self-management and reduces the risk of health deterioration.</a:t>
            </a:r>
            <a:endParaRPr>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a:solidFill>
                  <a:schemeClr val="dk1"/>
                </a:solidFill>
                <a:latin typeface="Arial"/>
                <a:ea typeface="Arial"/>
                <a:cs typeface="Arial"/>
                <a:sym typeface="Arial"/>
              </a:rPr>
              <a:t>The introduction of Freestyle Libre technology also aimed to improve patient safety, enhance quality of life and support more personalised care through digital monitoring and data sharing with healthcare professionals.</a:t>
            </a:r>
            <a:endParaRPr>
              <a:solidFill>
                <a:schemeClr val="dk1"/>
              </a:solidFill>
              <a:latin typeface="Arial"/>
              <a:ea typeface="Arial"/>
              <a:cs typeface="Arial"/>
              <a:sym typeface="Arial"/>
            </a:endParaRPr>
          </a:p>
          <a:p>
            <a:pPr marL="0" lvl="0" indent="0" algn="l" rtl="0">
              <a:lnSpc>
                <a:spcPct val="115000"/>
              </a:lnSpc>
              <a:spcBef>
                <a:spcPts val="1200"/>
              </a:spcBef>
              <a:spcAft>
                <a:spcPts val="1200"/>
              </a:spcAft>
              <a:buSzPts val="1300"/>
              <a:buNone/>
            </a:pPr>
            <a:endParaRPr/>
          </a:p>
        </p:txBody>
      </p:sp>
      <p:sp>
        <p:nvSpPr>
          <p:cNvPr id="145" name="Google Shape;145;p3"/>
          <p:cNvSpPr txBox="1"/>
          <p:nvPr/>
        </p:nvSpPr>
        <p:spPr>
          <a:xfrm>
            <a:off x="489475" y="4630200"/>
            <a:ext cx="1746300" cy="2910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endParaRPr sz="1300" b="0" i="0" u="none" strike="noStrike" cap="none">
              <a:solidFill>
                <a:schemeClr val="dk2"/>
              </a:solidFill>
              <a:latin typeface="Calibri"/>
              <a:ea typeface="Calibri"/>
              <a:cs typeface="Calibri"/>
              <a:sym typeface="Calibri"/>
            </a:endParaRPr>
          </a:p>
        </p:txBody>
      </p:sp>
      <p:pic>
        <p:nvPicPr>
          <p:cNvPr id="146" name="Google Shape;146;p3"/>
          <p:cNvPicPr preferRelativeResize="0"/>
          <p:nvPr/>
        </p:nvPicPr>
        <p:blipFill rotWithShape="1">
          <a:blip r:embed="rId3">
            <a:alphaModFix/>
          </a:blip>
          <a:srcRect/>
          <a:stretch/>
        </p:blipFill>
        <p:spPr>
          <a:xfrm>
            <a:off x="5781125" y="637625"/>
            <a:ext cx="521345" cy="228600"/>
          </a:xfrm>
          <a:prstGeom prst="rect">
            <a:avLst/>
          </a:prstGeom>
          <a:noFill/>
          <a:ln>
            <a:noFill/>
          </a:ln>
        </p:spPr>
      </p:pic>
      <p:pic>
        <p:nvPicPr>
          <p:cNvPr id="147" name="Google Shape;147;p3"/>
          <p:cNvPicPr preferRelativeResize="0"/>
          <p:nvPr/>
        </p:nvPicPr>
        <p:blipFill rotWithShape="1">
          <a:blip r:embed="rId4">
            <a:alphaModFix/>
          </a:blip>
          <a:srcRect/>
          <a:stretch/>
        </p:blipFill>
        <p:spPr>
          <a:xfrm>
            <a:off x="6302475" y="1256238"/>
            <a:ext cx="2477298" cy="3452075"/>
          </a:xfrm>
          <a:prstGeom prst="rect">
            <a:avLst/>
          </a:prstGeom>
          <a:noFill/>
          <a:ln>
            <a:noFill/>
          </a:ln>
        </p:spPr>
      </p:pic>
      <p:sp>
        <p:nvSpPr>
          <p:cNvPr id="148" name="Google Shape;148;p3"/>
          <p:cNvSpPr txBox="1"/>
          <p:nvPr/>
        </p:nvSpPr>
        <p:spPr>
          <a:xfrm>
            <a:off x="482275" y="4605750"/>
            <a:ext cx="5736300" cy="3135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100" b="0" i="0" u="none" strike="noStrike" cap="none">
                <a:solidFill>
                  <a:schemeClr val="dk2"/>
                </a:solidFill>
                <a:ea typeface="Calibri"/>
                <a:sym typeface="Calibri"/>
              </a:rPr>
              <a:t>Abbott (2024), NHS England (2023), Kelly (2019)</a:t>
            </a:r>
            <a:r>
              <a:rPr lang="en" sz="1300" b="0" i="0" u="none" strike="noStrike" cap="none" dirty="0">
                <a:solidFill>
                  <a:schemeClr val="dk2"/>
                </a:solidFill>
                <a:latin typeface="Calibri"/>
                <a:ea typeface="Calibri"/>
                <a:cs typeface="Calibri"/>
                <a:sym typeface="Calibri"/>
              </a:rPr>
              <a:t> </a:t>
            </a:r>
            <a:endParaRPr sz="1300" b="0" i="0" u="none" strike="noStrike" cap="none" dirty="0">
              <a:solidFill>
                <a:schemeClr val="dk2"/>
              </a:solidFill>
              <a:latin typeface="Calibri"/>
              <a:ea typeface="Calibri"/>
              <a:cs typeface="Calibri"/>
              <a:sym typeface="Calibri"/>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3"/>
                                        </p:tgtEl>
                                        <p:attrNameLst>
                                          <p:attrName>style.visibility</p:attrName>
                                        </p:attrNameLst>
                                      </p:cBhvr>
                                      <p:to>
                                        <p:strVal val="visible"/>
                                      </p:to>
                                    </p:set>
                                    <p:animEffect transition="in" filter="blinds(horizontal)">
                                      <p:cBhvr>
                                        <p:cTn id="7" dur="500"/>
                                        <p:tgtEl>
                                          <p:spTgt spid="143"/>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44">
                                            <p:txEl>
                                              <p:pRg st="0" end="0"/>
                                            </p:txEl>
                                          </p:spTgt>
                                        </p:tgtEl>
                                        <p:attrNameLst>
                                          <p:attrName>style.visibility</p:attrName>
                                        </p:attrNameLst>
                                      </p:cBhvr>
                                      <p:to>
                                        <p:strVal val="visible"/>
                                      </p:to>
                                    </p:set>
                                    <p:animEffect transition="in" filter="checkerboard(across)">
                                      <p:cBhvr>
                                        <p:cTn id="12" dur="500"/>
                                        <p:tgtEl>
                                          <p:spTgt spid="14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44">
                                            <p:txEl>
                                              <p:pRg st="1" end="1"/>
                                            </p:txEl>
                                          </p:spTgt>
                                        </p:tgtEl>
                                        <p:attrNameLst>
                                          <p:attrName>style.visibility</p:attrName>
                                        </p:attrNameLst>
                                      </p:cBhvr>
                                      <p:to>
                                        <p:strVal val="visible"/>
                                      </p:to>
                                    </p:set>
                                    <p:animEffect transition="in" filter="checkerboard(across)">
                                      <p:cBhvr>
                                        <p:cTn id="17" dur="500"/>
                                        <p:tgtEl>
                                          <p:spTgt spid="14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44">
                                            <p:txEl>
                                              <p:pRg st="2" end="2"/>
                                            </p:txEl>
                                          </p:spTgt>
                                        </p:tgtEl>
                                        <p:attrNameLst>
                                          <p:attrName>style.visibility</p:attrName>
                                        </p:attrNameLst>
                                      </p:cBhvr>
                                      <p:to>
                                        <p:strVal val="visible"/>
                                      </p:to>
                                    </p:set>
                                    <p:animEffect transition="in" filter="checkerboard(across)">
                                      <p:cBhvr>
                                        <p:cTn id="22" dur="500"/>
                                        <p:tgtEl>
                                          <p:spTgt spid="14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4" fill="hold" nodeType="clickEffect">
                                  <p:stCondLst>
                                    <p:cond delay="0"/>
                                  </p:stCondLst>
                                  <p:childTnLst>
                                    <p:set>
                                      <p:cBhvr>
                                        <p:cTn id="26" dur="1" fill="hold">
                                          <p:stCondLst>
                                            <p:cond delay="0"/>
                                          </p:stCondLst>
                                        </p:cTn>
                                        <p:tgtEl>
                                          <p:spTgt spid="147"/>
                                        </p:tgtEl>
                                        <p:attrNameLst>
                                          <p:attrName>style.visibility</p:attrName>
                                        </p:attrNameLst>
                                      </p:cBhvr>
                                      <p:to>
                                        <p:strVal val="visible"/>
                                      </p:to>
                                    </p:set>
                                    <p:anim calcmode="lin" valueType="num">
                                      <p:cBhvr additive="base">
                                        <p:cTn id="27" dur="500"/>
                                        <p:tgtEl>
                                          <p:spTgt spid="147"/>
                                        </p:tgtEl>
                                        <p:attrNameLst>
                                          <p:attrName>ppt_y</p:attrName>
                                        </p:attrNameLst>
                                      </p:cBhvr>
                                      <p:tavLst>
                                        <p:tav tm="0">
                                          <p:val>
                                            <p:strVal val="#ppt_y+#ppt_h*1.125000"/>
                                          </p:val>
                                        </p:tav>
                                        <p:tav tm="100000">
                                          <p:val>
                                            <p:strVal val="#ppt_y"/>
                                          </p:val>
                                        </p:tav>
                                      </p:tavLst>
                                    </p:anim>
                                    <p:animEffect transition="in" filter="wipe(up)">
                                      <p:cBhvr>
                                        <p:cTn id="28" dur="500"/>
                                        <p:tgtEl>
                                          <p:spTgt spid="147"/>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48"/>
                                        </p:tgtEl>
                                        <p:attrNameLst>
                                          <p:attrName>style.visibility</p:attrName>
                                        </p:attrNameLst>
                                      </p:cBhvr>
                                      <p:to>
                                        <p:strVal val="visible"/>
                                      </p:to>
                                    </p:set>
                                    <p:anim calcmode="lin" valueType="num">
                                      <p:cBhvr additive="base">
                                        <p:cTn id="33" dur="500" fill="hold"/>
                                        <p:tgtEl>
                                          <p:spTgt spid="148"/>
                                        </p:tgtEl>
                                        <p:attrNameLst>
                                          <p:attrName>ppt_x</p:attrName>
                                        </p:attrNameLst>
                                      </p:cBhvr>
                                      <p:tavLst>
                                        <p:tav tm="0">
                                          <p:val>
                                            <p:strVal val="#ppt_x"/>
                                          </p:val>
                                        </p:tav>
                                        <p:tav tm="100000">
                                          <p:val>
                                            <p:strVal val="#ppt_x"/>
                                          </p:val>
                                        </p:tav>
                                      </p:tavLst>
                                    </p:anim>
                                    <p:anim calcmode="lin" valueType="num">
                                      <p:cBhvr additive="base">
                                        <p:cTn id="34" dur="500" fill="hold"/>
                                        <p:tgtEl>
                                          <p:spTgt spid="1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 grpId="0"/>
      <p:bldP spid="144" grpId="0" build="p"/>
      <p:bldP spid="14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4"/>
          <p:cNvSpPr/>
          <p:nvPr/>
        </p:nvSpPr>
        <p:spPr>
          <a:xfrm>
            <a:off x="833450" y="3161775"/>
            <a:ext cx="3978000" cy="1667100"/>
          </a:xfrm>
          <a:prstGeom prst="roundRect">
            <a:avLst>
              <a:gd name="adj" fmla="val 16667"/>
            </a:avLst>
          </a:pr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54" name="Google Shape;154;p4"/>
          <p:cNvSpPr/>
          <p:nvPr/>
        </p:nvSpPr>
        <p:spPr>
          <a:xfrm>
            <a:off x="833450" y="1217750"/>
            <a:ext cx="4037700" cy="1838400"/>
          </a:xfrm>
          <a:prstGeom prst="roundRect">
            <a:avLst>
              <a:gd name="adj" fmla="val 16667"/>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55" name="Google Shape;155;p4"/>
          <p:cNvSpPr txBox="1">
            <a:spLocks noGrp="1"/>
          </p:cNvSpPr>
          <p:nvPr>
            <p:ph type="title"/>
          </p:nvPr>
        </p:nvSpPr>
        <p:spPr>
          <a:xfrm>
            <a:off x="898525" y="6736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a:t> Research Findings</a:t>
            </a:r>
            <a:endParaRPr/>
          </a:p>
        </p:txBody>
      </p:sp>
      <p:sp>
        <p:nvSpPr>
          <p:cNvPr id="156" name="Google Shape;156;p4"/>
          <p:cNvSpPr txBox="1">
            <a:spLocks noGrp="1"/>
          </p:cNvSpPr>
          <p:nvPr>
            <p:ph type="body" idx="1"/>
          </p:nvPr>
        </p:nvSpPr>
        <p:spPr>
          <a:xfrm>
            <a:off x="957350" y="1330775"/>
            <a:ext cx="3789900" cy="2638500"/>
          </a:xfrm>
          <a:prstGeom prst="rect">
            <a:avLst/>
          </a:prstGeom>
          <a:noFill/>
          <a:ln>
            <a:noFill/>
          </a:ln>
        </p:spPr>
        <p:txBody>
          <a:bodyPr spcFirstLastPara="1" wrap="square" lIns="91425" tIns="91425" rIns="91425" bIns="91425" anchor="t" anchorCtr="0">
            <a:noAutofit/>
          </a:bodyPr>
          <a:lstStyle/>
          <a:p>
            <a:pPr marL="0" lvl="0" indent="0" algn="l" rtl="0">
              <a:lnSpc>
                <a:spcPct val="95000"/>
              </a:lnSpc>
              <a:spcBef>
                <a:spcPts val="0"/>
              </a:spcBef>
              <a:spcAft>
                <a:spcPts val="0"/>
              </a:spcAft>
              <a:buSzPts val="275"/>
              <a:buNone/>
            </a:pPr>
            <a:r>
              <a:rPr lang="en" sz="1000" b="1">
                <a:solidFill>
                  <a:schemeClr val="dk1"/>
                </a:solidFill>
                <a:latin typeface="Arial"/>
                <a:ea typeface="Arial"/>
                <a:cs typeface="Arial"/>
                <a:sym typeface="Arial"/>
              </a:rPr>
              <a:t>Findings:</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-Freestyle Libre technology improves glucose monitoring and diabetes self-management.</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-It improves patient autonomy and confidence in self-management</a:t>
            </a:r>
            <a:endParaRPr sz="1000" b="1">
              <a:solidFill>
                <a:schemeClr val="dk1"/>
              </a:solidFill>
              <a:latin typeface="Arial"/>
              <a:ea typeface="Arial"/>
              <a:cs typeface="Arial"/>
              <a:sym typeface="Arial"/>
            </a:endParaRPr>
          </a:p>
          <a:p>
            <a:pPr marL="0" lvl="0" indent="0" algn="l" rtl="0">
              <a:lnSpc>
                <a:spcPct val="95000"/>
              </a:lnSpc>
              <a:spcBef>
                <a:spcPts val="0"/>
              </a:spcBef>
              <a:spcAft>
                <a:spcPts val="0"/>
              </a:spcAft>
              <a:buSzPts val="275"/>
              <a:buNone/>
            </a:pPr>
            <a:r>
              <a:rPr lang="en" sz="1000" b="1">
                <a:solidFill>
                  <a:schemeClr val="dk1"/>
                </a:solidFill>
                <a:latin typeface="Arial"/>
                <a:ea typeface="Arial"/>
                <a:cs typeface="Arial"/>
                <a:sym typeface="Arial"/>
              </a:rPr>
              <a:t>-It supports good communication between patients and healthcare professionals through shared glucose data.</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-Patient safety improves by identifying high and low glucose levels earlier.</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-It may improve quality of life (not needing frequent finger-prick testing). </a:t>
            </a:r>
            <a:endParaRPr sz="1000" b="1">
              <a:solidFill>
                <a:schemeClr val="dk1"/>
              </a:solidFill>
              <a:latin typeface="Arial"/>
              <a:ea typeface="Arial"/>
              <a:cs typeface="Arial"/>
              <a:sym typeface="Arial"/>
            </a:endParaRPr>
          </a:p>
          <a:p>
            <a:pPr marL="0" lvl="0" indent="0" algn="l" rtl="0">
              <a:lnSpc>
                <a:spcPct val="95000"/>
              </a:lnSpc>
              <a:spcBef>
                <a:spcPts val="1200"/>
              </a:spcBef>
              <a:spcAft>
                <a:spcPts val="0"/>
              </a:spcAft>
              <a:buSzPts val="275"/>
              <a:buNone/>
            </a:pPr>
            <a:r>
              <a:rPr lang="en" sz="1000" b="1">
                <a:solidFill>
                  <a:schemeClr val="dk1"/>
                </a:solidFill>
                <a:latin typeface="Arial"/>
                <a:ea typeface="Arial"/>
                <a:cs typeface="Arial"/>
                <a:sym typeface="Arial"/>
              </a:rPr>
              <a:t>However,</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-It may not be fully effective for all patients due to difficulties in using digital technology.</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-Sensor inaccuracies or technical issues can happen.</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-There are concerns in terms of accessibility and digital inequality, especially for older adults or lower socioeconomic groups.</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-The financial cost of sensors and long-term NHS funding can be a barrier. </a:t>
            </a:r>
            <a:endParaRPr sz="1000" b="1">
              <a:solidFill>
                <a:schemeClr val="dk1"/>
              </a:solidFill>
              <a:latin typeface="Arial"/>
              <a:ea typeface="Arial"/>
              <a:cs typeface="Arial"/>
              <a:sym typeface="Arial"/>
            </a:endParaRPr>
          </a:p>
          <a:p>
            <a:pPr marL="457200" lvl="0" indent="0" algn="l" rtl="0">
              <a:lnSpc>
                <a:spcPct val="95000"/>
              </a:lnSpc>
              <a:spcBef>
                <a:spcPts val="1200"/>
              </a:spcBef>
              <a:spcAft>
                <a:spcPts val="0"/>
              </a:spcAft>
              <a:buSzPts val="275"/>
              <a:buNone/>
            </a:pPr>
            <a:endParaRPr sz="1000" b="1">
              <a:solidFill>
                <a:schemeClr val="dk1"/>
              </a:solidFill>
              <a:latin typeface="Arial"/>
              <a:ea typeface="Arial"/>
              <a:cs typeface="Arial"/>
              <a:sym typeface="Arial"/>
            </a:endParaRPr>
          </a:p>
          <a:p>
            <a:pPr marL="0" lvl="0" indent="0" algn="l" rtl="0">
              <a:lnSpc>
                <a:spcPct val="95000"/>
              </a:lnSpc>
              <a:spcBef>
                <a:spcPts val="1200"/>
              </a:spcBef>
              <a:spcAft>
                <a:spcPts val="1200"/>
              </a:spcAft>
              <a:buSzPts val="1300"/>
              <a:buNone/>
            </a:pPr>
            <a:endParaRPr sz="125">
              <a:solidFill>
                <a:schemeClr val="dk1"/>
              </a:solidFill>
            </a:endParaRPr>
          </a:p>
        </p:txBody>
      </p:sp>
      <p:sp>
        <p:nvSpPr>
          <p:cNvPr id="157" name="Google Shape;157;p4"/>
          <p:cNvSpPr/>
          <p:nvPr/>
        </p:nvSpPr>
        <p:spPr>
          <a:xfrm rot="1383446">
            <a:off x="4738364" y="2132506"/>
            <a:ext cx="383757" cy="185221"/>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pic>
        <p:nvPicPr>
          <p:cNvPr id="158" name="Google Shape;158;p4"/>
          <p:cNvPicPr preferRelativeResize="0"/>
          <p:nvPr/>
        </p:nvPicPr>
        <p:blipFill rotWithShape="1">
          <a:blip r:embed="rId3">
            <a:alphaModFix/>
          </a:blip>
          <a:srcRect l="9042" t="28168" r="34728" b="15953"/>
          <a:stretch/>
        </p:blipFill>
        <p:spPr>
          <a:xfrm>
            <a:off x="5236950" y="2134075"/>
            <a:ext cx="3468175" cy="1937651"/>
          </a:xfrm>
          <a:prstGeom prst="rect">
            <a:avLst/>
          </a:prstGeom>
          <a:noFill/>
          <a:ln>
            <a:noFill/>
          </a:ln>
        </p:spPr>
      </p:pic>
      <p:pic>
        <p:nvPicPr>
          <p:cNvPr id="159" name="Google Shape;159;p4"/>
          <p:cNvPicPr preferRelativeResize="0"/>
          <p:nvPr/>
        </p:nvPicPr>
        <p:blipFill rotWithShape="1">
          <a:blip r:embed="rId4">
            <a:alphaModFix/>
          </a:blip>
          <a:srcRect l="7448" t="38521" r="35740" b="38261"/>
          <a:stretch/>
        </p:blipFill>
        <p:spPr>
          <a:xfrm>
            <a:off x="4918527" y="586279"/>
            <a:ext cx="3789899" cy="870789"/>
          </a:xfrm>
          <a:prstGeom prst="rect">
            <a:avLst/>
          </a:prstGeom>
          <a:noFill/>
          <a:ln>
            <a:noFill/>
          </a:ln>
        </p:spPr>
      </p:pic>
      <p:sp>
        <p:nvSpPr>
          <p:cNvPr id="160" name="Google Shape;160;p4"/>
          <p:cNvSpPr txBox="1"/>
          <p:nvPr/>
        </p:nvSpPr>
        <p:spPr>
          <a:xfrm>
            <a:off x="4920964" y="4199486"/>
            <a:ext cx="3787329" cy="545742"/>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Evans et al (2022), Bolinder et al (2016), Haak et al (2017)</a:t>
            </a:r>
            <a:endParaRPr sz="1200" b="0" i="0" u="none" strike="noStrike" cap="none">
              <a:solidFill>
                <a:schemeClr val="dk2"/>
              </a:solidFill>
              <a:ea typeface="Calibri"/>
              <a:sym typeface="Calibri"/>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6">
                                            <p:txEl>
                                              <p:pRg st="0" end="0"/>
                                            </p:txEl>
                                          </p:spTgt>
                                        </p:tgtEl>
                                        <p:attrNameLst>
                                          <p:attrName>style.visibility</p:attrName>
                                        </p:attrNameLst>
                                      </p:cBhvr>
                                      <p:to>
                                        <p:strVal val="visible"/>
                                      </p:to>
                                    </p:set>
                                    <p:anim calcmode="lin" valueType="num">
                                      <p:cBhvr additive="base">
                                        <p:cTn id="7" dur="500" fill="hold"/>
                                        <p:tgtEl>
                                          <p:spTgt spid="15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6">
                                            <p:txEl>
                                              <p:pRg st="1" end="1"/>
                                            </p:txEl>
                                          </p:spTgt>
                                        </p:tgtEl>
                                        <p:attrNameLst>
                                          <p:attrName>style.visibility</p:attrName>
                                        </p:attrNameLst>
                                      </p:cBhvr>
                                      <p:to>
                                        <p:strVal val="visible"/>
                                      </p:to>
                                    </p:set>
                                    <p:anim calcmode="lin" valueType="num">
                                      <p:cBhvr additive="base">
                                        <p:cTn id="13" dur="500" fill="hold"/>
                                        <p:tgtEl>
                                          <p:spTgt spid="15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6">
                                            <p:txEl>
                                              <p:pRg st="2" end="2"/>
                                            </p:txEl>
                                          </p:spTgt>
                                        </p:tgtEl>
                                        <p:attrNameLst>
                                          <p:attrName>style.visibility</p:attrName>
                                        </p:attrNameLst>
                                      </p:cBhvr>
                                      <p:to>
                                        <p:strVal val="visible"/>
                                      </p:to>
                                    </p:set>
                                    <p:anim calcmode="lin" valueType="num">
                                      <p:cBhvr additive="base">
                                        <p:cTn id="19" dur="500" fill="hold"/>
                                        <p:tgtEl>
                                          <p:spTgt spid="15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8" presetClass="emph" presetSubtype="0" fill="hold" nodeType="clickEffect">
                                  <p:stCondLst>
                                    <p:cond delay="0"/>
                                  </p:stCondLst>
                                  <p:childTnLst>
                                    <p:animRot by="21600000">
                                      <p:cBhvr>
                                        <p:cTn id="24" dur="2000" fill="hold"/>
                                        <p:tgtEl>
                                          <p:spTgt spid="158"/>
                                        </p:tgtEl>
                                        <p:attrNameLst>
                                          <p:attrName>r</p:attrName>
                                        </p:attrNameLst>
                                      </p:cBhvr>
                                    </p:animRot>
                                  </p:childTnLst>
                                </p:cTn>
                              </p:par>
                            </p:childTnLst>
                          </p:cTn>
                        </p:par>
                      </p:childTnLst>
                    </p:cTn>
                  </p:par>
                  <p:par>
                    <p:cTn id="25" fill="hold">
                      <p:stCondLst>
                        <p:cond delay="indefinite"/>
                      </p:stCondLst>
                      <p:childTnLst>
                        <p:par>
                          <p:cTn id="26" fill="hold">
                            <p:stCondLst>
                              <p:cond delay="0"/>
                            </p:stCondLst>
                            <p:childTnLst>
                              <p:par>
                                <p:cTn id="27" presetID="1" presetClass="emph" presetSubtype="2" fill="hold" nodeType="clickEffect">
                                  <p:stCondLst>
                                    <p:cond delay="0"/>
                                  </p:stCondLst>
                                  <p:childTnLst>
                                    <p:animClr clrSpc="rgb" dir="cw">
                                      <p:cBhvr>
                                        <p:cTn id="28" dur="2000" fill="hold"/>
                                        <p:tgtEl>
                                          <p:spTgt spid="160"/>
                                        </p:tgtEl>
                                        <p:attrNameLst>
                                          <p:attrName>fillcolor</p:attrName>
                                        </p:attrNameLst>
                                      </p:cBhvr>
                                      <p:to>
                                        <a:schemeClr val="accent2"/>
                                      </p:to>
                                    </p:animClr>
                                    <p:set>
                                      <p:cBhvr>
                                        <p:cTn id="29" dur="2000" fill="hold"/>
                                        <p:tgtEl>
                                          <p:spTgt spid="160"/>
                                        </p:tgtEl>
                                        <p:attrNameLst>
                                          <p:attrName>fill.type</p:attrName>
                                        </p:attrNameLst>
                                      </p:cBhvr>
                                      <p:to>
                                        <p:strVal val="solid"/>
                                      </p:to>
                                    </p:set>
                                    <p:set>
                                      <p:cBhvr>
                                        <p:cTn id="30" dur="2000" fill="hold"/>
                                        <p:tgtEl>
                                          <p:spTgt spid="16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5"/>
          <p:cNvSpPr/>
          <p:nvPr/>
        </p:nvSpPr>
        <p:spPr>
          <a:xfrm>
            <a:off x="276075" y="855875"/>
            <a:ext cx="5521800" cy="39480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66" name="Google Shape;166;p5"/>
          <p:cNvSpPr txBox="1">
            <a:spLocks noGrp="1"/>
          </p:cNvSpPr>
          <p:nvPr>
            <p:ph type="title"/>
          </p:nvPr>
        </p:nvSpPr>
        <p:spPr>
          <a:xfrm>
            <a:off x="1156800" y="265825"/>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Impact on Workforce and Practice</a:t>
            </a:r>
            <a:endParaRPr lang="en-US" sz="2800">
              <a:latin typeface="Arial"/>
              <a:cs typeface="Arial"/>
            </a:endParaRPr>
          </a:p>
        </p:txBody>
      </p:sp>
      <p:sp>
        <p:nvSpPr>
          <p:cNvPr id="167" name="Google Shape;167;p5"/>
          <p:cNvSpPr txBox="1">
            <a:spLocks noGrp="1"/>
          </p:cNvSpPr>
          <p:nvPr>
            <p:ph type="body" idx="1"/>
          </p:nvPr>
        </p:nvSpPr>
        <p:spPr>
          <a:xfrm>
            <a:off x="239925" y="474375"/>
            <a:ext cx="5748000" cy="3697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SzPts val="1300"/>
              <a:buNone/>
            </a:pP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Freestyle Libre has changed  diabetes care from random finger-prick testing to continuous glucose data (CGM) insight.</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Healthcare professionals now consider patterns over multiple readings, rather than singular glucose readings</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There is improved access to real-time data, resulting in personalised clinical decision-making</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Team members must have high levels of knowledge in relation to technology and CGM data interpretation skills.</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Training is important, with studies noting that good education improves outcomes and staff confidence.</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Some services note increased workloads linked to reviewing large volumes of glucose data and supporting patients</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However, CGM use supports a movement toward preventative, patient-centred diabetes management.</a:t>
            </a:r>
            <a:endParaRPr sz="1200">
              <a:solidFill>
                <a:schemeClr val="dk1"/>
              </a:solidFill>
              <a:latin typeface="Arial"/>
              <a:ea typeface="Arial"/>
              <a:cs typeface="Arial"/>
              <a:sym typeface="Arial"/>
            </a:endParaRPr>
          </a:p>
          <a:p>
            <a:pPr marL="0" lvl="0" indent="0" algn="l" rtl="0">
              <a:lnSpc>
                <a:spcPct val="115000"/>
              </a:lnSpc>
              <a:spcBef>
                <a:spcPts val="1200"/>
              </a:spcBef>
              <a:spcAft>
                <a:spcPts val="1200"/>
              </a:spcAft>
              <a:buSzPts val="1300"/>
              <a:buNone/>
            </a:pPr>
            <a:endParaRPr>
              <a:solidFill>
                <a:schemeClr val="dk1"/>
              </a:solidFill>
            </a:endParaRPr>
          </a:p>
        </p:txBody>
      </p:sp>
      <p:pic>
        <p:nvPicPr>
          <p:cNvPr id="168" name="Google Shape;168;p5"/>
          <p:cNvPicPr preferRelativeResize="0"/>
          <p:nvPr/>
        </p:nvPicPr>
        <p:blipFill rotWithShape="1">
          <a:blip r:embed="rId3">
            <a:alphaModFix/>
          </a:blip>
          <a:srcRect/>
          <a:stretch/>
        </p:blipFill>
        <p:spPr>
          <a:xfrm>
            <a:off x="5977113" y="899924"/>
            <a:ext cx="2619375" cy="1743075"/>
          </a:xfrm>
          <a:prstGeom prst="rect">
            <a:avLst/>
          </a:prstGeom>
          <a:noFill/>
          <a:ln>
            <a:noFill/>
          </a:ln>
        </p:spPr>
      </p:pic>
      <p:sp>
        <p:nvSpPr>
          <p:cNvPr id="169" name="Google Shape;169;p5"/>
          <p:cNvSpPr txBox="1"/>
          <p:nvPr/>
        </p:nvSpPr>
        <p:spPr>
          <a:xfrm>
            <a:off x="5866900" y="4577900"/>
            <a:ext cx="3174900" cy="317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Diabetes UK (2024), Bolinder et al (2016) </a:t>
            </a:r>
            <a:endParaRPr lang="en-US" sz="1200" b="0" i="0" u="none" strike="noStrike" cap="none">
              <a:solidFill>
                <a:schemeClr val="dk2"/>
              </a:solidFill>
              <a:ea typeface="Calibri"/>
            </a:endParaRPr>
          </a:p>
        </p:txBody>
      </p:sp>
      <p:pic>
        <p:nvPicPr>
          <p:cNvPr id="170" name="Google Shape;170;p5"/>
          <p:cNvPicPr preferRelativeResize="0"/>
          <p:nvPr/>
        </p:nvPicPr>
        <p:blipFill rotWithShape="1">
          <a:blip r:embed="rId4">
            <a:alphaModFix/>
          </a:blip>
          <a:srcRect/>
          <a:stretch/>
        </p:blipFill>
        <p:spPr>
          <a:xfrm>
            <a:off x="5866900" y="2959288"/>
            <a:ext cx="3038746" cy="130231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167">
                                            <p:txEl>
                                              <p:pRg st="1" end="1"/>
                                            </p:txEl>
                                          </p:spTgt>
                                        </p:tgtEl>
                                        <p:attrNameLst>
                                          <p:attrName>style.visibility</p:attrName>
                                        </p:attrNameLst>
                                      </p:cBhvr>
                                      <p:to>
                                        <p:strVal val="visible"/>
                                      </p:to>
                                    </p:set>
                                    <p:animEffect transition="in" filter="fade">
                                      <p:cBhvr>
                                        <p:cTn id="11" dur="1000"/>
                                        <p:tgtEl>
                                          <p:spTgt spid="167">
                                            <p:txEl>
                                              <p:pRg st="1" end="1"/>
                                            </p:txEl>
                                          </p:spTgt>
                                        </p:tgtEl>
                                      </p:cBhvr>
                                    </p:animEffect>
                                    <p:anim calcmode="lin" valueType="num">
                                      <p:cBhvr>
                                        <p:cTn id="12" dur="1000" fill="hold"/>
                                        <p:tgtEl>
                                          <p:spTgt spid="167">
                                            <p:txEl>
                                              <p:pRg st="1" end="1"/>
                                            </p:txEl>
                                          </p:spTgt>
                                        </p:tgtEl>
                                        <p:attrNameLst>
                                          <p:attrName>ppt_x</p:attrName>
                                        </p:attrNameLst>
                                      </p:cBhvr>
                                      <p:tavLst>
                                        <p:tav tm="0">
                                          <p:val>
                                            <p:strVal val="#ppt_x"/>
                                          </p:val>
                                        </p:tav>
                                        <p:tav tm="100000">
                                          <p:val>
                                            <p:strVal val="#ppt_x"/>
                                          </p:val>
                                        </p:tav>
                                      </p:tavLst>
                                    </p:anim>
                                    <p:anim calcmode="lin" valueType="num">
                                      <p:cBhvr>
                                        <p:cTn id="13" dur="900" decel="100000" fill="hold"/>
                                        <p:tgtEl>
                                          <p:spTgt spid="167">
                                            <p:txEl>
                                              <p:pRg st="1" end="1"/>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167">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67">
                                            <p:txEl>
                                              <p:pRg st="2" end="2"/>
                                            </p:txEl>
                                          </p:spTgt>
                                        </p:tgtEl>
                                        <p:attrNameLst>
                                          <p:attrName>style.visibility</p:attrName>
                                        </p:attrNameLst>
                                      </p:cBhvr>
                                      <p:to>
                                        <p:strVal val="visible"/>
                                      </p:to>
                                    </p:set>
                                    <p:animEffect transition="in" filter="fade">
                                      <p:cBhvr>
                                        <p:cTn id="19" dur="1000"/>
                                        <p:tgtEl>
                                          <p:spTgt spid="167">
                                            <p:txEl>
                                              <p:pRg st="2" end="2"/>
                                            </p:txEl>
                                          </p:spTgt>
                                        </p:tgtEl>
                                      </p:cBhvr>
                                    </p:animEffect>
                                    <p:anim calcmode="lin" valueType="num">
                                      <p:cBhvr>
                                        <p:cTn id="20" dur="1000" fill="hold"/>
                                        <p:tgtEl>
                                          <p:spTgt spid="167">
                                            <p:txEl>
                                              <p:pRg st="2" end="2"/>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167">
                                            <p:txEl>
                                              <p:pRg st="2" end="2"/>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67">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167">
                                            <p:txEl>
                                              <p:pRg st="3" end="3"/>
                                            </p:txEl>
                                          </p:spTgt>
                                        </p:tgtEl>
                                        <p:attrNameLst>
                                          <p:attrName>style.visibility</p:attrName>
                                        </p:attrNameLst>
                                      </p:cBhvr>
                                      <p:to>
                                        <p:strVal val="visible"/>
                                      </p:to>
                                    </p:set>
                                    <p:animEffect transition="in" filter="fade">
                                      <p:cBhvr>
                                        <p:cTn id="27" dur="1000"/>
                                        <p:tgtEl>
                                          <p:spTgt spid="167">
                                            <p:txEl>
                                              <p:pRg st="3" end="3"/>
                                            </p:txEl>
                                          </p:spTgt>
                                        </p:tgtEl>
                                      </p:cBhvr>
                                    </p:animEffect>
                                    <p:anim calcmode="lin" valueType="num">
                                      <p:cBhvr>
                                        <p:cTn id="28" dur="1000" fill="hold"/>
                                        <p:tgtEl>
                                          <p:spTgt spid="167">
                                            <p:txEl>
                                              <p:pRg st="3" end="3"/>
                                            </p:txEl>
                                          </p:spTgt>
                                        </p:tgtEl>
                                        <p:attrNameLst>
                                          <p:attrName>ppt_x</p:attrName>
                                        </p:attrNameLst>
                                      </p:cBhvr>
                                      <p:tavLst>
                                        <p:tav tm="0">
                                          <p:val>
                                            <p:strVal val="#ppt_x"/>
                                          </p:val>
                                        </p:tav>
                                        <p:tav tm="100000">
                                          <p:val>
                                            <p:strVal val="#ppt_x"/>
                                          </p:val>
                                        </p:tav>
                                      </p:tavLst>
                                    </p:anim>
                                    <p:anim calcmode="lin" valueType="num">
                                      <p:cBhvr>
                                        <p:cTn id="29" dur="900" decel="100000" fill="hold"/>
                                        <p:tgtEl>
                                          <p:spTgt spid="167">
                                            <p:txEl>
                                              <p:pRg st="3" end="3"/>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67">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167">
                                            <p:txEl>
                                              <p:pRg st="4" end="4"/>
                                            </p:txEl>
                                          </p:spTgt>
                                        </p:tgtEl>
                                        <p:attrNameLst>
                                          <p:attrName>style.visibility</p:attrName>
                                        </p:attrNameLst>
                                      </p:cBhvr>
                                      <p:to>
                                        <p:strVal val="visible"/>
                                      </p:to>
                                    </p:set>
                                    <p:animEffect transition="in" filter="fade">
                                      <p:cBhvr>
                                        <p:cTn id="35" dur="1000"/>
                                        <p:tgtEl>
                                          <p:spTgt spid="167">
                                            <p:txEl>
                                              <p:pRg st="4" end="4"/>
                                            </p:txEl>
                                          </p:spTgt>
                                        </p:tgtEl>
                                      </p:cBhvr>
                                    </p:animEffect>
                                    <p:anim calcmode="lin" valueType="num">
                                      <p:cBhvr>
                                        <p:cTn id="36" dur="1000" fill="hold"/>
                                        <p:tgtEl>
                                          <p:spTgt spid="167">
                                            <p:txEl>
                                              <p:pRg st="4" end="4"/>
                                            </p:txEl>
                                          </p:spTgt>
                                        </p:tgtEl>
                                        <p:attrNameLst>
                                          <p:attrName>ppt_x</p:attrName>
                                        </p:attrNameLst>
                                      </p:cBhvr>
                                      <p:tavLst>
                                        <p:tav tm="0">
                                          <p:val>
                                            <p:strVal val="#ppt_x"/>
                                          </p:val>
                                        </p:tav>
                                        <p:tav tm="100000">
                                          <p:val>
                                            <p:strVal val="#ppt_x"/>
                                          </p:val>
                                        </p:tav>
                                      </p:tavLst>
                                    </p:anim>
                                    <p:anim calcmode="lin" valueType="num">
                                      <p:cBhvr>
                                        <p:cTn id="37" dur="900" decel="100000" fill="hold"/>
                                        <p:tgtEl>
                                          <p:spTgt spid="167">
                                            <p:txEl>
                                              <p:pRg st="4" end="4"/>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167">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7" presetClass="entr" presetSubtype="0" fill="hold" grpId="0" nodeType="clickEffect">
                                  <p:stCondLst>
                                    <p:cond delay="0"/>
                                  </p:stCondLst>
                                  <p:childTnLst>
                                    <p:set>
                                      <p:cBhvr>
                                        <p:cTn id="42" dur="1" fill="hold">
                                          <p:stCondLst>
                                            <p:cond delay="0"/>
                                          </p:stCondLst>
                                        </p:cTn>
                                        <p:tgtEl>
                                          <p:spTgt spid="167">
                                            <p:txEl>
                                              <p:pRg st="5" end="5"/>
                                            </p:txEl>
                                          </p:spTgt>
                                        </p:tgtEl>
                                        <p:attrNameLst>
                                          <p:attrName>style.visibility</p:attrName>
                                        </p:attrNameLst>
                                      </p:cBhvr>
                                      <p:to>
                                        <p:strVal val="visible"/>
                                      </p:to>
                                    </p:set>
                                    <p:animEffect transition="in" filter="fade">
                                      <p:cBhvr>
                                        <p:cTn id="43" dur="1000"/>
                                        <p:tgtEl>
                                          <p:spTgt spid="167">
                                            <p:txEl>
                                              <p:pRg st="5" end="5"/>
                                            </p:txEl>
                                          </p:spTgt>
                                        </p:tgtEl>
                                      </p:cBhvr>
                                    </p:animEffect>
                                    <p:anim calcmode="lin" valueType="num">
                                      <p:cBhvr>
                                        <p:cTn id="44" dur="1000" fill="hold"/>
                                        <p:tgtEl>
                                          <p:spTgt spid="167">
                                            <p:txEl>
                                              <p:pRg st="5" end="5"/>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167">
                                            <p:txEl>
                                              <p:pRg st="5" end="5"/>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167">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7" presetClass="entr" presetSubtype="0" fill="hold" grpId="0" nodeType="clickEffect">
                                  <p:stCondLst>
                                    <p:cond delay="0"/>
                                  </p:stCondLst>
                                  <p:childTnLst>
                                    <p:set>
                                      <p:cBhvr>
                                        <p:cTn id="50" dur="1" fill="hold">
                                          <p:stCondLst>
                                            <p:cond delay="0"/>
                                          </p:stCondLst>
                                        </p:cTn>
                                        <p:tgtEl>
                                          <p:spTgt spid="167">
                                            <p:txEl>
                                              <p:pRg st="6" end="6"/>
                                            </p:txEl>
                                          </p:spTgt>
                                        </p:tgtEl>
                                        <p:attrNameLst>
                                          <p:attrName>style.visibility</p:attrName>
                                        </p:attrNameLst>
                                      </p:cBhvr>
                                      <p:to>
                                        <p:strVal val="visible"/>
                                      </p:to>
                                    </p:set>
                                    <p:animEffect transition="in" filter="fade">
                                      <p:cBhvr>
                                        <p:cTn id="51" dur="1000"/>
                                        <p:tgtEl>
                                          <p:spTgt spid="167">
                                            <p:txEl>
                                              <p:pRg st="6" end="6"/>
                                            </p:txEl>
                                          </p:spTgt>
                                        </p:tgtEl>
                                      </p:cBhvr>
                                    </p:animEffect>
                                    <p:anim calcmode="lin" valueType="num">
                                      <p:cBhvr>
                                        <p:cTn id="52" dur="1000" fill="hold"/>
                                        <p:tgtEl>
                                          <p:spTgt spid="167">
                                            <p:txEl>
                                              <p:pRg st="6" end="6"/>
                                            </p:txEl>
                                          </p:spTgt>
                                        </p:tgtEl>
                                        <p:attrNameLst>
                                          <p:attrName>ppt_x</p:attrName>
                                        </p:attrNameLst>
                                      </p:cBhvr>
                                      <p:tavLst>
                                        <p:tav tm="0">
                                          <p:val>
                                            <p:strVal val="#ppt_x"/>
                                          </p:val>
                                        </p:tav>
                                        <p:tav tm="100000">
                                          <p:val>
                                            <p:strVal val="#ppt_x"/>
                                          </p:val>
                                        </p:tav>
                                      </p:tavLst>
                                    </p:anim>
                                    <p:anim calcmode="lin" valueType="num">
                                      <p:cBhvr>
                                        <p:cTn id="53" dur="900" decel="100000" fill="hold"/>
                                        <p:tgtEl>
                                          <p:spTgt spid="167">
                                            <p:txEl>
                                              <p:pRg st="6" end="6"/>
                                            </p:txEl>
                                          </p:spTgt>
                                        </p:tgtEl>
                                        <p:attrNameLst>
                                          <p:attrName>ppt_y</p:attrName>
                                        </p:attrNameLst>
                                      </p:cBhvr>
                                      <p:tavLst>
                                        <p:tav tm="0">
                                          <p:val>
                                            <p:strVal val="#ppt_y+1"/>
                                          </p:val>
                                        </p:tav>
                                        <p:tav tm="100000">
                                          <p:val>
                                            <p:strVal val="#ppt_y-.03"/>
                                          </p:val>
                                        </p:tav>
                                      </p:tavLst>
                                    </p:anim>
                                    <p:anim calcmode="lin" valueType="num">
                                      <p:cBhvr>
                                        <p:cTn id="54" dur="100" accel="100000" fill="hold">
                                          <p:stCondLst>
                                            <p:cond delay="900"/>
                                          </p:stCondLst>
                                        </p:cTn>
                                        <p:tgtEl>
                                          <p:spTgt spid="167">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37" presetClass="entr" presetSubtype="0" fill="hold" grpId="0" nodeType="clickEffect">
                                  <p:stCondLst>
                                    <p:cond delay="0"/>
                                  </p:stCondLst>
                                  <p:childTnLst>
                                    <p:set>
                                      <p:cBhvr>
                                        <p:cTn id="58" dur="1" fill="hold">
                                          <p:stCondLst>
                                            <p:cond delay="0"/>
                                          </p:stCondLst>
                                        </p:cTn>
                                        <p:tgtEl>
                                          <p:spTgt spid="167">
                                            <p:txEl>
                                              <p:pRg st="7" end="7"/>
                                            </p:txEl>
                                          </p:spTgt>
                                        </p:tgtEl>
                                        <p:attrNameLst>
                                          <p:attrName>style.visibility</p:attrName>
                                        </p:attrNameLst>
                                      </p:cBhvr>
                                      <p:to>
                                        <p:strVal val="visible"/>
                                      </p:to>
                                    </p:set>
                                    <p:animEffect transition="in" filter="fade">
                                      <p:cBhvr>
                                        <p:cTn id="59" dur="1000"/>
                                        <p:tgtEl>
                                          <p:spTgt spid="167">
                                            <p:txEl>
                                              <p:pRg st="7" end="7"/>
                                            </p:txEl>
                                          </p:spTgt>
                                        </p:tgtEl>
                                      </p:cBhvr>
                                    </p:animEffect>
                                    <p:anim calcmode="lin" valueType="num">
                                      <p:cBhvr>
                                        <p:cTn id="60" dur="1000" fill="hold"/>
                                        <p:tgtEl>
                                          <p:spTgt spid="167">
                                            <p:txEl>
                                              <p:pRg st="7" end="7"/>
                                            </p:txEl>
                                          </p:spTgt>
                                        </p:tgtEl>
                                        <p:attrNameLst>
                                          <p:attrName>ppt_x</p:attrName>
                                        </p:attrNameLst>
                                      </p:cBhvr>
                                      <p:tavLst>
                                        <p:tav tm="0">
                                          <p:val>
                                            <p:strVal val="#ppt_x"/>
                                          </p:val>
                                        </p:tav>
                                        <p:tav tm="100000">
                                          <p:val>
                                            <p:strVal val="#ppt_x"/>
                                          </p:val>
                                        </p:tav>
                                      </p:tavLst>
                                    </p:anim>
                                    <p:anim calcmode="lin" valueType="num">
                                      <p:cBhvr>
                                        <p:cTn id="61" dur="900" decel="100000" fill="hold"/>
                                        <p:tgtEl>
                                          <p:spTgt spid="167">
                                            <p:txEl>
                                              <p:pRg st="7" end="7"/>
                                            </p:txEl>
                                          </p:spTgt>
                                        </p:tgtEl>
                                        <p:attrNameLst>
                                          <p:attrName>ppt_y</p:attrName>
                                        </p:attrNameLst>
                                      </p:cBhvr>
                                      <p:tavLst>
                                        <p:tav tm="0">
                                          <p:val>
                                            <p:strVal val="#ppt_y+1"/>
                                          </p:val>
                                        </p:tav>
                                        <p:tav tm="100000">
                                          <p:val>
                                            <p:strVal val="#ppt_y-.03"/>
                                          </p:val>
                                        </p:tav>
                                      </p:tavLst>
                                    </p:anim>
                                    <p:anim calcmode="lin" valueType="num">
                                      <p:cBhvr>
                                        <p:cTn id="62" dur="100" accel="100000" fill="hold">
                                          <p:stCondLst>
                                            <p:cond delay="900"/>
                                          </p:stCondLst>
                                        </p:cTn>
                                        <p:tgtEl>
                                          <p:spTgt spid="167">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6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9" presetClass="emph" presetSubtype="0" nodeType="clickEffect">
                                  <p:stCondLst>
                                    <p:cond delay="0"/>
                                  </p:stCondLst>
                                  <p:childTnLst>
                                    <p:set>
                                      <p:cBhvr>
                                        <p:cTn id="70" dur="indefinite"/>
                                        <p:tgtEl>
                                          <p:spTgt spid="170"/>
                                        </p:tgtEl>
                                        <p:attrNameLst>
                                          <p:attrName>style.opacity</p:attrName>
                                        </p:attrNameLst>
                                      </p:cBhvr>
                                      <p:to>
                                        <p:strVal val="0.5"/>
                                      </p:to>
                                    </p:set>
                                    <p:animEffect filter="image" prLst="opacity: 0.5">
                                      <p:cBhvr rctx="IE">
                                        <p:cTn id="71" dur="indefinite"/>
                                        <p:tgtEl>
                                          <p:spTgt spid="170"/>
                                        </p:tgtEl>
                                      </p:cBhvr>
                                    </p:animEffect>
                                  </p:childTnLst>
                                </p:cTn>
                              </p:par>
                            </p:childTnLst>
                          </p:cTn>
                        </p:par>
                      </p:childTnLst>
                    </p:cTn>
                  </p:par>
                  <p:par>
                    <p:cTn id="72" fill="hold">
                      <p:stCondLst>
                        <p:cond delay="indefinite"/>
                      </p:stCondLst>
                      <p:childTnLst>
                        <p:par>
                          <p:cTn id="73" fill="hold">
                            <p:stCondLst>
                              <p:cond delay="0"/>
                            </p:stCondLst>
                            <p:childTnLst>
                              <p:par>
                                <p:cTn id="74" presetID="37" presetClass="entr" presetSubtype="0" fill="hold" grpId="0" nodeType="clickEffect">
                                  <p:stCondLst>
                                    <p:cond delay="0"/>
                                  </p:stCondLst>
                                  <p:childTnLst>
                                    <p:set>
                                      <p:cBhvr>
                                        <p:cTn id="75" dur="1" fill="hold">
                                          <p:stCondLst>
                                            <p:cond delay="0"/>
                                          </p:stCondLst>
                                        </p:cTn>
                                        <p:tgtEl>
                                          <p:spTgt spid="169"/>
                                        </p:tgtEl>
                                        <p:attrNameLst>
                                          <p:attrName>style.visibility</p:attrName>
                                        </p:attrNameLst>
                                      </p:cBhvr>
                                      <p:to>
                                        <p:strVal val="visible"/>
                                      </p:to>
                                    </p:set>
                                    <p:animEffect transition="in" filter="fade">
                                      <p:cBhvr>
                                        <p:cTn id="76" dur="1000"/>
                                        <p:tgtEl>
                                          <p:spTgt spid="169"/>
                                        </p:tgtEl>
                                      </p:cBhvr>
                                    </p:animEffect>
                                    <p:anim calcmode="lin" valueType="num">
                                      <p:cBhvr>
                                        <p:cTn id="77" dur="1000" fill="hold"/>
                                        <p:tgtEl>
                                          <p:spTgt spid="169"/>
                                        </p:tgtEl>
                                        <p:attrNameLst>
                                          <p:attrName>ppt_x</p:attrName>
                                        </p:attrNameLst>
                                      </p:cBhvr>
                                      <p:tavLst>
                                        <p:tav tm="0">
                                          <p:val>
                                            <p:strVal val="#ppt_x"/>
                                          </p:val>
                                        </p:tav>
                                        <p:tav tm="100000">
                                          <p:val>
                                            <p:strVal val="#ppt_x"/>
                                          </p:val>
                                        </p:tav>
                                      </p:tavLst>
                                    </p:anim>
                                    <p:anim calcmode="lin" valueType="num">
                                      <p:cBhvr>
                                        <p:cTn id="78" dur="900" decel="100000" fill="hold"/>
                                        <p:tgtEl>
                                          <p:spTgt spid="169"/>
                                        </p:tgtEl>
                                        <p:attrNameLst>
                                          <p:attrName>ppt_y</p:attrName>
                                        </p:attrNameLst>
                                      </p:cBhvr>
                                      <p:tavLst>
                                        <p:tav tm="0">
                                          <p:val>
                                            <p:strVal val="#ppt_y+1"/>
                                          </p:val>
                                        </p:tav>
                                        <p:tav tm="100000">
                                          <p:val>
                                            <p:strVal val="#ppt_y-.03"/>
                                          </p:val>
                                        </p:tav>
                                      </p:tavLst>
                                    </p:anim>
                                    <p:anim calcmode="lin" valueType="num">
                                      <p:cBhvr>
                                        <p:cTn id="79" dur="100" accel="100000" fill="hold">
                                          <p:stCondLst>
                                            <p:cond delay="900"/>
                                          </p:stCondLst>
                                        </p:cTn>
                                        <p:tgtEl>
                                          <p:spTgt spid="169"/>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6" grpId="0"/>
      <p:bldP spid="167" grpId="0" build="p"/>
      <p:bldP spid="16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6"/>
          <p:cNvSpPr txBox="1">
            <a:spLocks noGrp="1"/>
          </p:cNvSpPr>
          <p:nvPr>
            <p:ph type="title"/>
          </p:nvPr>
        </p:nvSpPr>
        <p:spPr>
          <a:xfrm>
            <a:off x="1613807" y="162796"/>
            <a:ext cx="7505700" cy="747772"/>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Impact on Service Delivery</a:t>
            </a:r>
            <a:endParaRPr lang="en-US" sz="2800">
              <a:latin typeface="Arial"/>
              <a:cs typeface="Arial"/>
            </a:endParaRPr>
          </a:p>
        </p:txBody>
      </p:sp>
      <p:sp>
        <p:nvSpPr>
          <p:cNvPr id="176" name="Google Shape;176;p6"/>
          <p:cNvSpPr txBox="1">
            <a:spLocks noGrp="1"/>
          </p:cNvSpPr>
          <p:nvPr>
            <p:ph type="body" idx="1"/>
          </p:nvPr>
        </p:nvSpPr>
        <p:spPr>
          <a:xfrm>
            <a:off x="402475" y="911075"/>
            <a:ext cx="4967400" cy="4376100"/>
          </a:xfrm>
          <a:prstGeom prst="rect">
            <a:avLst/>
          </a:prstGeom>
          <a:noFill/>
          <a:ln>
            <a:noFill/>
          </a:ln>
        </p:spPr>
        <p:txBody>
          <a:bodyPr spcFirstLastPara="1" wrap="square" lIns="91425" tIns="91425" rIns="91425" bIns="91425" anchor="t" anchorCtr="0">
            <a:normAutofit lnSpcReduction="10000"/>
          </a:bodyPr>
          <a:lstStyle/>
          <a:p>
            <a:pPr marL="0" lvl="0" indent="0" algn="l" rtl="0">
              <a:lnSpc>
                <a:spcPct val="115000"/>
              </a:lnSpc>
              <a:spcBef>
                <a:spcPts val="1200"/>
              </a:spcBef>
              <a:spcAft>
                <a:spcPts val="0"/>
              </a:spcAft>
              <a:buSzPct val="115299"/>
              <a:buNone/>
            </a:pPr>
            <a:r>
              <a:rPr lang="en" sz="2050" b="1">
                <a:solidFill>
                  <a:srgbClr val="000000"/>
                </a:solidFill>
                <a:latin typeface="Arial"/>
                <a:ea typeface="Arial"/>
                <a:cs typeface="Arial"/>
                <a:sym typeface="Arial"/>
              </a:rPr>
              <a:t>Impact on Service Delivery</a:t>
            </a:r>
            <a:endParaRPr sz="2050" b="1">
              <a:solidFill>
                <a:srgbClr val="000000"/>
              </a:solidFill>
              <a:latin typeface="Arial"/>
              <a:ea typeface="Arial"/>
              <a:cs typeface="Arial"/>
              <a:sym typeface="Arial"/>
            </a:endParaRPr>
          </a:p>
          <a:p>
            <a:pPr marL="0" lvl="0" indent="0" algn="l" rtl="0">
              <a:lnSpc>
                <a:spcPct val="115000"/>
              </a:lnSpc>
              <a:spcBef>
                <a:spcPts val="1200"/>
              </a:spcBef>
              <a:spcAft>
                <a:spcPts val="0"/>
              </a:spcAft>
              <a:buSzPct val="115299"/>
              <a:buNone/>
            </a:pPr>
            <a:r>
              <a:rPr lang="en" sz="2050" b="1">
                <a:solidFill>
                  <a:srgbClr val="000000"/>
                </a:solidFill>
                <a:latin typeface="Arial"/>
                <a:ea typeface="Arial"/>
                <a:cs typeface="Arial"/>
                <a:sym typeface="Arial"/>
              </a:rPr>
              <a:t>Freestyle Libre technology results in:</a:t>
            </a:r>
            <a:endParaRPr sz="2050" b="1">
              <a:solidFill>
                <a:srgbClr val="000000"/>
              </a:solidFill>
              <a:latin typeface="Arial"/>
              <a:ea typeface="Arial"/>
              <a:cs typeface="Arial"/>
              <a:sym typeface="Arial"/>
            </a:endParaRPr>
          </a:p>
          <a:p>
            <a:pPr marL="457200" lvl="0" indent="-266700" algn="l" rtl="0">
              <a:lnSpc>
                <a:spcPct val="115000"/>
              </a:lnSpc>
              <a:spcBef>
                <a:spcPts val="1200"/>
              </a:spcBef>
              <a:spcAft>
                <a:spcPts val="0"/>
              </a:spcAft>
              <a:buClr>
                <a:srgbClr val="000000"/>
              </a:buClr>
              <a:buSzPct val="53659"/>
              <a:buFont typeface="Arial"/>
              <a:buChar char="●"/>
            </a:pPr>
            <a:r>
              <a:rPr lang="en" sz="1200">
                <a:solidFill>
                  <a:srgbClr val="000000"/>
                </a:solidFill>
                <a:latin typeface="Arial"/>
                <a:ea typeface="Arial"/>
                <a:cs typeface="Arial"/>
                <a:sym typeface="Arial"/>
              </a:rPr>
              <a:t>The quick identification of high and low glucose levels</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Fast access to continuous glucose data</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dirty="0">
                <a:solidFill>
                  <a:srgbClr val="000000"/>
                </a:solidFill>
                <a:latin typeface="Arial"/>
                <a:ea typeface="Arial"/>
                <a:cs typeface="Arial"/>
                <a:sym typeface="Arial"/>
              </a:rPr>
              <a:t>Improved diabetes monitoring and </a:t>
            </a:r>
            <a:r>
              <a:rPr lang="en" sz="1200" dirty="0" err="1">
                <a:solidFill>
                  <a:srgbClr val="000000"/>
                </a:solidFill>
                <a:latin typeface="Arial"/>
                <a:ea typeface="Arial"/>
                <a:cs typeface="Arial"/>
                <a:sym typeface="Arial"/>
              </a:rPr>
              <a:t>personalised</a:t>
            </a:r>
            <a:r>
              <a:rPr lang="en" sz="1200" dirty="0">
                <a:solidFill>
                  <a:srgbClr val="000000"/>
                </a:solidFill>
                <a:latin typeface="Arial"/>
                <a:ea typeface="Arial"/>
                <a:cs typeface="Arial"/>
                <a:sym typeface="Arial"/>
              </a:rPr>
              <a:t> care</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The reduced need for finger-prick testing</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Better communication between the individual and healthcare professionals through shared glucose data</a:t>
            </a:r>
            <a:endParaRPr sz="1200" dirty="0">
              <a:solidFill>
                <a:srgbClr val="000000"/>
              </a:solidFill>
              <a:latin typeface="Arial"/>
              <a:ea typeface="Arial"/>
              <a:cs typeface="Arial"/>
            </a:endParaRPr>
          </a:p>
          <a:p>
            <a:pPr marL="0" lvl="0" indent="0" algn="l" rtl="0">
              <a:lnSpc>
                <a:spcPct val="115000"/>
              </a:lnSpc>
              <a:spcBef>
                <a:spcPts val="1200"/>
              </a:spcBef>
              <a:spcAft>
                <a:spcPts val="0"/>
              </a:spcAft>
              <a:buSzPct val="115299"/>
              <a:buNone/>
            </a:pPr>
            <a:r>
              <a:rPr lang="en" sz="1200" b="1">
                <a:solidFill>
                  <a:srgbClr val="000000"/>
                </a:solidFill>
                <a:latin typeface="Arial"/>
                <a:ea typeface="Arial"/>
                <a:cs typeface="Arial"/>
                <a:sym typeface="Arial"/>
              </a:rPr>
              <a:t>BUT:</a:t>
            </a:r>
            <a:endParaRPr sz="1200" dirty="0">
              <a:solidFill>
                <a:srgbClr val="000000"/>
              </a:solidFill>
              <a:latin typeface="Arial"/>
              <a:ea typeface="Arial"/>
              <a:cs typeface="Arial"/>
            </a:endParaRPr>
          </a:p>
          <a:p>
            <a:pPr marL="457200" lvl="0" indent="-266700" algn="l" rtl="0">
              <a:lnSpc>
                <a:spcPct val="115000"/>
              </a:lnSpc>
              <a:spcBef>
                <a:spcPts val="1200"/>
              </a:spcBef>
              <a:spcAft>
                <a:spcPts val="0"/>
              </a:spcAft>
              <a:buClr>
                <a:srgbClr val="000000"/>
              </a:buClr>
              <a:buSzPct val="53659"/>
              <a:buFont typeface="Arial"/>
              <a:buChar char="●"/>
            </a:pPr>
            <a:r>
              <a:rPr lang="en" sz="1200">
                <a:solidFill>
                  <a:srgbClr val="000000"/>
                </a:solidFill>
                <a:latin typeface="Arial"/>
                <a:ea typeface="Arial"/>
                <a:cs typeface="Arial"/>
                <a:sym typeface="Arial"/>
              </a:rPr>
              <a:t>Technical issues or sensor inaccuracies can happen</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Some patients and staff may find digital technology difficult to manage.</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There is an increased workload linked to reviewing large amounts of glucose data</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High costs and issues with accessibility</a:t>
            </a:r>
            <a:endParaRPr sz="1200" dirty="0">
              <a:solidFill>
                <a:srgbClr val="000000"/>
              </a:solidFill>
              <a:latin typeface="Arial"/>
              <a:ea typeface="Arial"/>
              <a:cs typeface="Arial"/>
            </a:endParaRPr>
          </a:p>
          <a:p>
            <a:pPr marL="0" lvl="0" indent="0" algn="l" rtl="0">
              <a:lnSpc>
                <a:spcPct val="115000"/>
              </a:lnSpc>
              <a:spcBef>
                <a:spcPts val="1200"/>
              </a:spcBef>
              <a:spcAft>
                <a:spcPts val="0"/>
              </a:spcAft>
              <a:buSzPct val="115299"/>
              <a:buNone/>
            </a:pPr>
            <a:endParaRPr sz="1200" dirty="0">
              <a:solidFill>
                <a:srgbClr val="000000"/>
              </a:solidFill>
              <a:latin typeface="Arial"/>
              <a:ea typeface="Arial"/>
              <a:cs typeface="Arial"/>
            </a:endParaRPr>
          </a:p>
          <a:p>
            <a:pPr marL="0" lvl="0" indent="0" algn="l" rtl="0">
              <a:lnSpc>
                <a:spcPct val="115000"/>
              </a:lnSpc>
              <a:spcBef>
                <a:spcPts val="1200"/>
              </a:spcBef>
              <a:spcAft>
                <a:spcPts val="0"/>
              </a:spcAft>
              <a:buSzPct val="81825"/>
              <a:buNone/>
            </a:pPr>
            <a:endParaRPr sz="2050" b="1">
              <a:solidFill>
                <a:srgbClr val="000000"/>
              </a:solidFill>
              <a:latin typeface="Arial"/>
              <a:ea typeface="Arial"/>
              <a:cs typeface="Arial"/>
              <a:sym typeface="Arial"/>
            </a:endParaRPr>
          </a:p>
          <a:p>
            <a:pPr marL="0" lvl="0" indent="0" algn="l" rtl="0">
              <a:lnSpc>
                <a:spcPct val="115000"/>
              </a:lnSpc>
              <a:spcBef>
                <a:spcPts val="1200"/>
              </a:spcBef>
              <a:spcAft>
                <a:spcPts val="1200"/>
              </a:spcAft>
              <a:buSzPct val="129032"/>
              <a:buNone/>
            </a:pPr>
            <a:endParaRPr/>
          </a:p>
        </p:txBody>
      </p:sp>
      <p:pic>
        <p:nvPicPr>
          <p:cNvPr id="177" name="Google Shape;177;p6"/>
          <p:cNvPicPr preferRelativeResize="0"/>
          <p:nvPr/>
        </p:nvPicPr>
        <p:blipFill rotWithShape="1">
          <a:blip r:embed="rId3">
            <a:alphaModFix/>
          </a:blip>
          <a:srcRect l="11121" r="22759"/>
          <a:stretch/>
        </p:blipFill>
        <p:spPr>
          <a:xfrm>
            <a:off x="5635550" y="1800200"/>
            <a:ext cx="3095450" cy="2258425"/>
          </a:xfrm>
          <a:prstGeom prst="rect">
            <a:avLst/>
          </a:prstGeom>
          <a:noFill/>
          <a:ln>
            <a:noFill/>
          </a:ln>
        </p:spPr>
      </p:pic>
      <p:sp>
        <p:nvSpPr>
          <p:cNvPr id="178" name="Google Shape;178;p6"/>
          <p:cNvSpPr txBox="1"/>
          <p:nvPr/>
        </p:nvSpPr>
        <p:spPr>
          <a:xfrm>
            <a:off x="5024098" y="4195425"/>
            <a:ext cx="3864088" cy="618985"/>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Deshmukh et al (2020), NHS (2023), Bolinder et al (2016), NICE (2022b)</a:t>
            </a:r>
            <a:endParaRPr lang="en-US" sz="1200" b="0" i="0" u="none" strike="noStrike" cap="none">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5"/>
                                        </p:tgtEl>
                                        <p:attrNameLst>
                                          <p:attrName>style.visibility</p:attrName>
                                        </p:attrNameLst>
                                      </p:cBhvr>
                                      <p:to>
                                        <p:strVal val="visible"/>
                                      </p:to>
                                    </p:set>
                                    <p:anim calcmode="lin" valueType="num">
                                      <p:cBhvr additive="base">
                                        <p:cTn id="7" dur="500" fill="hold"/>
                                        <p:tgtEl>
                                          <p:spTgt spid="175"/>
                                        </p:tgtEl>
                                        <p:attrNameLst>
                                          <p:attrName>ppt_x</p:attrName>
                                        </p:attrNameLst>
                                      </p:cBhvr>
                                      <p:tavLst>
                                        <p:tav tm="0">
                                          <p:val>
                                            <p:strVal val="#ppt_x"/>
                                          </p:val>
                                        </p:tav>
                                        <p:tav tm="100000">
                                          <p:val>
                                            <p:strVal val="#ppt_x"/>
                                          </p:val>
                                        </p:tav>
                                      </p:tavLst>
                                    </p:anim>
                                    <p:anim calcmode="lin" valueType="num">
                                      <p:cBhvr additive="base">
                                        <p:cTn id="8" dur="500" fill="hold"/>
                                        <p:tgtEl>
                                          <p:spTgt spid="17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grpId="0" nodeType="clickEffect">
                                  <p:stCondLst>
                                    <p:cond delay="0"/>
                                  </p:stCondLst>
                                  <p:childTnLst>
                                    <p:set>
                                      <p:cBhvr>
                                        <p:cTn id="12" dur="1" fill="hold">
                                          <p:stCondLst>
                                            <p:cond delay="0"/>
                                          </p:stCondLst>
                                        </p:cTn>
                                        <p:tgtEl>
                                          <p:spTgt spid="176">
                                            <p:txEl>
                                              <p:pRg st="0" end="0"/>
                                            </p:txEl>
                                          </p:spTgt>
                                        </p:tgtEl>
                                        <p:attrNameLst>
                                          <p:attrName>style.visibility</p:attrName>
                                        </p:attrNameLst>
                                      </p:cBhvr>
                                      <p:to>
                                        <p:strVal val="visible"/>
                                      </p:to>
                                    </p:set>
                                    <p:anim calcmode="lin" valueType="num">
                                      <p:cBhvr>
                                        <p:cTn id="13" dur="1000" fill="hold"/>
                                        <p:tgtEl>
                                          <p:spTgt spid="176">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176">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176">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5" presetClass="entr" presetSubtype="0" fill="hold" grpId="0" nodeType="clickEffect">
                                  <p:stCondLst>
                                    <p:cond delay="0"/>
                                  </p:stCondLst>
                                  <p:childTnLst>
                                    <p:set>
                                      <p:cBhvr>
                                        <p:cTn id="19" dur="1" fill="hold">
                                          <p:stCondLst>
                                            <p:cond delay="0"/>
                                          </p:stCondLst>
                                        </p:cTn>
                                        <p:tgtEl>
                                          <p:spTgt spid="176">
                                            <p:txEl>
                                              <p:pRg st="1" end="1"/>
                                            </p:txEl>
                                          </p:spTgt>
                                        </p:tgtEl>
                                        <p:attrNameLst>
                                          <p:attrName>style.visibility</p:attrName>
                                        </p:attrNameLst>
                                      </p:cBhvr>
                                      <p:to>
                                        <p:strVal val="visible"/>
                                      </p:to>
                                    </p:set>
                                    <p:anim calcmode="lin" valueType="num">
                                      <p:cBhvr>
                                        <p:cTn id="20" dur="1000" fill="hold"/>
                                        <p:tgtEl>
                                          <p:spTgt spid="176">
                                            <p:txEl>
                                              <p:pRg st="1" end="1"/>
                                            </p:txEl>
                                          </p:spTgt>
                                        </p:tgtEl>
                                        <p:attrNameLst>
                                          <p:attrName>ppt_w</p:attrName>
                                        </p:attrNameLst>
                                      </p:cBhvr>
                                      <p:tavLst>
                                        <p:tav tm="0">
                                          <p:val>
                                            <p:strVal val="#ppt_w*0.70"/>
                                          </p:val>
                                        </p:tav>
                                        <p:tav tm="100000">
                                          <p:val>
                                            <p:strVal val="#ppt_w"/>
                                          </p:val>
                                        </p:tav>
                                      </p:tavLst>
                                    </p:anim>
                                    <p:anim calcmode="lin" valueType="num">
                                      <p:cBhvr>
                                        <p:cTn id="21" dur="1000" fill="hold"/>
                                        <p:tgtEl>
                                          <p:spTgt spid="176">
                                            <p:txEl>
                                              <p:pRg st="1" end="1"/>
                                            </p:txEl>
                                          </p:spTgt>
                                        </p:tgtEl>
                                        <p:attrNameLst>
                                          <p:attrName>ppt_h</p:attrName>
                                        </p:attrNameLst>
                                      </p:cBhvr>
                                      <p:tavLst>
                                        <p:tav tm="0">
                                          <p:val>
                                            <p:strVal val="#ppt_h"/>
                                          </p:val>
                                        </p:tav>
                                        <p:tav tm="100000">
                                          <p:val>
                                            <p:strVal val="#ppt_h"/>
                                          </p:val>
                                        </p:tav>
                                      </p:tavLst>
                                    </p:anim>
                                    <p:animEffect transition="in" filter="fade">
                                      <p:cBhvr>
                                        <p:cTn id="22" dur="1000"/>
                                        <p:tgtEl>
                                          <p:spTgt spid="17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5" presetClass="entr" presetSubtype="0" fill="hold" grpId="0" nodeType="clickEffect">
                                  <p:stCondLst>
                                    <p:cond delay="0"/>
                                  </p:stCondLst>
                                  <p:childTnLst>
                                    <p:set>
                                      <p:cBhvr>
                                        <p:cTn id="26" dur="1" fill="hold">
                                          <p:stCondLst>
                                            <p:cond delay="0"/>
                                          </p:stCondLst>
                                        </p:cTn>
                                        <p:tgtEl>
                                          <p:spTgt spid="176">
                                            <p:txEl>
                                              <p:pRg st="2" end="2"/>
                                            </p:txEl>
                                          </p:spTgt>
                                        </p:tgtEl>
                                        <p:attrNameLst>
                                          <p:attrName>style.visibility</p:attrName>
                                        </p:attrNameLst>
                                      </p:cBhvr>
                                      <p:to>
                                        <p:strVal val="visible"/>
                                      </p:to>
                                    </p:set>
                                    <p:anim calcmode="lin" valueType="num">
                                      <p:cBhvr>
                                        <p:cTn id="27" dur="1000" fill="hold"/>
                                        <p:tgtEl>
                                          <p:spTgt spid="176">
                                            <p:txEl>
                                              <p:pRg st="2" end="2"/>
                                            </p:txEl>
                                          </p:spTgt>
                                        </p:tgtEl>
                                        <p:attrNameLst>
                                          <p:attrName>ppt_w</p:attrName>
                                        </p:attrNameLst>
                                      </p:cBhvr>
                                      <p:tavLst>
                                        <p:tav tm="0">
                                          <p:val>
                                            <p:strVal val="#ppt_w*0.70"/>
                                          </p:val>
                                        </p:tav>
                                        <p:tav tm="100000">
                                          <p:val>
                                            <p:strVal val="#ppt_w"/>
                                          </p:val>
                                        </p:tav>
                                      </p:tavLst>
                                    </p:anim>
                                    <p:anim calcmode="lin" valueType="num">
                                      <p:cBhvr>
                                        <p:cTn id="28" dur="1000" fill="hold"/>
                                        <p:tgtEl>
                                          <p:spTgt spid="176">
                                            <p:txEl>
                                              <p:pRg st="2" end="2"/>
                                            </p:txEl>
                                          </p:spTgt>
                                        </p:tgtEl>
                                        <p:attrNameLst>
                                          <p:attrName>ppt_h</p:attrName>
                                        </p:attrNameLst>
                                      </p:cBhvr>
                                      <p:tavLst>
                                        <p:tav tm="0">
                                          <p:val>
                                            <p:strVal val="#ppt_h"/>
                                          </p:val>
                                        </p:tav>
                                        <p:tav tm="100000">
                                          <p:val>
                                            <p:strVal val="#ppt_h"/>
                                          </p:val>
                                        </p:tav>
                                      </p:tavLst>
                                    </p:anim>
                                    <p:animEffect transition="in" filter="fade">
                                      <p:cBhvr>
                                        <p:cTn id="29" dur="1000"/>
                                        <p:tgtEl>
                                          <p:spTgt spid="176">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5" presetClass="entr" presetSubtype="0" fill="hold" grpId="0" nodeType="clickEffect">
                                  <p:stCondLst>
                                    <p:cond delay="0"/>
                                  </p:stCondLst>
                                  <p:childTnLst>
                                    <p:set>
                                      <p:cBhvr>
                                        <p:cTn id="33" dur="1" fill="hold">
                                          <p:stCondLst>
                                            <p:cond delay="0"/>
                                          </p:stCondLst>
                                        </p:cTn>
                                        <p:tgtEl>
                                          <p:spTgt spid="176">
                                            <p:txEl>
                                              <p:pRg st="3" end="3"/>
                                            </p:txEl>
                                          </p:spTgt>
                                        </p:tgtEl>
                                        <p:attrNameLst>
                                          <p:attrName>style.visibility</p:attrName>
                                        </p:attrNameLst>
                                      </p:cBhvr>
                                      <p:to>
                                        <p:strVal val="visible"/>
                                      </p:to>
                                    </p:set>
                                    <p:anim calcmode="lin" valueType="num">
                                      <p:cBhvr>
                                        <p:cTn id="34" dur="1000" fill="hold"/>
                                        <p:tgtEl>
                                          <p:spTgt spid="176">
                                            <p:txEl>
                                              <p:pRg st="3" end="3"/>
                                            </p:txEl>
                                          </p:spTgt>
                                        </p:tgtEl>
                                        <p:attrNameLst>
                                          <p:attrName>ppt_w</p:attrName>
                                        </p:attrNameLst>
                                      </p:cBhvr>
                                      <p:tavLst>
                                        <p:tav tm="0">
                                          <p:val>
                                            <p:strVal val="#ppt_w*0.70"/>
                                          </p:val>
                                        </p:tav>
                                        <p:tav tm="100000">
                                          <p:val>
                                            <p:strVal val="#ppt_w"/>
                                          </p:val>
                                        </p:tav>
                                      </p:tavLst>
                                    </p:anim>
                                    <p:anim calcmode="lin" valueType="num">
                                      <p:cBhvr>
                                        <p:cTn id="35" dur="1000" fill="hold"/>
                                        <p:tgtEl>
                                          <p:spTgt spid="176">
                                            <p:txEl>
                                              <p:pRg st="3" end="3"/>
                                            </p:txEl>
                                          </p:spTgt>
                                        </p:tgtEl>
                                        <p:attrNameLst>
                                          <p:attrName>ppt_h</p:attrName>
                                        </p:attrNameLst>
                                      </p:cBhvr>
                                      <p:tavLst>
                                        <p:tav tm="0">
                                          <p:val>
                                            <p:strVal val="#ppt_h"/>
                                          </p:val>
                                        </p:tav>
                                        <p:tav tm="100000">
                                          <p:val>
                                            <p:strVal val="#ppt_h"/>
                                          </p:val>
                                        </p:tav>
                                      </p:tavLst>
                                    </p:anim>
                                    <p:animEffect transition="in" filter="fade">
                                      <p:cBhvr>
                                        <p:cTn id="36" dur="1000"/>
                                        <p:tgtEl>
                                          <p:spTgt spid="176">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5" presetClass="entr" presetSubtype="0" fill="hold" grpId="0" nodeType="clickEffect">
                                  <p:stCondLst>
                                    <p:cond delay="0"/>
                                  </p:stCondLst>
                                  <p:childTnLst>
                                    <p:set>
                                      <p:cBhvr>
                                        <p:cTn id="40" dur="1" fill="hold">
                                          <p:stCondLst>
                                            <p:cond delay="0"/>
                                          </p:stCondLst>
                                        </p:cTn>
                                        <p:tgtEl>
                                          <p:spTgt spid="176">
                                            <p:txEl>
                                              <p:pRg st="4" end="4"/>
                                            </p:txEl>
                                          </p:spTgt>
                                        </p:tgtEl>
                                        <p:attrNameLst>
                                          <p:attrName>style.visibility</p:attrName>
                                        </p:attrNameLst>
                                      </p:cBhvr>
                                      <p:to>
                                        <p:strVal val="visible"/>
                                      </p:to>
                                    </p:set>
                                    <p:anim calcmode="lin" valueType="num">
                                      <p:cBhvr>
                                        <p:cTn id="41" dur="1000" fill="hold"/>
                                        <p:tgtEl>
                                          <p:spTgt spid="176">
                                            <p:txEl>
                                              <p:pRg st="4" end="4"/>
                                            </p:txEl>
                                          </p:spTgt>
                                        </p:tgtEl>
                                        <p:attrNameLst>
                                          <p:attrName>ppt_w</p:attrName>
                                        </p:attrNameLst>
                                      </p:cBhvr>
                                      <p:tavLst>
                                        <p:tav tm="0">
                                          <p:val>
                                            <p:strVal val="#ppt_w*0.70"/>
                                          </p:val>
                                        </p:tav>
                                        <p:tav tm="100000">
                                          <p:val>
                                            <p:strVal val="#ppt_w"/>
                                          </p:val>
                                        </p:tav>
                                      </p:tavLst>
                                    </p:anim>
                                    <p:anim calcmode="lin" valueType="num">
                                      <p:cBhvr>
                                        <p:cTn id="42" dur="1000" fill="hold"/>
                                        <p:tgtEl>
                                          <p:spTgt spid="176">
                                            <p:txEl>
                                              <p:pRg st="4" end="4"/>
                                            </p:txEl>
                                          </p:spTgt>
                                        </p:tgtEl>
                                        <p:attrNameLst>
                                          <p:attrName>ppt_h</p:attrName>
                                        </p:attrNameLst>
                                      </p:cBhvr>
                                      <p:tavLst>
                                        <p:tav tm="0">
                                          <p:val>
                                            <p:strVal val="#ppt_h"/>
                                          </p:val>
                                        </p:tav>
                                        <p:tav tm="100000">
                                          <p:val>
                                            <p:strVal val="#ppt_h"/>
                                          </p:val>
                                        </p:tav>
                                      </p:tavLst>
                                    </p:anim>
                                    <p:animEffect transition="in" filter="fade">
                                      <p:cBhvr>
                                        <p:cTn id="43" dur="1000"/>
                                        <p:tgtEl>
                                          <p:spTgt spid="176">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5" presetClass="entr" presetSubtype="0" fill="hold" grpId="0" nodeType="clickEffect">
                                  <p:stCondLst>
                                    <p:cond delay="0"/>
                                  </p:stCondLst>
                                  <p:childTnLst>
                                    <p:set>
                                      <p:cBhvr>
                                        <p:cTn id="47" dur="1" fill="hold">
                                          <p:stCondLst>
                                            <p:cond delay="0"/>
                                          </p:stCondLst>
                                        </p:cTn>
                                        <p:tgtEl>
                                          <p:spTgt spid="176">
                                            <p:txEl>
                                              <p:pRg st="5" end="5"/>
                                            </p:txEl>
                                          </p:spTgt>
                                        </p:tgtEl>
                                        <p:attrNameLst>
                                          <p:attrName>style.visibility</p:attrName>
                                        </p:attrNameLst>
                                      </p:cBhvr>
                                      <p:to>
                                        <p:strVal val="visible"/>
                                      </p:to>
                                    </p:set>
                                    <p:anim calcmode="lin" valueType="num">
                                      <p:cBhvr>
                                        <p:cTn id="48" dur="1000" fill="hold"/>
                                        <p:tgtEl>
                                          <p:spTgt spid="176">
                                            <p:txEl>
                                              <p:pRg st="5" end="5"/>
                                            </p:txEl>
                                          </p:spTgt>
                                        </p:tgtEl>
                                        <p:attrNameLst>
                                          <p:attrName>ppt_w</p:attrName>
                                        </p:attrNameLst>
                                      </p:cBhvr>
                                      <p:tavLst>
                                        <p:tav tm="0">
                                          <p:val>
                                            <p:strVal val="#ppt_w*0.70"/>
                                          </p:val>
                                        </p:tav>
                                        <p:tav tm="100000">
                                          <p:val>
                                            <p:strVal val="#ppt_w"/>
                                          </p:val>
                                        </p:tav>
                                      </p:tavLst>
                                    </p:anim>
                                    <p:anim calcmode="lin" valueType="num">
                                      <p:cBhvr>
                                        <p:cTn id="49" dur="1000" fill="hold"/>
                                        <p:tgtEl>
                                          <p:spTgt spid="176">
                                            <p:txEl>
                                              <p:pRg st="5" end="5"/>
                                            </p:txEl>
                                          </p:spTgt>
                                        </p:tgtEl>
                                        <p:attrNameLst>
                                          <p:attrName>ppt_h</p:attrName>
                                        </p:attrNameLst>
                                      </p:cBhvr>
                                      <p:tavLst>
                                        <p:tav tm="0">
                                          <p:val>
                                            <p:strVal val="#ppt_h"/>
                                          </p:val>
                                        </p:tav>
                                        <p:tav tm="100000">
                                          <p:val>
                                            <p:strVal val="#ppt_h"/>
                                          </p:val>
                                        </p:tav>
                                      </p:tavLst>
                                    </p:anim>
                                    <p:animEffect transition="in" filter="fade">
                                      <p:cBhvr>
                                        <p:cTn id="50" dur="1000"/>
                                        <p:tgtEl>
                                          <p:spTgt spid="176">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55" presetClass="entr" presetSubtype="0" fill="hold" grpId="0" nodeType="clickEffect">
                                  <p:stCondLst>
                                    <p:cond delay="0"/>
                                  </p:stCondLst>
                                  <p:childTnLst>
                                    <p:set>
                                      <p:cBhvr>
                                        <p:cTn id="54" dur="1" fill="hold">
                                          <p:stCondLst>
                                            <p:cond delay="0"/>
                                          </p:stCondLst>
                                        </p:cTn>
                                        <p:tgtEl>
                                          <p:spTgt spid="176">
                                            <p:txEl>
                                              <p:pRg st="6" end="6"/>
                                            </p:txEl>
                                          </p:spTgt>
                                        </p:tgtEl>
                                        <p:attrNameLst>
                                          <p:attrName>style.visibility</p:attrName>
                                        </p:attrNameLst>
                                      </p:cBhvr>
                                      <p:to>
                                        <p:strVal val="visible"/>
                                      </p:to>
                                    </p:set>
                                    <p:anim calcmode="lin" valueType="num">
                                      <p:cBhvr>
                                        <p:cTn id="55" dur="1000" fill="hold"/>
                                        <p:tgtEl>
                                          <p:spTgt spid="176">
                                            <p:txEl>
                                              <p:pRg st="6" end="6"/>
                                            </p:txEl>
                                          </p:spTgt>
                                        </p:tgtEl>
                                        <p:attrNameLst>
                                          <p:attrName>ppt_w</p:attrName>
                                        </p:attrNameLst>
                                      </p:cBhvr>
                                      <p:tavLst>
                                        <p:tav tm="0">
                                          <p:val>
                                            <p:strVal val="#ppt_w*0.70"/>
                                          </p:val>
                                        </p:tav>
                                        <p:tav tm="100000">
                                          <p:val>
                                            <p:strVal val="#ppt_w"/>
                                          </p:val>
                                        </p:tav>
                                      </p:tavLst>
                                    </p:anim>
                                    <p:anim calcmode="lin" valueType="num">
                                      <p:cBhvr>
                                        <p:cTn id="56" dur="1000" fill="hold"/>
                                        <p:tgtEl>
                                          <p:spTgt spid="176">
                                            <p:txEl>
                                              <p:pRg st="6" end="6"/>
                                            </p:txEl>
                                          </p:spTgt>
                                        </p:tgtEl>
                                        <p:attrNameLst>
                                          <p:attrName>ppt_h</p:attrName>
                                        </p:attrNameLst>
                                      </p:cBhvr>
                                      <p:tavLst>
                                        <p:tav tm="0">
                                          <p:val>
                                            <p:strVal val="#ppt_h"/>
                                          </p:val>
                                        </p:tav>
                                        <p:tav tm="100000">
                                          <p:val>
                                            <p:strVal val="#ppt_h"/>
                                          </p:val>
                                        </p:tav>
                                      </p:tavLst>
                                    </p:anim>
                                    <p:animEffect transition="in" filter="fade">
                                      <p:cBhvr>
                                        <p:cTn id="57" dur="1000"/>
                                        <p:tgtEl>
                                          <p:spTgt spid="176">
                                            <p:txEl>
                                              <p:pRg st="6" end="6"/>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55" presetClass="entr" presetSubtype="0" fill="hold" grpId="0" nodeType="clickEffect">
                                  <p:stCondLst>
                                    <p:cond delay="0"/>
                                  </p:stCondLst>
                                  <p:childTnLst>
                                    <p:set>
                                      <p:cBhvr>
                                        <p:cTn id="61" dur="1" fill="hold">
                                          <p:stCondLst>
                                            <p:cond delay="0"/>
                                          </p:stCondLst>
                                        </p:cTn>
                                        <p:tgtEl>
                                          <p:spTgt spid="176">
                                            <p:txEl>
                                              <p:pRg st="7" end="7"/>
                                            </p:txEl>
                                          </p:spTgt>
                                        </p:tgtEl>
                                        <p:attrNameLst>
                                          <p:attrName>style.visibility</p:attrName>
                                        </p:attrNameLst>
                                      </p:cBhvr>
                                      <p:to>
                                        <p:strVal val="visible"/>
                                      </p:to>
                                    </p:set>
                                    <p:anim calcmode="lin" valueType="num">
                                      <p:cBhvr>
                                        <p:cTn id="62" dur="1000" fill="hold"/>
                                        <p:tgtEl>
                                          <p:spTgt spid="176">
                                            <p:txEl>
                                              <p:pRg st="7" end="7"/>
                                            </p:txEl>
                                          </p:spTgt>
                                        </p:tgtEl>
                                        <p:attrNameLst>
                                          <p:attrName>ppt_w</p:attrName>
                                        </p:attrNameLst>
                                      </p:cBhvr>
                                      <p:tavLst>
                                        <p:tav tm="0">
                                          <p:val>
                                            <p:strVal val="#ppt_w*0.70"/>
                                          </p:val>
                                        </p:tav>
                                        <p:tav tm="100000">
                                          <p:val>
                                            <p:strVal val="#ppt_w"/>
                                          </p:val>
                                        </p:tav>
                                      </p:tavLst>
                                    </p:anim>
                                    <p:anim calcmode="lin" valueType="num">
                                      <p:cBhvr>
                                        <p:cTn id="63" dur="1000" fill="hold"/>
                                        <p:tgtEl>
                                          <p:spTgt spid="176">
                                            <p:txEl>
                                              <p:pRg st="7" end="7"/>
                                            </p:txEl>
                                          </p:spTgt>
                                        </p:tgtEl>
                                        <p:attrNameLst>
                                          <p:attrName>ppt_h</p:attrName>
                                        </p:attrNameLst>
                                      </p:cBhvr>
                                      <p:tavLst>
                                        <p:tav tm="0">
                                          <p:val>
                                            <p:strVal val="#ppt_h"/>
                                          </p:val>
                                        </p:tav>
                                        <p:tav tm="100000">
                                          <p:val>
                                            <p:strVal val="#ppt_h"/>
                                          </p:val>
                                        </p:tav>
                                      </p:tavLst>
                                    </p:anim>
                                    <p:animEffect transition="in" filter="fade">
                                      <p:cBhvr>
                                        <p:cTn id="64" dur="1000"/>
                                        <p:tgtEl>
                                          <p:spTgt spid="176">
                                            <p:txEl>
                                              <p:pRg st="7" end="7"/>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55" presetClass="entr" presetSubtype="0" fill="hold" grpId="0" nodeType="clickEffect">
                                  <p:stCondLst>
                                    <p:cond delay="0"/>
                                  </p:stCondLst>
                                  <p:childTnLst>
                                    <p:set>
                                      <p:cBhvr>
                                        <p:cTn id="68" dur="1" fill="hold">
                                          <p:stCondLst>
                                            <p:cond delay="0"/>
                                          </p:stCondLst>
                                        </p:cTn>
                                        <p:tgtEl>
                                          <p:spTgt spid="176">
                                            <p:txEl>
                                              <p:pRg st="8" end="8"/>
                                            </p:txEl>
                                          </p:spTgt>
                                        </p:tgtEl>
                                        <p:attrNameLst>
                                          <p:attrName>style.visibility</p:attrName>
                                        </p:attrNameLst>
                                      </p:cBhvr>
                                      <p:to>
                                        <p:strVal val="visible"/>
                                      </p:to>
                                    </p:set>
                                    <p:anim calcmode="lin" valueType="num">
                                      <p:cBhvr>
                                        <p:cTn id="69" dur="1000" fill="hold"/>
                                        <p:tgtEl>
                                          <p:spTgt spid="176">
                                            <p:txEl>
                                              <p:pRg st="8" end="8"/>
                                            </p:txEl>
                                          </p:spTgt>
                                        </p:tgtEl>
                                        <p:attrNameLst>
                                          <p:attrName>ppt_w</p:attrName>
                                        </p:attrNameLst>
                                      </p:cBhvr>
                                      <p:tavLst>
                                        <p:tav tm="0">
                                          <p:val>
                                            <p:strVal val="#ppt_w*0.70"/>
                                          </p:val>
                                        </p:tav>
                                        <p:tav tm="100000">
                                          <p:val>
                                            <p:strVal val="#ppt_w"/>
                                          </p:val>
                                        </p:tav>
                                      </p:tavLst>
                                    </p:anim>
                                    <p:anim calcmode="lin" valueType="num">
                                      <p:cBhvr>
                                        <p:cTn id="70" dur="1000" fill="hold"/>
                                        <p:tgtEl>
                                          <p:spTgt spid="176">
                                            <p:txEl>
                                              <p:pRg st="8" end="8"/>
                                            </p:txEl>
                                          </p:spTgt>
                                        </p:tgtEl>
                                        <p:attrNameLst>
                                          <p:attrName>ppt_h</p:attrName>
                                        </p:attrNameLst>
                                      </p:cBhvr>
                                      <p:tavLst>
                                        <p:tav tm="0">
                                          <p:val>
                                            <p:strVal val="#ppt_h"/>
                                          </p:val>
                                        </p:tav>
                                        <p:tav tm="100000">
                                          <p:val>
                                            <p:strVal val="#ppt_h"/>
                                          </p:val>
                                        </p:tav>
                                      </p:tavLst>
                                    </p:anim>
                                    <p:animEffect transition="in" filter="fade">
                                      <p:cBhvr>
                                        <p:cTn id="71" dur="1000"/>
                                        <p:tgtEl>
                                          <p:spTgt spid="176">
                                            <p:txEl>
                                              <p:pRg st="8" end="8"/>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55" presetClass="entr" presetSubtype="0" fill="hold" grpId="0" nodeType="clickEffect">
                                  <p:stCondLst>
                                    <p:cond delay="0"/>
                                  </p:stCondLst>
                                  <p:childTnLst>
                                    <p:set>
                                      <p:cBhvr>
                                        <p:cTn id="75" dur="1" fill="hold">
                                          <p:stCondLst>
                                            <p:cond delay="0"/>
                                          </p:stCondLst>
                                        </p:cTn>
                                        <p:tgtEl>
                                          <p:spTgt spid="176">
                                            <p:txEl>
                                              <p:pRg st="9" end="9"/>
                                            </p:txEl>
                                          </p:spTgt>
                                        </p:tgtEl>
                                        <p:attrNameLst>
                                          <p:attrName>style.visibility</p:attrName>
                                        </p:attrNameLst>
                                      </p:cBhvr>
                                      <p:to>
                                        <p:strVal val="visible"/>
                                      </p:to>
                                    </p:set>
                                    <p:anim calcmode="lin" valueType="num">
                                      <p:cBhvr>
                                        <p:cTn id="76" dur="1000" fill="hold"/>
                                        <p:tgtEl>
                                          <p:spTgt spid="176">
                                            <p:txEl>
                                              <p:pRg st="9" end="9"/>
                                            </p:txEl>
                                          </p:spTgt>
                                        </p:tgtEl>
                                        <p:attrNameLst>
                                          <p:attrName>ppt_w</p:attrName>
                                        </p:attrNameLst>
                                      </p:cBhvr>
                                      <p:tavLst>
                                        <p:tav tm="0">
                                          <p:val>
                                            <p:strVal val="#ppt_w*0.70"/>
                                          </p:val>
                                        </p:tav>
                                        <p:tav tm="100000">
                                          <p:val>
                                            <p:strVal val="#ppt_w"/>
                                          </p:val>
                                        </p:tav>
                                      </p:tavLst>
                                    </p:anim>
                                    <p:anim calcmode="lin" valueType="num">
                                      <p:cBhvr>
                                        <p:cTn id="77" dur="1000" fill="hold"/>
                                        <p:tgtEl>
                                          <p:spTgt spid="176">
                                            <p:txEl>
                                              <p:pRg st="9" end="9"/>
                                            </p:txEl>
                                          </p:spTgt>
                                        </p:tgtEl>
                                        <p:attrNameLst>
                                          <p:attrName>ppt_h</p:attrName>
                                        </p:attrNameLst>
                                      </p:cBhvr>
                                      <p:tavLst>
                                        <p:tav tm="0">
                                          <p:val>
                                            <p:strVal val="#ppt_h"/>
                                          </p:val>
                                        </p:tav>
                                        <p:tav tm="100000">
                                          <p:val>
                                            <p:strVal val="#ppt_h"/>
                                          </p:val>
                                        </p:tav>
                                      </p:tavLst>
                                    </p:anim>
                                    <p:animEffect transition="in" filter="fade">
                                      <p:cBhvr>
                                        <p:cTn id="78" dur="1000"/>
                                        <p:tgtEl>
                                          <p:spTgt spid="176">
                                            <p:txEl>
                                              <p:pRg st="9" end="9"/>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55" presetClass="entr" presetSubtype="0" fill="hold" grpId="0" nodeType="clickEffect">
                                  <p:stCondLst>
                                    <p:cond delay="0"/>
                                  </p:stCondLst>
                                  <p:childTnLst>
                                    <p:set>
                                      <p:cBhvr>
                                        <p:cTn id="82" dur="1" fill="hold">
                                          <p:stCondLst>
                                            <p:cond delay="0"/>
                                          </p:stCondLst>
                                        </p:cTn>
                                        <p:tgtEl>
                                          <p:spTgt spid="176">
                                            <p:txEl>
                                              <p:pRg st="10" end="10"/>
                                            </p:txEl>
                                          </p:spTgt>
                                        </p:tgtEl>
                                        <p:attrNameLst>
                                          <p:attrName>style.visibility</p:attrName>
                                        </p:attrNameLst>
                                      </p:cBhvr>
                                      <p:to>
                                        <p:strVal val="visible"/>
                                      </p:to>
                                    </p:set>
                                    <p:anim calcmode="lin" valueType="num">
                                      <p:cBhvr>
                                        <p:cTn id="83" dur="1000" fill="hold"/>
                                        <p:tgtEl>
                                          <p:spTgt spid="176">
                                            <p:txEl>
                                              <p:pRg st="10" end="10"/>
                                            </p:txEl>
                                          </p:spTgt>
                                        </p:tgtEl>
                                        <p:attrNameLst>
                                          <p:attrName>ppt_w</p:attrName>
                                        </p:attrNameLst>
                                      </p:cBhvr>
                                      <p:tavLst>
                                        <p:tav tm="0">
                                          <p:val>
                                            <p:strVal val="#ppt_w*0.70"/>
                                          </p:val>
                                        </p:tav>
                                        <p:tav tm="100000">
                                          <p:val>
                                            <p:strVal val="#ppt_w"/>
                                          </p:val>
                                        </p:tav>
                                      </p:tavLst>
                                    </p:anim>
                                    <p:anim calcmode="lin" valueType="num">
                                      <p:cBhvr>
                                        <p:cTn id="84" dur="1000" fill="hold"/>
                                        <p:tgtEl>
                                          <p:spTgt spid="176">
                                            <p:txEl>
                                              <p:pRg st="10" end="10"/>
                                            </p:txEl>
                                          </p:spTgt>
                                        </p:tgtEl>
                                        <p:attrNameLst>
                                          <p:attrName>ppt_h</p:attrName>
                                        </p:attrNameLst>
                                      </p:cBhvr>
                                      <p:tavLst>
                                        <p:tav tm="0">
                                          <p:val>
                                            <p:strVal val="#ppt_h"/>
                                          </p:val>
                                        </p:tav>
                                        <p:tav tm="100000">
                                          <p:val>
                                            <p:strVal val="#ppt_h"/>
                                          </p:val>
                                        </p:tav>
                                      </p:tavLst>
                                    </p:anim>
                                    <p:animEffect transition="in" filter="fade">
                                      <p:cBhvr>
                                        <p:cTn id="85" dur="1000"/>
                                        <p:tgtEl>
                                          <p:spTgt spid="176">
                                            <p:txEl>
                                              <p:pRg st="10" end="10"/>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55" presetClass="entr" presetSubtype="0" fill="hold" grpId="0" nodeType="clickEffect">
                                  <p:stCondLst>
                                    <p:cond delay="0"/>
                                  </p:stCondLst>
                                  <p:childTnLst>
                                    <p:set>
                                      <p:cBhvr>
                                        <p:cTn id="89" dur="1" fill="hold">
                                          <p:stCondLst>
                                            <p:cond delay="0"/>
                                          </p:stCondLst>
                                        </p:cTn>
                                        <p:tgtEl>
                                          <p:spTgt spid="176">
                                            <p:txEl>
                                              <p:pRg st="11" end="11"/>
                                            </p:txEl>
                                          </p:spTgt>
                                        </p:tgtEl>
                                        <p:attrNameLst>
                                          <p:attrName>style.visibility</p:attrName>
                                        </p:attrNameLst>
                                      </p:cBhvr>
                                      <p:to>
                                        <p:strVal val="visible"/>
                                      </p:to>
                                    </p:set>
                                    <p:anim calcmode="lin" valueType="num">
                                      <p:cBhvr>
                                        <p:cTn id="90" dur="1000" fill="hold"/>
                                        <p:tgtEl>
                                          <p:spTgt spid="176">
                                            <p:txEl>
                                              <p:pRg st="11" end="11"/>
                                            </p:txEl>
                                          </p:spTgt>
                                        </p:tgtEl>
                                        <p:attrNameLst>
                                          <p:attrName>ppt_w</p:attrName>
                                        </p:attrNameLst>
                                      </p:cBhvr>
                                      <p:tavLst>
                                        <p:tav tm="0">
                                          <p:val>
                                            <p:strVal val="#ppt_w*0.70"/>
                                          </p:val>
                                        </p:tav>
                                        <p:tav tm="100000">
                                          <p:val>
                                            <p:strVal val="#ppt_w"/>
                                          </p:val>
                                        </p:tav>
                                      </p:tavLst>
                                    </p:anim>
                                    <p:anim calcmode="lin" valueType="num">
                                      <p:cBhvr>
                                        <p:cTn id="91" dur="1000" fill="hold"/>
                                        <p:tgtEl>
                                          <p:spTgt spid="176">
                                            <p:txEl>
                                              <p:pRg st="11" end="11"/>
                                            </p:txEl>
                                          </p:spTgt>
                                        </p:tgtEl>
                                        <p:attrNameLst>
                                          <p:attrName>ppt_h</p:attrName>
                                        </p:attrNameLst>
                                      </p:cBhvr>
                                      <p:tavLst>
                                        <p:tav tm="0">
                                          <p:val>
                                            <p:strVal val="#ppt_h"/>
                                          </p:val>
                                        </p:tav>
                                        <p:tav tm="100000">
                                          <p:val>
                                            <p:strVal val="#ppt_h"/>
                                          </p:val>
                                        </p:tav>
                                      </p:tavLst>
                                    </p:anim>
                                    <p:animEffect transition="in" filter="fade">
                                      <p:cBhvr>
                                        <p:cTn id="92" dur="1000"/>
                                        <p:tgtEl>
                                          <p:spTgt spid="176">
                                            <p:txEl>
                                              <p:pRg st="11" end="11"/>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37" presetClass="entr" presetSubtype="0" fill="hold" nodeType="clickEffect">
                                  <p:stCondLst>
                                    <p:cond delay="0"/>
                                  </p:stCondLst>
                                  <p:childTnLst>
                                    <p:set>
                                      <p:cBhvr>
                                        <p:cTn id="96" dur="1" fill="hold">
                                          <p:stCondLst>
                                            <p:cond delay="0"/>
                                          </p:stCondLst>
                                        </p:cTn>
                                        <p:tgtEl>
                                          <p:spTgt spid="177"/>
                                        </p:tgtEl>
                                        <p:attrNameLst>
                                          <p:attrName>style.visibility</p:attrName>
                                        </p:attrNameLst>
                                      </p:cBhvr>
                                      <p:to>
                                        <p:strVal val="visible"/>
                                      </p:to>
                                    </p:set>
                                    <p:animEffect transition="in" filter="fade">
                                      <p:cBhvr>
                                        <p:cTn id="97" dur="1000"/>
                                        <p:tgtEl>
                                          <p:spTgt spid="177"/>
                                        </p:tgtEl>
                                      </p:cBhvr>
                                    </p:animEffect>
                                    <p:anim calcmode="lin" valueType="num">
                                      <p:cBhvr>
                                        <p:cTn id="98" dur="1000" fill="hold"/>
                                        <p:tgtEl>
                                          <p:spTgt spid="177"/>
                                        </p:tgtEl>
                                        <p:attrNameLst>
                                          <p:attrName>ppt_x</p:attrName>
                                        </p:attrNameLst>
                                      </p:cBhvr>
                                      <p:tavLst>
                                        <p:tav tm="0">
                                          <p:val>
                                            <p:strVal val="#ppt_x"/>
                                          </p:val>
                                        </p:tav>
                                        <p:tav tm="100000">
                                          <p:val>
                                            <p:strVal val="#ppt_x"/>
                                          </p:val>
                                        </p:tav>
                                      </p:tavLst>
                                    </p:anim>
                                    <p:anim calcmode="lin" valueType="num">
                                      <p:cBhvr>
                                        <p:cTn id="99" dur="900" decel="100000" fill="hold"/>
                                        <p:tgtEl>
                                          <p:spTgt spid="177"/>
                                        </p:tgtEl>
                                        <p:attrNameLst>
                                          <p:attrName>ppt_y</p:attrName>
                                        </p:attrNameLst>
                                      </p:cBhvr>
                                      <p:tavLst>
                                        <p:tav tm="0">
                                          <p:val>
                                            <p:strVal val="#ppt_y+1"/>
                                          </p:val>
                                        </p:tav>
                                        <p:tav tm="100000">
                                          <p:val>
                                            <p:strVal val="#ppt_y-.03"/>
                                          </p:val>
                                        </p:tav>
                                      </p:tavLst>
                                    </p:anim>
                                    <p:anim calcmode="lin" valueType="num">
                                      <p:cBhvr>
                                        <p:cTn id="100" dur="100" accel="100000" fill="hold">
                                          <p:stCondLst>
                                            <p:cond delay="900"/>
                                          </p:stCondLst>
                                        </p:cTn>
                                        <p:tgtEl>
                                          <p:spTgt spid="177"/>
                                        </p:tgtEl>
                                        <p:attrNameLst>
                                          <p:attrName>ppt_y</p:attrName>
                                        </p:attrNameLst>
                                      </p:cBhvr>
                                      <p:tavLst>
                                        <p:tav tm="0">
                                          <p:val>
                                            <p:strVal val="#ppt_y-.03"/>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2" presetClass="entr" presetSubtype="4" fill="hold" grpId="0" nodeType="clickEffect">
                                  <p:stCondLst>
                                    <p:cond delay="0"/>
                                  </p:stCondLst>
                                  <p:childTnLst>
                                    <p:set>
                                      <p:cBhvr>
                                        <p:cTn id="104" dur="1" fill="hold">
                                          <p:stCondLst>
                                            <p:cond delay="0"/>
                                          </p:stCondLst>
                                        </p:cTn>
                                        <p:tgtEl>
                                          <p:spTgt spid="178"/>
                                        </p:tgtEl>
                                        <p:attrNameLst>
                                          <p:attrName>style.visibility</p:attrName>
                                        </p:attrNameLst>
                                      </p:cBhvr>
                                      <p:to>
                                        <p:strVal val="visible"/>
                                      </p:to>
                                    </p:set>
                                    <p:anim calcmode="lin" valueType="num">
                                      <p:cBhvr additive="base">
                                        <p:cTn id="105" dur="500" fill="hold"/>
                                        <p:tgtEl>
                                          <p:spTgt spid="178"/>
                                        </p:tgtEl>
                                        <p:attrNameLst>
                                          <p:attrName>ppt_x</p:attrName>
                                        </p:attrNameLst>
                                      </p:cBhvr>
                                      <p:tavLst>
                                        <p:tav tm="0">
                                          <p:val>
                                            <p:strVal val="#ppt_x"/>
                                          </p:val>
                                        </p:tav>
                                        <p:tav tm="100000">
                                          <p:val>
                                            <p:strVal val="#ppt_x"/>
                                          </p:val>
                                        </p:tav>
                                      </p:tavLst>
                                    </p:anim>
                                    <p:anim calcmode="lin" valueType="num">
                                      <p:cBhvr additive="base">
                                        <p:cTn id="106" dur="500" fill="hold"/>
                                        <p:tgtEl>
                                          <p:spTgt spid="17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 grpId="0"/>
      <p:bldP spid="176" grpId="0" build="p"/>
      <p:bldP spid="17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7"/>
          <p:cNvSpPr/>
          <p:nvPr/>
        </p:nvSpPr>
        <p:spPr>
          <a:xfrm>
            <a:off x="469800" y="3508575"/>
            <a:ext cx="4102200" cy="12795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84" name="Google Shape;184;p7"/>
          <p:cNvSpPr/>
          <p:nvPr/>
        </p:nvSpPr>
        <p:spPr>
          <a:xfrm>
            <a:off x="469900" y="1574800"/>
            <a:ext cx="4102200" cy="1873500"/>
          </a:xfrm>
          <a:prstGeom prst="roundRect">
            <a:avLst>
              <a:gd name="adj" fmla="val 16667"/>
            </a:avLst>
          </a:pr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ea typeface="Calibri"/>
              <a:sym typeface="Calibri"/>
            </a:endParaRPr>
          </a:p>
        </p:txBody>
      </p:sp>
      <p:sp>
        <p:nvSpPr>
          <p:cNvPr id="185" name="Google Shape;185;p7"/>
          <p:cNvSpPr txBox="1">
            <a:spLocks noGrp="1"/>
          </p:cNvSpPr>
          <p:nvPr>
            <p:ph type="title"/>
          </p:nvPr>
        </p:nvSpPr>
        <p:spPr>
          <a:xfrm>
            <a:off x="813707" y="502700"/>
            <a:ext cx="7505700" cy="8022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Impact</a:t>
            </a:r>
            <a:r>
              <a:rPr lang="en"/>
              <a:t> on Patients and Communities</a:t>
            </a:r>
            <a:endParaRPr/>
          </a:p>
        </p:txBody>
      </p:sp>
      <p:sp>
        <p:nvSpPr>
          <p:cNvPr id="186" name="Google Shape;186;p7"/>
          <p:cNvSpPr txBox="1">
            <a:spLocks noGrp="1"/>
          </p:cNvSpPr>
          <p:nvPr>
            <p:ph type="body" idx="1"/>
          </p:nvPr>
        </p:nvSpPr>
        <p:spPr>
          <a:xfrm>
            <a:off x="692000" y="1329473"/>
            <a:ext cx="4018842" cy="3792255"/>
          </a:xfrm>
          <a:prstGeom prst="rect">
            <a:avLst/>
          </a:prstGeom>
          <a:noFill/>
          <a:ln>
            <a:noFill/>
          </a:ln>
        </p:spPr>
        <p:txBody>
          <a:bodyPr spcFirstLastPara="1" wrap="square" lIns="91425" tIns="91425" rIns="91425" bIns="91425" anchor="t" anchorCtr="0">
            <a:normAutofit fontScale="62500" lnSpcReduction="20000"/>
          </a:bodyPr>
          <a:lstStyle/>
          <a:p>
            <a:pPr marL="0" lvl="0" indent="0" algn="l" rtl="0">
              <a:lnSpc>
                <a:spcPct val="115000"/>
              </a:lnSpc>
              <a:spcBef>
                <a:spcPts val="1400"/>
              </a:spcBef>
              <a:spcAft>
                <a:spcPts val="0"/>
              </a:spcAft>
              <a:buSzPct val="108108"/>
              <a:buNone/>
            </a:pPr>
            <a:endParaRPr b="1">
              <a:solidFill>
                <a:schemeClr val="dk1"/>
              </a:solidFill>
              <a:latin typeface="Arial"/>
              <a:ea typeface="Arial"/>
              <a:cs typeface="Arial"/>
              <a:sym typeface="Arial"/>
            </a:endParaRPr>
          </a:p>
          <a:p>
            <a:pPr marL="0" lvl="0" indent="0" algn="l" rtl="0">
              <a:lnSpc>
                <a:spcPct val="115000"/>
              </a:lnSpc>
              <a:spcBef>
                <a:spcPts val="1200"/>
              </a:spcBef>
              <a:spcAft>
                <a:spcPts val="0"/>
              </a:spcAft>
              <a:buSzPct val="181818"/>
              <a:buNone/>
            </a:pPr>
            <a:r>
              <a:rPr lang="en" b="1">
                <a:solidFill>
                  <a:schemeClr val="dk1"/>
                </a:solidFill>
                <a:latin typeface="Arial"/>
                <a:ea typeface="Arial"/>
                <a:cs typeface="Arial"/>
                <a:sym typeface="Arial"/>
              </a:rPr>
              <a:t>Impact on Patients and Communities</a:t>
            </a:r>
            <a:endParaRPr b="1">
              <a:solidFill>
                <a:schemeClr val="dk1"/>
              </a:solidFill>
              <a:latin typeface="Arial"/>
              <a:ea typeface="Arial"/>
              <a:cs typeface="Arial"/>
              <a:sym typeface="Arial"/>
            </a:endParaRPr>
          </a:p>
          <a:p>
            <a:pPr marL="0" lvl="0" indent="0" algn="l" rtl="0">
              <a:lnSpc>
                <a:spcPct val="115000"/>
              </a:lnSpc>
              <a:spcBef>
                <a:spcPts val="1200"/>
              </a:spcBef>
              <a:spcAft>
                <a:spcPts val="0"/>
              </a:spcAft>
              <a:buSzPct val="181818"/>
              <a:buNone/>
            </a:pPr>
            <a:r>
              <a:rPr lang="en" b="1">
                <a:solidFill>
                  <a:schemeClr val="dk1"/>
                </a:solidFill>
                <a:latin typeface="Arial"/>
                <a:ea typeface="Arial"/>
                <a:cs typeface="Arial"/>
                <a:sym typeface="Arial"/>
              </a:rPr>
              <a:t>Freestyle Libre technology:</a:t>
            </a:r>
            <a:endParaRPr b="1">
              <a:solidFill>
                <a:schemeClr val="dk1"/>
              </a:solidFill>
              <a:latin typeface="Arial"/>
              <a:ea typeface="Arial"/>
              <a:cs typeface="Arial"/>
              <a:sym typeface="Arial"/>
            </a:endParaRPr>
          </a:p>
          <a:p>
            <a:pPr marL="457200" lvl="0" indent="-267018" algn="l" rtl="0">
              <a:lnSpc>
                <a:spcPct val="115000"/>
              </a:lnSpc>
              <a:spcBef>
                <a:spcPts val="1200"/>
              </a:spcBef>
              <a:spcAft>
                <a:spcPts val="0"/>
              </a:spcAft>
              <a:buClr>
                <a:srgbClr val="000000"/>
              </a:buClr>
              <a:buSzPct val="84615"/>
              <a:buFont typeface="Arial"/>
              <a:buChar char="●"/>
            </a:pPr>
            <a:r>
              <a:rPr lang="en" b="1">
                <a:solidFill>
                  <a:schemeClr val="dk1"/>
                </a:solidFill>
                <a:latin typeface="Arial"/>
                <a:ea typeface="Arial"/>
                <a:cs typeface="Arial"/>
                <a:sym typeface="Arial"/>
              </a:rPr>
              <a:t>Improves diabetes self-management and patient independence</a:t>
            </a:r>
            <a:endParaRPr b="1">
              <a:solidFill>
                <a:schemeClr val="dk1"/>
              </a:solidFill>
              <a:latin typeface="Arial"/>
              <a:ea typeface="Arial"/>
              <a:cs typeface="Arial"/>
              <a:sym typeface="Arial"/>
            </a:endParaRPr>
          </a:p>
          <a:p>
            <a:pPr marL="457200" lvl="0" indent="-267018"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Supports earlier identification of high and low glucose levels</a:t>
            </a:r>
            <a:endParaRPr b="1">
              <a:solidFill>
                <a:schemeClr val="dk1"/>
              </a:solidFill>
              <a:latin typeface="Arial"/>
              <a:ea typeface="Arial"/>
              <a:cs typeface="Arial"/>
              <a:sym typeface="Arial"/>
            </a:endParaRPr>
          </a:p>
          <a:p>
            <a:pPr marL="457200" lvl="0" indent="-267019"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Enhances holistic well-being by reducing routine finger-prick testing</a:t>
            </a:r>
            <a:endParaRPr b="1">
              <a:solidFill>
                <a:schemeClr val="dk1"/>
              </a:solidFill>
              <a:latin typeface="Arial"/>
              <a:ea typeface="Arial"/>
              <a:cs typeface="Arial"/>
              <a:sym typeface="Arial"/>
            </a:endParaRPr>
          </a:p>
          <a:p>
            <a:pPr marL="457200" lvl="0" indent="-267018"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Improves communication with patients and healthcare professionals through shared glucose data</a:t>
            </a:r>
            <a:endParaRPr b="1">
              <a:solidFill>
                <a:schemeClr val="dk1"/>
              </a:solidFill>
              <a:latin typeface="Arial"/>
              <a:ea typeface="Arial"/>
              <a:cs typeface="Arial"/>
              <a:sym typeface="Arial"/>
            </a:endParaRPr>
          </a:p>
          <a:p>
            <a:pPr marL="457200" lvl="0" indent="-267018"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Supports more personalised and preventative diabetes care</a:t>
            </a:r>
            <a:endParaRPr b="1">
              <a:solidFill>
                <a:schemeClr val="dk1"/>
              </a:solidFill>
              <a:latin typeface="Arial"/>
              <a:ea typeface="Arial"/>
              <a:cs typeface="Arial"/>
              <a:sym typeface="Arial"/>
            </a:endParaRPr>
          </a:p>
          <a:p>
            <a:pPr marL="457200" lvl="0" indent="-267018"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Can reduce diabetes-related nervousness and improve the individual’s confidence in daily management</a:t>
            </a:r>
            <a:endParaRPr b="1">
              <a:solidFill>
                <a:schemeClr val="dk1"/>
              </a:solidFill>
              <a:latin typeface="Arial"/>
              <a:ea typeface="Arial"/>
              <a:cs typeface="Arial"/>
              <a:sym typeface="Arial"/>
            </a:endParaRPr>
          </a:p>
          <a:p>
            <a:pPr marL="0" lvl="0" indent="0" algn="l" rtl="0">
              <a:lnSpc>
                <a:spcPct val="115000"/>
              </a:lnSpc>
              <a:spcBef>
                <a:spcPts val="1200"/>
              </a:spcBef>
              <a:spcAft>
                <a:spcPts val="0"/>
              </a:spcAft>
              <a:buSzPct val="181818"/>
              <a:buNone/>
            </a:pPr>
            <a:r>
              <a:rPr lang="en" b="1">
                <a:solidFill>
                  <a:schemeClr val="dk1"/>
                </a:solidFill>
                <a:latin typeface="Arial"/>
                <a:ea typeface="Arial"/>
                <a:cs typeface="Arial"/>
                <a:sym typeface="Arial"/>
              </a:rPr>
              <a:t>BUT:</a:t>
            </a:r>
            <a:endParaRPr b="1">
              <a:solidFill>
                <a:schemeClr val="dk1"/>
              </a:solidFill>
              <a:latin typeface="Arial"/>
              <a:ea typeface="Arial"/>
              <a:cs typeface="Arial"/>
              <a:sym typeface="Arial"/>
            </a:endParaRPr>
          </a:p>
          <a:p>
            <a:pPr marL="457200" lvl="0" indent="-267018" algn="l" rtl="0">
              <a:lnSpc>
                <a:spcPct val="115000"/>
              </a:lnSpc>
              <a:spcBef>
                <a:spcPts val="1200"/>
              </a:spcBef>
              <a:spcAft>
                <a:spcPts val="0"/>
              </a:spcAft>
              <a:buClr>
                <a:schemeClr val="dk2"/>
              </a:buClr>
              <a:buSzPct val="84615"/>
              <a:buFont typeface="Arial"/>
              <a:buChar char="●"/>
            </a:pPr>
            <a:r>
              <a:rPr lang="en" b="1">
                <a:latin typeface="Arial"/>
                <a:ea typeface="Arial"/>
                <a:cs typeface="Arial"/>
                <a:sym typeface="Arial"/>
              </a:rPr>
              <a:t>There is a possibility of digital exclusion for individuals with low digital literacy</a:t>
            </a:r>
            <a:endParaRPr b="1">
              <a:latin typeface="Arial"/>
              <a:ea typeface="Arial"/>
              <a:cs typeface="Arial"/>
              <a:sym typeface="Arial"/>
            </a:endParaRPr>
          </a:p>
          <a:p>
            <a:pPr marL="457200" lvl="0" indent="-267018" algn="l" rtl="0">
              <a:lnSpc>
                <a:spcPct val="115000"/>
              </a:lnSpc>
              <a:spcBef>
                <a:spcPts val="0"/>
              </a:spcBef>
              <a:spcAft>
                <a:spcPts val="0"/>
              </a:spcAft>
              <a:buClr>
                <a:schemeClr val="dk2"/>
              </a:buClr>
              <a:buSzPct val="84615"/>
              <a:buFont typeface="Arial"/>
              <a:buChar char="●"/>
            </a:pPr>
            <a:r>
              <a:rPr lang="en" b="1">
                <a:latin typeface="Arial"/>
                <a:ea typeface="Arial"/>
                <a:cs typeface="Arial"/>
                <a:sym typeface="Arial"/>
              </a:rPr>
              <a:t>Inequalities may take place  </a:t>
            </a:r>
            <a:endParaRPr b="1">
              <a:latin typeface="Arial"/>
              <a:ea typeface="Arial"/>
              <a:cs typeface="Arial"/>
              <a:sym typeface="Arial"/>
            </a:endParaRPr>
          </a:p>
          <a:p>
            <a:pPr marL="457200" lvl="0" indent="-267018" algn="l" rtl="0">
              <a:lnSpc>
                <a:spcPct val="115000"/>
              </a:lnSpc>
              <a:spcBef>
                <a:spcPts val="0"/>
              </a:spcBef>
              <a:spcAft>
                <a:spcPts val="0"/>
              </a:spcAft>
              <a:buClr>
                <a:schemeClr val="dk2"/>
              </a:buClr>
              <a:buSzPct val="84615"/>
              <a:buFont typeface="Arial"/>
              <a:buChar char="●"/>
            </a:pPr>
            <a:r>
              <a:rPr lang="en" b="1">
                <a:latin typeface="Arial"/>
                <a:ea typeface="Arial"/>
                <a:cs typeface="Arial"/>
                <a:sym typeface="Arial"/>
              </a:rPr>
              <a:t>Some can’t use smartphone-based technology or interpret glucose data</a:t>
            </a:r>
            <a:endParaRPr b="1">
              <a:latin typeface="Arial"/>
              <a:ea typeface="Arial"/>
              <a:cs typeface="Arial"/>
              <a:sym typeface="Arial"/>
            </a:endParaRPr>
          </a:p>
          <a:p>
            <a:pPr marL="457200" lvl="0" indent="-267018" algn="l" rtl="0">
              <a:lnSpc>
                <a:spcPct val="115000"/>
              </a:lnSpc>
              <a:spcBef>
                <a:spcPts val="0"/>
              </a:spcBef>
              <a:spcAft>
                <a:spcPts val="0"/>
              </a:spcAft>
              <a:buClr>
                <a:schemeClr val="dk2"/>
              </a:buClr>
              <a:buSzPct val="84615"/>
              <a:buFont typeface="Arial"/>
              <a:buChar char="●"/>
            </a:pPr>
            <a:r>
              <a:rPr lang="en" b="1">
                <a:latin typeface="Arial"/>
                <a:ea typeface="Arial"/>
                <a:cs typeface="Arial"/>
                <a:sym typeface="Arial"/>
              </a:rPr>
              <a:t>An overreliance on technology may increase anxiety for some individuals </a:t>
            </a:r>
            <a:endParaRPr b="1">
              <a:latin typeface="Arial"/>
              <a:ea typeface="Arial"/>
              <a:cs typeface="Arial"/>
              <a:sym typeface="Arial"/>
            </a:endParaRPr>
          </a:p>
          <a:p>
            <a:pPr marL="0" lvl="0" indent="0" algn="l" rtl="0">
              <a:lnSpc>
                <a:spcPct val="115000"/>
              </a:lnSpc>
              <a:spcBef>
                <a:spcPts val="1200"/>
              </a:spcBef>
              <a:spcAft>
                <a:spcPts val="0"/>
              </a:spcAft>
              <a:buSzPct val="181818"/>
              <a:buNone/>
            </a:pPr>
            <a:r>
              <a:rPr lang="en" b="1">
                <a:latin typeface="Arial"/>
                <a:ea typeface="Arial"/>
                <a:cs typeface="Arial"/>
                <a:sym typeface="Arial"/>
              </a:rPr>
              <a:t>Digital diabetes technology may improve outcomes, but inequalities in access and digital confidence can influence the patient experience.</a:t>
            </a:r>
            <a:endParaRPr b="1">
              <a:latin typeface="Arial"/>
              <a:ea typeface="Arial"/>
              <a:cs typeface="Arial"/>
              <a:sym typeface="Arial"/>
            </a:endParaRPr>
          </a:p>
          <a:p>
            <a:pPr marL="0" lvl="0" indent="0" algn="l" rtl="0">
              <a:lnSpc>
                <a:spcPct val="115000"/>
              </a:lnSpc>
              <a:spcBef>
                <a:spcPts val="1200"/>
              </a:spcBef>
              <a:spcAft>
                <a:spcPts val="1200"/>
              </a:spcAft>
              <a:buSzPct val="108108"/>
              <a:buNone/>
            </a:pPr>
            <a:endParaRPr b="1">
              <a:solidFill>
                <a:schemeClr val="dk1"/>
              </a:solidFill>
              <a:latin typeface="Arial"/>
              <a:ea typeface="Arial"/>
              <a:cs typeface="Arial"/>
              <a:sym typeface="Arial"/>
            </a:endParaRPr>
          </a:p>
        </p:txBody>
      </p:sp>
      <p:pic>
        <p:nvPicPr>
          <p:cNvPr id="187" name="Google Shape;187;p7"/>
          <p:cNvPicPr preferRelativeResize="0"/>
          <p:nvPr/>
        </p:nvPicPr>
        <p:blipFill rotWithShape="1">
          <a:blip r:embed="rId3">
            <a:alphaModFix/>
          </a:blip>
          <a:srcRect/>
          <a:stretch/>
        </p:blipFill>
        <p:spPr>
          <a:xfrm>
            <a:off x="4713614" y="1577043"/>
            <a:ext cx="3975300" cy="2400250"/>
          </a:xfrm>
          <a:prstGeom prst="rect">
            <a:avLst/>
          </a:prstGeom>
          <a:noFill/>
          <a:ln>
            <a:noFill/>
          </a:ln>
        </p:spPr>
      </p:pic>
      <p:sp>
        <p:nvSpPr>
          <p:cNvPr id="188" name="Google Shape;188;p7"/>
          <p:cNvSpPr txBox="1"/>
          <p:nvPr/>
        </p:nvSpPr>
        <p:spPr>
          <a:xfrm>
            <a:off x="5430871" y="4146439"/>
            <a:ext cx="3258600" cy="2877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chemeClr val="dk2"/>
                </a:solidFill>
                <a:ea typeface="Calibri"/>
                <a:sym typeface="Calibri"/>
              </a:rPr>
              <a:t>Nana et al (2019), Alsahli et al (2024)</a:t>
            </a:r>
            <a:endParaRPr lang="en-US" sz="1300" b="0" i="0" u="none" strike="noStrike" cap="none">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5"/>
                                        </p:tgtEl>
                                        <p:attrNameLst>
                                          <p:attrName>style.visibility</p:attrName>
                                        </p:attrNameLst>
                                      </p:cBhvr>
                                      <p:to>
                                        <p:strVal val="visible"/>
                                      </p:to>
                                    </p:set>
                                    <p:anim calcmode="lin" valueType="num">
                                      <p:cBhvr additive="base">
                                        <p:cTn id="7" dur="500" fill="hold"/>
                                        <p:tgtEl>
                                          <p:spTgt spid="185"/>
                                        </p:tgtEl>
                                        <p:attrNameLst>
                                          <p:attrName>ppt_x</p:attrName>
                                        </p:attrNameLst>
                                      </p:cBhvr>
                                      <p:tavLst>
                                        <p:tav tm="0">
                                          <p:val>
                                            <p:strVal val="#ppt_x"/>
                                          </p:val>
                                        </p:tav>
                                        <p:tav tm="100000">
                                          <p:val>
                                            <p:strVal val="#ppt_x"/>
                                          </p:val>
                                        </p:tav>
                                      </p:tavLst>
                                    </p:anim>
                                    <p:anim calcmode="lin" valueType="num">
                                      <p:cBhvr additive="base">
                                        <p:cTn id="8" dur="500" fill="hold"/>
                                        <p:tgtEl>
                                          <p:spTgt spid="18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6">
                                            <p:txEl>
                                              <p:pRg st="1" end="1"/>
                                            </p:txEl>
                                          </p:spTgt>
                                        </p:tgtEl>
                                        <p:attrNameLst>
                                          <p:attrName>style.visibility</p:attrName>
                                        </p:attrNameLst>
                                      </p:cBhvr>
                                      <p:to>
                                        <p:strVal val="visible"/>
                                      </p:to>
                                    </p:set>
                                    <p:anim calcmode="lin" valueType="num">
                                      <p:cBhvr additive="base">
                                        <p:cTn id="13" dur="500" fill="hold"/>
                                        <p:tgtEl>
                                          <p:spTgt spid="1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6">
                                            <p:txEl>
                                              <p:pRg st="2" end="2"/>
                                            </p:txEl>
                                          </p:spTgt>
                                        </p:tgtEl>
                                        <p:attrNameLst>
                                          <p:attrName>style.visibility</p:attrName>
                                        </p:attrNameLst>
                                      </p:cBhvr>
                                      <p:to>
                                        <p:strVal val="visible"/>
                                      </p:to>
                                    </p:set>
                                    <p:anim calcmode="lin" valueType="num">
                                      <p:cBhvr additive="base">
                                        <p:cTn id="19" dur="500" fill="hold"/>
                                        <p:tgtEl>
                                          <p:spTgt spid="18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6">
                                            <p:txEl>
                                              <p:pRg st="3" end="3"/>
                                            </p:txEl>
                                          </p:spTgt>
                                        </p:tgtEl>
                                        <p:attrNameLst>
                                          <p:attrName>style.visibility</p:attrName>
                                        </p:attrNameLst>
                                      </p:cBhvr>
                                      <p:to>
                                        <p:strVal val="visible"/>
                                      </p:to>
                                    </p:set>
                                    <p:anim calcmode="lin" valueType="num">
                                      <p:cBhvr additive="base">
                                        <p:cTn id="25" dur="500" fill="hold"/>
                                        <p:tgtEl>
                                          <p:spTgt spid="18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6">
                                            <p:txEl>
                                              <p:pRg st="4" end="4"/>
                                            </p:txEl>
                                          </p:spTgt>
                                        </p:tgtEl>
                                        <p:attrNameLst>
                                          <p:attrName>style.visibility</p:attrName>
                                        </p:attrNameLst>
                                      </p:cBhvr>
                                      <p:to>
                                        <p:strVal val="visible"/>
                                      </p:to>
                                    </p:set>
                                    <p:anim calcmode="lin" valueType="num">
                                      <p:cBhvr additive="base">
                                        <p:cTn id="31" dur="500" fill="hold"/>
                                        <p:tgtEl>
                                          <p:spTgt spid="18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6">
                                            <p:txEl>
                                              <p:pRg st="5" end="5"/>
                                            </p:txEl>
                                          </p:spTgt>
                                        </p:tgtEl>
                                        <p:attrNameLst>
                                          <p:attrName>style.visibility</p:attrName>
                                        </p:attrNameLst>
                                      </p:cBhvr>
                                      <p:to>
                                        <p:strVal val="visible"/>
                                      </p:to>
                                    </p:set>
                                    <p:anim calcmode="lin" valueType="num">
                                      <p:cBhvr additive="base">
                                        <p:cTn id="37" dur="500" fill="hold"/>
                                        <p:tgtEl>
                                          <p:spTgt spid="18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6">
                                            <p:txEl>
                                              <p:pRg st="6" end="6"/>
                                            </p:txEl>
                                          </p:spTgt>
                                        </p:tgtEl>
                                        <p:attrNameLst>
                                          <p:attrName>style.visibility</p:attrName>
                                        </p:attrNameLst>
                                      </p:cBhvr>
                                      <p:to>
                                        <p:strVal val="visible"/>
                                      </p:to>
                                    </p:set>
                                    <p:anim calcmode="lin" valueType="num">
                                      <p:cBhvr additive="base">
                                        <p:cTn id="43" dur="500" fill="hold"/>
                                        <p:tgtEl>
                                          <p:spTgt spid="18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6">
                                            <p:txEl>
                                              <p:pRg st="7" end="7"/>
                                            </p:txEl>
                                          </p:spTgt>
                                        </p:tgtEl>
                                        <p:attrNameLst>
                                          <p:attrName>style.visibility</p:attrName>
                                        </p:attrNameLst>
                                      </p:cBhvr>
                                      <p:to>
                                        <p:strVal val="visible"/>
                                      </p:to>
                                    </p:set>
                                    <p:anim calcmode="lin" valueType="num">
                                      <p:cBhvr additive="base">
                                        <p:cTn id="49" dur="500" fill="hold"/>
                                        <p:tgtEl>
                                          <p:spTgt spid="18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8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86">
                                            <p:txEl>
                                              <p:pRg st="8" end="8"/>
                                            </p:txEl>
                                          </p:spTgt>
                                        </p:tgtEl>
                                        <p:attrNameLst>
                                          <p:attrName>style.visibility</p:attrName>
                                        </p:attrNameLst>
                                      </p:cBhvr>
                                      <p:to>
                                        <p:strVal val="visible"/>
                                      </p:to>
                                    </p:set>
                                    <p:anim calcmode="lin" valueType="num">
                                      <p:cBhvr additive="base">
                                        <p:cTn id="55" dur="500" fill="hold"/>
                                        <p:tgtEl>
                                          <p:spTgt spid="18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8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86">
                                            <p:txEl>
                                              <p:pRg st="9" end="9"/>
                                            </p:txEl>
                                          </p:spTgt>
                                        </p:tgtEl>
                                        <p:attrNameLst>
                                          <p:attrName>style.visibility</p:attrName>
                                        </p:attrNameLst>
                                      </p:cBhvr>
                                      <p:to>
                                        <p:strVal val="visible"/>
                                      </p:to>
                                    </p:set>
                                    <p:anim calcmode="lin" valueType="num">
                                      <p:cBhvr additive="base">
                                        <p:cTn id="61" dur="500" fill="hold"/>
                                        <p:tgtEl>
                                          <p:spTgt spid="186">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8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86">
                                            <p:txEl>
                                              <p:pRg st="10" end="10"/>
                                            </p:txEl>
                                          </p:spTgt>
                                        </p:tgtEl>
                                        <p:attrNameLst>
                                          <p:attrName>style.visibility</p:attrName>
                                        </p:attrNameLst>
                                      </p:cBhvr>
                                      <p:to>
                                        <p:strVal val="visible"/>
                                      </p:to>
                                    </p:set>
                                    <p:anim calcmode="lin" valueType="num">
                                      <p:cBhvr additive="base">
                                        <p:cTn id="67" dur="500" fill="hold"/>
                                        <p:tgtEl>
                                          <p:spTgt spid="186">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8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86">
                                            <p:txEl>
                                              <p:pRg st="11" end="11"/>
                                            </p:txEl>
                                          </p:spTgt>
                                        </p:tgtEl>
                                        <p:attrNameLst>
                                          <p:attrName>style.visibility</p:attrName>
                                        </p:attrNameLst>
                                      </p:cBhvr>
                                      <p:to>
                                        <p:strVal val="visible"/>
                                      </p:to>
                                    </p:set>
                                    <p:anim calcmode="lin" valueType="num">
                                      <p:cBhvr additive="base">
                                        <p:cTn id="73" dur="500" fill="hold"/>
                                        <p:tgtEl>
                                          <p:spTgt spid="186">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8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86">
                                            <p:txEl>
                                              <p:pRg st="12" end="12"/>
                                            </p:txEl>
                                          </p:spTgt>
                                        </p:tgtEl>
                                        <p:attrNameLst>
                                          <p:attrName>style.visibility</p:attrName>
                                        </p:attrNameLst>
                                      </p:cBhvr>
                                      <p:to>
                                        <p:strVal val="visible"/>
                                      </p:to>
                                    </p:set>
                                    <p:anim calcmode="lin" valueType="num">
                                      <p:cBhvr additive="base">
                                        <p:cTn id="79" dur="500" fill="hold"/>
                                        <p:tgtEl>
                                          <p:spTgt spid="186">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86">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86">
                                            <p:txEl>
                                              <p:pRg st="13" end="13"/>
                                            </p:txEl>
                                          </p:spTgt>
                                        </p:tgtEl>
                                        <p:attrNameLst>
                                          <p:attrName>style.visibility</p:attrName>
                                        </p:attrNameLst>
                                      </p:cBhvr>
                                      <p:to>
                                        <p:strVal val="visible"/>
                                      </p:to>
                                    </p:set>
                                    <p:anim calcmode="lin" valueType="num">
                                      <p:cBhvr additive="base">
                                        <p:cTn id="85" dur="500" fill="hold"/>
                                        <p:tgtEl>
                                          <p:spTgt spid="186">
                                            <p:txEl>
                                              <p:pRg st="13" end="1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86">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86">
                                            <p:txEl>
                                              <p:pRg st="14" end="14"/>
                                            </p:txEl>
                                          </p:spTgt>
                                        </p:tgtEl>
                                        <p:attrNameLst>
                                          <p:attrName>style.visibility</p:attrName>
                                        </p:attrNameLst>
                                      </p:cBhvr>
                                      <p:to>
                                        <p:strVal val="visible"/>
                                      </p:to>
                                    </p:set>
                                    <p:anim calcmode="lin" valueType="num">
                                      <p:cBhvr additive="base">
                                        <p:cTn id="91" dur="500" fill="hold"/>
                                        <p:tgtEl>
                                          <p:spTgt spid="186">
                                            <p:txEl>
                                              <p:pRg st="14" end="1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186">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88"/>
                                        </p:tgtEl>
                                        <p:attrNameLst>
                                          <p:attrName>style.visibility</p:attrName>
                                        </p:attrNameLst>
                                      </p:cBhvr>
                                      <p:to>
                                        <p:strVal val="visible"/>
                                      </p:to>
                                    </p:set>
                                    <p:anim calcmode="lin" valueType="num">
                                      <p:cBhvr additive="base">
                                        <p:cTn id="97" dur="500" fill="hold"/>
                                        <p:tgtEl>
                                          <p:spTgt spid="188"/>
                                        </p:tgtEl>
                                        <p:attrNameLst>
                                          <p:attrName>ppt_x</p:attrName>
                                        </p:attrNameLst>
                                      </p:cBhvr>
                                      <p:tavLst>
                                        <p:tav tm="0">
                                          <p:val>
                                            <p:strVal val="#ppt_x"/>
                                          </p:val>
                                        </p:tav>
                                        <p:tav tm="100000">
                                          <p:val>
                                            <p:strVal val="#ppt_x"/>
                                          </p:val>
                                        </p:tav>
                                      </p:tavLst>
                                    </p:anim>
                                    <p:anim calcmode="lin" valueType="num">
                                      <p:cBhvr additive="base">
                                        <p:cTn id="98" dur="500" fill="hold"/>
                                        <p:tgtEl>
                                          <p:spTgt spid="188"/>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187"/>
                                        </p:tgtEl>
                                        <p:attrNameLst>
                                          <p:attrName>style.visibility</p:attrName>
                                        </p:attrNameLst>
                                      </p:cBhvr>
                                      <p:to>
                                        <p:strVal val="visible"/>
                                      </p:to>
                                    </p:set>
                                    <p:anim calcmode="lin" valueType="num">
                                      <p:cBhvr additive="base">
                                        <p:cTn id="103" dur="500" fill="hold"/>
                                        <p:tgtEl>
                                          <p:spTgt spid="187"/>
                                        </p:tgtEl>
                                        <p:attrNameLst>
                                          <p:attrName>ppt_x</p:attrName>
                                        </p:attrNameLst>
                                      </p:cBhvr>
                                      <p:tavLst>
                                        <p:tav tm="0">
                                          <p:val>
                                            <p:strVal val="#ppt_x"/>
                                          </p:val>
                                        </p:tav>
                                        <p:tav tm="100000">
                                          <p:val>
                                            <p:strVal val="#ppt_x"/>
                                          </p:val>
                                        </p:tav>
                                      </p:tavLst>
                                    </p:anim>
                                    <p:anim calcmode="lin" valueType="num">
                                      <p:cBhvr additive="base">
                                        <p:cTn id="104" dur="500" fill="hold"/>
                                        <p:tgtEl>
                                          <p:spTgt spid="18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 grpId="0"/>
      <p:bldP spid="186" grpId="0" build="p"/>
      <p:bldP spid="18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8"/>
          <p:cNvSpPr/>
          <p:nvPr/>
        </p:nvSpPr>
        <p:spPr>
          <a:xfrm>
            <a:off x="325550" y="1169525"/>
            <a:ext cx="3646800" cy="36774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94" name="Google Shape;194;p8"/>
          <p:cNvSpPr txBox="1">
            <a:spLocks noGrp="1"/>
          </p:cNvSpPr>
          <p:nvPr>
            <p:ph type="title"/>
          </p:nvPr>
        </p:nvSpPr>
        <p:spPr>
          <a:xfrm>
            <a:off x="538450" y="2744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Ethical and Legal Issues</a:t>
            </a:r>
            <a:endParaRPr lang="en-US" sz="2800">
              <a:latin typeface="Arial"/>
              <a:cs typeface="Arial"/>
            </a:endParaRPr>
          </a:p>
        </p:txBody>
      </p:sp>
      <p:sp>
        <p:nvSpPr>
          <p:cNvPr id="195" name="Google Shape;195;p8"/>
          <p:cNvSpPr txBox="1">
            <a:spLocks noGrp="1"/>
          </p:cNvSpPr>
          <p:nvPr>
            <p:ph type="body" idx="1"/>
          </p:nvPr>
        </p:nvSpPr>
        <p:spPr>
          <a:xfrm>
            <a:off x="265250" y="916325"/>
            <a:ext cx="3733200" cy="3930600"/>
          </a:xfrm>
          <a:prstGeom prst="rect">
            <a:avLst/>
          </a:prstGeom>
          <a:noFill/>
          <a:ln>
            <a:noFill/>
          </a:ln>
        </p:spPr>
        <p:txBody>
          <a:bodyPr spcFirstLastPara="1" wrap="square" lIns="91425" tIns="91425" rIns="91425" bIns="91425" anchor="t" anchorCtr="0">
            <a:normAutofit fontScale="85000" lnSpcReduction="20000"/>
          </a:bodyPr>
          <a:lstStyle/>
          <a:p>
            <a:pPr marL="457200" lvl="0" indent="0" algn="l" rtl="0">
              <a:lnSpc>
                <a:spcPct val="115000"/>
              </a:lnSpc>
              <a:spcBef>
                <a:spcPts val="1200"/>
              </a:spcBef>
              <a:spcAft>
                <a:spcPts val="0"/>
              </a:spcAft>
              <a:buSzPct val="118182"/>
              <a:buNone/>
            </a:pP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ct val="139037"/>
              <a:buNone/>
            </a:pPr>
            <a:r>
              <a:rPr lang="en" sz="1100" b="1">
                <a:solidFill>
                  <a:schemeClr val="dk1"/>
                </a:solidFill>
                <a:latin typeface="Arial"/>
                <a:ea typeface="Arial"/>
                <a:cs typeface="Arial"/>
                <a:sym typeface="Arial"/>
              </a:rPr>
              <a:t>Ethical Issues:</a:t>
            </a:r>
            <a:endParaRPr sz="1100" b="1">
              <a:solidFill>
                <a:schemeClr val="dk1"/>
              </a:solidFill>
              <a:latin typeface="Arial"/>
              <a:ea typeface="Arial"/>
              <a:cs typeface="Arial"/>
              <a:sym typeface="Arial"/>
            </a:endParaRPr>
          </a:p>
          <a:p>
            <a:pPr marL="457200" lvl="0" indent="-287973" algn="l" rtl="0">
              <a:lnSpc>
                <a:spcPct val="115000"/>
              </a:lnSpc>
              <a:spcBef>
                <a:spcPts val="1200"/>
              </a:spcBef>
              <a:spcAft>
                <a:spcPts val="0"/>
              </a:spcAft>
              <a:buClr>
                <a:schemeClr val="dk1"/>
              </a:buClr>
              <a:buSzPct val="100000"/>
              <a:buFont typeface="Arial"/>
              <a:buChar char="●"/>
            </a:pPr>
            <a:r>
              <a:rPr lang="en" sz="1100">
                <a:solidFill>
                  <a:schemeClr val="dk1"/>
                </a:solidFill>
                <a:latin typeface="Arial"/>
                <a:ea typeface="Arial"/>
                <a:cs typeface="Arial"/>
                <a:sym typeface="Arial"/>
              </a:rPr>
              <a:t>There is the potential for digital exclusion for individuals with low digital literacy</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Inequalities linked to socioeconomic status or regional NHS funding</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Concerns in terms of patient privacy and confidentiality of glucose data</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A focus on technology may increase anxiety for some patients</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Continuous monitoring may negatively impact emotional wellbeing for some. </a:t>
            </a:r>
            <a:endParaRPr sz="1100">
              <a:solidFill>
                <a:schemeClr val="dk1"/>
              </a:solidFill>
              <a:latin typeface="Arial"/>
              <a:ea typeface="Arial"/>
              <a:cs typeface="Arial"/>
              <a:sym typeface="Arial"/>
            </a:endParaRPr>
          </a:p>
          <a:p>
            <a:pPr marL="0" lvl="0" indent="0" algn="l" rtl="0">
              <a:lnSpc>
                <a:spcPct val="115000"/>
              </a:lnSpc>
              <a:spcBef>
                <a:spcPts val="1200"/>
              </a:spcBef>
              <a:spcAft>
                <a:spcPts val="0"/>
              </a:spcAft>
              <a:buSzPct val="139037"/>
              <a:buNone/>
            </a:pPr>
            <a:r>
              <a:rPr lang="en" sz="1100">
                <a:solidFill>
                  <a:schemeClr val="dk1"/>
                </a:solidFill>
                <a:latin typeface="Arial"/>
                <a:ea typeface="Arial"/>
                <a:cs typeface="Arial"/>
                <a:sym typeface="Arial"/>
              </a:rPr>
              <a:t>Legal Issues:</a:t>
            </a:r>
            <a:endParaRPr sz="1100">
              <a:solidFill>
                <a:schemeClr val="dk1"/>
              </a:solidFill>
              <a:latin typeface="Arial"/>
              <a:ea typeface="Arial"/>
              <a:cs typeface="Arial"/>
              <a:sym typeface="Arial"/>
            </a:endParaRPr>
          </a:p>
          <a:p>
            <a:pPr marL="457200" lvl="0" indent="-287973" algn="l" rtl="0">
              <a:lnSpc>
                <a:spcPct val="115000"/>
              </a:lnSpc>
              <a:spcBef>
                <a:spcPts val="1200"/>
              </a:spcBef>
              <a:spcAft>
                <a:spcPts val="0"/>
              </a:spcAft>
              <a:buClr>
                <a:schemeClr val="dk1"/>
              </a:buClr>
              <a:buSzPct val="100000"/>
              <a:buFont typeface="Arial"/>
              <a:buChar char="●"/>
            </a:pPr>
            <a:r>
              <a:rPr lang="en" sz="1100">
                <a:solidFill>
                  <a:schemeClr val="dk1"/>
                </a:solidFill>
                <a:latin typeface="Arial"/>
                <a:ea typeface="Arial"/>
                <a:cs typeface="Arial"/>
                <a:sym typeface="Arial"/>
              </a:rPr>
              <a:t>UK GDPR and the Data Protection Act 2018</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Healthcare professionals must maintain patient confidentiality when accessing digital glucose data</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Informed consent is required for data sharing and monitoring</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Device inaccuracies or technical failures may increase patient safety and accountability concerns</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Healthcare organisations must ensure cybersecurity measures are in place to protect patient information.</a:t>
            </a:r>
            <a:endParaRPr>
              <a:solidFill>
                <a:schemeClr val="dk1"/>
              </a:solidFill>
            </a:endParaRPr>
          </a:p>
        </p:txBody>
      </p:sp>
      <p:pic>
        <p:nvPicPr>
          <p:cNvPr id="196" name="Google Shape;196;p8"/>
          <p:cNvPicPr preferRelativeResize="0"/>
          <p:nvPr/>
        </p:nvPicPr>
        <p:blipFill rotWithShape="1">
          <a:blip r:embed="rId3">
            <a:alphaModFix/>
          </a:blip>
          <a:srcRect l="5967" t="6498" r="7685" b="7317"/>
          <a:stretch/>
        </p:blipFill>
        <p:spPr>
          <a:xfrm>
            <a:off x="3998575" y="1697837"/>
            <a:ext cx="3646674" cy="2267575"/>
          </a:xfrm>
          <a:prstGeom prst="rect">
            <a:avLst/>
          </a:prstGeom>
          <a:noFill/>
          <a:ln>
            <a:noFill/>
          </a:ln>
        </p:spPr>
      </p:pic>
      <p:pic>
        <p:nvPicPr>
          <p:cNvPr id="197" name="Google Shape;197;p8"/>
          <p:cNvPicPr preferRelativeResize="0"/>
          <p:nvPr/>
        </p:nvPicPr>
        <p:blipFill rotWithShape="1">
          <a:blip r:embed="rId4">
            <a:alphaModFix/>
          </a:blip>
          <a:srcRect t="16868" r="78233"/>
          <a:stretch/>
        </p:blipFill>
        <p:spPr>
          <a:xfrm>
            <a:off x="7420929" y="1406303"/>
            <a:ext cx="1259246" cy="2681724"/>
          </a:xfrm>
          <a:prstGeom prst="rect">
            <a:avLst/>
          </a:prstGeom>
          <a:noFill/>
          <a:ln>
            <a:noFill/>
          </a:ln>
        </p:spPr>
      </p:pic>
      <p:sp>
        <p:nvSpPr>
          <p:cNvPr id="198" name="Google Shape;198;p8"/>
          <p:cNvSpPr txBox="1"/>
          <p:nvPr/>
        </p:nvSpPr>
        <p:spPr>
          <a:xfrm>
            <a:off x="4719260" y="4200457"/>
            <a:ext cx="3959529" cy="648728"/>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NICE (2022a), NHS (2023), Information Commissioner’s Office (2023) </a:t>
            </a:r>
            <a:endParaRPr lang="en-US" sz="1200" b="0" i="0" u="none" strike="noStrike" cap="none">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4"/>
                                        </p:tgtEl>
                                        <p:attrNameLst>
                                          <p:attrName>style.visibility</p:attrName>
                                        </p:attrNameLst>
                                      </p:cBhvr>
                                      <p:to>
                                        <p:strVal val="visible"/>
                                      </p:to>
                                    </p:set>
                                    <p:anim calcmode="lin" valueType="num">
                                      <p:cBhvr additive="base">
                                        <p:cTn id="7" dur="500" fill="hold"/>
                                        <p:tgtEl>
                                          <p:spTgt spid="194"/>
                                        </p:tgtEl>
                                        <p:attrNameLst>
                                          <p:attrName>ppt_x</p:attrName>
                                        </p:attrNameLst>
                                      </p:cBhvr>
                                      <p:tavLst>
                                        <p:tav tm="0">
                                          <p:val>
                                            <p:strVal val="#ppt_x"/>
                                          </p:val>
                                        </p:tav>
                                        <p:tav tm="100000">
                                          <p:val>
                                            <p:strVal val="#ppt_x"/>
                                          </p:val>
                                        </p:tav>
                                      </p:tavLst>
                                    </p:anim>
                                    <p:anim calcmode="lin" valueType="num">
                                      <p:cBhvr additive="base">
                                        <p:cTn id="8" dur="500" fill="hold"/>
                                        <p:tgtEl>
                                          <p:spTgt spid="19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5">
                                            <p:txEl>
                                              <p:pRg st="1" end="1"/>
                                            </p:txEl>
                                          </p:spTgt>
                                        </p:tgtEl>
                                        <p:attrNameLst>
                                          <p:attrName>style.visibility</p:attrName>
                                        </p:attrNameLst>
                                      </p:cBhvr>
                                      <p:to>
                                        <p:strVal val="visible"/>
                                      </p:to>
                                    </p:set>
                                    <p:anim calcmode="lin" valueType="num">
                                      <p:cBhvr additive="base">
                                        <p:cTn id="13" dur="500" fill="hold"/>
                                        <p:tgtEl>
                                          <p:spTgt spid="1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5">
                                            <p:txEl>
                                              <p:pRg st="2" end="2"/>
                                            </p:txEl>
                                          </p:spTgt>
                                        </p:tgtEl>
                                        <p:attrNameLst>
                                          <p:attrName>style.visibility</p:attrName>
                                        </p:attrNameLst>
                                      </p:cBhvr>
                                      <p:to>
                                        <p:strVal val="visible"/>
                                      </p:to>
                                    </p:set>
                                    <p:anim calcmode="lin" valueType="num">
                                      <p:cBhvr additive="base">
                                        <p:cTn id="19" dur="500" fill="hold"/>
                                        <p:tgtEl>
                                          <p:spTgt spid="1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5">
                                            <p:txEl>
                                              <p:pRg st="3" end="3"/>
                                            </p:txEl>
                                          </p:spTgt>
                                        </p:tgtEl>
                                        <p:attrNameLst>
                                          <p:attrName>style.visibility</p:attrName>
                                        </p:attrNameLst>
                                      </p:cBhvr>
                                      <p:to>
                                        <p:strVal val="visible"/>
                                      </p:to>
                                    </p:set>
                                    <p:anim calcmode="lin" valueType="num">
                                      <p:cBhvr additive="base">
                                        <p:cTn id="25" dur="500" fill="hold"/>
                                        <p:tgtEl>
                                          <p:spTgt spid="19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5">
                                            <p:txEl>
                                              <p:pRg st="4" end="4"/>
                                            </p:txEl>
                                          </p:spTgt>
                                        </p:tgtEl>
                                        <p:attrNameLst>
                                          <p:attrName>style.visibility</p:attrName>
                                        </p:attrNameLst>
                                      </p:cBhvr>
                                      <p:to>
                                        <p:strVal val="visible"/>
                                      </p:to>
                                    </p:set>
                                    <p:anim calcmode="lin" valueType="num">
                                      <p:cBhvr additive="base">
                                        <p:cTn id="31" dur="500" fill="hold"/>
                                        <p:tgtEl>
                                          <p:spTgt spid="19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95">
                                            <p:txEl>
                                              <p:pRg st="5" end="5"/>
                                            </p:txEl>
                                          </p:spTgt>
                                        </p:tgtEl>
                                        <p:attrNameLst>
                                          <p:attrName>style.visibility</p:attrName>
                                        </p:attrNameLst>
                                      </p:cBhvr>
                                      <p:to>
                                        <p:strVal val="visible"/>
                                      </p:to>
                                    </p:set>
                                    <p:anim calcmode="lin" valueType="num">
                                      <p:cBhvr additive="base">
                                        <p:cTn id="37" dur="500" fill="hold"/>
                                        <p:tgtEl>
                                          <p:spTgt spid="19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9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95">
                                            <p:txEl>
                                              <p:pRg st="6" end="6"/>
                                            </p:txEl>
                                          </p:spTgt>
                                        </p:tgtEl>
                                        <p:attrNameLst>
                                          <p:attrName>style.visibility</p:attrName>
                                        </p:attrNameLst>
                                      </p:cBhvr>
                                      <p:to>
                                        <p:strVal val="visible"/>
                                      </p:to>
                                    </p:set>
                                    <p:anim calcmode="lin" valueType="num">
                                      <p:cBhvr additive="base">
                                        <p:cTn id="43" dur="500" fill="hold"/>
                                        <p:tgtEl>
                                          <p:spTgt spid="19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9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95">
                                            <p:txEl>
                                              <p:pRg st="7" end="7"/>
                                            </p:txEl>
                                          </p:spTgt>
                                        </p:tgtEl>
                                        <p:attrNameLst>
                                          <p:attrName>style.visibility</p:attrName>
                                        </p:attrNameLst>
                                      </p:cBhvr>
                                      <p:to>
                                        <p:strVal val="visible"/>
                                      </p:to>
                                    </p:set>
                                    <p:anim calcmode="lin" valueType="num">
                                      <p:cBhvr additive="base">
                                        <p:cTn id="49" dur="500" fill="hold"/>
                                        <p:tgtEl>
                                          <p:spTgt spid="19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9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95">
                                            <p:txEl>
                                              <p:pRg st="8" end="8"/>
                                            </p:txEl>
                                          </p:spTgt>
                                        </p:tgtEl>
                                        <p:attrNameLst>
                                          <p:attrName>style.visibility</p:attrName>
                                        </p:attrNameLst>
                                      </p:cBhvr>
                                      <p:to>
                                        <p:strVal val="visible"/>
                                      </p:to>
                                    </p:set>
                                    <p:anim calcmode="lin" valueType="num">
                                      <p:cBhvr additive="base">
                                        <p:cTn id="55" dur="500" fill="hold"/>
                                        <p:tgtEl>
                                          <p:spTgt spid="19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9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95">
                                            <p:txEl>
                                              <p:pRg st="9" end="9"/>
                                            </p:txEl>
                                          </p:spTgt>
                                        </p:tgtEl>
                                        <p:attrNameLst>
                                          <p:attrName>style.visibility</p:attrName>
                                        </p:attrNameLst>
                                      </p:cBhvr>
                                      <p:to>
                                        <p:strVal val="visible"/>
                                      </p:to>
                                    </p:set>
                                    <p:anim calcmode="lin" valueType="num">
                                      <p:cBhvr additive="base">
                                        <p:cTn id="61" dur="500" fill="hold"/>
                                        <p:tgtEl>
                                          <p:spTgt spid="19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9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95">
                                            <p:txEl>
                                              <p:pRg st="10" end="10"/>
                                            </p:txEl>
                                          </p:spTgt>
                                        </p:tgtEl>
                                        <p:attrNameLst>
                                          <p:attrName>style.visibility</p:attrName>
                                        </p:attrNameLst>
                                      </p:cBhvr>
                                      <p:to>
                                        <p:strVal val="visible"/>
                                      </p:to>
                                    </p:set>
                                    <p:anim calcmode="lin" valueType="num">
                                      <p:cBhvr additive="base">
                                        <p:cTn id="67" dur="500" fill="hold"/>
                                        <p:tgtEl>
                                          <p:spTgt spid="195">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9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95">
                                            <p:txEl>
                                              <p:pRg st="11" end="11"/>
                                            </p:txEl>
                                          </p:spTgt>
                                        </p:tgtEl>
                                        <p:attrNameLst>
                                          <p:attrName>style.visibility</p:attrName>
                                        </p:attrNameLst>
                                      </p:cBhvr>
                                      <p:to>
                                        <p:strVal val="visible"/>
                                      </p:to>
                                    </p:set>
                                    <p:anim calcmode="lin" valueType="num">
                                      <p:cBhvr additive="base">
                                        <p:cTn id="73" dur="500" fill="hold"/>
                                        <p:tgtEl>
                                          <p:spTgt spid="195">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9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95">
                                            <p:txEl>
                                              <p:pRg st="12" end="12"/>
                                            </p:txEl>
                                          </p:spTgt>
                                        </p:tgtEl>
                                        <p:attrNameLst>
                                          <p:attrName>style.visibility</p:attrName>
                                        </p:attrNameLst>
                                      </p:cBhvr>
                                      <p:to>
                                        <p:strVal val="visible"/>
                                      </p:to>
                                    </p:set>
                                    <p:anim calcmode="lin" valueType="num">
                                      <p:cBhvr additive="base">
                                        <p:cTn id="79" dur="500" fill="hold"/>
                                        <p:tgtEl>
                                          <p:spTgt spid="195">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9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96"/>
                                        </p:tgtEl>
                                        <p:attrNameLst>
                                          <p:attrName>style.visibility</p:attrName>
                                        </p:attrNameLst>
                                      </p:cBhvr>
                                      <p:to>
                                        <p:strVal val="visible"/>
                                      </p:to>
                                    </p:set>
                                    <p:anim calcmode="lin" valueType="num">
                                      <p:cBhvr additive="base">
                                        <p:cTn id="85" dur="500" fill="hold"/>
                                        <p:tgtEl>
                                          <p:spTgt spid="196"/>
                                        </p:tgtEl>
                                        <p:attrNameLst>
                                          <p:attrName>ppt_x</p:attrName>
                                        </p:attrNameLst>
                                      </p:cBhvr>
                                      <p:tavLst>
                                        <p:tav tm="0">
                                          <p:val>
                                            <p:strVal val="#ppt_x"/>
                                          </p:val>
                                        </p:tav>
                                        <p:tav tm="100000">
                                          <p:val>
                                            <p:strVal val="#ppt_x"/>
                                          </p:val>
                                        </p:tav>
                                      </p:tavLst>
                                    </p:anim>
                                    <p:anim calcmode="lin" valueType="num">
                                      <p:cBhvr additive="base">
                                        <p:cTn id="86" dur="500" fill="hold"/>
                                        <p:tgtEl>
                                          <p:spTgt spid="196"/>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197"/>
                                        </p:tgtEl>
                                        <p:attrNameLst>
                                          <p:attrName>style.visibility</p:attrName>
                                        </p:attrNameLst>
                                      </p:cBhvr>
                                      <p:to>
                                        <p:strVal val="visible"/>
                                      </p:to>
                                    </p:set>
                                    <p:anim calcmode="lin" valueType="num">
                                      <p:cBhvr additive="base">
                                        <p:cTn id="91" dur="500" fill="hold"/>
                                        <p:tgtEl>
                                          <p:spTgt spid="197"/>
                                        </p:tgtEl>
                                        <p:attrNameLst>
                                          <p:attrName>ppt_x</p:attrName>
                                        </p:attrNameLst>
                                      </p:cBhvr>
                                      <p:tavLst>
                                        <p:tav tm="0">
                                          <p:val>
                                            <p:strVal val="#ppt_x"/>
                                          </p:val>
                                        </p:tav>
                                        <p:tav tm="100000">
                                          <p:val>
                                            <p:strVal val="#ppt_x"/>
                                          </p:val>
                                        </p:tav>
                                      </p:tavLst>
                                    </p:anim>
                                    <p:anim calcmode="lin" valueType="num">
                                      <p:cBhvr additive="base">
                                        <p:cTn id="92" dur="500" fill="hold"/>
                                        <p:tgtEl>
                                          <p:spTgt spid="197"/>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98"/>
                                        </p:tgtEl>
                                        <p:attrNameLst>
                                          <p:attrName>style.visibility</p:attrName>
                                        </p:attrNameLst>
                                      </p:cBhvr>
                                      <p:to>
                                        <p:strVal val="visible"/>
                                      </p:to>
                                    </p:set>
                                    <p:anim calcmode="lin" valueType="num">
                                      <p:cBhvr additive="base">
                                        <p:cTn id="97" dur="500" fill="hold"/>
                                        <p:tgtEl>
                                          <p:spTgt spid="198"/>
                                        </p:tgtEl>
                                        <p:attrNameLst>
                                          <p:attrName>ppt_x</p:attrName>
                                        </p:attrNameLst>
                                      </p:cBhvr>
                                      <p:tavLst>
                                        <p:tav tm="0">
                                          <p:val>
                                            <p:strVal val="#ppt_x"/>
                                          </p:val>
                                        </p:tav>
                                        <p:tav tm="100000">
                                          <p:val>
                                            <p:strVal val="#ppt_x"/>
                                          </p:val>
                                        </p:tav>
                                      </p:tavLst>
                                    </p:anim>
                                    <p:anim calcmode="lin" valueType="num">
                                      <p:cBhvr additive="base">
                                        <p:cTn id="98" dur="500" fill="hold"/>
                                        <p:tgtEl>
                                          <p:spTgt spid="1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 grpId="0"/>
      <p:bldP spid="195" grpId="0" build="p"/>
      <p:bldP spid="19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9"/>
          <p:cNvSpPr/>
          <p:nvPr/>
        </p:nvSpPr>
        <p:spPr>
          <a:xfrm>
            <a:off x="494325" y="976625"/>
            <a:ext cx="8174700" cy="3633900"/>
          </a:xfrm>
          <a:prstGeom prst="roundRect">
            <a:avLst>
              <a:gd name="adj" fmla="val 16667"/>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204" name="Google Shape;204;p9"/>
          <p:cNvSpPr txBox="1">
            <a:spLocks noGrp="1"/>
          </p:cNvSpPr>
          <p:nvPr>
            <p:ph type="title"/>
          </p:nvPr>
        </p:nvSpPr>
        <p:spPr>
          <a:xfrm>
            <a:off x="2266950" y="3378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Overall Critical Evaluation</a:t>
            </a:r>
            <a:endParaRPr lang="en-US" sz="2800">
              <a:latin typeface="Arial"/>
              <a:cs typeface="Arial"/>
            </a:endParaRPr>
          </a:p>
        </p:txBody>
      </p:sp>
      <p:sp>
        <p:nvSpPr>
          <p:cNvPr id="205" name="Google Shape;205;p9"/>
          <p:cNvSpPr txBox="1">
            <a:spLocks noGrp="1"/>
          </p:cNvSpPr>
          <p:nvPr>
            <p:ph type="body" idx="1"/>
          </p:nvPr>
        </p:nvSpPr>
        <p:spPr>
          <a:xfrm>
            <a:off x="692325" y="682625"/>
            <a:ext cx="7778700" cy="2892600"/>
          </a:xfrm>
          <a:prstGeom prst="rect">
            <a:avLst/>
          </a:prstGeom>
          <a:noFill/>
          <a:ln>
            <a:noFill/>
          </a:ln>
        </p:spPr>
        <p:txBody>
          <a:bodyPr spcFirstLastPara="1" wrap="square" lIns="91425" tIns="91425" rIns="91425" bIns="91425" anchor="t" anchorCtr="0">
            <a:normAutofit fontScale="25000" lnSpcReduction="20000"/>
          </a:bodyPr>
          <a:lstStyle/>
          <a:p>
            <a:pPr marL="0" lvl="0" indent="0" algn="l" rtl="0">
              <a:lnSpc>
                <a:spcPct val="115000"/>
              </a:lnSpc>
              <a:spcBef>
                <a:spcPts val="1200"/>
              </a:spcBef>
              <a:spcAft>
                <a:spcPts val="0"/>
              </a:spcAft>
              <a:buSzPct val="29545"/>
              <a:buNone/>
            </a:pPr>
            <a:endParaRPr sz="4400">
              <a:solidFill>
                <a:srgbClr val="000000"/>
              </a:solidFill>
              <a:latin typeface="Arial"/>
              <a:ea typeface="Arial"/>
              <a:cs typeface="Arial"/>
              <a:sym typeface="Arial"/>
            </a:endParaRPr>
          </a:p>
          <a:p>
            <a:pPr marL="0" lvl="0" indent="0" algn="l" rtl="0">
              <a:lnSpc>
                <a:spcPct val="115000"/>
              </a:lnSpc>
              <a:spcBef>
                <a:spcPts val="1200"/>
              </a:spcBef>
              <a:spcAft>
                <a:spcPts val="0"/>
              </a:spcAft>
              <a:buSzPct val="130000"/>
              <a:buNone/>
            </a:pPr>
            <a:r>
              <a:rPr lang="en" sz="4000">
                <a:solidFill>
                  <a:schemeClr val="dk1"/>
                </a:solidFill>
                <a:latin typeface="Arial"/>
                <a:ea typeface="Arial"/>
                <a:cs typeface="Arial"/>
                <a:sym typeface="Arial"/>
              </a:rPr>
              <a:t>Overall Critical Evaluation of Freestyle Libre Technology</a:t>
            </a:r>
            <a:endParaRPr sz="4000">
              <a:solidFill>
                <a:schemeClr val="dk1"/>
              </a:solidFill>
              <a:latin typeface="Arial"/>
              <a:ea typeface="Arial"/>
              <a:cs typeface="Arial"/>
              <a:sym typeface="Arial"/>
            </a:endParaRPr>
          </a:p>
          <a:p>
            <a:pPr marL="0" lvl="0" indent="0" algn="l" rtl="0">
              <a:lnSpc>
                <a:spcPct val="115000"/>
              </a:lnSpc>
              <a:spcBef>
                <a:spcPts val="1200"/>
              </a:spcBef>
              <a:spcAft>
                <a:spcPts val="0"/>
              </a:spcAft>
              <a:buSzPct val="130000"/>
              <a:buNone/>
            </a:pPr>
            <a:r>
              <a:rPr lang="en" sz="4000">
                <a:solidFill>
                  <a:schemeClr val="dk1"/>
                </a:solidFill>
                <a:latin typeface="Arial"/>
                <a:ea typeface="Arial"/>
                <a:cs typeface="Arial"/>
                <a:sym typeface="Arial"/>
              </a:rPr>
              <a:t>Strengths:</a:t>
            </a:r>
            <a:endParaRPr sz="4000">
              <a:solidFill>
                <a:schemeClr val="dk1"/>
              </a:solidFill>
              <a:latin typeface="Arial"/>
              <a:ea typeface="Arial"/>
              <a:cs typeface="Arial"/>
              <a:sym typeface="Arial"/>
            </a:endParaRPr>
          </a:p>
          <a:p>
            <a:pPr marL="457200" lvl="0" indent="-292100" algn="l" rtl="0">
              <a:lnSpc>
                <a:spcPct val="115000"/>
              </a:lnSpc>
              <a:spcBef>
                <a:spcPts val="1200"/>
              </a:spcBef>
              <a:spcAft>
                <a:spcPts val="0"/>
              </a:spcAft>
              <a:buClr>
                <a:schemeClr val="dk1"/>
              </a:buClr>
              <a:buSzPct val="100000"/>
              <a:buFont typeface="Arial"/>
              <a:buChar char="●"/>
            </a:pPr>
            <a:r>
              <a:rPr lang="en" sz="4000">
                <a:solidFill>
                  <a:schemeClr val="dk1"/>
                </a:solidFill>
                <a:latin typeface="Arial"/>
                <a:ea typeface="Arial"/>
                <a:cs typeface="Arial"/>
                <a:sym typeface="Arial"/>
              </a:rPr>
              <a:t>Improves glucose monitoring and diabetes self-management</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Supports the earlier identification of hypoglycaemia and hyperglycaemia</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Enhances patient independence, confidence and quality of life</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Encourages more personalised and preventative diabetes care</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Reduces the need for finger-prick testing</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Improves communication between patients and healthcare professionals</a:t>
            </a:r>
            <a:endParaRPr sz="4000">
              <a:solidFill>
                <a:schemeClr val="dk1"/>
              </a:solidFill>
              <a:latin typeface="Arial"/>
              <a:ea typeface="Arial"/>
              <a:cs typeface="Arial"/>
              <a:sym typeface="Arial"/>
            </a:endParaRPr>
          </a:p>
          <a:p>
            <a:pPr marL="0" lvl="0" indent="0" algn="l" rtl="0">
              <a:lnSpc>
                <a:spcPct val="115000"/>
              </a:lnSpc>
              <a:spcBef>
                <a:spcPts val="1200"/>
              </a:spcBef>
              <a:spcAft>
                <a:spcPts val="0"/>
              </a:spcAft>
              <a:buSzPct val="130000"/>
              <a:buNone/>
            </a:pPr>
            <a:r>
              <a:rPr lang="en" sz="4000">
                <a:solidFill>
                  <a:schemeClr val="dk1"/>
                </a:solidFill>
                <a:latin typeface="Arial"/>
                <a:ea typeface="Arial"/>
                <a:cs typeface="Arial"/>
                <a:sym typeface="Arial"/>
              </a:rPr>
              <a:t>Limitations:</a:t>
            </a:r>
            <a:endParaRPr sz="4000">
              <a:solidFill>
                <a:schemeClr val="dk1"/>
              </a:solidFill>
              <a:latin typeface="Arial"/>
              <a:ea typeface="Arial"/>
              <a:cs typeface="Arial"/>
              <a:sym typeface="Arial"/>
            </a:endParaRPr>
          </a:p>
          <a:p>
            <a:pPr marL="457200" lvl="0" indent="-292100" algn="l" rtl="0">
              <a:lnSpc>
                <a:spcPct val="115000"/>
              </a:lnSpc>
              <a:spcBef>
                <a:spcPts val="1200"/>
              </a:spcBef>
              <a:spcAft>
                <a:spcPts val="0"/>
              </a:spcAft>
              <a:buClr>
                <a:schemeClr val="dk1"/>
              </a:buClr>
              <a:buSzPct val="100000"/>
              <a:buFont typeface="Arial"/>
              <a:buChar char="●"/>
            </a:pPr>
            <a:r>
              <a:rPr lang="en" sz="4000">
                <a:solidFill>
                  <a:schemeClr val="dk1"/>
                </a:solidFill>
                <a:latin typeface="Arial"/>
                <a:ea typeface="Arial"/>
                <a:cs typeface="Arial"/>
                <a:sym typeface="Arial"/>
              </a:rPr>
              <a:t>Inequality due to socioeconomic and regional funding differences</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Some patients may have no digital literacy or technology use</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Sensor inaccuracies and technical issues can affect reliability levels</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Increased focus on digital systems may create workload pressures for staff</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Long-term financial costs for the NHS and patients remain high</a:t>
            </a:r>
            <a:endParaRPr sz="4000">
              <a:solidFill>
                <a:schemeClr val="dk1"/>
              </a:solidFill>
              <a:latin typeface="Arial"/>
              <a:ea typeface="Arial"/>
              <a:cs typeface="Arial"/>
              <a:sym typeface="Arial"/>
            </a:endParaRPr>
          </a:p>
          <a:p>
            <a:pPr marL="0" lvl="0" indent="0" algn="l" rtl="0">
              <a:lnSpc>
                <a:spcPct val="115000"/>
              </a:lnSpc>
              <a:spcBef>
                <a:spcPts val="1200"/>
              </a:spcBef>
              <a:spcAft>
                <a:spcPts val="0"/>
              </a:spcAft>
              <a:buSzPct val="130000"/>
              <a:buNone/>
            </a:pPr>
            <a:r>
              <a:rPr lang="en" sz="4000">
                <a:solidFill>
                  <a:schemeClr val="dk1"/>
                </a:solidFill>
                <a:latin typeface="Arial"/>
                <a:ea typeface="Arial"/>
                <a:cs typeface="Arial"/>
                <a:sym typeface="Arial"/>
              </a:rPr>
              <a:t>Overall Evaluation:</a:t>
            </a:r>
            <a:br>
              <a:rPr lang="en" sz="4000">
                <a:solidFill>
                  <a:schemeClr val="dk1"/>
                </a:solidFill>
                <a:latin typeface="Arial"/>
                <a:ea typeface="Arial"/>
                <a:cs typeface="Arial"/>
                <a:sym typeface="Arial"/>
              </a:rPr>
            </a:br>
            <a:r>
              <a:rPr lang="en" sz="4000">
                <a:solidFill>
                  <a:schemeClr val="dk1"/>
                </a:solidFill>
                <a:latin typeface="Arial"/>
                <a:ea typeface="Arial"/>
                <a:cs typeface="Arial"/>
                <a:sym typeface="Arial"/>
              </a:rPr>
              <a:t>Freestyle Libre has greatly enhanced diabetes care and patient health; however, challenges relating to accessibility, digital inequality, cost and a focus on technology continue to impact the benefits of its use across healthcare services.</a:t>
            </a:r>
            <a:endParaRPr sz="4000">
              <a:solidFill>
                <a:schemeClr val="dk1"/>
              </a:solidFill>
              <a:latin typeface="Arial"/>
              <a:ea typeface="Arial"/>
              <a:cs typeface="Arial"/>
              <a:sym typeface="Arial"/>
            </a:endParaRPr>
          </a:p>
          <a:p>
            <a:pPr marL="381000" marR="381000" lvl="0" indent="0" algn="l" rtl="0">
              <a:lnSpc>
                <a:spcPct val="115000"/>
              </a:lnSpc>
              <a:spcBef>
                <a:spcPts val="1200"/>
              </a:spcBef>
              <a:spcAft>
                <a:spcPts val="0"/>
              </a:spcAft>
              <a:buSzPct val="185714"/>
              <a:buNone/>
            </a:pPr>
            <a:endParaRPr sz="700">
              <a:solidFill>
                <a:schemeClr val="dk1"/>
              </a:solidFill>
              <a:latin typeface="Arial"/>
              <a:ea typeface="Arial"/>
              <a:cs typeface="Arial"/>
              <a:sym typeface="Arial"/>
            </a:endParaRPr>
          </a:p>
          <a:p>
            <a:pPr marL="0" lvl="0" indent="0" algn="l" rtl="0">
              <a:lnSpc>
                <a:spcPct val="115000"/>
              </a:lnSpc>
              <a:spcBef>
                <a:spcPts val="1200"/>
              </a:spcBef>
              <a:spcAft>
                <a:spcPts val="1200"/>
              </a:spcAft>
              <a:buSzPct val="144444"/>
              <a:buNone/>
            </a:pPr>
            <a:endParaRPr sz="900">
              <a:solidFill>
                <a:schemeClr val="dk1"/>
              </a:solidFill>
            </a:endParaRPr>
          </a:p>
        </p:txBody>
      </p:sp>
      <p:pic>
        <p:nvPicPr>
          <p:cNvPr id="206" name="Google Shape;206;p9"/>
          <p:cNvPicPr preferRelativeResize="0"/>
          <p:nvPr/>
        </p:nvPicPr>
        <p:blipFill rotWithShape="1">
          <a:blip r:embed="rId3">
            <a:alphaModFix/>
          </a:blip>
          <a:srcRect/>
          <a:stretch/>
        </p:blipFill>
        <p:spPr>
          <a:xfrm>
            <a:off x="5572733" y="1195550"/>
            <a:ext cx="2898292" cy="2264303"/>
          </a:xfrm>
          <a:prstGeom prst="rect">
            <a:avLst/>
          </a:prstGeom>
          <a:noFill/>
          <a:ln>
            <a:noFill/>
          </a:ln>
        </p:spPr>
      </p:pic>
      <p:sp>
        <p:nvSpPr>
          <p:cNvPr id="207" name="Google Shape;207;p9"/>
          <p:cNvSpPr txBox="1"/>
          <p:nvPr/>
        </p:nvSpPr>
        <p:spPr>
          <a:xfrm>
            <a:off x="1799386" y="4610650"/>
            <a:ext cx="4817700" cy="2622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Haak et al (2017), Bolinder et al (2016), Nana et al (2016) </a:t>
            </a:r>
            <a:endParaRPr lang="en-US" sz="1200" b="0" i="0" u="none" strike="noStrike" cap="none">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
                                        </p:tgtEl>
                                        <p:attrNameLst>
                                          <p:attrName>style.visibility</p:attrName>
                                        </p:attrNameLst>
                                      </p:cBhvr>
                                      <p:to>
                                        <p:strVal val="visible"/>
                                      </p:to>
                                    </p:set>
                                    <p:anim calcmode="lin" valueType="num">
                                      <p:cBhvr additive="base">
                                        <p:cTn id="7" dur="500" fill="hold"/>
                                        <p:tgtEl>
                                          <p:spTgt spid="204"/>
                                        </p:tgtEl>
                                        <p:attrNameLst>
                                          <p:attrName>ppt_x</p:attrName>
                                        </p:attrNameLst>
                                      </p:cBhvr>
                                      <p:tavLst>
                                        <p:tav tm="0">
                                          <p:val>
                                            <p:strVal val="#ppt_x"/>
                                          </p:val>
                                        </p:tav>
                                        <p:tav tm="100000">
                                          <p:val>
                                            <p:strVal val="#ppt_x"/>
                                          </p:val>
                                        </p:tav>
                                      </p:tavLst>
                                    </p:anim>
                                    <p:anim calcmode="lin" valueType="num">
                                      <p:cBhvr additive="base">
                                        <p:cTn id="8" dur="500" fill="hold"/>
                                        <p:tgtEl>
                                          <p:spTgt spid="20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5">
                                            <p:txEl>
                                              <p:pRg st="1" end="1"/>
                                            </p:txEl>
                                          </p:spTgt>
                                        </p:tgtEl>
                                        <p:attrNameLst>
                                          <p:attrName>style.visibility</p:attrName>
                                        </p:attrNameLst>
                                      </p:cBhvr>
                                      <p:to>
                                        <p:strVal val="visible"/>
                                      </p:to>
                                    </p:set>
                                    <p:anim calcmode="lin" valueType="num">
                                      <p:cBhvr additive="base">
                                        <p:cTn id="13" dur="500" fill="hold"/>
                                        <p:tgtEl>
                                          <p:spTgt spid="20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5">
                                            <p:txEl>
                                              <p:pRg st="2" end="2"/>
                                            </p:txEl>
                                          </p:spTgt>
                                        </p:tgtEl>
                                        <p:attrNameLst>
                                          <p:attrName>style.visibility</p:attrName>
                                        </p:attrNameLst>
                                      </p:cBhvr>
                                      <p:to>
                                        <p:strVal val="visible"/>
                                      </p:to>
                                    </p:set>
                                    <p:anim calcmode="lin" valueType="num">
                                      <p:cBhvr additive="base">
                                        <p:cTn id="19" dur="500" fill="hold"/>
                                        <p:tgtEl>
                                          <p:spTgt spid="20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5">
                                            <p:txEl>
                                              <p:pRg st="3" end="3"/>
                                            </p:txEl>
                                          </p:spTgt>
                                        </p:tgtEl>
                                        <p:attrNameLst>
                                          <p:attrName>style.visibility</p:attrName>
                                        </p:attrNameLst>
                                      </p:cBhvr>
                                      <p:to>
                                        <p:strVal val="visible"/>
                                      </p:to>
                                    </p:set>
                                    <p:anim calcmode="lin" valueType="num">
                                      <p:cBhvr additive="base">
                                        <p:cTn id="25" dur="500" fill="hold"/>
                                        <p:tgtEl>
                                          <p:spTgt spid="20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05">
                                            <p:txEl>
                                              <p:pRg st="4" end="4"/>
                                            </p:txEl>
                                          </p:spTgt>
                                        </p:tgtEl>
                                        <p:attrNameLst>
                                          <p:attrName>style.visibility</p:attrName>
                                        </p:attrNameLst>
                                      </p:cBhvr>
                                      <p:to>
                                        <p:strVal val="visible"/>
                                      </p:to>
                                    </p:set>
                                    <p:anim calcmode="lin" valueType="num">
                                      <p:cBhvr additive="base">
                                        <p:cTn id="31" dur="500" fill="hold"/>
                                        <p:tgtEl>
                                          <p:spTgt spid="20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0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05">
                                            <p:txEl>
                                              <p:pRg st="5" end="5"/>
                                            </p:txEl>
                                          </p:spTgt>
                                        </p:tgtEl>
                                        <p:attrNameLst>
                                          <p:attrName>style.visibility</p:attrName>
                                        </p:attrNameLst>
                                      </p:cBhvr>
                                      <p:to>
                                        <p:strVal val="visible"/>
                                      </p:to>
                                    </p:set>
                                    <p:anim calcmode="lin" valueType="num">
                                      <p:cBhvr additive="base">
                                        <p:cTn id="37" dur="500" fill="hold"/>
                                        <p:tgtEl>
                                          <p:spTgt spid="20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0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05">
                                            <p:txEl>
                                              <p:pRg st="6" end="6"/>
                                            </p:txEl>
                                          </p:spTgt>
                                        </p:tgtEl>
                                        <p:attrNameLst>
                                          <p:attrName>style.visibility</p:attrName>
                                        </p:attrNameLst>
                                      </p:cBhvr>
                                      <p:to>
                                        <p:strVal val="visible"/>
                                      </p:to>
                                    </p:set>
                                    <p:anim calcmode="lin" valueType="num">
                                      <p:cBhvr additive="base">
                                        <p:cTn id="43" dur="500" fill="hold"/>
                                        <p:tgtEl>
                                          <p:spTgt spid="20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0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05">
                                            <p:txEl>
                                              <p:pRg st="7" end="7"/>
                                            </p:txEl>
                                          </p:spTgt>
                                        </p:tgtEl>
                                        <p:attrNameLst>
                                          <p:attrName>style.visibility</p:attrName>
                                        </p:attrNameLst>
                                      </p:cBhvr>
                                      <p:to>
                                        <p:strVal val="visible"/>
                                      </p:to>
                                    </p:set>
                                    <p:anim calcmode="lin" valueType="num">
                                      <p:cBhvr additive="base">
                                        <p:cTn id="49" dur="500" fill="hold"/>
                                        <p:tgtEl>
                                          <p:spTgt spid="20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0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05">
                                            <p:txEl>
                                              <p:pRg st="8" end="8"/>
                                            </p:txEl>
                                          </p:spTgt>
                                        </p:tgtEl>
                                        <p:attrNameLst>
                                          <p:attrName>style.visibility</p:attrName>
                                        </p:attrNameLst>
                                      </p:cBhvr>
                                      <p:to>
                                        <p:strVal val="visible"/>
                                      </p:to>
                                    </p:set>
                                    <p:anim calcmode="lin" valueType="num">
                                      <p:cBhvr additive="base">
                                        <p:cTn id="55" dur="500" fill="hold"/>
                                        <p:tgtEl>
                                          <p:spTgt spid="20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0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05">
                                            <p:txEl>
                                              <p:pRg st="9" end="9"/>
                                            </p:txEl>
                                          </p:spTgt>
                                        </p:tgtEl>
                                        <p:attrNameLst>
                                          <p:attrName>style.visibility</p:attrName>
                                        </p:attrNameLst>
                                      </p:cBhvr>
                                      <p:to>
                                        <p:strVal val="visible"/>
                                      </p:to>
                                    </p:set>
                                    <p:anim calcmode="lin" valueType="num">
                                      <p:cBhvr additive="base">
                                        <p:cTn id="61" dur="500" fill="hold"/>
                                        <p:tgtEl>
                                          <p:spTgt spid="20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0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05">
                                            <p:txEl>
                                              <p:pRg st="10" end="10"/>
                                            </p:txEl>
                                          </p:spTgt>
                                        </p:tgtEl>
                                        <p:attrNameLst>
                                          <p:attrName>style.visibility</p:attrName>
                                        </p:attrNameLst>
                                      </p:cBhvr>
                                      <p:to>
                                        <p:strVal val="visible"/>
                                      </p:to>
                                    </p:set>
                                    <p:anim calcmode="lin" valueType="num">
                                      <p:cBhvr additive="base">
                                        <p:cTn id="67" dur="500" fill="hold"/>
                                        <p:tgtEl>
                                          <p:spTgt spid="205">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0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05">
                                            <p:txEl>
                                              <p:pRg st="11" end="11"/>
                                            </p:txEl>
                                          </p:spTgt>
                                        </p:tgtEl>
                                        <p:attrNameLst>
                                          <p:attrName>style.visibility</p:attrName>
                                        </p:attrNameLst>
                                      </p:cBhvr>
                                      <p:to>
                                        <p:strVal val="visible"/>
                                      </p:to>
                                    </p:set>
                                    <p:anim calcmode="lin" valueType="num">
                                      <p:cBhvr additive="base">
                                        <p:cTn id="73" dur="500" fill="hold"/>
                                        <p:tgtEl>
                                          <p:spTgt spid="205">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0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05">
                                            <p:txEl>
                                              <p:pRg st="12" end="12"/>
                                            </p:txEl>
                                          </p:spTgt>
                                        </p:tgtEl>
                                        <p:attrNameLst>
                                          <p:attrName>style.visibility</p:attrName>
                                        </p:attrNameLst>
                                      </p:cBhvr>
                                      <p:to>
                                        <p:strVal val="visible"/>
                                      </p:to>
                                    </p:set>
                                    <p:anim calcmode="lin" valueType="num">
                                      <p:cBhvr additive="base">
                                        <p:cTn id="79" dur="500" fill="hold"/>
                                        <p:tgtEl>
                                          <p:spTgt spid="205">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0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05">
                                            <p:txEl>
                                              <p:pRg st="13" end="13"/>
                                            </p:txEl>
                                          </p:spTgt>
                                        </p:tgtEl>
                                        <p:attrNameLst>
                                          <p:attrName>style.visibility</p:attrName>
                                        </p:attrNameLst>
                                      </p:cBhvr>
                                      <p:to>
                                        <p:strVal val="visible"/>
                                      </p:to>
                                    </p:set>
                                    <p:anim calcmode="lin" valueType="num">
                                      <p:cBhvr additive="base">
                                        <p:cTn id="85" dur="500" fill="hold"/>
                                        <p:tgtEl>
                                          <p:spTgt spid="205">
                                            <p:txEl>
                                              <p:pRg st="13" end="1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05">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05">
                                            <p:txEl>
                                              <p:pRg st="14" end="14"/>
                                            </p:txEl>
                                          </p:spTgt>
                                        </p:tgtEl>
                                        <p:attrNameLst>
                                          <p:attrName>style.visibility</p:attrName>
                                        </p:attrNameLst>
                                      </p:cBhvr>
                                      <p:to>
                                        <p:strVal val="visible"/>
                                      </p:to>
                                    </p:set>
                                    <p:anim calcmode="lin" valueType="num">
                                      <p:cBhvr additive="base">
                                        <p:cTn id="91" dur="500" fill="hold"/>
                                        <p:tgtEl>
                                          <p:spTgt spid="205">
                                            <p:txEl>
                                              <p:pRg st="14" end="1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05">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205">
                                            <p:txEl>
                                              <p:pRg st="15" end="15"/>
                                            </p:txEl>
                                          </p:spTgt>
                                        </p:tgtEl>
                                        <p:attrNameLst>
                                          <p:attrName>style.visibility</p:attrName>
                                        </p:attrNameLst>
                                      </p:cBhvr>
                                      <p:to>
                                        <p:strVal val="visible"/>
                                      </p:to>
                                    </p:set>
                                    <p:anim calcmode="lin" valueType="num">
                                      <p:cBhvr additive="base">
                                        <p:cTn id="97" dur="500" fill="hold"/>
                                        <p:tgtEl>
                                          <p:spTgt spid="205">
                                            <p:txEl>
                                              <p:pRg st="15" end="15"/>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205">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206"/>
                                        </p:tgtEl>
                                        <p:attrNameLst>
                                          <p:attrName>style.visibility</p:attrName>
                                        </p:attrNameLst>
                                      </p:cBhvr>
                                      <p:to>
                                        <p:strVal val="visible"/>
                                      </p:to>
                                    </p:set>
                                    <p:anim calcmode="lin" valueType="num">
                                      <p:cBhvr additive="base">
                                        <p:cTn id="103" dur="500" fill="hold"/>
                                        <p:tgtEl>
                                          <p:spTgt spid="206"/>
                                        </p:tgtEl>
                                        <p:attrNameLst>
                                          <p:attrName>ppt_x</p:attrName>
                                        </p:attrNameLst>
                                      </p:cBhvr>
                                      <p:tavLst>
                                        <p:tav tm="0">
                                          <p:val>
                                            <p:strVal val="#ppt_x"/>
                                          </p:val>
                                        </p:tav>
                                        <p:tav tm="100000">
                                          <p:val>
                                            <p:strVal val="#ppt_x"/>
                                          </p:val>
                                        </p:tav>
                                      </p:tavLst>
                                    </p:anim>
                                    <p:anim calcmode="lin" valueType="num">
                                      <p:cBhvr additive="base">
                                        <p:cTn id="104" dur="500" fill="hold"/>
                                        <p:tgtEl>
                                          <p:spTgt spid="206"/>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07"/>
                                        </p:tgtEl>
                                        <p:attrNameLst>
                                          <p:attrName>style.visibility</p:attrName>
                                        </p:attrNameLst>
                                      </p:cBhvr>
                                      <p:to>
                                        <p:strVal val="visible"/>
                                      </p:to>
                                    </p:set>
                                    <p:anim calcmode="lin" valueType="num">
                                      <p:cBhvr additive="base">
                                        <p:cTn id="109" dur="500" fill="hold"/>
                                        <p:tgtEl>
                                          <p:spTgt spid="207"/>
                                        </p:tgtEl>
                                        <p:attrNameLst>
                                          <p:attrName>ppt_x</p:attrName>
                                        </p:attrNameLst>
                                      </p:cBhvr>
                                      <p:tavLst>
                                        <p:tav tm="0">
                                          <p:val>
                                            <p:strVal val="#ppt_x"/>
                                          </p:val>
                                        </p:tav>
                                        <p:tav tm="100000">
                                          <p:val>
                                            <p:strVal val="#ppt_x"/>
                                          </p:val>
                                        </p:tav>
                                      </p:tavLst>
                                    </p:anim>
                                    <p:anim calcmode="lin" valueType="num">
                                      <p:cBhvr additive="base">
                                        <p:cTn id="110" dur="500" fill="hold"/>
                                        <p:tgtEl>
                                          <p:spTgt spid="20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 grpId="0"/>
      <p:bldP spid="205" grpId="0" build="p"/>
      <p:bldP spid="20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0"/>
          <p:cNvSpPr txBox="1">
            <a:spLocks noGrp="1"/>
          </p:cNvSpPr>
          <p:nvPr>
            <p:ph type="title"/>
          </p:nvPr>
        </p:nvSpPr>
        <p:spPr>
          <a:xfrm>
            <a:off x="679450" y="363000"/>
            <a:ext cx="7505700" cy="785872"/>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sz="2400">
                <a:latin typeface="Arial"/>
                <a:cs typeface="Arial"/>
              </a:rPr>
              <a:t>Implications for Future Health and Social Care Practice</a:t>
            </a:r>
            <a:endParaRPr lang="en-US" sz="2400">
              <a:latin typeface="Arial"/>
              <a:cs typeface="Arial"/>
            </a:endParaRPr>
          </a:p>
        </p:txBody>
      </p:sp>
      <p:sp>
        <p:nvSpPr>
          <p:cNvPr id="213" name="Google Shape;213;p10"/>
          <p:cNvSpPr txBox="1">
            <a:spLocks noGrp="1"/>
          </p:cNvSpPr>
          <p:nvPr>
            <p:ph type="body" idx="1"/>
          </p:nvPr>
        </p:nvSpPr>
        <p:spPr>
          <a:xfrm>
            <a:off x="440100" y="1137700"/>
            <a:ext cx="4775400" cy="3645000"/>
          </a:xfrm>
          <a:prstGeom prst="rect">
            <a:avLst/>
          </a:prstGeom>
          <a:noFill/>
          <a:ln>
            <a:noFill/>
          </a:ln>
        </p:spPr>
        <p:txBody>
          <a:bodyPr spcFirstLastPara="1" wrap="square" lIns="91425" tIns="91425" rIns="91425" bIns="91425" anchor="t" anchorCtr="0">
            <a:normAutofit fontScale="92500" lnSpcReduction="20000"/>
          </a:bodyPr>
          <a:lstStyle/>
          <a:p>
            <a:pPr marL="0" lvl="0" indent="0" algn="l" rtl="0">
              <a:lnSpc>
                <a:spcPct val="115000"/>
              </a:lnSpc>
              <a:spcBef>
                <a:spcPts val="1200"/>
              </a:spcBef>
              <a:spcAft>
                <a:spcPts val="0"/>
              </a:spcAft>
              <a:buSzPct val="139037"/>
              <a:buNone/>
            </a:pPr>
            <a:r>
              <a:rPr lang="en" sz="1100" b="1">
                <a:solidFill>
                  <a:srgbClr val="000000"/>
                </a:solidFill>
                <a:latin typeface="Arial"/>
                <a:ea typeface="Arial"/>
                <a:cs typeface="Arial"/>
                <a:sym typeface="Arial"/>
              </a:rPr>
              <a:t>Future Priorities:</a:t>
            </a:r>
            <a:endParaRPr sz="1100" b="1">
              <a:solidFill>
                <a:srgbClr val="000000"/>
              </a:solidFill>
              <a:latin typeface="Arial"/>
              <a:ea typeface="Arial"/>
              <a:cs typeface="Arial"/>
              <a:sym typeface="Arial"/>
            </a:endParaRPr>
          </a:p>
          <a:p>
            <a:pPr marL="457200" lvl="0" indent="-293212" algn="l" rtl="0">
              <a:lnSpc>
                <a:spcPct val="115000"/>
              </a:lnSpc>
              <a:spcBef>
                <a:spcPts val="1200"/>
              </a:spcBef>
              <a:spcAft>
                <a:spcPts val="0"/>
              </a:spcAft>
              <a:buClr>
                <a:srgbClr val="000000"/>
              </a:buClr>
              <a:buSzPct val="100000"/>
              <a:buFont typeface="Arial"/>
              <a:buChar char="●"/>
            </a:pPr>
            <a:r>
              <a:rPr lang="en" sz="1100">
                <a:solidFill>
                  <a:srgbClr val="000000"/>
                </a:solidFill>
                <a:latin typeface="Arial"/>
                <a:ea typeface="Arial"/>
                <a:cs typeface="Arial"/>
                <a:sym typeface="Arial"/>
              </a:rPr>
              <a:t>Continued NHS investment in Freestyle Libre and CGM technology</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Training in interpreting glucose data</a:t>
            </a:r>
            <a:endParaRPr sz="1100">
              <a:solidFill>
                <a:srgbClr val="000000"/>
              </a:solidFill>
              <a:latin typeface="Arial"/>
              <a:ea typeface="Arial"/>
              <a:cs typeface="Arial"/>
              <a:sym typeface="Arial"/>
            </a:endParaRPr>
          </a:p>
          <a:p>
            <a:pPr marL="457200" lvl="0" indent="-293211"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Wider integration of CGM data</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Greater focus on reducing health inequalities and improving access</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The need to enhance infrastructure for secure and efficient data sharing</a:t>
            </a: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ct val="139037"/>
              <a:buNone/>
            </a:pPr>
            <a:r>
              <a:rPr lang="en" sz="1100" b="1">
                <a:solidFill>
                  <a:srgbClr val="000000"/>
                </a:solidFill>
                <a:latin typeface="Arial"/>
                <a:ea typeface="Arial"/>
                <a:cs typeface="Arial"/>
                <a:sym typeface="Arial"/>
              </a:rPr>
              <a:t>Future Challenges:</a:t>
            </a:r>
            <a:endParaRPr sz="1100" b="1">
              <a:solidFill>
                <a:srgbClr val="000000"/>
              </a:solidFill>
              <a:latin typeface="Arial"/>
              <a:ea typeface="Arial"/>
              <a:cs typeface="Arial"/>
              <a:sym typeface="Arial"/>
            </a:endParaRPr>
          </a:p>
          <a:p>
            <a:pPr marL="457200" lvl="0" indent="-293212" algn="l" rtl="0">
              <a:lnSpc>
                <a:spcPct val="115000"/>
              </a:lnSpc>
              <a:spcBef>
                <a:spcPts val="1200"/>
              </a:spcBef>
              <a:spcAft>
                <a:spcPts val="0"/>
              </a:spcAft>
              <a:buClr>
                <a:srgbClr val="000000"/>
              </a:buClr>
              <a:buSzPct val="100000"/>
              <a:buFont typeface="Arial"/>
              <a:buChar char="●"/>
            </a:pPr>
            <a:r>
              <a:rPr lang="en" sz="1100">
                <a:solidFill>
                  <a:srgbClr val="000000"/>
                </a:solidFill>
                <a:latin typeface="Arial"/>
                <a:ea typeface="Arial"/>
                <a:cs typeface="Arial"/>
                <a:sym typeface="Arial"/>
              </a:rPr>
              <a:t>High demand due to rising number of people with diabetes</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Ongoing NHS financial pressures </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Digital inequality affecting access and effective use of technology</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Risk of reduced person-centred care </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Staff workload is managed with increasing data </a:t>
            </a: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ct val="139037"/>
              <a:buNone/>
            </a:pPr>
            <a:r>
              <a:rPr lang="en" sz="1100" b="1">
                <a:solidFill>
                  <a:srgbClr val="000000"/>
                </a:solidFill>
                <a:latin typeface="Arial"/>
                <a:ea typeface="Arial"/>
                <a:cs typeface="Arial"/>
                <a:sym typeface="Arial"/>
              </a:rPr>
              <a:t>Overall Message:</a:t>
            </a:r>
            <a:endParaRPr sz="1100" b="1">
              <a:solidFill>
                <a:srgbClr val="000000"/>
              </a:solidFill>
              <a:latin typeface="Arial"/>
              <a:ea typeface="Arial"/>
              <a:cs typeface="Arial"/>
              <a:sym typeface="Arial"/>
            </a:endParaRPr>
          </a:p>
          <a:p>
            <a:pPr marL="457200" lvl="0" indent="-293212" algn="l" rtl="0">
              <a:lnSpc>
                <a:spcPct val="115000"/>
              </a:lnSpc>
              <a:spcBef>
                <a:spcPts val="1200"/>
              </a:spcBef>
              <a:spcAft>
                <a:spcPts val="0"/>
              </a:spcAft>
              <a:buClr>
                <a:srgbClr val="000000"/>
              </a:buClr>
              <a:buSzPct val="100000"/>
              <a:buFont typeface="Arial"/>
              <a:buChar char="●"/>
            </a:pPr>
            <a:r>
              <a:rPr lang="en" sz="1100">
                <a:solidFill>
                  <a:srgbClr val="000000"/>
                </a:solidFill>
                <a:latin typeface="Arial"/>
                <a:ea typeface="Arial"/>
                <a:cs typeface="Arial"/>
                <a:sym typeface="Arial"/>
              </a:rPr>
              <a:t>Freestyle Libre must continue to develop in a way that is </a:t>
            </a:r>
            <a:r>
              <a:rPr lang="en" sz="1100" b="1">
                <a:solidFill>
                  <a:srgbClr val="000000"/>
                </a:solidFill>
                <a:latin typeface="Arial"/>
                <a:ea typeface="Arial"/>
                <a:cs typeface="Arial"/>
                <a:sym typeface="Arial"/>
              </a:rPr>
              <a:t>patient-centred, ethical, and include all demographics</a:t>
            </a:r>
            <a:r>
              <a:rPr lang="en" sz="1100">
                <a:solidFill>
                  <a:srgbClr val="000000"/>
                </a:solidFill>
                <a:latin typeface="Arial"/>
                <a:ea typeface="Arial"/>
                <a:cs typeface="Arial"/>
                <a:sym typeface="Arial"/>
              </a:rPr>
              <a:t> while balancing innovation with sustainability and equality</a:t>
            </a:r>
            <a:endParaRPr sz="1100">
              <a:solidFill>
                <a:srgbClr val="000000"/>
              </a:solidFill>
              <a:latin typeface="Arial"/>
              <a:ea typeface="Arial"/>
              <a:cs typeface="Arial"/>
              <a:sym typeface="Arial"/>
            </a:endParaRPr>
          </a:p>
          <a:p>
            <a:pPr marL="0" lvl="0" indent="0" algn="l" rtl="0">
              <a:lnSpc>
                <a:spcPct val="115000"/>
              </a:lnSpc>
              <a:spcBef>
                <a:spcPts val="1200"/>
              </a:spcBef>
              <a:spcAft>
                <a:spcPts val="1200"/>
              </a:spcAft>
              <a:buSzPct val="100000"/>
              <a:buNone/>
            </a:pPr>
            <a:endParaRPr b="1">
              <a:solidFill>
                <a:srgbClr val="000000"/>
              </a:solidFill>
              <a:latin typeface="Arial"/>
              <a:ea typeface="Arial"/>
              <a:cs typeface="Arial"/>
              <a:sym typeface="Arial"/>
            </a:endParaRPr>
          </a:p>
        </p:txBody>
      </p:sp>
      <p:pic>
        <p:nvPicPr>
          <p:cNvPr id="214" name="Google Shape;214;p10"/>
          <p:cNvPicPr preferRelativeResize="0"/>
          <p:nvPr/>
        </p:nvPicPr>
        <p:blipFill rotWithShape="1">
          <a:blip r:embed="rId3">
            <a:alphaModFix/>
          </a:blip>
          <a:srcRect l="12532" r="9726"/>
          <a:stretch/>
        </p:blipFill>
        <p:spPr>
          <a:xfrm>
            <a:off x="5219899" y="752736"/>
            <a:ext cx="3554626" cy="1744075"/>
          </a:xfrm>
          <a:prstGeom prst="rect">
            <a:avLst/>
          </a:prstGeom>
          <a:noFill/>
          <a:ln>
            <a:noFill/>
          </a:ln>
        </p:spPr>
      </p:pic>
      <p:pic>
        <p:nvPicPr>
          <p:cNvPr id="215" name="Google Shape;215;p10"/>
          <p:cNvPicPr preferRelativeResize="0"/>
          <p:nvPr/>
        </p:nvPicPr>
        <p:blipFill rotWithShape="1">
          <a:blip r:embed="rId4">
            <a:alphaModFix/>
          </a:blip>
          <a:srcRect/>
          <a:stretch/>
        </p:blipFill>
        <p:spPr>
          <a:xfrm>
            <a:off x="5574704" y="2688493"/>
            <a:ext cx="2847975" cy="1600200"/>
          </a:xfrm>
          <a:prstGeom prst="rect">
            <a:avLst/>
          </a:prstGeom>
          <a:noFill/>
          <a:ln>
            <a:noFill/>
          </a:ln>
        </p:spPr>
      </p:pic>
      <p:sp>
        <p:nvSpPr>
          <p:cNvPr id="216" name="Google Shape;216;p10"/>
          <p:cNvSpPr txBox="1"/>
          <p:nvPr/>
        </p:nvSpPr>
        <p:spPr>
          <a:xfrm>
            <a:off x="440100" y="4423900"/>
            <a:ext cx="8263800" cy="440442"/>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Haak et al (2017), Bolinder et al (2016), Nana et al (2016), NICE (2022a), NICE (2022b), Evans et al (2022), Department of Health and Social Care (2021) </a:t>
            </a:r>
            <a:endParaRPr lang="en-US" sz="1200" b="0" i="0" u="none" strike="noStrike" cap="none">
              <a:solidFill>
                <a:schemeClr val="dk2"/>
              </a:solidFill>
              <a:ea typeface="Calibri"/>
            </a:endParaRPr>
          </a:p>
          <a:p>
            <a:pPr marL="0" marR="0" lvl="0" indent="0" algn="l" rtl="0">
              <a:lnSpc>
                <a:spcPct val="100000"/>
              </a:lnSpc>
              <a:spcBef>
                <a:spcPts val="0"/>
              </a:spcBef>
              <a:spcAft>
                <a:spcPts val="0"/>
              </a:spcAft>
              <a:buClr>
                <a:srgbClr val="000000"/>
              </a:buClr>
              <a:buSzPts val="1300"/>
              <a:buFont typeface="Arial"/>
              <a:buNone/>
            </a:pPr>
            <a:endParaRPr sz="1200" b="0" i="0" u="none" strike="noStrike" cap="none" dirty="0">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2"/>
                                        </p:tgtEl>
                                        <p:attrNameLst>
                                          <p:attrName>style.visibility</p:attrName>
                                        </p:attrNameLst>
                                      </p:cBhvr>
                                      <p:to>
                                        <p:strVal val="visible"/>
                                      </p:to>
                                    </p:set>
                                    <p:anim calcmode="lin" valueType="num">
                                      <p:cBhvr additive="base">
                                        <p:cTn id="7" dur="500" fill="hold"/>
                                        <p:tgtEl>
                                          <p:spTgt spid="212"/>
                                        </p:tgtEl>
                                        <p:attrNameLst>
                                          <p:attrName>ppt_x</p:attrName>
                                        </p:attrNameLst>
                                      </p:cBhvr>
                                      <p:tavLst>
                                        <p:tav tm="0">
                                          <p:val>
                                            <p:strVal val="#ppt_x"/>
                                          </p:val>
                                        </p:tav>
                                        <p:tav tm="100000">
                                          <p:val>
                                            <p:strVal val="#ppt_x"/>
                                          </p:val>
                                        </p:tav>
                                      </p:tavLst>
                                    </p:anim>
                                    <p:anim calcmode="lin" valueType="num">
                                      <p:cBhvr additive="base">
                                        <p:cTn id="8" dur="500" fill="hold"/>
                                        <p:tgtEl>
                                          <p:spTgt spid="2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3">
                                            <p:txEl>
                                              <p:pRg st="0" end="0"/>
                                            </p:txEl>
                                          </p:spTgt>
                                        </p:tgtEl>
                                        <p:attrNameLst>
                                          <p:attrName>style.visibility</p:attrName>
                                        </p:attrNameLst>
                                      </p:cBhvr>
                                      <p:to>
                                        <p:strVal val="visible"/>
                                      </p:to>
                                    </p:set>
                                    <p:anim calcmode="lin" valueType="num">
                                      <p:cBhvr additive="base">
                                        <p:cTn id="13" dur="500" fill="hold"/>
                                        <p:tgtEl>
                                          <p:spTgt spid="21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3">
                                            <p:txEl>
                                              <p:pRg st="1" end="1"/>
                                            </p:txEl>
                                          </p:spTgt>
                                        </p:tgtEl>
                                        <p:attrNameLst>
                                          <p:attrName>style.visibility</p:attrName>
                                        </p:attrNameLst>
                                      </p:cBhvr>
                                      <p:to>
                                        <p:strVal val="visible"/>
                                      </p:to>
                                    </p:set>
                                    <p:anim calcmode="lin" valueType="num">
                                      <p:cBhvr additive="base">
                                        <p:cTn id="19" dur="500" fill="hold"/>
                                        <p:tgtEl>
                                          <p:spTgt spid="21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3">
                                            <p:txEl>
                                              <p:pRg st="2" end="2"/>
                                            </p:txEl>
                                          </p:spTgt>
                                        </p:tgtEl>
                                        <p:attrNameLst>
                                          <p:attrName>style.visibility</p:attrName>
                                        </p:attrNameLst>
                                      </p:cBhvr>
                                      <p:to>
                                        <p:strVal val="visible"/>
                                      </p:to>
                                    </p:set>
                                    <p:anim calcmode="lin" valueType="num">
                                      <p:cBhvr additive="base">
                                        <p:cTn id="25" dur="500" fill="hold"/>
                                        <p:tgtEl>
                                          <p:spTgt spid="21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3">
                                            <p:txEl>
                                              <p:pRg st="3" end="3"/>
                                            </p:txEl>
                                          </p:spTgt>
                                        </p:tgtEl>
                                        <p:attrNameLst>
                                          <p:attrName>style.visibility</p:attrName>
                                        </p:attrNameLst>
                                      </p:cBhvr>
                                      <p:to>
                                        <p:strVal val="visible"/>
                                      </p:to>
                                    </p:set>
                                    <p:anim calcmode="lin" valueType="num">
                                      <p:cBhvr additive="base">
                                        <p:cTn id="31" dur="500" fill="hold"/>
                                        <p:tgtEl>
                                          <p:spTgt spid="21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3">
                                            <p:txEl>
                                              <p:pRg st="4" end="4"/>
                                            </p:txEl>
                                          </p:spTgt>
                                        </p:tgtEl>
                                        <p:attrNameLst>
                                          <p:attrName>style.visibility</p:attrName>
                                        </p:attrNameLst>
                                      </p:cBhvr>
                                      <p:to>
                                        <p:strVal val="visible"/>
                                      </p:to>
                                    </p:set>
                                    <p:anim calcmode="lin" valueType="num">
                                      <p:cBhvr additive="base">
                                        <p:cTn id="37" dur="500" fill="hold"/>
                                        <p:tgtEl>
                                          <p:spTgt spid="21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3">
                                            <p:txEl>
                                              <p:pRg st="5" end="5"/>
                                            </p:txEl>
                                          </p:spTgt>
                                        </p:tgtEl>
                                        <p:attrNameLst>
                                          <p:attrName>style.visibility</p:attrName>
                                        </p:attrNameLst>
                                      </p:cBhvr>
                                      <p:to>
                                        <p:strVal val="visible"/>
                                      </p:to>
                                    </p:set>
                                    <p:anim calcmode="lin" valueType="num">
                                      <p:cBhvr additive="base">
                                        <p:cTn id="43" dur="500" fill="hold"/>
                                        <p:tgtEl>
                                          <p:spTgt spid="21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13">
                                            <p:txEl>
                                              <p:pRg st="6" end="6"/>
                                            </p:txEl>
                                          </p:spTgt>
                                        </p:tgtEl>
                                        <p:attrNameLst>
                                          <p:attrName>style.visibility</p:attrName>
                                        </p:attrNameLst>
                                      </p:cBhvr>
                                      <p:to>
                                        <p:strVal val="visible"/>
                                      </p:to>
                                    </p:set>
                                    <p:anim calcmode="lin" valueType="num">
                                      <p:cBhvr additive="base">
                                        <p:cTn id="49" dur="500" fill="hold"/>
                                        <p:tgtEl>
                                          <p:spTgt spid="21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1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13">
                                            <p:txEl>
                                              <p:pRg st="7" end="7"/>
                                            </p:txEl>
                                          </p:spTgt>
                                        </p:tgtEl>
                                        <p:attrNameLst>
                                          <p:attrName>style.visibility</p:attrName>
                                        </p:attrNameLst>
                                      </p:cBhvr>
                                      <p:to>
                                        <p:strVal val="visible"/>
                                      </p:to>
                                    </p:set>
                                    <p:anim calcmode="lin" valueType="num">
                                      <p:cBhvr additive="base">
                                        <p:cTn id="55" dur="500" fill="hold"/>
                                        <p:tgtEl>
                                          <p:spTgt spid="21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1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13">
                                            <p:txEl>
                                              <p:pRg st="8" end="8"/>
                                            </p:txEl>
                                          </p:spTgt>
                                        </p:tgtEl>
                                        <p:attrNameLst>
                                          <p:attrName>style.visibility</p:attrName>
                                        </p:attrNameLst>
                                      </p:cBhvr>
                                      <p:to>
                                        <p:strVal val="visible"/>
                                      </p:to>
                                    </p:set>
                                    <p:anim calcmode="lin" valueType="num">
                                      <p:cBhvr additive="base">
                                        <p:cTn id="61" dur="500" fill="hold"/>
                                        <p:tgtEl>
                                          <p:spTgt spid="21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1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13">
                                            <p:txEl>
                                              <p:pRg st="9" end="9"/>
                                            </p:txEl>
                                          </p:spTgt>
                                        </p:tgtEl>
                                        <p:attrNameLst>
                                          <p:attrName>style.visibility</p:attrName>
                                        </p:attrNameLst>
                                      </p:cBhvr>
                                      <p:to>
                                        <p:strVal val="visible"/>
                                      </p:to>
                                    </p:set>
                                    <p:anim calcmode="lin" valueType="num">
                                      <p:cBhvr additive="base">
                                        <p:cTn id="67" dur="500" fill="hold"/>
                                        <p:tgtEl>
                                          <p:spTgt spid="21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1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13">
                                            <p:txEl>
                                              <p:pRg st="10" end="10"/>
                                            </p:txEl>
                                          </p:spTgt>
                                        </p:tgtEl>
                                        <p:attrNameLst>
                                          <p:attrName>style.visibility</p:attrName>
                                        </p:attrNameLst>
                                      </p:cBhvr>
                                      <p:to>
                                        <p:strVal val="visible"/>
                                      </p:to>
                                    </p:set>
                                    <p:anim calcmode="lin" valueType="num">
                                      <p:cBhvr additive="base">
                                        <p:cTn id="73" dur="500" fill="hold"/>
                                        <p:tgtEl>
                                          <p:spTgt spid="21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1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13">
                                            <p:txEl>
                                              <p:pRg st="11" end="11"/>
                                            </p:txEl>
                                          </p:spTgt>
                                        </p:tgtEl>
                                        <p:attrNameLst>
                                          <p:attrName>style.visibility</p:attrName>
                                        </p:attrNameLst>
                                      </p:cBhvr>
                                      <p:to>
                                        <p:strVal val="visible"/>
                                      </p:to>
                                    </p:set>
                                    <p:anim calcmode="lin" valueType="num">
                                      <p:cBhvr additive="base">
                                        <p:cTn id="79" dur="500" fill="hold"/>
                                        <p:tgtEl>
                                          <p:spTgt spid="213">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1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13">
                                            <p:txEl>
                                              <p:pRg st="12" end="12"/>
                                            </p:txEl>
                                          </p:spTgt>
                                        </p:tgtEl>
                                        <p:attrNameLst>
                                          <p:attrName>style.visibility</p:attrName>
                                        </p:attrNameLst>
                                      </p:cBhvr>
                                      <p:to>
                                        <p:strVal val="visible"/>
                                      </p:to>
                                    </p:set>
                                    <p:anim calcmode="lin" valueType="num">
                                      <p:cBhvr additive="base">
                                        <p:cTn id="85" dur="500" fill="hold"/>
                                        <p:tgtEl>
                                          <p:spTgt spid="213">
                                            <p:txEl>
                                              <p:pRg st="12" end="12"/>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1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13">
                                            <p:txEl>
                                              <p:pRg st="13" end="13"/>
                                            </p:txEl>
                                          </p:spTgt>
                                        </p:tgtEl>
                                        <p:attrNameLst>
                                          <p:attrName>style.visibility</p:attrName>
                                        </p:attrNameLst>
                                      </p:cBhvr>
                                      <p:to>
                                        <p:strVal val="visible"/>
                                      </p:to>
                                    </p:set>
                                    <p:anim calcmode="lin" valueType="num">
                                      <p:cBhvr additive="base">
                                        <p:cTn id="91" dur="500" fill="hold"/>
                                        <p:tgtEl>
                                          <p:spTgt spid="213">
                                            <p:txEl>
                                              <p:pRg st="13" end="13"/>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1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214"/>
                                        </p:tgtEl>
                                        <p:attrNameLst>
                                          <p:attrName>style.visibility</p:attrName>
                                        </p:attrNameLst>
                                      </p:cBhvr>
                                      <p:to>
                                        <p:strVal val="visible"/>
                                      </p:to>
                                    </p:set>
                                    <p:anim calcmode="lin" valueType="num">
                                      <p:cBhvr additive="base">
                                        <p:cTn id="97" dur="500" fill="hold"/>
                                        <p:tgtEl>
                                          <p:spTgt spid="214"/>
                                        </p:tgtEl>
                                        <p:attrNameLst>
                                          <p:attrName>ppt_x</p:attrName>
                                        </p:attrNameLst>
                                      </p:cBhvr>
                                      <p:tavLst>
                                        <p:tav tm="0">
                                          <p:val>
                                            <p:strVal val="#ppt_x"/>
                                          </p:val>
                                        </p:tav>
                                        <p:tav tm="100000">
                                          <p:val>
                                            <p:strVal val="#ppt_x"/>
                                          </p:val>
                                        </p:tav>
                                      </p:tavLst>
                                    </p:anim>
                                    <p:anim calcmode="lin" valueType="num">
                                      <p:cBhvr additive="base">
                                        <p:cTn id="98" dur="500" fill="hold"/>
                                        <p:tgtEl>
                                          <p:spTgt spid="214"/>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215"/>
                                        </p:tgtEl>
                                        <p:attrNameLst>
                                          <p:attrName>style.visibility</p:attrName>
                                        </p:attrNameLst>
                                      </p:cBhvr>
                                      <p:to>
                                        <p:strVal val="visible"/>
                                      </p:to>
                                    </p:set>
                                    <p:anim calcmode="lin" valueType="num">
                                      <p:cBhvr additive="base">
                                        <p:cTn id="103" dur="500" fill="hold"/>
                                        <p:tgtEl>
                                          <p:spTgt spid="215"/>
                                        </p:tgtEl>
                                        <p:attrNameLst>
                                          <p:attrName>ppt_x</p:attrName>
                                        </p:attrNameLst>
                                      </p:cBhvr>
                                      <p:tavLst>
                                        <p:tav tm="0">
                                          <p:val>
                                            <p:strVal val="#ppt_x"/>
                                          </p:val>
                                        </p:tav>
                                        <p:tav tm="100000">
                                          <p:val>
                                            <p:strVal val="#ppt_x"/>
                                          </p:val>
                                        </p:tav>
                                      </p:tavLst>
                                    </p:anim>
                                    <p:anim calcmode="lin" valueType="num">
                                      <p:cBhvr additive="base">
                                        <p:cTn id="104" dur="500" fill="hold"/>
                                        <p:tgtEl>
                                          <p:spTgt spid="215"/>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16"/>
                                        </p:tgtEl>
                                        <p:attrNameLst>
                                          <p:attrName>style.visibility</p:attrName>
                                        </p:attrNameLst>
                                      </p:cBhvr>
                                      <p:to>
                                        <p:strVal val="visible"/>
                                      </p:to>
                                    </p:set>
                                    <p:anim calcmode="lin" valueType="num">
                                      <p:cBhvr additive="base">
                                        <p:cTn id="109" dur="500" fill="hold"/>
                                        <p:tgtEl>
                                          <p:spTgt spid="216"/>
                                        </p:tgtEl>
                                        <p:attrNameLst>
                                          <p:attrName>ppt_x</p:attrName>
                                        </p:attrNameLst>
                                      </p:cBhvr>
                                      <p:tavLst>
                                        <p:tav tm="0">
                                          <p:val>
                                            <p:strVal val="#ppt_x"/>
                                          </p:val>
                                        </p:tav>
                                        <p:tav tm="100000">
                                          <p:val>
                                            <p:strVal val="#ppt_x"/>
                                          </p:val>
                                        </p:tav>
                                      </p:tavLst>
                                    </p:anim>
                                    <p:anim calcmode="lin" valueType="num">
                                      <p:cBhvr additive="base">
                                        <p:cTn id="110" dur="500" fill="hold"/>
                                        <p:tgtEl>
                                          <p:spTgt spid="2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p:bldP spid="213" grpId="0" build="p"/>
      <p:bldP spid="2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1"/>
          <p:cNvSpPr txBox="1">
            <a:spLocks noGrp="1"/>
          </p:cNvSpPr>
          <p:nvPr>
            <p:ph type="title"/>
          </p:nvPr>
        </p:nvSpPr>
        <p:spPr>
          <a:xfrm>
            <a:off x="1085850" y="3757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Conclusion and Recommendations</a:t>
            </a:r>
            <a:endParaRPr lang="en-US" sz="2800">
              <a:latin typeface="Arial"/>
              <a:cs typeface="Arial"/>
            </a:endParaRPr>
          </a:p>
        </p:txBody>
      </p:sp>
      <p:sp>
        <p:nvSpPr>
          <p:cNvPr id="222" name="Google Shape;222;p11"/>
          <p:cNvSpPr txBox="1">
            <a:spLocks noGrp="1"/>
          </p:cNvSpPr>
          <p:nvPr>
            <p:ph type="body" idx="1"/>
          </p:nvPr>
        </p:nvSpPr>
        <p:spPr>
          <a:xfrm>
            <a:off x="762000" y="1079500"/>
            <a:ext cx="7740600" cy="38355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1200"/>
              </a:spcBef>
              <a:spcAft>
                <a:spcPts val="0"/>
              </a:spcAft>
              <a:buSzPts val="1405"/>
              <a:buNone/>
            </a:pPr>
            <a:r>
              <a:rPr lang="en" sz="1100">
                <a:solidFill>
                  <a:srgbClr val="000000"/>
                </a:solidFill>
                <a:latin typeface="Arial"/>
                <a:ea typeface="Arial"/>
                <a:cs typeface="Arial"/>
                <a:sym typeface="Arial"/>
              </a:rPr>
              <a:t>Freestyle Libre is one of most significant advances in modern diabetes care within the NHS, improving glucose monitoring, the ability to self-care, and overall diabetes management. It has improved care by supporting continuous access to real-time glucose data, supporting earlier intervention, better clinical decision-making, and more personalised care.</a:t>
            </a: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ts val="1405"/>
              <a:buNone/>
            </a:pPr>
            <a:r>
              <a:rPr lang="en" sz="1100">
                <a:solidFill>
                  <a:srgbClr val="000000"/>
                </a:solidFill>
                <a:latin typeface="Arial"/>
                <a:ea typeface="Arial"/>
                <a:cs typeface="Arial"/>
                <a:sym typeface="Arial"/>
              </a:rPr>
              <a:t>There are disadvantages: including digital inequality, financial pressures on NHS services,  digital illiteracy, and more workload due to large volumes of glucose data. Health inequality is also a concern, as not all patients are able to benefit from the technology equally.</a:t>
            </a: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ts val="1405"/>
              <a:buNone/>
            </a:pPr>
            <a:r>
              <a:rPr lang="en" sz="1100">
                <a:solidFill>
                  <a:srgbClr val="000000"/>
                </a:solidFill>
                <a:latin typeface="Arial"/>
                <a:ea typeface="Arial"/>
                <a:cs typeface="Arial"/>
                <a:sym typeface="Arial"/>
              </a:rPr>
              <a:t>Overall, while Freestyle Libre has improved diabetes outcomes and patient experience, its long-term success depends on overcoming barriers to access and ensuring that it is used in a patient-centred manner. </a:t>
            </a:r>
            <a:endParaRPr sz="1100">
              <a:solidFill>
                <a:srgbClr val="000000"/>
              </a:solidFill>
              <a:latin typeface="Arial"/>
              <a:ea typeface="Arial"/>
              <a:cs typeface="Arial"/>
              <a:sym typeface="Arial"/>
            </a:endParaRPr>
          </a:p>
          <a:p>
            <a:pPr marL="0" lvl="0" indent="0" algn="l" rtl="0">
              <a:lnSpc>
                <a:spcPct val="115000"/>
              </a:lnSpc>
              <a:spcBef>
                <a:spcPts val="1400"/>
              </a:spcBef>
              <a:spcAft>
                <a:spcPts val="0"/>
              </a:spcAft>
              <a:buSzPts val="1405"/>
              <a:buNone/>
            </a:pPr>
            <a:r>
              <a:rPr lang="en" b="1">
                <a:solidFill>
                  <a:srgbClr val="000000"/>
                </a:solidFill>
                <a:latin typeface="Arial"/>
                <a:ea typeface="Arial"/>
                <a:cs typeface="Arial"/>
                <a:sym typeface="Arial"/>
              </a:rPr>
              <a:t>Recommendations:</a:t>
            </a:r>
            <a:endParaRPr b="1">
              <a:solidFill>
                <a:srgbClr val="000000"/>
              </a:solidFill>
              <a:latin typeface="Arial"/>
              <a:ea typeface="Arial"/>
              <a:cs typeface="Arial"/>
              <a:sym typeface="Arial"/>
            </a:endParaRPr>
          </a:p>
          <a:p>
            <a:pPr marL="457200" lvl="0" indent="-298481" algn="l" rtl="0">
              <a:lnSpc>
                <a:spcPct val="115000"/>
              </a:lnSpc>
              <a:spcBef>
                <a:spcPts val="1200"/>
              </a:spcBef>
              <a:spcAft>
                <a:spcPts val="0"/>
              </a:spcAft>
              <a:buClr>
                <a:srgbClr val="000000"/>
              </a:buClr>
              <a:buSzPts val="1100"/>
              <a:buFont typeface="Arial"/>
              <a:buChar char="●"/>
            </a:pPr>
            <a:r>
              <a:rPr lang="en" sz="1100">
                <a:solidFill>
                  <a:srgbClr val="000000"/>
                </a:solidFill>
                <a:latin typeface="Arial"/>
                <a:ea typeface="Arial"/>
                <a:cs typeface="Arial"/>
                <a:sym typeface="Arial"/>
              </a:rPr>
              <a:t>Improved training in CGM interpretation</a:t>
            </a:r>
            <a:endParaRPr sz="1100">
              <a:solidFill>
                <a:srgbClr val="000000"/>
              </a:solidFill>
              <a:latin typeface="Arial"/>
              <a:ea typeface="Arial"/>
              <a:cs typeface="Arial"/>
              <a:sym typeface="Arial"/>
            </a:endParaRPr>
          </a:p>
          <a:p>
            <a:pPr marL="457200" lvl="0" indent="-298481" algn="l" rtl="0">
              <a:lnSpc>
                <a:spcPct val="115000"/>
              </a:lnSpc>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Continued NHS investment in diabetes technology and sensor provision</a:t>
            </a:r>
            <a:endParaRPr sz="1100">
              <a:solidFill>
                <a:srgbClr val="000000"/>
              </a:solidFill>
              <a:latin typeface="Arial"/>
              <a:ea typeface="Arial"/>
              <a:cs typeface="Arial"/>
              <a:sym typeface="Arial"/>
            </a:endParaRPr>
          </a:p>
          <a:p>
            <a:pPr marL="457200" lvl="0" indent="-298481" algn="l" rtl="0">
              <a:lnSpc>
                <a:spcPct val="115000"/>
              </a:lnSpc>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Reduce digital and health inequalities</a:t>
            </a:r>
            <a:endParaRPr sz="1100">
              <a:solidFill>
                <a:srgbClr val="000000"/>
              </a:solidFill>
              <a:latin typeface="Arial"/>
              <a:ea typeface="Arial"/>
              <a:cs typeface="Arial"/>
              <a:sym typeface="Arial"/>
            </a:endParaRPr>
          </a:p>
          <a:p>
            <a:pPr marL="457200" lvl="0" indent="-298481" algn="l" rtl="0">
              <a:lnSpc>
                <a:spcPct val="115000"/>
              </a:lnSpc>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Ensuring patient-centred care is at the centre of digital diabetes management</a:t>
            </a:r>
            <a:endParaRPr sz="1100">
              <a:solidFill>
                <a:srgbClr val="000000"/>
              </a:solidFill>
              <a:latin typeface="Arial"/>
              <a:ea typeface="Arial"/>
              <a:cs typeface="Arial"/>
              <a:sym typeface="Arial"/>
            </a:endParaRPr>
          </a:p>
          <a:p>
            <a:pPr marL="457200" lvl="0" indent="0" algn="l" rtl="0">
              <a:lnSpc>
                <a:spcPct val="115000"/>
              </a:lnSpc>
              <a:spcBef>
                <a:spcPts val="1200"/>
              </a:spcBef>
              <a:spcAft>
                <a:spcPts val="0"/>
              </a:spcAft>
              <a:buSzPts val="1405"/>
              <a:buNone/>
            </a:pPr>
            <a:endParaRPr>
              <a:solidFill>
                <a:srgbClr val="000000"/>
              </a:solidFill>
              <a:latin typeface="Arial"/>
              <a:ea typeface="Arial"/>
              <a:cs typeface="Arial"/>
              <a:sym typeface="Arial"/>
            </a:endParaRPr>
          </a:p>
          <a:p>
            <a:pPr marL="0" lvl="0" indent="0" algn="l" rtl="0">
              <a:lnSpc>
                <a:spcPct val="115000"/>
              </a:lnSpc>
              <a:spcBef>
                <a:spcPts val="1200"/>
              </a:spcBef>
              <a:spcAft>
                <a:spcPts val="1200"/>
              </a:spcAft>
              <a:buSzPts val="1300"/>
              <a:buNone/>
            </a:pPr>
            <a:endParaRPr/>
          </a:p>
        </p:txBody>
      </p:sp>
      <p:pic>
        <p:nvPicPr>
          <p:cNvPr id="223" name="Google Shape;223;p11"/>
          <p:cNvPicPr preferRelativeResize="0"/>
          <p:nvPr/>
        </p:nvPicPr>
        <p:blipFill rotWithShape="1">
          <a:blip r:embed="rId3">
            <a:alphaModFix/>
          </a:blip>
          <a:srcRect l="21353" r="14581" b="12103"/>
          <a:stretch/>
        </p:blipFill>
        <p:spPr>
          <a:xfrm rot="-827117">
            <a:off x="6406531" y="2993770"/>
            <a:ext cx="2160114" cy="153736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1"/>
                                        </p:tgtEl>
                                        <p:attrNameLst>
                                          <p:attrName>style.visibility</p:attrName>
                                        </p:attrNameLst>
                                      </p:cBhvr>
                                      <p:to>
                                        <p:strVal val="visible"/>
                                      </p:to>
                                    </p:set>
                                    <p:animEffect transition="in" filter="fade">
                                      <p:cBhvr>
                                        <p:cTn id="7" dur="500"/>
                                        <p:tgtEl>
                                          <p:spTgt spid="221"/>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222">
                                            <p:txEl>
                                              <p:pRg st="0" end="0"/>
                                            </p:txEl>
                                          </p:spTgt>
                                        </p:tgtEl>
                                        <p:attrNameLst>
                                          <p:attrName>style.visibility</p:attrName>
                                        </p:attrNameLst>
                                      </p:cBhvr>
                                      <p:to>
                                        <p:strVal val="visible"/>
                                      </p:to>
                                    </p:set>
                                    <p:anim calcmode="lin" valueType="num">
                                      <p:cBhvr>
                                        <p:cTn id="12" dur="500" fill="hold"/>
                                        <p:tgtEl>
                                          <p:spTgt spid="222">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222">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7" presetClass="entr" presetSubtype="10" fill="hold" grpId="0" nodeType="clickEffect">
                                  <p:stCondLst>
                                    <p:cond delay="0"/>
                                  </p:stCondLst>
                                  <p:childTnLst>
                                    <p:set>
                                      <p:cBhvr>
                                        <p:cTn id="17" dur="1" fill="hold">
                                          <p:stCondLst>
                                            <p:cond delay="0"/>
                                          </p:stCondLst>
                                        </p:cTn>
                                        <p:tgtEl>
                                          <p:spTgt spid="222">
                                            <p:txEl>
                                              <p:pRg st="1" end="1"/>
                                            </p:txEl>
                                          </p:spTgt>
                                        </p:tgtEl>
                                        <p:attrNameLst>
                                          <p:attrName>style.visibility</p:attrName>
                                        </p:attrNameLst>
                                      </p:cBhvr>
                                      <p:to>
                                        <p:strVal val="visible"/>
                                      </p:to>
                                    </p:set>
                                    <p:anim calcmode="lin" valueType="num">
                                      <p:cBhvr>
                                        <p:cTn id="18" dur="500" fill="hold"/>
                                        <p:tgtEl>
                                          <p:spTgt spid="222">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222">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17" presetClass="entr" presetSubtype="10" fill="hold" grpId="0" nodeType="clickEffect">
                                  <p:stCondLst>
                                    <p:cond delay="0"/>
                                  </p:stCondLst>
                                  <p:childTnLst>
                                    <p:set>
                                      <p:cBhvr>
                                        <p:cTn id="23" dur="1" fill="hold">
                                          <p:stCondLst>
                                            <p:cond delay="0"/>
                                          </p:stCondLst>
                                        </p:cTn>
                                        <p:tgtEl>
                                          <p:spTgt spid="222">
                                            <p:txEl>
                                              <p:pRg st="2" end="2"/>
                                            </p:txEl>
                                          </p:spTgt>
                                        </p:tgtEl>
                                        <p:attrNameLst>
                                          <p:attrName>style.visibility</p:attrName>
                                        </p:attrNameLst>
                                      </p:cBhvr>
                                      <p:to>
                                        <p:strVal val="visible"/>
                                      </p:to>
                                    </p:set>
                                    <p:anim calcmode="lin" valueType="num">
                                      <p:cBhvr>
                                        <p:cTn id="24" dur="500" fill="hold"/>
                                        <p:tgtEl>
                                          <p:spTgt spid="222">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222">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6" fill="hold">
                      <p:stCondLst>
                        <p:cond delay="indefinite"/>
                      </p:stCondLst>
                      <p:childTnLst>
                        <p:par>
                          <p:cTn id="27" fill="hold">
                            <p:stCondLst>
                              <p:cond delay="0"/>
                            </p:stCondLst>
                            <p:childTnLst>
                              <p:par>
                                <p:cTn id="28" presetID="17" presetClass="entr" presetSubtype="10" fill="hold" grpId="0" nodeType="clickEffect">
                                  <p:stCondLst>
                                    <p:cond delay="0"/>
                                  </p:stCondLst>
                                  <p:childTnLst>
                                    <p:set>
                                      <p:cBhvr>
                                        <p:cTn id="29" dur="1" fill="hold">
                                          <p:stCondLst>
                                            <p:cond delay="0"/>
                                          </p:stCondLst>
                                        </p:cTn>
                                        <p:tgtEl>
                                          <p:spTgt spid="222">
                                            <p:txEl>
                                              <p:pRg st="3" end="3"/>
                                            </p:txEl>
                                          </p:spTgt>
                                        </p:tgtEl>
                                        <p:attrNameLst>
                                          <p:attrName>style.visibility</p:attrName>
                                        </p:attrNameLst>
                                      </p:cBhvr>
                                      <p:to>
                                        <p:strVal val="visible"/>
                                      </p:to>
                                    </p:set>
                                    <p:anim calcmode="lin" valueType="num">
                                      <p:cBhvr>
                                        <p:cTn id="30" dur="500" fill="hold"/>
                                        <p:tgtEl>
                                          <p:spTgt spid="222">
                                            <p:txEl>
                                              <p:pRg st="3" end="3"/>
                                            </p:txEl>
                                          </p:spTgt>
                                        </p:tgtEl>
                                        <p:attrNameLst>
                                          <p:attrName>ppt_w</p:attrName>
                                        </p:attrNameLst>
                                      </p:cBhvr>
                                      <p:tavLst>
                                        <p:tav tm="0">
                                          <p:val>
                                            <p:fltVal val="0"/>
                                          </p:val>
                                        </p:tav>
                                        <p:tav tm="100000">
                                          <p:val>
                                            <p:strVal val="#ppt_w"/>
                                          </p:val>
                                        </p:tav>
                                      </p:tavLst>
                                    </p:anim>
                                    <p:anim calcmode="lin" valueType="num">
                                      <p:cBhvr>
                                        <p:cTn id="31" dur="500" fill="hold"/>
                                        <p:tgtEl>
                                          <p:spTgt spid="222">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2" fill="hold">
                      <p:stCondLst>
                        <p:cond delay="indefinite"/>
                      </p:stCondLst>
                      <p:childTnLst>
                        <p:par>
                          <p:cTn id="33" fill="hold">
                            <p:stCondLst>
                              <p:cond delay="0"/>
                            </p:stCondLst>
                            <p:childTnLst>
                              <p:par>
                                <p:cTn id="34" presetID="17" presetClass="entr" presetSubtype="10" fill="hold" grpId="0" nodeType="clickEffect">
                                  <p:stCondLst>
                                    <p:cond delay="0"/>
                                  </p:stCondLst>
                                  <p:childTnLst>
                                    <p:set>
                                      <p:cBhvr>
                                        <p:cTn id="35" dur="1" fill="hold">
                                          <p:stCondLst>
                                            <p:cond delay="0"/>
                                          </p:stCondLst>
                                        </p:cTn>
                                        <p:tgtEl>
                                          <p:spTgt spid="222">
                                            <p:txEl>
                                              <p:pRg st="4" end="4"/>
                                            </p:txEl>
                                          </p:spTgt>
                                        </p:tgtEl>
                                        <p:attrNameLst>
                                          <p:attrName>style.visibility</p:attrName>
                                        </p:attrNameLst>
                                      </p:cBhvr>
                                      <p:to>
                                        <p:strVal val="visible"/>
                                      </p:to>
                                    </p:set>
                                    <p:anim calcmode="lin" valueType="num">
                                      <p:cBhvr>
                                        <p:cTn id="36" dur="500" fill="hold"/>
                                        <p:tgtEl>
                                          <p:spTgt spid="222">
                                            <p:txEl>
                                              <p:pRg st="4" end="4"/>
                                            </p:txEl>
                                          </p:spTgt>
                                        </p:tgtEl>
                                        <p:attrNameLst>
                                          <p:attrName>ppt_w</p:attrName>
                                        </p:attrNameLst>
                                      </p:cBhvr>
                                      <p:tavLst>
                                        <p:tav tm="0">
                                          <p:val>
                                            <p:fltVal val="0"/>
                                          </p:val>
                                        </p:tav>
                                        <p:tav tm="100000">
                                          <p:val>
                                            <p:strVal val="#ppt_w"/>
                                          </p:val>
                                        </p:tav>
                                      </p:tavLst>
                                    </p:anim>
                                    <p:anim calcmode="lin" valueType="num">
                                      <p:cBhvr>
                                        <p:cTn id="37" dur="500" fill="hold"/>
                                        <p:tgtEl>
                                          <p:spTgt spid="222">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17" presetClass="entr" presetSubtype="10" fill="hold" grpId="0" nodeType="clickEffect">
                                  <p:stCondLst>
                                    <p:cond delay="0"/>
                                  </p:stCondLst>
                                  <p:childTnLst>
                                    <p:set>
                                      <p:cBhvr>
                                        <p:cTn id="41" dur="1" fill="hold">
                                          <p:stCondLst>
                                            <p:cond delay="0"/>
                                          </p:stCondLst>
                                        </p:cTn>
                                        <p:tgtEl>
                                          <p:spTgt spid="222">
                                            <p:txEl>
                                              <p:pRg st="5" end="5"/>
                                            </p:txEl>
                                          </p:spTgt>
                                        </p:tgtEl>
                                        <p:attrNameLst>
                                          <p:attrName>style.visibility</p:attrName>
                                        </p:attrNameLst>
                                      </p:cBhvr>
                                      <p:to>
                                        <p:strVal val="visible"/>
                                      </p:to>
                                    </p:set>
                                    <p:anim calcmode="lin" valueType="num">
                                      <p:cBhvr>
                                        <p:cTn id="42" dur="500" fill="hold"/>
                                        <p:tgtEl>
                                          <p:spTgt spid="222">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222">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44" fill="hold">
                      <p:stCondLst>
                        <p:cond delay="indefinite"/>
                      </p:stCondLst>
                      <p:childTnLst>
                        <p:par>
                          <p:cTn id="45" fill="hold">
                            <p:stCondLst>
                              <p:cond delay="0"/>
                            </p:stCondLst>
                            <p:childTnLst>
                              <p:par>
                                <p:cTn id="46" presetID="17" presetClass="entr" presetSubtype="10" fill="hold" grpId="0" nodeType="clickEffect">
                                  <p:stCondLst>
                                    <p:cond delay="0"/>
                                  </p:stCondLst>
                                  <p:childTnLst>
                                    <p:set>
                                      <p:cBhvr>
                                        <p:cTn id="47" dur="1" fill="hold">
                                          <p:stCondLst>
                                            <p:cond delay="0"/>
                                          </p:stCondLst>
                                        </p:cTn>
                                        <p:tgtEl>
                                          <p:spTgt spid="222">
                                            <p:txEl>
                                              <p:pRg st="6" end="6"/>
                                            </p:txEl>
                                          </p:spTgt>
                                        </p:tgtEl>
                                        <p:attrNameLst>
                                          <p:attrName>style.visibility</p:attrName>
                                        </p:attrNameLst>
                                      </p:cBhvr>
                                      <p:to>
                                        <p:strVal val="visible"/>
                                      </p:to>
                                    </p:set>
                                    <p:anim calcmode="lin" valueType="num">
                                      <p:cBhvr>
                                        <p:cTn id="48" dur="500" fill="hold"/>
                                        <p:tgtEl>
                                          <p:spTgt spid="222">
                                            <p:txEl>
                                              <p:pRg st="6" end="6"/>
                                            </p:txEl>
                                          </p:spTgt>
                                        </p:tgtEl>
                                        <p:attrNameLst>
                                          <p:attrName>ppt_w</p:attrName>
                                        </p:attrNameLst>
                                      </p:cBhvr>
                                      <p:tavLst>
                                        <p:tav tm="0">
                                          <p:val>
                                            <p:fltVal val="0"/>
                                          </p:val>
                                        </p:tav>
                                        <p:tav tm="100000">
                                          <p:val>
                                            <p:strVal val="#ppt_w"/>
                                          </p:val>
                                        </p:tav>
                                      </p:tavLst>
                                    </p:anim>
                                    <p:anim calcmode="lin" valueType="num">
                                      <p:cBhvr>
                                        <p:cTn id="49" dur="500" fill="hold"/>
                                        <p:tgtEl>
                                          <p:spTgt spid="222">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50" fill="hold">
                      <p:stCondLst>
                        <p:cond delay="indefinite"/>
                      </p:stCondLst>
                      <p:childTnLst>
                        <p:par>
                          <p:cTn id="51" fill="hold">
                            <p:stCondLst>
                              <p:cond delay="0"/>
                            </p:stCondLst>
                            <p:childTnLst>
                              <p:par>
                                <p:cTn id="52" presetID="17" presetClass="entr" presetSubtype="10" fill="hold" grpId="0" nodeType="clickEffect">
                                  <p:stCondLst>
                                    <p:cond delay="0"/>
                                  </p:stCondLst>
                                  <p:childTnLst>
                                    <p:set>
                                      <p:cBhvr>
                                        <p:cTn id="53" dur="1" fill="hold">
                                          <p:stCondLst>
                                            <p:cond delay="0"/>
                                          </p:stCondLst>
                                        </p:cTn>
                                        <p:tgtEl>
                                          <p:spTgt spid="222">
                                            <p:txEl>
                                              <p:pRg st="7" end="7"/>
                                            </p:txEl>
                                          </p:spTgt>
                                        </p:tgtEl>
                                        <p:attrNameLst>
                                          <p:attrName>style.visibility</p:attrName>
                                        </p:attrNameLst>
                                      </p:cBhvr>
                                      <p:to>
                                        <p:strVal val="visible"/>
                                      </p:to>
                                    </p:set>
                                    <p:anim calcmode="lin" valueType="num">
                                      <p:cBhvr>
                                        <p:cTn id="54" dur="500" fill="hold"/>
                                        <p:tgtEl>
                                          <p:spTgt spid="222">
                                            <p:txEl>
                                              <p:pRg st="7" end="7"/>
                                            </p:txEl>
                                          </p:spTgt>
                                        </p:tgtEl>
                                        <p:attrNameLst>
                                          <p:attrName>ppt_w</p:attrName>
                                        </p:attrNameLst>
                                      </p:cBhvr>
                                      <p:tavLst>
                                        <p:tav tm="0">
                                          <p:val>
                                            <p:fltVal val="0"/>
                                          </p:val>
                                        </p:tav>
                                        <p:tav tm="100000">
                                          <p:val>
                                            <p:strVal val="#ppt_w"/>
                                          </p:val>
                                        </p:tav>
                                      </p:tavLst>
                                    </p:anim>
                                    <p:anim calcmode="lin" valueType="num">
                                      <p:cBhvr>
                                        <p:cTn id="55" dur="500" fill="hold"/>
                                        <p:tgtEl>
                                          <p:spTgt spid="222">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56" fill="hold">
                      <p:stCondLst>
                        <p:cond delay="indefinite"/>
                      </p:stCondLst>
                      <p:childTnLst>
                        <p:par>
                          <p:cTn id="57" fill="hold">
                            <p:stCondLst>
                              <p:cond delay="0"/>
                            </p:stCondLst>
                            <p:childTnLst>
                              <p:par>
                                <p:cTn id="58" presetID="37" presetClass="entr" presetSubtype="0" fill="hold" nodeType="clickEffect">
                                  <p:stCondLst>
                                    <p:cond delay="0"/>
                                  </p:stCondLst>
                                  <p:childTnLst>
                                    <p:set>
                                      <p:cBhvr>
                                        <p:cTn id="59" dur="1" fill="hold">
                                          <p:stCondLst>
                                            <p:cond delay="0"/>
                                          </p:stCondLst>
                                        </p:cTn>
                                        <p:tgtEl>
                                          <p:spTgt spid="223"/>
                                        </p:tgtEl>
                                        <p:attrNameLst>
                                          <p:attrName>style.visibility</p:attrName>
                                        </p:attrNameLst>
                                      </p:cBhvr>
                                      <p:to>
                                        <p:strVal val="visible"/>
                                      </p:to>
                                    </p:set>
                                    <p:animEffect transition="in" filter="fade">
                                      <p:cBhvr>
                                        <p:cTn id="60" dur="1000"/>
                                        <p:tgtEl>
                                          <p:spTgt spid="223"/>
                                        </p:tgtEl>
                                      </p:cBhvr>
                                    </p:animEffect>
                                    <p:anim calcmode="lin" valueType="num">
                                      <p:cBhvr>
                                        <p:cTn id="61" dur="1000" fill="hold"/>
                                        <p:tgtEl>
                                          <p:spTgt spid="223"/>
                                        </p:tgtEl>
                                        <p:attrNameLst>
                                          <p:attrName>ppt_x</p:attrName>
                                        </p:attrNameLst>
                                      </p:cBhvr>
                                      <p:tavLst>
                                        <p:tav tm="0">
                                          <p:val>
                                            <p:strVal val="#ppt_x"/>
                                          </p:val>
                                        </p:tav>
                                        <p:tav tm="100000">
                                          <p:val>
                                            <p:strVal val="#ppt_x"/>
                                          </p:val>
                                        </p:tav>
                                      </p:tavLst>
                                    </p:anim>
                                    <p:anim calcmode="lin" valueType="num">
                                      <p:cBhvr>
                                        <p:cTn id="62" dur="900" decel="100000" fill="hold"/>
                                        <p:tgtEl>
                                          <p:spTgt spid="223"/>
                                        </p:tgtEl>
                                        <p:attrNameLst>
                                          <p:attrName>ppt_y</p:attrName>
                                        </p:attrNameLst>
                                      </p:cBhvr>
                                      <p:tavLst>
                                        <p:tav tm="0">
                                          <p:val>
                                            <p:strVal val="#ppt_y+1"/>
                                          </p:val>
                                        </p:tav>
                                        <p:tav tm="100000">
                                          <p:val>
                                            <p:strVal val="#ppt_y-.03"/>
                                          </p:val>
                                        </p:tav>
                                      </p:tavLst>
                                    </p:anim>
                                    <p:anim calcmode="lin" valueType="num">
                                      <p:cBhvr>
                                        <p:cTn id="63" dur="100" accel="100000" fill="hold">
                                          <p:stCondLst>
                                            <p:cond delay="900"/>
                                          </p:stCondLst>
                                        </p:cTn>
                                        <p:tgtEl>
                                          <p:spTgt spid="22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 grpId="0"/>
      <p:bldP spid="22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2"/>
          <p:cNvSpPr txBox="1">
            <a:spLocks noGrp="1"/>
          </p:cNvSpPr>
          <p:nvPr>
            <p:ph type="title"/>
          </p:nvPr>
        </p:nvSpPr>
        <p:spPr>
          <a:xfrm>
            <a:off x="419100" y="115425"/>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References</a:t>
            </a:r>
            <a:endParaRPr lang="en-US" sz="2800">
              <a:latin typeface="Arial"/>
              <a:cs typeface="Arial"/>
            </a:endParaRPr>
          </a:p>
        </p:txBody>
      </p:sp>
      <p:sp>
        <p:nvSpPr>
          <p:cNvPr id="229" name="Google Shape;229;p12"/>
          <p:cNvSpPr txBox="1">
            <a:spLocks noGrp="1"/>
          </p:cNvSpPr>
          <p:nvPr>
            <p:ph type="body" idx="1"/>
          </p:nvPr>
        </p:nvSpPr>
        <p:spPr>
          <a:xfrm>
            <a:off x="265250" y="651075"/>
            <a:ext cx="8656800" cy="3051000"/>
          </a:xfrm>
          <a:prstGeom prst="rect">
            <a:avLst/>
          </a:prstGeom>
          <a:noFill/>
          <a:ln>
            <a:noFill/>
          </a:ln>
        </p:spPr>
        <p:txBody>
          <a:bodyPr spcFirstLastPara="1" wrap="square" lIns="91425" tIns="91425" rIns="91425" bIns="91425" anchor="t" anchorCtr="0">
            <a:noAutofit/>
          </a:bodyPr>
          <a:lstStyle/>
          <a:p>
            <a:pPr marL="0" lvl="0" indent="0" algn="l" rtl="0">
              <a:lnSpc>
                <a:spcPct val="107916"/>
              </a:lnSpc>
              <a:spcBef>
                <a:spcPts val="0"/>
              </a:spcBef>
              <a:spcAft>
                <a:spcPts val="0"/>
              </a:spcAft>
              <a:buSzPts val="1300"/>
              <a:buNone/>
            </a:pPr>
            <a:r>
              <a:rPr lang="en" sz="800">
                <a:solidFill>
                  <a:srgbClr val="0A0A0A"/>
                </a:solidFill>
              </a:rPr>
              <a:t>-</a:t>
            </a:r>
            <a:r>
              <a:rPr lang="en" sz="800">
                <a:solidFill>
                  <a:srgbClr val="0A0A0A"/>
                </a:solidFill>
                <a:latin typeface="Arial"/>
                <a:cs typeface="Arial"/>
              </a:rPr>
              <a:t>Abbott. (2024). </a:t>
            </a:r>
            <a:r>
              <a:rPr lang="en" sz="800" i="1">
                <a:solidFill>
                  <a:srgbClr val="0A0A0A"/>
                </a:solidFill>
                <a:latin typeface="Arial"/>
                <a:cs typeface="Arial"/>
              </a:rPr>
              <a:t>Freestyle Libre Systems</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3">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3">
                  <a:extLst>
                    <a:ext uri="{A12FA001-AC4F-418D-AE19-62706E023703}">
                      <ahyp:hlinkClr xmlns:ahyp="http://schemas.microsoft.com/office/drawing/2018/hyperlinkcolor" val="tx"/>
                    </a:ext>
                  </a:extLst>
                </a:hlinkClick>
              </a:rPr>
              <a:t>https://www.freestyle.abbott/uk-en/home.html</a:t>
            </a:r>
            <a:endParaRPr lang="en-US"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-Alsahli, M.A., </a:t>
            </a:r>
            <a:r>
              <a:rPr lang="en" sz="800" dirty="0" err="1">
                <a:solidFill>
                  <a:srgbClr val="0A0A0A"/>
                </a:solidFill>
                <a:latin typeface="Arial"/>
                <a:cs typeface="Arial"/>
              </a:rPr>
              <a:t>Alalwan</a:t>
            </a:r>
            <a:r>
              <a:rPr lang="en" sz="800" dirty="0">
                <a:solidFill>
                  <a:srgbClr val="0A0A0A"/>
                </a:solidFill>
                <a:latin typeface="Arial"/>
                <a:cs typeface="Arial"/>
              </a:rPr>
              <a:t>, A., </a:t>
            </a:r>
            <a:r>
              <a:rPr lang="en" sz="800" dirty="0" err="1">
                <a:solidFill>
                  <a:srgbClr val="0A0A0A"/>
                </a:solidFill>
                <a:latin typeface="Arial"/>
                <a:cs typeface="Arial"/>
              </a:rPr>
              <a:t>Aburisheh</a:t>
            </a:r>
            <a:r>
              <a:rPr lang="en" sz="800" dirty="0">
                <a:solidFill>
                  <a:srgbClr val="0A0A0A"/>
                </a:solidFill>
                <a:latin typeface="Arial"/>
                <a:cs typeface="Arial"/>
              </a:rPr>
              <a:t>, K.H., </a:t>
            </a:r>
            <a:r>
              <a:rPr lang="en" sz="800" dirty="0" err="1">
                <a:solidFill>
                  <a:srgbClr val="0A0A0A"/>
                </a:solidFill>
                <a:latin typeface="Arial"/>
                <a:cs typeface="Arial"/>
              </a:rPr>
              <a:t>Alarifi</a:t>
            </a:r>
            <a:r>
              <a:rPr lang="en" sz="800" dirty="0">
                <a:solidFill>
                  <a:srgbClr val="0A0A0A"/>
                </a:solidFill>
                <a:latin typeface="Arial"/>
                <a:cs typeface="Arial"/>
              </a:rPr>
              <a:t>, F.F., Alshaya, H.M., </a:t>
            </a:r>
            <a:r>
              <a:rPr lang="en" sz="800" dirty="0" err="1">
                <a:solidFill>
                  <a:srgbClr val="0A0A0A"/>
                </a:solidFill>
                <a:latin typeface="Arial"/>
                <a:cs typeface="Arial"/>
              </a:rPr>
              <a:t>Alkholaif</a:t>
            </a:r>
            <a:r>
              <a:rPr lang="en" sz="800" dirty="0">
                <a:solidFill>
                  <a:srgbClr val="0A0A0A"/>
                </a:solidFill>
                <a:latin typeface="Arial"/>
                <a:cs typeface="Arial"/>
              </a:rPr>
              <a:t>, A.F., Shadid, A.M., Alsahli, S.A., </a:t>
            </a:r>
            <a:r>
              <a:rPr lang="en" sz="800" dirty="0" err="1">
                <a:solidFill>
                  <a:srgbClr val="0A0A0A"/>
                </a:solidFill>
                <a:latin typeface="Arial"/>
                <a:cs typeface="Arial"/>
              </a:rPr>
              <a:t>Alsahly</a:t>
            </a:r>
            <a:r>
              <a:rPr lang="en" sz="800" dirty="0">
                <a:solidFill>
                  <a:srgbClr val="0A0A0A"/>
                </a:solidFill>
                <a:latin typeface="Arial"/>
                <a:cs typeface="Arial"/>
              </a:rPr>
              <a:t>, A.A. and Alkhalifah, M.K. (2024)</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‘Assessing satisfaction, quality of life, and HbA1c changes in type 1 diabetes patients who are using Freestyle Libre glucose monitoring,’</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i="1">
                <a:solidFill>
                  <a:srgbClr val="0A0A0A"/>
                </a:solidFill>
                <a:latin typeface="Arial"/>
                <a:cs typeface="Arial"/>
              </a:rPr>
              <a:t>Journal of Family Medicine and Primary Care,</a:t>
            </a:r>
            <a:r>
              <a:rPr lang="en" sz="800">
                <a:solidFill>
                  <a:srgbClr val="0A0A0A"/>
                </a:solidFill>
                <a:latin typeface="Arial"/>
                <a:cs typeface="Arial"/>
              </a:rPr>
              <a:t> 13(6), pp.2367–2374.</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https://doi.org/10.4103/jfmpc.jfmpc_1630_23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-Bolinder, J., Antuna, R., Geelhoed-</a:t>
            </a:r>
            <a:r>
              <a:rPr lang="en" sz="800" dirty="0" err="1">
                <a:solidFill>
                  <a:srgbClr val="0A0A0A"/>
                </a:solidFill>
                <a:latin typeface="Arial"/>
                <a:cs typeface="Arial"/>
              </a:rPr>
              <a:t>Duijvestijn</a:t>
            </a:r>
            <a:r>
              <a:rPr lang="en" sz="800" dirty="0">
                <a:solidFill>
                  <a:srgbClr val="0A0A0A"/>
                </a:solidFill>
                <a:latin typeface="Arial"/>
                <a:cs typeface="Arial"/>
              </a:rPr>
              <a:t>, P., Kröger, J. and </a:t>
            </a:r>
            <a:r>
              <a:rPr lang="en" sz="800" dirty="0" err="1">
                <a:solidFill>
                  <a:srgbClr val="0A0A0A"/>
                </a:solidFill>
                <a:latin typeface="Arial"/>
                <a:cs typeface="Arial"/>
              </a:rPr>
              <a:t>Weitgasser</a:t>
            </a:r>
            <a:r>
              <a:rPr lang="en" sz="800" dirty="0">
                <a:solidFill>
                  <a:srgbClr val="0A0A0A"/>
                </a:solidFill>
                <a:latin typeface="Arial"/>
                <a:cs typeface="Arial"/>
              </a:rPr>
              <a:t>, R. (2016). Novel glucose-sensing technology and </a:t>
            </a:r>
            <a:r>
              <a:rPr lang="en" sz="800" dirty="0" err="1">
                <a:solidFill>
                  <a:srgbClr val="0A0A0A"/>
                </a:solidFill>
                <a:latin typeface="Arial"/>
                <a:cs typeface="Arial"/>
              </a:rPr>
              <a:t>hypoglycaemia</a:t>
            </a:r>
            <a:r>
              <a:rPr lang="en" sz="800" dirty="0">
                <a:solidFill>
                  <a:srgbClr val="0A0A0A"/>
                </a:solidFill>
                <a:latin typeface="Arial"/>
                <a:cs typeface="Arial"/>
              </a:rPr>
              <a:t> in type 1 diabetes: a </a:t>
            </a:r>
            <a:r>
              <a:rPr lang="en" sz="800" dirty="0" err="1">
                <a:solidFill>
                  <a:srgbClr val="0A0A0A"/>
                </a:solidFill>
                <a:latin typeface="Arial"/>
                <a:cs typeface="Arial"/>
              </a:rPr>
              <a:t>multicentre</a:t>
            </a:r>
            <a:r>
              <a:rPr lang="en" sz="800" dirty="0">
                <a:solidFill>
                  <a:srgbClr val="0A0A0A"/>
                </a:solidFill>
                <a:latin typeface="Arial"/>
                <a:cs typeface="Arial"/>
              </a:rPr>
              <a:t>, non-masked, </a:t>
            </a:r>
            <a:r>
              <a:rPr lang="en" sz="800" dirty="0" err="1">
                <a:solidFill>
                  <a:srgbClr val="0A0A0A"/>
                </a:solidFill>
                <a:latin typeface="Arial"/>
                <a:cs typeface="Arial"/>
              </a:rPr>
              <a:t>randomised</a:t>
            </a:r>
            <a:r>
              <a:rPr lang="en" sz="800" dirty="0">
                <a:solidFill>
                  <a:srgbClr val="0A0A0A"/>
                </a:solidFill>
                <a:latin typeface="Arial"/>
                <a:cs typeface="Arial"/>
              </a:rPr>
              <a:t> controlled trial (IMPACT Study). The Lancet, 388(10057), pp.2254–2263.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-NHS England. (2023). </a:t>
            </a:r>
            <a:r>
              <a:rPr lang="en" sz="800" i="1">
                <a:solidFill>
                  <a:srgbClr val="0A0A0A"/>
                </a:solidFill>
                <a:latin typeface="Arial"/>
                <a:cs typeface="Arial"/>
              </a:rPr>
              <a:t>Flash glucose monitoring for diabetes</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4">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4">
                  <a:extLst>
                    <a:ext uri="{A12FA001-AC4F-418D-AE19-62706E023703}">
                      <ahyp:hlinkClr xmlns:ahyp="http://schemas.microsoft.com/office/drawing/2018/hyperlinkcolor" val="tx"/>
                    </a:ext>
                  </a:extLst>
                </a:hlinkClick>
              </a:rPr>
              <a:t>https://www.england.nhs.uk/diabetes/treatment-care/flash-glucose-monitoring/</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-Department of Health and Social Care (DHSC) (2021) Data saves lives: reshaping health and social care with data. London: DHSC. Available at: </a:t>
            </a:r>
            <a:r>
              <a:rPr lang="en" sz="800" u="sng" dirty="0">
                <a:solidFill>
                  <a:schemeClr val="hlink"/>
                </a:solidFill>
                <a:latin typeface="Arial"/>
                <a:cs typeface="Arial"/>
                <a:hlinkClick r:id="rId5">
                  <a:extLst>
                    <a:ext uri="{A12FA001-AC4F-418D-AE19-62706E023703}">
                      <ahyp:hlinkClr xmlns:ahyp="http://schemas.microsoft.com/office/drawing/2018/hyperlinkcolor" val="tx"/>
                    </a:ext>
                  </a:extLst>
                </a:hlinkClick>
              </a:rPr>
              <a:t>https://www.gov.uk/government/publications/data-saves-lives-reshaping-health-and-social-care-with-data</a:t>
            </a:r>
            <a:r>
              <a:rPr lang="en" sz="800">
                <a:solidFill>
                  <a:srgbClr val="0A0A0A"/>
                </a:solidFill>
                <a:latin typeface="Arial"/>
                <a:cs typeface="Arial"/>
              </a:rPr>
              <a:t> Accessed: 29.5.26</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-Deshmukh, H., Wilmot, E. G., Gregory, R., Barnes, D., Narendran, P., Saunders, S., Furlong, N., Kamaruddin, S., </a:t>
            </a:r>
            <a:r>
              <a:rPr lang="en" sz="800" dirty="0" err="1">
                <a:solidFill>
                  <a:srgbClr val="0A0A0A"/>
                </a:solidFill>
                <a:latin typeface="Arial"/>
                <a:cs typeface="Arial"/>
              </a:rPr>
              <a:t>Banatwalla</a:t>
            </a:r>
            <a:r>
              <a:rPr lang="en" sz="800" dirty="0">
                <a:solidFill>
                  <a:srgbClr val="0A0A0A"/>
                </a:solidFill>
                <a:latin typeface="Arial"/>
                <a:cs typeface="Arial"/>
              </a:rPr>
              <a:t>, R., Herring, R., Kilvert, A., Patmore, J., Walton, C., Ryder, R. E., &amp; </a:t>
            </a:r>
            <a:r>
              <a:rPr lang="en" sz="800" dirty="0" err="1">
                <a:solidFill>
                  <a:srgbClr val="0A0A0A"/>
                </a:solidFill>
                <a:latin typeface="Arial"/>
                <a:cs typeface="Arial"/>
              </a:rPr>
              <a:t>Sathyapalan</a:t>
            </a:r>
            <a:r>
              <a:rPr lang="en" sz="800" dirty="0">
                <a:solidFill>
                  <a:srgbClr val="0A0A0A"/>
                </a:solidFill>
                <a:latin typeface="Arial"/>
                <a:cs typeface="Arial"/>
              </a:rPr>
              <a:t>, T. (2020). Effect of Flash Glucose Monitoring on Glycemic Control, Hypoglycemia, Diabetes-Related Distress, and Resource Utilization in the Association of British Clinical Diabetologists (ABCD) Nationwide Audit. Diabetes Care, 43(9), 2153. https://doi.org/10.2337/dc20-0738</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-Diabetes UK. (2024). </a:t>
            </a:r>
            <a:r>
              <a:rPr lang="en" sz="800" i="1">
                <a:solidFill>
                  <a:srgbClr val="0A0A0A"/>
                </a:solidFill>
                <a:latin typeface="Arial"/>
                <a:cs typeface="Arial"/>
              </a:rPr>
              <a:t>Flash glucose monitors</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6">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6">
                  <a:extLst>
                    <a:ext uri="{A12FA001-AC4F-418D-AE19-62706E023703}">
                      <ahyp:hlinkClr xmlns:ahyp="http://schemas.microsoft.com/office/drawing/2018/hyperlinkcolor" val="tx"/>
                    </a:ext>
                  </a:extLst>
                </a:hlinkClick>
              </a:rPr>
              <a:t>https://www.diabetes.org.uk/guide-to-diabetes/technology/flash-glucose-monitors</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-Evans, M., Welsh, Z. and Seibold, A. (2022) ‘Reductions in HbA1c with Flash Glucose Monitoring Are Sustained for up to 24 Months: A Meta-Analysis of 75 Real-World Observational Studies,’ </a:t>
            </a:r>
            <a:r>
              <a:rPr lang="en" sz="800" i="1">
                <a:solidFill>
                  <a:srgbClr val="0A0A0A"/>
                </a:solidFill>
                <a:latin typeface="Arial"/>
                <a:cs typeface="Arial"/>
              </a:rPr>
              <a:t>Diabetes Therapy,</a:t>
            </a:r>
            <a:r>
              <a:rPr lang="en" sz="800">
                <a:solidFill>
                  <a:srgbClr val="0A0A0A"/>
                </a:solidFill>
                <a:latin typeface="Arial"/>
                <a:cs typeface="Arial"/>
              </a:rPr>
              <a:t> 13(6), 1175. </a:t>
            </a:r>
            <a:r>
              <a:rPr lang="en" sz="800" u="sng" dirty="0">
                <a:solidFill>
                  <a:srgbClr val="0A0A0A"/>
                </a:solidFill>
                <a:latin typeface="Arial"/>
                <a:cs typeface="Arial"/>
                <a:hlinkClick r:id="rId7">
                  <a:extLst>
                    <a:ext uri="{A12FA001-AC4F-418D-AE19-62706E023703}">
                      <ahyp:hlinkClr xmlns:ahyp="http://schemas.microsoft.com/office/drawing/2018/hyperlinkcolor" val="tx"/>
                    </a:ext>
                  </a:extLst>
                </a:hlinkClick>
              </a:rPr>
              <a:t>https://doi.org/10.1007/s13300-022-01253-9</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-Haak, T., </a:t>
            </a:r>
            <a:r>
              <a:rPr lang="en" sz="800" dirty="0" err="1">
                <a:solidFill>
                  <a:srgbClr val="0A0A0A"/>
                </a:solidFill>
                <a:latin typeface="Arial"/>
                <a:cs typeface="Arial"/>
              </a:rPr>
              <a:t>Hanaire</a:t>
            </a:r>
            <a:r>
              <a:rPr lang="en" sz="800" dirty="0">
                <a:solidFill>
                  <a:srgbClr val="0A0A0A"/>
                </a:solidFill>
                <a:latin typeface="Arial"/>
                <a:cs typeface="Arial"/>
              </a:rPr>
              <a:t>, H., </a:t>
            </a:r>
            <a:r>
              <a:rPr lang="en" sz="800" dirty="0" err="1">
                <a:solidFill>
                  <a:srgbClr val="0A0A0A"/>
                </a:solidFill>
                <a:latin typeface="Arial"/>
                <a:cs typeface="Arial"/>
              </a:rPr>
              <a:t>Ajjan</a:t>
            </a:r>
            <a:r>
              <a:rPr lang="en" sz="800" dirty="0">
                <a:solidFill>
                  <a:srgbClr val="0A0A0A"/>
                </a:solidFill>
                <a:latin typeface="Arial"/>
                <a:cs typeface="Arial"/>
              </a:rPr>
              <a:t>, R., Hermanns, N., </a:t>
            </a:r>
            <a:r>
              <a:rPr lang="en" sz="800" dirty="0" err="1">
                <a:solidFill>
                  <a:srgbClr val="0A0A0A"/>
                </a:solidFill>
                <a:latin typeface="Arial"/>
                <a:cs typeface="Arial"/>
              </a:rPr>
              <a:t>Riveline</a:t>
            </a:r>
            <a:r>
              <a:rPr lang="en" sz="800" dirty="0">
                <a:solidFill>
                  <a:srgbClr val="0A0A0A"/>
                </a:solidFill>
                <a:latin typeface="Arial"/>
                <a:cs typeface="Arial"/>
              </a:rPr>
              <a:t>, J.P. and Rayman, G. (2017). Flash glucose-sensing technology as a replacement for blood glucose monitoring for the management of insulin-treated type 2 diabetes (REPLACE Study). Diabetes Therapy, 8(1), pp.55–73.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-Information Commissioner’s Office (ICO) (2023) Guide to the UK GDPR. Available at: </a:t>
            </a:r>
            <a:r>
              <a:rPr lang="en" sz="800" u="sng" dirty="0">
                <a:solidFill>
                  <a:schemeClr val="hlink"/>
                </a:solidFill>
                <a:latin typeface="Arial"/>
                <a:cs typeface="Arial"/>
                <a:hlinkClick r:id="rId8">
                  <a:extLst>
                    <a:ext uri="{A12FA001-AC4F-418D-AE19-62706E023703}">
                      <ahyp:hlinkClr xmlns:ahyp="http://schemas.microsoft.com/office/drawing/2018/hyperlinkcolor" val="tx"/>
                    </a:ext>
                  </a:extLst>
                </a:hlinkClick>
              </a:rPr>
              <a:t>https://ico.org.uk/for-organisations/uk-gdpr-guidance-and-resources/</a:t>
            </a:r>
            <a:r>
              <a:rPr lang="en" sz="800">
                <a:solidFill>
                  <a:srgbClr val="0A0A0A"/>
                </a:solidFill>
                <a:latin typeface="Arial"/>
                <a:cs typeface="Arial"/>
              </a:rPr>
              <a:t> Accessed: 29.5.26 </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-Kelly, B. (2019) ‘</a:t>
            </a:r>
            <a:r>
              <a:rPr lang="en" sz="800" dirty="0" err="1">
                <a:solidFill>
                  <a:srgbClr val="0A0A0A"/>
                </a:solidFill>
                <a:latin typeface="Arial"/>
                <a:cs typeface="Arial"/>
              </a:rPr>
              <a:t>FreeStyle</a:t>
            </a:r>
            <a:r>
              <a:rPr lang="en" sz="800" dirty="0">
                <a:solidFill>
                  <a:srgbClr val="0A0A0A"/>
                </a:solidFill>
                <a:latin typeface="Arial"/>
                <a:cs typeface="Arial"/>
              </a:rPr>
              <a:t> Libre use in a real-world population: The Southampton City experience,’ </a:t>
            </a:r>
            <a:r>
              <a:rPr lang="en" sz="800" i="1" dirty="0">
                <a:solidFill>
                  <a:srgbClr val="0A0A0A"/>
                </a:solidFill>
                <a:latin typeface="Arial"/>
                <a:cs typeface="Arial"/>
              </a:rPr>
              <a:t>Journal of Diabetes Nursing, </a:t>
            </a:r>
            <a:r>
              <a:rPr lang="en" sz="800" dirty="0">
                <a:solidFill>
                  <a:srgbClr val="0A0A0A"/>
                </a:solidFill>
                <a:latin typeface="Arial"/>
                <a:cs typeface="Arial"/>
              </a:rPr>
              <a:t>23 (3) </a:t>
            </a:r>
            <a:r>
              <a:rPr lang="en" sz="800" u="sng" dirty="0">
                <a:solidFill>
                  <a:srgbClr val="0A0A0A"/>
                </a:solidFill>
                <a:latin typeface="Arial"/>
                <a:cs typeface="Arial"/>
                <a:hlinkClick r:id="rId9">
                  <a:extLst>
                    <a:ext uri="{A12FA001-AC4F-418D-AE19-62706E023703}">
                      <ahyp:hlinkClr xmlns:ahyp="http://schemas.microsoft.com/office/drawing/2018/hyperlinkcolor" val="tx"/>
                    </a:ext>
                  </a:extLst>
                </a:hlinkClick>
              </a:rPr>
              <a:t>https://diabetesonthenet.com/journal-diabetes-nursing/freestyle-libre-use-real-world-population-southampton-city-experience/</a:t>
            </a:r>
            <a:r>
              <a:rPr lang="en" sz="800" dirty="0">
                <a:solidFill>
                  <a:srgbClr val="0A0A0A"/>
                </a:solidFill>
                <a:latin typeface="Arial"/>
                <a:cs typeface="Arial"/>
              </a:rPr>
              <a:t> </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-Nana, M., Moore, S.L., Ang, E., Lee, Z.X. and </a:t>
            </a:r>
            <a:r>
              <a:rPr lang="en" sz="800" dirty="0" err="1">
                <a:solidFill>
                  <a:srgbClr val="0A0A0A"/>
                </a:solidFill>
                <a:latin typeface="Arial"/>
                <a:cs typeface="Arial"/>
              </a:rPr>
              <a:t>Bondugulapati</a:t>
            </a:r>
            <a:r>
              <a:rPr lang="en" sz="800" dirty="0">
                <a:solidFill>
                  <a:srgbClr val="0A0A0A"/>
                </a:solidFill>
                <a:latin typeface="Arial"/>
                <a:cs typeface="Arial"/>
              </a:rPr>
              <a:t>, L.N.R. (2019) ‘Flash glucose monitoring: Impact on markers of </a:t>
            </a:r>
            <a:r>
              <a:rPr lang="en" sz="800" dirty="0" err="1">
                <a:solidFill>
                  <a:srgbClr val="0A0A0A"/>
                </a:solidFill>
                <a:latin typeface="Arial"/>
                <a:cs typeface="Arial"/>
              </a:rPr>
              <a:t>glycaemic</a:t>
            </a:r>
            <a:r>
              <a:rPr lang="en" sz="800" dirty="0">
                <a:solidFill>
                  <a:srgbClr val="0A0A0A"/>
                </a:solidFill>
                <a:latin typeface="Arial"/>
                <a:cs typeface="Arial"/>
              </a:rPr>
              <a:t> control and patient-reported outcomes in individuals with type 1 diabetes mellitus in the real-world setting,’ </a:t>
            </a:r>
            <a:r>
              <a:rPr lang="en" sz="800" i="1" dirty="0">
                <a:solidFill>
                  <a:srgbClr val="0A0A0A"/>
                </a:solidFill>
                <a:latin typeface="Arial"/>
                <a:cs typeface="Arial"/>
              </a:rPr>
              <a:t>Diabetes Research and Clinical Practice,</a:t>
            </a:r>
            <a:r>
              <a:rPr lang="en" sz="800" dirty="0">
                <a:solidFill>
                  <a:srgbClr val="0A0A0A"/>
                </a:solidFill>
                <a:latin typeface="Arial"/>
                <a:cs typeface="Arial"/>
              </a:rPr>
              <a:t> 157, p.107893.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https://doi.org/10.1016/j.diabres.2019.107893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-National Institute for Health and Care Excellence (NICE). (2022a). </a:t>
            </a:r>
            <a:r>
              <a:rPr lang="en" sz="800" i="1">
                <a:solidFill>
                  <a:srgbClr val="0A0A0A"/>
                </a:solidFill>
                <a:latin typeface="Arial"/>
                <a:cs typeface="Arial"/>
              </a:rPr>
              <a:t>Type 1 diabetes in adults: diagnosis and management</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10">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10">
                  <a:extLst>
                    <a:ext uri="{A12FA001-AC4F-418D-AE19-62706E023703}">
                      <ahyp:hlinkClr xmlns:ahyp="http://schemas.microsoft.com/office/drawing/2018/hyperlinkcolor" val="tx"/>
                    </a:ext>
                  </a:extLst>
                </a:hlinkClick>
              </a:rPr>
              <a:t>https://www.nice.org.uk/guidance/ng17</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-National Institute for Health and Care Excellence (NICE). (2022b). </a:t>
            </a:r>
            <a:r>
              <a:rPr lang="en" sz="800" i="1">
                <a:solidFill>
                  <a:srgbClr val="0A0A0A"/>
                </a:solidFill>
                <a:latin typeface="Arial"/>
                <a:cs typeface="Arial"/>
              </a:rPr>
              <a:t>Diabetes (type 1 and type 2) in children and young people: diagnosis and management</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11">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11">
                  <a:extLst>
                    <a:ext uri="{A12FA001-AC4F-418D-AE19-62706E023703}">
                      <ahyp:hlinkClr xmlns:ahyp="http://schemas.microsoft.com/office/drawing/2018/hyperlinkcolor" val="tx"/>
                    </a:ext>
                  </a:extLst>
                </a:hlinkClick>
              </a:rPr>
              <a:t>https://www.nice.org.uk/guidance/ng18</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-NHS England. (2023). </a:t>
            </a:r>
            <a:r>
              <a:rPr lang="en" sz="800" i="1">
                <a:solidFill>
                  <a:srgbClr val="0A0A0A"/>
                </a:solidFill>
                <a:latin typeface="Arial"/>
                <a:cs typeface="Arial"/>
              </a:rPr>
              <a:t>Flash glucose monitoring for diabetes</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4">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4">
                  <a:extLst>
                    <a:ext uri="{A12FA001-AC4F-418D-AE19-62706E023703}">
                      <ahyp:hlinkClr xmlns:ahyp="http://schemas.microsoft.com/office/drawing/2018/hyperlinkcolor" val="tx"/>
                    </a:ext>
                  </a:extLst>
                </a:hlinkClick>
              </a:rPr>
              <a:t>https://www.england.nhs.uk/diabetes/treatment-care/flash-glucose-monitoring/</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endParaRPr sz="800" dirty="0">
              <a:solidFill>
                <a:srgbClr val="0A0A0A"/>
              </a:solidFill>
              <a:latin typeface="Arial"/>
              <a:cs typeface="Aria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28"/>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xit" presetSubtype="4" fill="hold" grpId="0" nodeType="clickEffect">
                                  <p:stCondLst>
                                    <p:cond delay="0"/>
                                  </p:stCondLst>
                                  <p:childTnLst>
                                    <p:anim calcmode="lin" valueType="num">
                                      <p:cBhvr additive="base">
                                        <p:cTn id="10" dur="500"/>
                                        <p:tgtEl>
                                          <p:spTgt spid="229">
                                            <p:txEl>
                                              <p:pRg st="18" end="18"/>
                                            </p:txEl>
                                          </p:spTgt>
                                        </p:tgtEl>
                                        <p:attrNameLst>
                                          <p:attrName>ppt_x</p:attrName>
                                        </p:attrNameLst>
                                      </p:cBhvr>
                                      <p:tavLst>
                                        <p:tav tm="0">
                                          <p:val>
                                            <p:strVal val="ppt_x"/>
                                          </p:val>
                                        </p:tav>
                                        <p:tav tm="100000">
                                          <p:val>
                                            <p:strVal val="ppt_x"/>
                                          </p:val>
                                        </p:tav>
                                      </p:tavLst>
                                    </p:anim>
                                    <p:anim calcmode="lin" valueType="num">
                                      <p:cBhvr additive="base">
                                        <p:cTn id="11" dur="500"/>
                                        <p:tgtEl>
                                          <p:spTgt spid="229">
                                            <p:txEl>
                                              <p:pRg st="18" end="18"/>
                                            </p:txEl>
                                          </p:spTgt>
                                        </p:tgtEl>
                                        <p:attrNameLst>
                                          <p:attrName>ppt_y</p:attrName>
                                        </p:attrNameLst>
                                      </p:cBhvr>
                                      <p:tavLst>
                                        <p:tav tm="0">
                                          <p:val>
                                            <p:strVal val="ppt_y"/>
                                          </p:val>
                                        </p:tav>
                                        <p:tav tm="100000">
                                          <p:val>
                                            <p:strVal val="1+ppt_h/2"/>
                                          </p:val>
                                        </p:tav>
                                      </p:tavLst>
                                    </p:anim>
                                    <p:set>
                                      <p:cBhvr>
                                        <p:cTn id="12" dur="1" fill="hold">
                                          <p:stCondLst>
                                            <p:cond delay="499"/>
                                          </p:stCondLst>
                                        </p:cTn>
                                        <p:tgtEl>
                                          <p:spTgt spid="229">
                                            <p:txEl>
                                              <p:pRg st="18" end="18"/>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8" grpId="0"/>
      <p:bldP spid="229" grpId="0" build="p"/>
    </p:bldLst>
  </p:timing>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4481</Words>
  <Application>Microsoft Office PowerPoint</Application>
  <PresentationFormat>On-screen Show (16:9)</PresentationFormat>
  <Paragraphs>149</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Shift</vt:lpstr>
      <vt:lpstr>Done &amp; Presented by: Syeda Rizvi (2332271)</vt:lpstr>
      <vt:lpstr>Aim of the Research</vt:lpstr>
      <vt:lpstr>Why Freestyle Libre Technology Was Introduced</vt:lpstr>
      <vt:lpstr> Research Findings</vt:lpstr>
      <vt:lpstr>Impact on Workforce and Practice</vt:lpstr>
      <vt:lpstr>Impact on Service Delivery</vt:lpstr>
      <vt:lpstr>Impact on Patients and Communities</vt:lpstr>
      <vt:lpstr>Ethical and Legal Issues</vt:lpstr>
      <vt:lpstr>Overall Critical Evaluation</vt:lpstr>
      <vt:lpstr>Implications for Future Health and Social Care Practice</vt:lpstr>
      <vt:lpstr>Conclusion and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259</cp:revision>
  <dcterms:modified xsi:type="dcterms:W3CDTF">2026-07-06T02:25:38Z</dcterms:modified>
</cp:coreProperties>
</file>