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3" r:id="rId1"/>
  </p:sldMasterIdLst>
  <p:notesMasterIdLst>
    <p:notesMasterId r:id="rId24"/>
  </p:notesMasterIdLst>
  <p:sldIdLst>
    <p:sldId id="256" r:id="rId2"/>
    <p:sldId id="284" r:id="rId3"/>
    <p:sldId id="264" r:id="rId4"/>
    <p:sldId id="271" r:id="rId5"/>
    <p:sldId id="272" r:id="rId6"/>
    <p:sldId id="265" r:id="rId7"/>
    <p:sldId id="283" r:id="rId8"/>
    <p:sldId id="267" r:id="rId9"/>
    <p:sldId id="280" r:id="rId10"/>
    <p:sldId id="262" r:id="rId11"/>
    <p:sldId id="273" r:id="rId12"/>
    <p:sldId id="276" r:id="rId13"/>
    <p:sldId id="275" r:id="rId14"/>
    <p:sldId id="260" r:id="rId15"/>
    <p:sldId id="259" r:id="rId16"/>
    <p:sldId id="281" r:id="rId17"/>
    <p:sldId id="277" r:id="rId18"/>
    <p:sldId id="278" r:id="rId19"/>
    <p:sldId id="268" r:id="rId20"/>
    <p:sldId id="279" r:id="rId21"/>
    <p:sldId id="282" r:id="rId22"/>
    <p:sldId id="263" r:id="rId2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D796B"/>
    <a:srgbClr val="07B2F0"/>
    <a:srgbClr val="6FB372"/>
    <a:srgbClr val="1F6622"/>
    <a:srgbClr val="012E03"/>
    <a:srgbClr val="2F8A33"/>
    <a:srgbClr val="54AB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A436A-53BE-6CF1-0780-C38ADE1BF33C}" v="20" dt="2025-01-14T15:30:17.576"/>
    <p1510:client id="{1BAAD985-2825-1AB8-20FC-17E89FC02CDC}" v="23" dt="2025-01-14T20:04:12.932"/>
    <p1510:client id="{43EDE664-E7C1-2929-68EB-6958F2A5A507}" v="703" dt="2025-01-13T22:08:57.023"/>
    <p1510:client id="{512909D4-57E8-4089-A730-54B1447B6E7C}" v="239" dt="2025-01-14T18:16:53.735"/>
    <p1510:client id="{6041E669-1166-6000-C9CC-2BD2CCE175F7}" v="9" dt="2025-01-14T20:32:34.463"/>
    <p1510:client id="{62A5A10B-1458-E597-CD58-FEDB267BFF6E}" v="22" dt="2025-01-14T20:17:15.610"/>
    <p1510:client id="{63FBE6C9-BAE7-4B43-A079-AF78C011911E}" v="7402" dt="2025-01-14T17:54:07.979"/>
    <p1510:client id="{FFCAA36A-C913-09F3-7177-4A1519F5B890}" v="4" dt="2025-01-14T20:07:15.7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F260A7-3CEC-4700-9B56-7EBF12FCE797}" type="datetimeFigureOut">
              <a:t>1/15/2025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6F666F-67BC-422C-8CAC-D0E39AE84E59}" type="slidenum">
              <a:t>‹#›</a:t>
            </a:fld>
            <a:endParaRPr lang="en-GB"/>
          </a:p>
        </p:txBody>
      </p:sp>
    </p:spTree>
    <p:extLst>
      <p:ext uri="{BB962C8B-B14F-4D97-AF65-F5344CB8AC3E}">
        <p14:creationId xmlns:p14="http://schemas.microsoft.com/office/powerpoint/2010/main" val="792052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GWR are partnering with Legoland to provide transport – train takes so far then buses are provided to the actual attraction</a:t>
            </a:r>
          </a:p>
        </p:txBody>
      </p:sp>
      <p:sp>
        <p:nvSpPr>
          <p:cNvPr id="4" name="Slide Number Placeholder 3"/>
          <p:cNvSpPr>
            <a:spLocks noGrp="1"/>
          </p:cNvSpPr>
          <p:nvPr>
            <p:ph type="sldNum" sz="quarter" idx="5"/>
          </p:nvPr>
        </p:nvSpPr>
        <p:spPr/>
        <p:txBody>
          <a:bodyPr/>
          <a:lstStyle/>
          <a:p>
            <a:fld id="{046F666F-67BC-422C-8CAC-D0E39AE84E59}" type="slidenum">
              <a:t>6</a:t>
            </a:fld>
            <a:endParaRPr lang="en-GB"/>
          </a:p>
        </p:txBody>
      </p:sp>
    </p:spTree>
    <p:extLst>
      <p:ext uri="{BB962C8B-B14F-4D97-AF65-F5344CB8AC3E}">
        <p14:creationId xmlns:p14="http://schemas.microsoft.com/office/powerpoint/2010/main" val="1028172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91C5-914D-7DF5-84BA-EDBF31D485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EF53D-8E41-C98C-19F7-39CA94191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C6ACA3-92DB-76C4-DF63-7535B4EA9FB8}"/>
              </a:ext>
            </a:extLst>
          </p:cNvPr>
          <p:cNvSpPr>
            <a:spLocks noGrp="1"/>
          </p:cNvSpPr>
          <p:nvPr>
            <p:ph type="body" idx="1"/>
          </p:nvPr>
        </p:nvSpPr>
        <p:spPr/>
        <p:txBody>
          <a:bodyPr/>
          <a:lstStyle/>
          <a:p>
            <a:r>
              <a:rPr lang="en-US"/>
              <a:t>Our campaign presentations consists of a variety of different promotional advertising and campaigns promoting both GWR and Legoland as a package holiday. To ensure that our target market sees our advertising we have strategically planned where each promotional advertisement will be placed to maximize sales and the brand representation. </a:t>
            </a:r>
          </a:p>
          <a:p>
            <a:endParaRPr lang="en-US"/>
          </a:p>
          <a:p>
            <a:r>
              <a:rPr lang="en-US"/>
              <a:t>As discussed in slides above, the 4P’s of marketing is a framework that reflects key elements when marketing a services or product, each part interlinking with each other to get the desired outcome </a:t>
            </a:r>
            <a:r>
              <a:rPr lang="en-GB" sz="1800" b="0" i="0" u="none" strike="noStrike">
                <a:solidFill>
                  <a:srgbClr val="000000"/>
                </a:solidFill>
                <a:effectLst/>
                <a:latin typeface="Times New Roman" panose="02020603050405020304" pitchFamily="18" charset="0"/>
              </a:rPr>
              <a:t>(Twin, 2024). The campaign presentation strongly links to the promotional part of the 4ps, it's how individuals advertises the product and how effectively the marketing can reach the target audience (Staff, 2023).  </a:t>
            </a:r>
          </a:p>
          <a:p>
            <a:endParaRPr lang="en-US"/>
          </a:p>
          <a:p>
            <a:r>
              <a:rPr lang="en-US"/>
              <a:t>RACE stands for Reach Act Convert and Engage which is vital when using digital marketing </a:t>
            </a:r>
            <a:r>
              <a:rPr lang="en-GB" sz="1800" b="0" i="0" u="none" strike="noStrike">
                <a:solidFill>
                  <a:srgbClr val="000000"/>
                </a:solidFill>
                <a:effectLst/>
                <a:latin typeface="Times New Roman" panose="02020603050405020304" pitchFamily="18" charset="0"/>
              </a:rPr>
              <a:t>(Chaffey, 2024). When we talk about digital marketing, we we need to incorporate each part of RACE to make it successful. Reach </a:t>
            </a:r>
            <a:r>
              <a:rPr lang="en-US"/>
              <a:t> </a:t>
            </a:r>
          </a:p>
        </p:txBody>
      </p:sp>
      <p:sp>
        <p:nvSpPr>
          <p:cNvPr id="4" name="Slide Number Placeholder 3">
            <a:extLst>
              <a:ext uri="{FF2B5EF4-FFF2-40B4-BE49-F238E27FC236}">
                <a16:creationId xmlns:a16="http://schemas.microsoft.com/office/drawing/2014/main" id="{E6D19619-0BF2-EDE1-AA2E-FE4A869CB711}"/>
              </a:ext>
            </a:extLst>
          </p:cNvPr>
          <p:cNvSpPr>
            <a:spLocks noGrp="1"/>
          </p:cNvSpPr>
          <p:nvPr>
            <p:ph type="sldNum" sz="quarter" idx="5"/>
          </p:nvPr>
        </p:nvSpPr>
        <p:spPr/>
        <p:txBody>
          <a:bodyPr/>
          <a:lstStyle/>
          <a:p>
            <a:fld id="{046F666F-67BC-422C-8CAC-D0E39AE84E59}" type="slidenum">
              <a:rPr lang="en-GB" smtClean="0"/>
              <a:t>11</a:t>
            </a:fld>
            <a:endParaRPr lang="en-GB"/>
          </a:p>
        </p:txBody>
      </p:sp>
    </p:spTree>
    <p:extLst>
      <p:ext uri="{BB962C8B-B14F-4D97-AF65-F5344CB8AC3E}">
        <p14:creationId xmlns:p14="http://schemas.microsoft.com/office/powerpoint/2010/main" val="1514932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43F7-366C-C485-2DAA-F8FC4ECE70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7DD1F5-4673-E31C-38D4-117EBD7C7E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98C2D8-56A0-56BB-4936-4ACEE697A377}"/>
              </a:ext>
            </a:extLst>
          </p:cNvPr>
          <p:cNvSpPr>
            <a:spLocks noGrp="1"/>
          </p:cNvSpPr>
          <p:nvPr>
            <p:ph type="body" idx="1"/>
          </p:nvPr>
        </p:nvSpPr>
        <p:spPr/>
        <p:txBody>
          <a:bodyPr/>
          <a:lstStyle/>
          <a:p>
            <a:r>
              <a:rPr lang="en-US"/>
              <a:t> The concept of our strapline puts the idea that traveling is like a Lego build where each brick must be strategically put in place to get the desired outcome, traveling is very similar, plans must be put in place to ensure a seamless, stress-free trip. </a:t>
            </a:r>
          </a:p>
        </p:txBody>
      </p:sp>
      <p:sp>
        <p:nvSpPr>
          <p:cNvPr id="4" name="Slide Number Placeholder 3">
            <a:extLst>
              <a:ext uri="{FF2B5EF4-FFF2-40B4-BE49-F238E27FC236}">
                <a16:creationId xmlns:a16="http://schemas.microsoft.com/office/drawing/2014/main" id="{3877BEC0-C7A9-BEA7-3E98-D8C44DB040CD}"/>
              </a:ext>
            </a:extLst>
          </p:cNvPr>
          <p:cNvSpPr>
            <a:spLocks noGrp="1"/>
          </p:cNvSpPr>
          <p:nvPr>
            <p:ph type="sldNum" sz="quarter" idx="5"/>
          </p:nvPr>
        </p:nvSpPr>
        <p:spPr/>
        <p:txBody>
          <a:bodyPr/>
          <a:lstStyle/>
          <a:p>
            <a:fld id="{046F666F-67BC-422C-8CAC-D0E39AE84E59}" type="slidenum">
              <a:rPr lang="en-GB" smtClean="0"/>
              <a:t>12</a:t>
            </a:fld>
            <a:endParaRPr lang="en-GB"/>
          </a:p>
        </p:txBody>
      </p:sp>
    </p:spTree>
    <p:extLst>
      <p:ext uri="{BB962C8B-B14F-4D97-AF65-F5344CB8AC3E}">
        <p14:creationId xmlns:p14="http://schemas.microsoft.com/office/powerpoint/2010/main" val="606795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3512C-AD2B-1476-24D7-3377F3F793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CD866E-6784-1AC6-8B31-CBB1AFE503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8A7541-AF4A-E67A-3D43-821E22C2F370}"/>
              </a:ext>
            </a:extLst>
          </p:cNvPr>
          <p:cNvSpPr>
            <a:spLocks noGrp="1"/>
          </p:cNvSpPr>
          <p:nvPr>
            <p:ph type="body" idx="1"/>
          </p:nvPr>
        </p:nvSpPr>
        <p:spPr/>
        <p:txBody>
          <a:bodyPr/>
          <a:lstStyle/>
          <a:p>
            <a:r>
              <a:rPr lang="en-US"/>
              <a:t> Hashtags are an important part of sales and marketing as they enable customers to find the brand. It helps with marketing as it allows individuals to post there experiences under your hashtag which can help to drive sales and bring new customers to the brand.</a:t>
            </a:r>
          </a:p>
        </p:txBody>
      </p:sp>
      <p:sp>
        <p:nvSpPr>
          <p:cNvPr id="4" name="Slide Number Placeholder 3">
            <a:extLst>
              <a:ext uri="{FF2B5EF4-FFF2-40B4-BE49-F238E27FC236}">
                <a16:creationId xmlns:a16="http://schemas.microsoft.com/office/drawing/2014/main" id="{B55D1C55-A1FD-0A00-858C-3AE819619A33}"/>
              </a:ext>
            </a:extLst>
          </p:cNvPr>
          <p:cNvSpPr>
            <a:spLocks noGrp="1"/>
          </p:cNvSpPr>
          <p:nvPr>
            <p:ph type="sldNum" sz="quarter" idx="5"/>
          </p:nvPr>
        </p:nvSpPr>
        <p:spPr/>
        <p:txBody>
          <a:bodyPr/>
          <a:lstStyle/>
          <a:p>
            <a:fld id="{046F666F-67BC-422C-8CAC-D0E39AE84E59}" type="slidenum">
              <a:rPr lang="en-GB" smtClean="0"/>
              <a:t>13</a:t>
            </a:fld>
            <a:endParaRPr lang="en-GB"/>
          </a:p>
        </p:txBody>
      </p:sp>
    </p:spTree>
    <p:extLst>
      <p:ext uri="{BB962C8B-B14F-4D97-AF65-F5344CB8AC3E}">
        <p14:creationId xmlns:p14="http://schemas.microsoft.com/office/powerpoint/2010/main" val="1280808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have decided to go with a selections of colours that we think will suit our brand best. We aim to archive a trustworthy, ecofriendly brand that thrives off of honesty and costumer satisfaction. The colour green signifies nature, growth and harmony portraying to the customers that GWR is an eco friendly mode of transport. </a:t>
            </a:r>
          </a:p>
          <a:p>
            <a:r>
              <a:rPr lang="en-US"/>
              <a:t>The colour blue represents trust, peace and loyalty which are all vital when creating a business to maintain new and old customers.</a:t>
            </a:r>
          </a:p>
          <a:p>
            <a:r>
              <a:rPr lang="en-US"/>
              <a:t>White represents purity and neutrality which is important when companies are trying to drive sales and maintain a high standard </a:t>
            </a:r>
            <a:r>
              <a:rPr lang="en-GB" sz="1800" b="0" i="0" u="none" strike="noStrike">
                <a:solidFill>
                  <a:srgbClr val="000000"/>
                </a:solidFill>
                <a:effectLst/>
                <a:latin typeface="Times New Roman" panose="02020603050405020304" pitchFamily="18" charset="0"/>
              </a:rPr>
              <a:t>(Lead Edge Capital, 2024).</a:t>
            </a:r>
            <a:endParaRPr lang="en-US"/>
          </a:p>
        </p:txBody>
      </p:sp>
      <p:sp>
        <p:nvSpPr>
          <p:cNvPr id="4" name="Slide Number Placeholder 3"/>
          <p:cNvSpPr>
            <a:spLocks noGrp="1"/>
          </p:cNvSpPr>
          <p:nvPr>
            <p:ph type="sldNum" sz="quarter" idx="5"/>
          </p:nvPr>
        </p:nvSpPr>
        <p:spPr/>
        <p:txBody>
          <a:bodyPr/>
          <a:lstStyle/>
          <a:p>
            <a:fld id="{046F666F-67BC-422C-8CAC-D0E39AE84E59}" type="slidenum">
              <a:rPr lang="en-GB" smtClean="0"/>
              <a:t>14</a:t>
            </a:fld>
            <a:endParaRPr lang="en-GB"/>
          </a:p>
        </p:txBody>
      </p:sp>
    </p:spTree>
    <p:extLst>
      <p:ext uri="{BB962C8B-B14F-4D97-AF65-F5344CB8AC3E}">
        <p14:creationId xmlns:p14="http://schemas.microsoft.com/office/powerpoint/2010/main" val="1193002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Our promotional video captures the essences of family and spending quality time together. As our target audience is families we chose to use a young family as our main characters in this short film to make it more relatable. </a:t>
            </a:r>
          </a:p>
        </p:txBody>
      </p:sp>
      <p:sp>
        <p:nvSpPr>
          <p:cNvPr id="4" name="Slide Number Placeholder 3"/>
          <p:cNvSpPr>
            <a:spLocks noGrp="1"/>
          </p:cNvSpPr>
          <p:nvPr>
            <p:ph type="sldNum" sz="quarter" idx="5"/>
          </p:nvPr>
        </p:nvSpPr>
        <p:spPr/>
        <p:txBody>
          <a:bodyPr/>
          <a:lstStyle/>
          <a:p>
            <a:fld id="{046F666F-67BC-422C-8CAC-D0E39AE84E59}" type="slidenum">
              <a:rPr lang="en-GB" smtClean="0"/>
              <a:t>15</a:t>
            </a:fld>
            <a:endParaRPr lang="en-GB"/>
          </a:p>
        </p:txBody>
      </p:sp>
    </p:spTree>
    <p:extLst>
      <p:ext uri="{BB962C8B-B14F-4D97-AF65-F5344CB8AC3E}">
        <p14:creationId xmlns:p14="http://schemas.microsoft.com/office/powerpoint/2010/main" val="2420968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924D3-3683-9B9E-5179-FB589937A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D28613-1843-7D67-64D3-40BAD9EDB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0E5674-2DEA-5650-445D-810E160E7397}"/>
              </a:ext>
            </a:extLst>
          </p:cNvPr>
          <p:cNvSpPr>
            <a:spLocks noGrp="1"/>
          </p:cNvSpPr>
          <p:nvPr>
            <p:ph type="body" idx="1"/>
          </p:nvPr>
        </p:nvSpPr>
        <p:spPr/>
        <p:txBody>
          <a:bodyPr/>
          <a:lstStyle/>
          <a:p>
            <a:r>
              <a:rPr lang="en-US"/>
              <a:t>We have choses this photo as our visual as we feel it captures the true essence of family, being people together to gain lasting memories. By having a photo people can relate to can help to being more sales. </a:t>
            </a:r>
          </a:p>
        </p:txBody>
      </p:sp>
      <p:sp>
        <p:nvSpPr>
          <p:cNvPr id="4" name="Slide Number Placeholder 3">
            <a:extLst>
              <a:ext uri="{FF2B5EF4-FFF2-40B4-BE49-F238E27FC236}">
                <a16:creationId xmlns:a16="http://schemas.microsoft.com/office/drawing/2014/main" id="{5E76DB78-5F94-70CB-5877-17B3BD42C323}"/>
              </a:ext>
            </a:extLst>
          </p:cNvPr>
          <p:cNvSpPr>
            <a:spLocks noGrp="1"/>
          </p:cNvSpPr>
          <p:nvPr>
            <p:ph type="sldNum" sz="quarter" idx="5"/>
          </p:nvPr>
        </p:nvSpPr>
        <p:spPr/>
        <p:txBody>
          <a:bodyPr/>
          <a:lstStyle/>
          <a:p>
            <a:fld id="{046F666F-67BC-422C-8CAC-D0E39AE84E59}" type="slidenum">
              <a:rPr lang="en-GB" smtClean="0"/>
              <a:t>17</a:t>
            </a:fld>
            <a:endParaRPr lang="en-GB"/>
          </a:p>
        </p:txBody>
      </p:sp>
    </p:spTree>
    <p:extLst>
      <p:ext uri="{BB962C8B-B14F-4D97-AF65-F5344CB8AC3E}">
        <p14:creationId xmlns:p14="http://schemas.microsoft.com/office/powerpoint/2010/main" val="2081545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46AEC-A71E-C91C-6C34-2F479C6324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8B7CF-BF96-B5A0-5240-62F77B162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C7EC5-E9E3-3159-7C6C-30F787CCFB9A}"/>
              </a:ext>
            </a:extLst>
          </p:cNvPr>
          <p:cNvSpPr>
            <a:spLocks noGrp="1"/>
          </p:cNvSpPr>
          <p:nvPr>
            <p:ph type="body" idx="1"/>
          </p:nvPr>
        </p:nvSpPr>
        <p:spPr/>
        <p:txBody>
          <a:bodyPr/>
          <a:lstStyle/>
          <a:p>
            <a:r>
              <a:rPr lang="en-US"/>
              <a:t> To create this video, I used LTX Studios which is a platform where you are able to create a story line and add in your own characters, it will then generate a series of photos that you are able to edit to your preferences. After this you are then able to edit them to make them move and a flowing video, you can add in a voice over and music. </a:t>
            </a:r>
          </a:p>
        </p:txBody>
      </p:sp>
      <p:sp>
        <p:nvSpPr>
          <p:cNvPr id="4" name="Slide Number Placeholder 3">
            <a:extLst>
              <a:ext uri="{FF2B5EF4-FFF2-40B4-BE49-F238E27FC236}">
                <a16:creationId xmlns:a16="http://schemas.microsoft.com/office/drawing/2014/main" id="{2F7FA90C-9CAB-D931-AE56-90936D6E7E81}"/>
              </a:ext>
            </a:extLst>
          </p:cNvPr>
          <p:cNvSpPr>
            <a:spLocks noGrp="1"/>
          </p:cNvSpPr>
          <p:nvPr>
            <p:ph type="sldNum" sz="quarter" idx="5"/>
          </p:nvPr>
        </p:nvSpPr>
        <p:spPr/>
        <p:txBody>
          <a:bodyPr/>
          <a:lstStyle/>
          <a:p>
            <a:fld id="{046F666F-67BC-422C-8CAC-D0E39AE84E59}" type="slidenum">
              <a:rPr lang="en-GB" smtClean="0"/>
              <a:t>18</a:t>
            </a:fld>
            <a:endParaRPr lang="en-GB"/>
          </a:p>
        </p:txBody>
      </p:sp>
    </p:spTree>
    <p:extLst>
      <p:ext uri="{BB962C8B-B14F-4D97-AF65-F5344CB8AC3E}">
        <p14:creationId xmlns:p14="http://schemas.microsoft.com/office/powerpoint/2010/main" val="1540688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Social media is vital when it comes to digital marketing as it has the possibilist of reach a wide range of </a:t>
            </a:r>
            <a:r>
              <a:rPr lang="en-US" err="1"/>
              <a:t>indiaual</a:t>
            </a:r>
            <a:r>
              <a:rPr lang="en-US"/>
              <a:t> at any given time. It helps to gain a brand reputation and awareness while also making it more cost – effective </a:t>
            </a:r>
            <a:r>
              <a:rPr lang="en-GB" sz="1800" b="0" i="0" u="none" strike="noStrike">
                <a:solidFill>
                  <a:srgbClr val="000000"/>
                </a:solidFill>
                <a:effectLst/>
                <a:latin typeface="Times New Roman" panose="02020603050405020304" pitchFamily="18" charset="0"/>
              </a:rPr>
              <a:t>(Mohan, 2023). </a:t>
            </a:r>
            <a:endParaRPr lang="en-US"/>
          </a:p>
          <a:p>
            <a:r>
              <a:rPr lang="en-US"/>
              <a:t>It also has the possibility of generating more sales as there is a trust and loyalty from customers towards the brand. </a:t>
            </a:r>
          </a:p>
        </p:txBody>
      </p:sp>
      <p:sp>
        <p:nvSpPr>
          <p:cNvPr id="4" name="Slide Number Placeholder 3"/>
          <p:cNvSpPr>
            <a:spLocks noGrp="1"/>
          </p:cNvSpPr>
          <p:nvPr>
            <p:ph type="sldNum" sz="quarter" idx="5"/>
          </p:nvPr>
        </p:nvSpPr>
        <p:spPr/>
        <p:txBody>
          <a:bodyPr/>
          <a:lstStyle/>
          <a:p>
            <a:fld id="{046F666F-67BC-422C-8CAC-D0E39AE84E59}" type="slidenum">
              <a:rPr lang="en-GB" smtClean="0"/>
              <a:t>19</a:t>
            </a:fld>
            <a:endParaRPr lang="en-GB"/>
          </a:p>
        </p:txBody>
      </p:sp>
    </p:spTree>
    <p:extLst>
      <p:ext uri="{BB962C8B-B14F-4D97-AF65-F5344CB8AC3E}">
        <p14:creationId xmlns:p14="http://schemas.microsoft.com/office/powerpoint/2010/main" val="1007238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7DAF4-7E6C-E8C2-8AD3-D2C3F22E52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FBBC0-65E9-27B5-F412-8EFDF8EB7B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542D0-400C-8417-F26D-AAC6CCF6F1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E12960A-FAE3-38F9-B5D4-F7DD0CFF60A9}"/>
              </a:ext>
            </a:extLst>
          </p:cNvPr>
          <p:cNvSpPr>
            <a:spLocks noGrp="1"/>
          </p:cNvSpPr>
          <p:nvPr>
            <p:ph type="sldNum" sz="quarter" idx="5"/>
          </p:nvPr>
        </p:nvSpPr>
        <p:spPr/>
        <p:txBody>
          <a:bodyPr/>
          <a:lstStyle/>
          <a:p>
            <a:fld id="{046F666F-67BC-422C-8CAC-D0E39AE84E59}" type="slidenum">
              <a:rPr lang="en-GB" smtClean="0"/>
              <a:t>20</a:t>
            </a:fld>
            <a:endParaRPr lang="en-GB"/>
          </a:p>
        </p:txBody>
      </p:sp>
    </p:spTree>
    <p:extLst>
      <p:ext uri="{BB962C8B-B14F-4D97-AF65-F5344CB8AC3E}">
        <p14:creationId xmlns:p14="http://schemas.microsoft.com/office/powerpoint/2010/main" val="1770986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7DAF4-7E6C-E8C2-8AD3-D2C3F22E52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FBBC0-65E9-27B5-F412-8EFDF8EB7B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542D0-400C-8417-F26D-AAC6CCF6F12C}"/>
              </a:ext>
            </a:extLst>
          </p:cNvPr>
          <p:cNvSpPr>
            <a:spLocks noGrp="1"/>
          </p:cNvSpPr>
          <p:nvPr>
            <p:ph type="body" idx="1"/>
          </p:nvPr>
        </p:nvSpPr>
        <p:spPr/>
        <p:txBody>
          <a:bodyPr/>
          <a:lstStyle/>
          <a:p>
            <a:r>
              <a:rPr lang="en-US"/>
              <a:t> what I used to make it and why we created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how I can adapt to </a:t>
            </a:r>
            <a:r>
              <a:rPr lang="en-US" err="1"/>
              <a:t>facebook</a:t>
            </a:r>
            <a:endParaRPr lang="en-US"/>
          </a:p>
          <a:p>
            <a:endParaRPr lang="en-US"/>
          </a:p>
        </p:txBody>
      </p:sp>
      <p:sp>
        <p:nvSpPr>
          <p:cNvPr id="4" name="Slide Number Placeholder 3">
            <a:extLst>
              <a:ext uri="{FF2B5EF4-FFF2-40B4-BE49-F238E27FC236}">
                <a16:creationId xmlns:a16="http://schemas.microsoft.com/office/drawing/2014/main" id="{8E12960A-FAE3-38F9-B5D4-F7DD0CFF60A9}"/>
              </a:ext>
            </a:extLst>
          </p:cNvPr>
          <p:cNvSpPr>
            <a:spLocks noGrp="1"/>
          </p:cNvSpPr>
          <p:nvPr>
            <p:ph type="sldNum" sz="quarter" idx="5"/>
          </p:nvPr>
        </p:nvSpPr>
        <p:spPr/>
        <p:txBody>
          <a:bodyPr/>
          <a:lstStyle/>
          <a:p>
            <a:fld id="{046F666F-67BC-422C-8CAC-D0E39AE84E59}" type="slidenum">
              <a:rPr lang="en-GB" smtClean="0"/>
              <a:t>21</a:t>
            </a:fld>
            <a:endParaRPr lang="en-GB"/>
          </a:p>
        </p:txBody>
      </p:sp>
    </p:spTree>
    <p:extLst>
      <p:ext uri="{BB962C8B-B14F-4D97-AF65-F5344CB8AC3E}">
        <p14:creationId xmlns:p14="http://schemas.microsoft.com/office/powerpoint/2010/main" val="329794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A068949A-688B-4AED-AA8E-F203BA3310F5}" type="datetimeFigureOut">
              <a:rPr lang="en-US" dirty="0"/>
              <a:t>1/15/2025</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2626584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10C57B2A-1291-46F4-B4CC-8BAFDF935B56}" type="datetimeFigureOut">
              <a:rPr lang="en-US" dirty="0"/>
              <a:t>1/15/2025</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896028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2E76B3B4-A63D-42FA-B9D1-41D36384F384}" type="datetimeFigureOut">
              <a:rPr lang="en-US" dirty="0"/>
              <a:t>1/15/2025</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144424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1BBF0803-F60A-46DD-B88E-307855619A34}" type="datetimeFigureOut">
              <a:rPr lang="en-US" dirty="0"/>
              <a:t>1/15/2025</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1978703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583B4245-B7F0-48F5-9A59-408A637F0829}" type="datetimeFigureOut">
              <a:rPr lang="en-US" dirty="0"/>
              <a:t>1/15/2025</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128870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C1A9FBFC-AFD0-49F7-9AAB-86AF5F4471C2}" type="datetimeFigureOut">
              <a:rPr lang="en-US" dirty="0"/>
              <a:t>1/15/2025</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2934885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46DAEFA3-A6B6-4916-BD87-2F7F0B6DE4AC}" type="datetimeFigureOut">
              <a:rPr lang="en-US" dirty="0"/>
              <a:t>1/15/2025</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1246148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3D928FE2-E902-4B86-B2C7-4AE6B54CDB70}" type="datetimeFigureOut">
              <a:rPr lang="en-US" dirty="0"/>
              <a:t>1/15/2025</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570062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E8674E58-F253-4E0F-B41E-2DC0E51ABEA1}" type="datetimeFigureOut">
              <a:rPr lang="en-US" dirty="0"/>
              <a:t>1/15/2025</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2577035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16F30231-6059-4AF0-B828-13FEB68C6E43}" type="datetimeFigureOut">
              <a:rPr lang="en-US" dirty="0"/>
              <a:t>1/15/2025</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2713411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5906E087-9EB9-42E7-B62A-9B8FE3556101}" type="datetimeFigureOut">
              <a:rPr lang="en-US" dirty="0"/>
              <a:t>1/15/2025</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24578CCF-2EC4-44CB-A694-F6F6E59A3985}" type="slidenum">
              <a:rPr lang="en-US" dirty="0"/>
              <a:t>‹#›</a:t>
            </a:fld>
            <a:endParaRPr lang="en-US"/>
          </a:p>
        </p:txBody>
      </p:sp>
    </p:spTree>
    <p:extLst>
      <p:ext uri="{BB962C8B-B14F-4D97-AF65-F5344CB8AC3E}">
        <p14:creationId xmlns:p14="http://schemas.microsoft.com/office/powerpoint/2010/main" val="3689090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p:nvPr/>
          </p:nvSpPr>
          <p:spPr bwMode="auto">
            <a:xfrm rot="5400000">
              <a:off x="11108009" y="6718576"/>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9" name="Freeform 10">
              <a:extLst>
                <a:ext uri="{FF2B5EF4-FFF2-40B4-BE49-F238E27FC236}">
                  <a16:creationId xmlns:a16="http://schemas.microsoft.com/office/drawing/2014/main" id="{8B1E8DB8-017D-454E-849F-EE5742849FD4}"/>
                </a:ext>
              </a:extLst>
            </p:cNvPr>
            <p:cNvSpPr/>
            <p:nvPr/>
          </p:nvSpPr>
          <p:spPr bwMode="auto">
            <a:xfrm rot="5400000">
              <a:off x="11475034" y="77813"/>
              <a:ext cx="138242" cy="88130"/>
            </a:xfrm>
            <a:custGeom>
              <a:avLst/>
              <a:gdLst/>
              <a:ahLst/>
              <a:cxnLst/>
              <a:rect l="0" t="0" r="r" b="b"/>
              <a:pathLst>
                <a:path w="42" h="29">
                  <a:moveTo>
                    <a:pt x="22" y="0"/>
                  </a:moveTo>
                  <a:cubicBezTo>
                    <a:pt x="42" y="7"/>
                    <a:pt x="28" y="29"/>
                    <a:pt x="14" y="25"/>
                  </a:cubicBezTo>
                  <a:cubicBezTo>
                    <a:pt x="0" y="18"/>
                    <a:pt x="8" y="1"/>
                    <a:pt x="22" y="0"/>
                  </a:cubicBezTo>
                  <a:close/>
                </a:path>
              </a:pathLst>
            </a:custGeom>
            <a:grpFill/>
            <a:ln>
              <a:noFill/>
            </a:ln>
          </p:spPr>
        </p:sp>
        <p:sp>
          <p:nvSpPr>
            <p:cNvPr id="10" name="Freeform 15">
              <a:extLst>
                <a:ext uri="{FF2B5EF4-FFF2-40B4-BE49-F238E27FC236}">
                  <a16:creationId xmlns:a16="http://schemas.microsoft.com/office/drawing/2014/main" id="{16D80E5D-5099-41C4-A80A-1B1538C382FC}"/>
                </a:ext>
              </a:extLst>
            </p:cNvPr>
            <p:cNvSpPr/>
            <p:nvPr/>
          </p:nvSpPr>
          <p:spPr bwMode="auto">
            <a:xfrm rot="5400000">
              <a:off x="11478964" y="592010"/>
              <a:ext cx="121406" cy="72626"/>
            </a:xfrm>
            <a:custGeom>
              <a:avLst/>
              <a:gdLst/>
              <a:ahLst/>
              <a:cxnLst/>
              <a:rect l="0" t="0" r="r" b="b"/>
              <a:pathLst>
                <a:path w="37" h="24">
                  <a:moveTo>
                    <a:pt x="16" y="0"/>
                  </a:moveTo>
                  <a:cubicBezTo>
                    <a:pt x="37" y="6"/>
                    <a:pt x="30" y="20"/>
                    <a:pt x="11" y="24"/>
                  </a:cubicBezTo>
                  <a:cubicBezTo>
                    <a:pt x="0" y="17"/>
                    <a:pt x="5" y="3"/>
                    <a:pt x="16" y="0"/>
                  </a:cubicBezTo>
                  <a:close/>
                </a:path>
              </a:pathLst>
            </a:custGeom>
            <a:grpFill/>
            <a:ln>
              <a:noFill/>
            </a:ln>
          </p:spPr>
        </p:sp>
        <p:sp>
          <p:nvSpPr>
            <p:cNvPr id="11" name="Freeform 18">
              <a:extLst>
                <a:ext uri="{FF2B5EF4-FFF2-40B4-BE49-F238E27FC236}">
                  <a16:creationId xmlns:a16="http://schemas.microsoft.com/office/drawing/2014/main" id="{947751E1-E2F4-467E-B547-3BD4BAB7F560}"/>
                </a:ext>
              </a:extLst>
            </p:cNvPr>
            <p:cNvSpPr/>
            <p:nvPr/>
          </p:nvSpPr>
          <p:spPr bwMode="auto">
            <a:xfrm rot="5400000">
              <a:off x="11482378" y="335267"/>
              <a:ext cx="138242" cy="78339"/>
            </a:xfrm>
            <a:custGeom>
              <a:avLst/>
              <a:gdLst/>
              <a:ahLst/>
              <a:cxnLst/>
              <a:rect l="0" t="0" r="r" b="b"/>
              <a:pathLst>
                <a:path w="42" h="26">
                  <a:moveTo>
                    <a:pt x="6" y="6"/>
                  </a:moveTo>
                  <a:cubicBezTo>
                    <a:pt x="25" y="0"/>
                    <a:pt x="42" y="17"/>
                    <a:pt x="21" y="26"/>
                  </a:cubicBezTo>
                  <a:cubicBezTo>
                    <a:pt x="9" y="26"/>
                    <a:pt x="0" y="16"/>
                    <a:pt x="6" y="6"/>
                  </a:cubicBezTo>
                  <a:close/>
                </a:path>
              </a:pathLst>
            </a:custGeom>
            <a:grpFill/>
            <a:ln>
              <a:noFill/>
            </a:ln>
          </p:spPr>
        </p:sp>
        <p:sp>
          <p:nvSpPr>
            <p:cNvPr id="12" name="Freeform 19">
              <a:extLst>
                <a:ext uri="{FF2B5EF4-FFF2-40B4-BE49-F238E27FC236}">
                  <a16:creationId xmlns:a16="http://schemas.microsoft.com/office/drawing/2014/main" id="{55D8869B-B701-4268-9856-876345C8AE3F}"/>
                </a:ext>
              </a:extLst>
            </p:cNvPr>
            <p:cNvSpPr/>
            <p:nvPr/>
          </p:nvSpPr>
          <p:spPr bwMode="auto">
            <a:xfrm rot="5400000">
              <a:off x="11407714" y="2021691"/>
              <a:ext cx="124951" cy="69362"/>
            </a:xfrm>
            <a:custGeom>
              <a:avLst/>
              <a:gdLst/>
              <a:ahLst/>
              <a:cxnLst/>
              <a:rect l="0" t="0" r="r" b="b"/>
              <a:pathLst>
                <a:path w="38" h="23">
                  <a:moveTo>
                    <a:pt x="16" y="0"/>
                  </a:moveTo>
                  <a:cubicBezTo>
                    <a:pt x="38" y="8"/>
                    <a:pt x="31" y="18"/>
                    <a:pt x="10" y="23"/>
                  </a:cubicBezTo>
                  <a:cubicBezTo>
                    <a:pt x="0" y="16"/>
                    <a:pt x="4" y="3"/>
                    <a:pt x="16" y="0"/>
                  </a:cubicBezTo>
                  <a:close/>
                </a:path>
              </a:pathLst>
            </a:custGeom>
            <a:grpFill/>
            <a:ln>
              <a:noFill/>
            </a:ln>
          </p:spPr>
        </p:sp>
        <p:sp>
          <p:nvSpPr>
            <p:cNvPr id="13" name="Freeform 20">
              <a:extLst>
                <a:ext uri="{FF2B5EF4-FFF2-40B4-BE49-F238E27FC236}">
                  <a16:creationId xmlns:a16="http://schemas.microsoft.com/office/drawing/2014/main" id="{A25CA59C-849F-4CE4-A9B0-293F98DE2C7C}"/>
                </a:ext>
              </a:extLst>
            </p:cNvPr>
            <p:cNvSpPr/>
            <p:nvPr/>
          </p:nvSpPr>
          <p:spPr bwMode="auto">
            <a:xfrm rot="5400000">
              <a:off x="11414629" y="2272420"/>
              <a:ext cx="128495" cy="78339"/>
            </a:xfrm>
            <a:custGeom>
              <a:avLst/>
              <a:gdLst/>
              <a:ahLst/>
              <a:cxnLst/>
              <a:rect l="0" t="0" r="r" b="b"/>
              <a:pathLst>
                <a:path w="39" h="26">
                  <a:moveTo>
                    <a:pt x="24" y="0"/>
                  </a:moveTo>
                  <a:cubicBezTo>
                    <a:pt x="39" y="3"/>
                    <a:pt x="36" y="26"/>
                    <a:pt x="20" y="26"/>
                  </a:cubicBezTo>
                  <a:cubicBezTo>
                    <a:pt x="0" y="18"/>
                    <a:pt x="3" y="3"/>
                    <a:pt x="24" y="0"/>
                  </a:cubicBezTo>
                  <a:close/>
                </a:path>
              </a:pathLst>
            </a:custGeom>
            <a:grpFill/>
            <a:ln>
              <a:noFill/>
            </a:ln>
          </p:spPr>
        </p:sp>
        <p:sp>
          <p:nvSpPr>
            <p:cNvPr id="14" name="Freeform 22">
              <a:extLst>
                <a:ext uri="{FF2B5EF4-FFF2-40B4-BE49-F238E27FC236}">
                  <a16:creationId xmlns:a16="http://schemas.microsoft.com/office/drawing/2014/main" id="{FE000DB1-AAA1-4BFF-8F14-53624C2F9E0B}"/>
                </a:ext>
              </a:extLst>
            </p:cNvPr>
            <p:cNvSpPr/>
            <p:nvPr/>
          </p:nvSpPr>
          <p:spPr bwMode="auto">
            <a:xfrm rot="5400000">
              <a:off x="11426398" y="1049544"/>
              <a:ext cx="150648" cy="99554"/>
            </a:xfrm>
            <a:custGeom>
              <a:avLst/>
              <a:gdLst/>
              <a:ahLst/>
              <a:cxnLst/>
              <a:rect l="0" t="0" r="r" b="b"/>
              <a:pathLst>
                <a:path w="46" h="33">
                  <a:moveTo>
                    <a:pt x="26" y="0"/>
                  </a:moveTo>
                  <a:cubicBezTo>
                    <a:pt x="29" y="0"/>
                    <a:pt x="46" y="16"/>
                    <a:pt x="38" y="22"/>
                  </a:cubicBezTo>
                  <a:cubicBezTo>
                    <a:pt x="16" y="33"/>
                    <a:pt x="0" y="5"/>
                    <a:pt x="26" y="0"/>
                  </a:cubicBezTo>
                  <a:close/>
                </a:path>
              </a:pathLst>
            </a:custGeom>
            <a:grpFill/>
            <a:ln>
              <a:noFill/>
            </a:ln>
          </p:spPr>
        </p:sp>
        <p:sp>
          <p:nvSpPr>
            <p:cNvPr id="15" name="Freeform 23">
              <a:extLst>
                <a:ext uri="{FF2B5EF4-FFF2-40B4-BE49-F238E27FC236}">
                  <a16:creationId xmlns:a16="http://schemas.microsoft.com/office/drawing/2014/main" id="{5EEFBC14-7E5B-47B2-B5E3-E90991F89191}"/>
                </a:ext>
              </a:extLst>
            </p:cNvPr>
            <p:cNvSpPr/>
            <p:nvPr/>
          </p:nvSpPr>
          <p:spPr bwMode="auto">
            <a:xfrm rot="5400000">
              <a:off x="11440085" y="836978"/>
              <a:ext cx="134697" cy="81603"/>
            </a:xfrm>
            <a:custGeom>
              <a:avLst/>
              <a:gdLst/>
              <a:ahLst/>
              <a:cxnLst/>
              <a:rect l="0" t="0" r="r" b="b"/>
              <a:pathLst>
                <a:path w="41" h="27">
                  <a:moveTo>
                    <a:pt x="19" y="0"/>
                  </a:moveTo>
                  <a:cubicBezTo>
                    <a:pt x="41" y="10"/>
                    <a:pt x="28" y="27"/>
                    <a:pt x="8" y="20"/>
                  </a:cubicBezTo>
                  <a:cubicBezTo>
                    <a:pt x="0" y="8"/>
                    <a:pt x="7" y="2"/>
                    <a:pt x="19" y="0"/>
                  </a:cubicBezTo>
                  <a:close/>
                </a:path>
              </a:pathLst>
            </a:custGeom>
            <a:grpFill/>
            <a:ln>
              <a:noFill/>
            </a:ln>
          </p:spPr>
        </p:sp>
        <p:sp>
          <p:nvSpPr>
            <p:cNvPr id="16" name="Freeform 26">
              <a:extLst>
                <a:ext uri="{FF2B5EF4-FFF2-40B4-BE49-F238E27FC236}">
                  <a16:creationId xmlns:a16="http://schemas.microsoft.com/office/drawing/2014/main" id="{00AFF6E4-A34A-4FD3-8C57-BB96114822D1}"/>
                </a:ext>
              </a:extLst>
            </p:cNvPr>
            <p:cNvSpPr/>
            <p:nvPr/>
          </p:nvSpPr>
          <p:spPr bwMode="auto">
            <a:xfrm rot="5400000">
              <a:off x="11427309" y="1320685"/>
              <a:ext cx="127608" cy="78339"/>
            </a:xfrm>
            <a:custGeom>
              <a:avLst/>
              <a:gdLst/>
              <a:ahLst/>
              <a:cxnLst/>
              <a:rect l="0" t="0" r="r" b="b"/>
              <a:pathLst>
                <a:path w="39" h="26">
                  <a:moveTo>
                    <a:pt x="24" y="0"/>
                  </a:moveTo>
                  <a:cubicBezTo>
                    <a:pt x="39" y="2"/>
                    <a:pt x="36" y="26"/>
                    <a:pt x="20" y="25"/>
                  </a:cubicBezTo>
                  <a:cubicBezTo>
                    <a:pt x="0" y="18"/>
                    <a:pt x="3" y="3"/>
                    <a:pt x="24" y="0"/>
                  </a:cubicBezTo>
                  <a:close/>
                </a:path>
              </a:pathLst>
            </a:custGeom>
            <a:grpFill/>
            <a:ln>
              <a:noFill/>
            </a:ln>
          </p:spPr>
        </p:sp>
        <p:sp>
          <p:nvSpPr>
            <p:cNvPr id="17" name="Freeform 27">
              <a:extLst>
                <a:ext uri="{FF2B5EF4-FFF2-40B4-BE49-F238E27FC236}">
                  <a16:creationId xmlns:a16="http://schemas.microsoft.com/office/drawing/2014/main" id="{C63A8474-C075-4441-A0B3-52286EA50093}"/>
                </a:ext>
              </a:extLst>
            </p:cNvPr>
            <p:cNvSpPr/>
            <p:nvPr/>
          </p:nvSpPr>
          <p:spPr bwMode="auto">
            <a:xfrm rot="5400000">
              <a:off x="11407470" y="1778440"/>
              <a:ext cx="131153" cy="93843"/>
            </a:xfrm>
            <a:custGeom>
              <a:avLst/>
              <a:gdLst/>
              <a:ahLst/>
              <a:cxnLst/>
              <a:rect l="0" t="0" r="r" b="b"/>
              <a:pathLst>
                <a:path w="40" h="31">
                  <a:moveTo>
                    <a:pt x="22" y="0"/>
                  </a:moveTo>
                  <a:cubicBezTo>
                    <a:pt x="39" y="3"/>
                    <a:pt x="40" y="31"/>
                    <a:pt x="16" y="25"/>
                  </a:cubicBezTo>
                  <a:cubicBezTo>
                    <a:pt x="0" y="7"/>
                    <a:pt x="13" y="4"/>
                    <a:pt x="22" y="0"/>
                  </a:cubicBezTo>
                  <a:close/>
                </a:path>
              </a:pathLst>
            </a:custGeom>
            <a:grpFill/>
            <a:ln>
              <a:noFill/>
            </a:ln>
          </p:spPr>
        </p:sp>
        <p:sp>
          <p:nvSpPr>
            <p:cNvPr id="18" name="Freeform 28">
              <a:extLst>
                <a:ext uri="{FF2B5EF4-FFF2-40B4-BE49-F238E27FC236}">
                  <a16:creationId xmlns:a16="http://schemas.microsoft.com/office/drawing/2014/main" id="{35DA4698-A2ED-4512-8887-F12D3F14372A}"/>
                </a:ext>
              </a:extLst>
            </p:cNvPr>
            <p:cNvSpPr/>
            <p:nvPr/>
          </p:nvSpPr>
          <p:spPr bwMode="auto">
            <a:xfrm rot="5400000">
              <a:off x="11404869" y="1535195"/>
              <a:ext cx="127608" cy="69362"/>
            </a:xfrm>
            <a:custGeom>
              <a:avLst/>
              <a:gdLst/>
              <a:ahLst/>
              <a:cxnLst/>
              <a:rect l="0" t="0" r="r" b="b"/>
              <a:pathLst>
                <a:path w="39" h="23">
                  <a:moveTo>
                    <a:pt x="16" y="0"/>
                  </a:moveTo>
                  <a:cubicBezTo>
                    <a:pt x="39" y="7"/>
                    <a:pt x="31" y="17"/>
                    <a:pt x="11" y="23"/>
                  </a:cubicBezTo>
                  <a:cubicBezTo>
                    <a:pt x="0" y="16"/>
                    <a:pt x="4" y="2"/>
                    <a:pt x="16" y="0"/>
                  </a:cubicBezTo>
                  <a:close/>
                </a:path>
              </a:pathLst>
            </a:custGeom>
            <a:grpFill/>
            <a:ln>
              <a:noFill/>
            </a:ln>
          </p:spPr>
        </p:sp>
        <p:sp>
          <p:nvSpPr>
            <p:cNvPr id="19" name="Freeform 30">
              <a:extLst>
                <a:ext uri="{FF2B5EF4-FFF2-40B4-BE49-F238E27FC236}">
                  <a16:creationId xmlns:a16="http://schemas.microsoft.com/office/drawing/2014/main" id="{3358E118-D590-4E50-B21C-6CDAA1CCAFCB}"/>
                </a:ext>
              </a:extLst>
            </p:cNvPr>
            <p:cNvSpPr/>
            <p:nvPr/>
          </p:nvSpPr>
          <p:spPr bwMode="auto">
            <a:xfrm rot="5400000">
              <a:off x="11480119" y="1078297"/>
              <a:ext cx="9748" cy="5712"/>
            </a:xfrm>
            <a:custGeom>
              <a:avLst/>
              <a:gdLst/>
              <a:ahLst/>
              <a:cxnLst/>
              <a:rect l="0" t="0" r="r" b="b"/>
              <a:pathLst>
                <a:path w="3" h="2">
                  <a:moveTo>
                    <a:pt x="1" y="0"/>
                  </a:moveTo>
                  <a:cubicBezTo>
                    <a:pt x="2" y="1"/>
                    <a:pt x="3" y="2"/>
                    <a:pt x="2" y="2"/>
                  </a:cubicBezTo>
                  <a:cubicBezTo>
                    <a:pt x="1" y="2"/>
                    <a:pt x="0" y="1"/>
                    <a:pt x="1" y="0"/>
                  </a:cubicBezTo>
                  <a:close/>
                </a:path>
              </a:pathLst>
            </a:custGeom>
            <a:grpFill/>
            <a:ln>
              <a:noFill/>
            </a:ln>
          </p:spPr>
        </p:sp>
        <p:sp>
          <p:nvSpPr>
            <p:cNvPr id="20" name="Freeform 43">
              <a:extLst>
                <a:ext uri="{FF2B5EF4-FFF2-40B4-BE49-F238E27FC236}">
                  <a16:creationId xmlns:a16="http://schemas.microsoft.com/office/drawing/2014/main" id="{F1EE889E-60FF-423F-ADCB-6CBEE853A040}"/>
                </a:ext>
              </a:extLst>
            </p:cNvPr>
            <p:cNvSpPr/>
            <p:nvPr/>
          </p:nvSpPr>
          <p:spPr bwMode="auto">
            <a:xfrm rot="5400000">
              <a:off x="11194111" y="860614"/>
              <a:ext cx="143559" cy="75075"/>
            </a:xfrm>
            <a:custGeom>
              <a:avLst/>
              <a:gdLst/>
              <a:ahLst/>
              <a:cxnLst/>
              <a:rect l="0" t="0" r="r" b="b"/>
              <a:pathLst>
                <a:path w="44" h="25">
                  <a:moveTo>
                    <a:pt x="28" y="0"/>
                  </a:moveTo>
                  <a:cubicBezTo>
                    <a:pt x="44" y="2"/>
                    <a:pt x="38" y="22"/>
                    <a:pt x="25" y="25"/>
                  </a:cubicBezTo>
                  <a:cubicBezTo>
                    <a:pt x="0" y="25"/>
                    <a:pt x="9" y="5"/>
                    <a:pt x="28" y="0"/>
                  </a:cubicBezTo>
                  <a:close/>
                </a:path>
              </a:pathLst>
            </a:custGeom>
            <a:grpFill/>
            <a:ln>
              <a:noFill/>
            </a:ln>
          </p:spPr>
        </p:sp>
        <p:sp>
          <p:nvSpPr>
            <p:cNvPr id="21" name="Freeform 51">
              <a:extLst>
                <a:ext uri="{FF2B5EF4-FFF2-40B4-BE49-F238E27FC236}">
                  <a16:creationId xmlns:a16="http://schemas.microsoft.com/office/drawing/2014/main" id="{A4AA0634-0A7C-4A35-8EB7-775200F129FD}"/>
                </a:ext>
              </a:extLst>
            </p:cNvPr>
            <p:cNvSpPr/>
            <p:nvPr/>
          </p:nvSpPr>
          <p:spPr bwMode="auto">
            <a:xfrm rot="5400000">
              <a:off x="11167080" y="1015030"/>
              <a:ext cx="115202" cy="90579"/>
            </a:xfrm>
            <a:custGeom>
              <a:avLst/>
              <a:gdLst/>
              <a:ahLst/>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sp>
        <p:sp>
          <p:nvSpPr>
            <p:cNvPr id="22" name="Freeform 52">
              <a:extLst>
                <a:ext uri="{FF2B5EF4-FFF2-40B4-BE49-F238E27FC236}">
                  <a16:creationId xmlns:a16="http://schemas.microsoft.com/office/drawing/2014/main" id="{EBA21558-CAC3-445C-8882-5D4A0C6D2A0E}"/>
                </a:ext>
              </a:extLst>
            </p:cNvPr>
            <p:cNvSpPr/>
            <p:nvPr/>
          </p:nvSpPr>
          <p:spPr bwMode="auto">
            <a:xfrm rot="5400000">
              <a:off x="11164085" y="450599"/>
              <a:ext cx="118747" cy="81603"/>
            </a:xfrm>
            <a:custGeom>
              <a:avLst/>
              <a:gdLst/>
              <a:ahLst/>
              <a:cxnLst/>
              <a:rect l="0" t="0" r="r" b="b"/>
              <a:pathLst>
                <a:path w="36" h="27">
                  <a:moveTo>
                    <a:pt x="21" y="0"/>
                  </a:moveTo>
                  <a:cubicBezTo>
                    <a:pt x="33" y="3"/>
                    <a:pt x="36" y="23"/>
                    <a:pt x="22" y="27"/>
                  </a:cubicBezTo>
                  <a:cubicBezTo>
                    <a:pt x="3" y="25"/>
                    <a:pt x="0" y="1"/>
                    <a:pt x="21" y="0"/>
                  </a:cubicBezTo>
                  <a:close/>
                </a:path>
              </a:pathLst>
            </a:custGeom>
            <a:grpFill/>
            <a:ln>
              <a:noFill/>
            </a:ln>
          </p:spPr>
        </p:sp>
        <p:sp>
          <p:nvSpPr>
            <p:cNvPr id="23" name="Freeform 53">
              <a:extLst>
                <a:ext uri="{FF2B5EF4-FFF2-40B4-BE49-F238E27FC236}">
                  <a16:creationId xmlns:a16="http://schemas.microsoft.com/office/drawing/2014/main" id="{2E9415F1-5D31-4C25-9E26-203EEF500877}"/>
                </a:ext>
              </a:extLst>
            </p:cNvPr>
            <p:cNvSpPr/>
            <p:nvPr/>
          </p:nvSpPr>
          <p:spPr bwMode="auto">
            <a:xfrm rot="5400000">
              <a:off x="11155166" y="1253803"/>
              <a:ext cx="127608" cy="79154"/>
            </a:xfrm>
            <a:custGeom>
              <a:avLst/>
              <a:gdLst/>
              <a:ahLst/>
              <a:cxnLst/>
              <a:rect l="0" t="0" r="r" b="b"/>
              <a:pathLst>
                <a:path w="39" h="26">
                  <a:moveTo>
                    <a:pt x="24" y="0"/>
                  </a:moveTo>
                  <a:cubicBezTo>
                    <a:pt x="39" y="3"/>
                    <a:pt x="36" y="26"/>
                    <a:pt x="20" y="26"/>
                  </a:cubicBezTo>
                  <a:cubicBezTo>
                    <a:pt x="0" y="18"/>
                    <a:pt x="3" y="3"/>
                    <a:pt x="24" y="0"/>
                  </a:cubicBezTo>
                  <a:close/>
                </a:path>
              </a:pathLst>
            </a:custGeom>
            <a:grpFill/>
            <a:ln>
              <a:noFill/>
            </a:ln>
          </p:spPr>
        </p:sp>
        <p:sp>
          <p:nvSpPr>
            <p:cNvPr id="24" name="Freeform 54">
              <a:extLst>
                <a:ext uri="{FF2B5EF4-FFF2-40B4-BE49-F238E27FC236}">
                  <a16:creationId xmlns:a16="http://schemas.microsoft.com/office/drawing/2014/main" id="{622FC1F6-879A-45BA-8752-08020C39CE29}"/>
                </a:ext>
              </a:extLst>
            </p:cNvPr>
            <p:cNvSpPr/>
            <p:nvPr/>
          </p:nvSpPr>
          <p:spPr bwMode="auto">
            <a:xfrm rot="5400000">
              <a:off x="11141013" y="614227"/>
              <a:ext cx="134697" cy="105266"/>
            </a:xfrm>
            <a:custGeom>
              <a:avLst/>
              <a:gdLst/>
              <a:ahLst/>
              <a:cxnLst/>
              <a:rect l="0" t="0" r="r" b="b"/>
              <a:pathLst>
                <a:path w="41" h="35">
                  <a:moveTo>
                    <a:pt x="28" y="2"/>
                  </a:moveTo>
                  <a:cubicBezTo>
                    <a:pt x="37" y="0"/>
                    <a:pt x="41" y="13"/>
                    <a:pt x="40" y="21"/>
                  </a:cubicBezTo>
                  <a:cubicBezTo>
                    <a:pt x="22" y="35"/>
                    <a:pt x="0" y="10"/>
                    <a:pt x="28" y="2"/>
                  </a:cubicBezTo>
                  <a:close/>
                </a:path>
              </a:pathLst>
            </a:custGeom>
            <a:grpFill/>
            <a:ln>
              <a:noFill/>
            </a:ln>
          </p:spPr>
        </p:sp>
        <p:sp>
          <p:nvSpPr>
            <p:cNvPr id="25" name="Freeform 55">
              <a:extLst>
                <a:ext uri="{FF2B5EF4-FFF2-40B4-BE49-F238E27FC236}">
                  <a16:creationId xmlns:a16="http://schemas.microsoft.com/office/drawing/2014/main" id="{BA09826C-58E2-48C5-9666-333326C2CA44}"/>
                </a:ext>
              </a:extLst>
            </p:cNvPr>
            <p:cNvSpPr/>
            <p:nvPr/>
          </p:nvSpPr>
          <p:spPr bwMode="auto">
            <a:xfrm rot="5400000">
              <a:off x="11155026" y="1463404"/>
              <a:ext cx="131153" cy="69362"/>
            </a:xfrm>
            <a:custGeom>
              <a:avLst/>
              <a:gdLst/>
              <a:ahLst/>
              <a:cxnLst/>
              <a:rect l="0" t="0" r="r" b="b"/>
              <a:pathLst>
                <a:path w="40" h="23">
                  <a:moveTo>
                    <a:pt x="24" y="0"/>
                  </a:moveTo>
                  <a:cubicBezTo>
                    <a:pt x="40" y="0"/>
                    <a:pt x="38" y="20"/>
                    <a:pt x="25" y="23"/>
                  </a:cubicBezTo>
                  <a:cubicBezTo>
                    <a:pt x="0" y="22"/>
                    <a:pt x="6" y="3"/>
                    <a:pt x="24" y="0"/>
                  </a:cubicBezTo>
                  <a:close/>
                </a:path>
              </a:pathLst>
            </a:custGeom>
            <a:grpFill/>
            <a:ln>
              <a:noFill/>
            </a:ln>
          </p:spPr>
        </p:sp>
        <p:sp>
          <p:nvSpPr>
            <p:cNvPr id="26" name="Freeform 56">
              <a:extLst>
                <a:ext uri="{FF2B5EF4-FFF2-40B4-BE49-F238E27FC236}">
                  <a16:creationId xmlns:a16="http://schemas.microsoft.com/office/drawing/2014/main" id="{A6D3555F-4EA1-4EA7-9D08-2D75CE51927B}"/>
                </a:ext>
              </a:extLst>
            </p:cNvPr>
            <p:cNvSpPr/>
            <p:nvPr/>
          </p:nvSpPr>
          <p:spPr bwMode="auto">
            <a:xfrm rot="5400000">
              <a:off x="11101585" y="2335317"/>
              <a:ext cx="128495" cy="72626"/>
            </a:xfrm>
            <a:custGeom>
              <a:avLst/>
              <a:gdLst/>
              <a:ahLst/>
              <a:cxnLst/>
              <a:rect l="0" t="0" r="r" b="b"/>
              <a:pathLst>
                <a:path w="39" h="24">
                  <a:moveTo>
                    <a:pt x="21" y="0"/>
                  </a:moveTo>
                  <a:cubicBezTo>
                    <a:pt x="37" y="0"/>
                    <a:pt x="39" y="23"/>
                    <a:pt x="22" y="24"/>
                  </a:cubicBezTo>
                  <a:cubicBezTo>
                    <a:pt x="7" y="22"/>
                    <a:pt x="0" y="5"/>
                    <a:pt x="21" y="0"/>
                  </a:cubicBezTo>
                  <a:close/>
                </a:path>
              </a:pathLst>
            </a:custGeom>
            <a:grpFill/>
            <a:ln>
              <a:noFill/>
            </a:ln>
          </p:spPr>
        </p:sp>
        <p:sp>
          <p:nvSpPr>
            <p:cNvPr id="27" name="Freeform 57">
              <a:extLst>
                <a:ext uri="{FF2B5EF4-FFF2-40B4-BE49-F238E27FC236}">
                  <a16:creationId xmlns:a16="http://schemas.microsoft.com/office/drawing/2014/main" id="{60FA20E8-EDAA-4310-B870-97807901AC18}"/>
                </a:ext>
              </a:extLst>
            </p:cNvPr>
            <p:cNvSpPr/>
            <p:nvPr/>
          </p:nvSpPr>
          <p:spPr bwMode="auto">
            <a:xfrm rot="5400000">
              <a:off x="11141175" y="1673149"/>
              <a:ext cx="140901" cy="93843"/>
            </a:xfrm>
            <a:custGeom>
              <a:avLst/>
              <a:gdLst/>
              <a:ahLst/>
              <a:cxnLst/>
              <a:rect l="0" t="0" r="r" b="b"/>
              <a:pathLst>
                <a:path w="43" h="31">
                  <a:moveTo>
                    <a:pt x="27" y="3"/>
                  </a:moveTo>
                  <a:cubicBezTo>
                    <a:pt x="35" y="0"/>
                    <a:pt x="43" y="17"/>
                    <a:pt x="40" y="23"/>
                  </a:cubicBezTo>
                  <a:cubicBezTo>
                    <a:pt x="21" y="31"/>
                    <a:pt x="0" y="15"/>
                    <a:pt x="27" y="3"/>
                  </a:cubicBezTo>
                  <a:close/>
                </a:path>
              </a:pathLst>
            </a:custGeom>
            <a:grpFill/>
            <a:ln>
              <a:noFill/>
            </a:ln>
          </p:spPr>
        </p:sp>
        <p:sp>
          <p:nvSpPr>
            <p:cNvPr id="28" name="Freeform 59">
              <a:extLst>
                <a:ext uri="{FF2B5EF4-FFF2-40B4-BE49-F238E27FC236}">
                  <a16:creationId xmlns:a16="http://schemas.microsoft.com/office/drawing/2014/main" id="{F5552AA2-C2AB-4D59-B6EF-E8E5EE110E52}"/>
                </a:ext>
              </a:extLst>
            </p:cNvPr>
            <p:cNvSpPr/>
            <p:nvPr/>
          </p:nvSpPr>
          <p:spPr bwMode="auto">
            <a:xfrm rot="5400000">
              <a:off x="11120625" y="255502"/>
              <a:ext cx="124063" cy="78339"/>
            </a:xfrm>
            <a:custGeom>
              <a:avLst/>
              <a:gdLst/>
              <a:ahLst/>
              <a:cxnLst/>
              <a:rect l="0" t="0" r="r" b="b"/>
              <a:pathLst>
                <a:path w="38" h="26">
                  <a:moveTo>
                    <a:pt x="22" y="0"/>
                  </a:moveTo>
                  <a:cubicBezTo>
                    <a:pt x="38" y="3"/>
                    <a:pt x="33" y="25"/>
                    <a:pt x="18" y="26"/>
                  </a:cubicBezTo>
                  <a:cubicBezTo>
                    <a:pt x="0" y="20"/>
                    <a:pt x="6" y="3"/>
                    <a:pt x="22" y="0"/>
                  </a:cubicBezTo>
                  <a:close/>
                </a:path>
              </a:pathLst>
            </a:custGeom>
            <a:grpFill/>
            <a:ln>
              <a:noFill/>
            </a:ln>
          </p:spPr>
        </p:sp>
        <p:sp>
          <p:nvSpPr>
            <p:cNvPr id="29" name="Freeform 60">
              <a:extLst>
                <a:ext uri="{FF2B5EF4-FFF2-40B4-BE49-F238E27FC236}">
                  <a16:creationId xmlns:a16="http://schemas.microsoft.com/office/drawing/2014/main" id="{0BA267D0-8F6B-4803-B948-70E29B4587EB}"/>
                </a:ext>
              </a:extLst>
            </p:cNvPr>
            <p:cNvSpPr/>
            <p:nvPr/>
          </p:nvSpPr>
          <p:spPr bwMode="auto">
            <a:xfrm rot="5400000">
              <a:off x="11115856" y="1902943"/>
              <a:ext cx="131153" cy="69362"/>
            </a:xfrm>
            <a:custGeom>
              <a:avLst/>
              <a:gdLst/>
              <a:ahLst/>
              <a:cxnLst/>
              <a:rect l="0" t="0" r="r" b="b"/>
              <a:pathLst>
                <a:path w="40" h="23">
                  <a:moveTo>
                    <a:pt x="24" y="0"/>
                  </a:moveTo>
                  <a:cubicBezTo>
                    <a:pt x="40" y="0"/>
                    <a:pt x="38" y="20"/>
                    <a:pt x="25" y="23"/>
                  </a:cubicBezTo>
                  <a:cubicBezTo>
                    <a:pt x="0" y="22"/>
                    <a:pt x="6" y="4"/>
                    <a:pt x="24" y="0"/>
                  </a:cubicBezTo>
                  <a:close/>
                </a:path>
              </a:pathLst>
            </a:custGeom>
            <a:grpFill/>
            <a:ln>
              <a:noFill/>
            </a:ln>
          </p:spPr>
        </p:sp>
        <p:sp>
          <p:nvSpPr>
            <p:cNvPr id="30" name="Freeform 61">
              <a:extLst>
                <a:ext uri="{FF2B5EF4-FFF2-40B4-BE49-F238E27FC236}">
                  <a16:creationId xmlns:a16="http://schemas.microsoft.com/office/drawing/2014/main" id="{86E372A3-B9F4-4FEE-8B96-D9AD879E214E}"/>
                </a:ext>
              </a:extLst>
            </p:cNvPr>
            <p:cNvSpPr/>
            <p:nvPr/>
          </p:nvSpPr>
          <p:spPr bwMode="auto">
            <a:xfrm rot="5400000">
              <a:off x="11082153" y="2137303"/>
              <a:ext cx="137356" cy="99554"/>
            </a:xfrm>
            <a:custGeom>
              <a:avLst/>
              <a:gdLst/>
              <a:ahLst/>
              <a:cxnLst/>
              <a:rect l="0" t="0" r="r" b="b"/>
              <a:pathLst>
                <a:path w="42" h="33">
                  <a:moveTo>
                    <a:pt x="25" y="1"/>
                  </a:moveTo>
                  <a:cubicBezTo>
                    <a:pt x="42" y="14"/>
                    <a:pt x="15" y="33"/>
                    <a:pt x="4" y="19"/>
                  </a:cubicBezTo>
                  <a:cubicBezTo>
                    <a:pt x="0" y="5"/>
                    <a:pt x="16" y="0"/>
                    <a:pt x="25" y="1"/>
                  </a:cubicBezTo>
                  <a:close/>
                </a:path>
              </a:pathLst>
            </a:custGeom>
            <a:grpFill/>
            <a:ln>
              <a:noFill/>
            </a:ln>
          </p:spPr>
        </p:sp>
        <p:sp>
          <p:nvSpPr>
            <p:cNvPr id="31" name="Freeform 5">
              <a:extLst>
                <a:ext uri="{FF2B5EF4-FFF2-40B4-BE49-F238E27FC236}">
                  <a16:creationId xmlns:a16="http://schemas.microsoft.com/office/drawing/2014/main" id="{FF0C4564-5DA6-4224-A8B7-85CE1323DE8F}"/>
                </a:ext>
              </a:extLst>
            </p:cNvPr>
            <p:cNvSpPr/>
            <p:nvPr/>
          </p:nvSpPr>
          <p:spPr bwMode="auto">
            <a:xfrm rot="5400000">
              <a:off x="11410824" y="2818299"/>
              <a:ext cx="121406" cy="81603"/>
            </a:xfrm>
            <a:custGeom>
              <a:avLst/>
              <a:gdLst/>
              <a:ahLst/>
              <a:cxnLst/>
              <a:rect l="0" t="0" r="r" b="b"/>
              <a:pathLst>
                <a:path w="37" h="27">
                  <a:moveTo>
                    <a:pt x="20" y="1"/>
                  </a:moveTo>
                  <a:cubicBezTo>
                    <a:pt x="31" y="1"/>
                    <a:pt x="37" y="24"/>
                    <a:pt x="22" y="27"/>
                  </a:cubicBezTo>
                  <a:cubicBezTo>
                    <a:pt x="2" y="27"/>
                    <a:pt x="0" y="0"/>
                    <a:pt x="20" y="1"/>
                  </a:cubicBezTo>
                  <a:close/>
                </a:path>
              </a:pathLst>
            </a:custGeom>
            <a:grpFill/>
            <a:ln>
              <a:noFill/>
            </a:ln>
          </p:spPr>
        </p:sp>
        <p:sp>
          <p:nvSpPr>
            <p:cNvPr id="32" name="Freeform 6">
              <a:extLst>
                <a:ext uri="{FF2B5EF4-FFF2-40B4-BE49-F238E27FC236}">
                  <a16:creationId xmlns:a16="http://schemas.microsoft.com/office/drawing/2014/main" id="{19F31D0D-C43D-4BB0-A13C-9524B84117D4}"/>
                </a:ext>
              </a:extLst>
            </p:cNvPr>
            <p:cNvSpPr/>
            <p:nvPr/>
          </p:nvSpPr>
          <p:spPr bwMode="auto">
            <a:xfrm rot="5400000">
              <a:off x="11391700" y="5088176"/>
              <a:ext cx="124063" cy="87315"/>
            </a:xfrm>
            <a:custGeom>
              <a:avLst/>
              <a:gdLst/>
              <a:ahLst/>
              <a:cxnLst/>
              <a:rect l="0" t="0" r="r" b="b"/>
              <a:pathLst>
                <a:path w="38" h="29">
                  <a:moveTo>
                    <a:pt x="12" y="3"/>
                  </a:moveTo>
                  <a:cubicBezTo>
                    <a:pt x="34" y="0"/>
                    <a:pt x="38" y="26"/>
                    <a:pt x="15" y="29"/>
                  </a:cubicBezTo>
                  <a:cubicBezTo>
                    <a:pt x="4" y="23"/>
                    <a:pt x="0" y="9"/>
                    <a:pt x="12" y="3"/>
                  </a:cubicBezTo>
                  <a:close/>
                </a:path>
              </a:pathLst>
            </a:custGeom>
            <a:grpFill/>
            <a:ln>
              <a:noFill/>
            </a:ln>
          </p:spPr>
        </p:sp>
        <p:sp>
          <p:nvSpPr>
            <p:cNvPr id="33" name="Freeform 7">
              <a:extLst>
                <a:ext uri="{FF2B5EF4-FFF2-40B4-BE49-F238E27FC236}">
                  <a16:creationId xmlns:a16="http://schemas.microsoft.com/office/drawing/2014/main" id="{6B32FB03-B0FE-4731-BE41-C59AFB49FBF5}"/>
                </a:ext>
              </a:extLst>
            </p:cNvPr>
            <p:cNvSpPr/>
            <p:nvPr/>
          </p:nvSpPr>
          <p:spPr bwMode="auto">
            <a:xfrm rot="5400000">
              <a:off x="11371127" y="2531128"/>
              <a:ext cx="138242" cy="100371"/>
            </a:xfrm>
            <a:custGeom>
              <a:avLst/>
              <a:gdLst/>
              <a:ahLst/>
              <a:cxnLst/>
              <a:rect l="0" t="0" r="r" b="b"/>
              <a:pathLst>
                <a:path w="42" h="33">
                  <a:moveTo>
                    <a:pt x="25" y="1"/>
                  </a:moveTo>
                  <a:cubicBezTo>
                    <a:pt x="42" y="14"/>
                    <a:pt x="15" y="33"/>
                    <a:pt x="4" y="19"/>
                  </a:cubicBezTo>
                  <a:cubicBezTo>
                    <a:pt x="0" y="6"/>
                    <a:pt x="15" y="0"/>
                    <a:pt x="25" y="1"/>
                  </a:cubicBezTo>
                  <a:close/>
                </a:path>
              </a:pathLst>
            </a:custGeom>
            <a:grpFill/>
            <a:ln>
              <a:noFill/>
            </a:ln>
          </p:spPr>
        </p:sp>
        <p:sp>
          <p:nvSpPr>
            <p:cNvPr id="34" name="Freeform 8">
              <a:extLst>
                <a:ext uri="{FF2B5EF4-FFF2-40B4-BE49-F238E27FC236}">
                  <a16:creationId xmlns:a16="http://schemas.microsoft.com/office/drawing/2014/main" id="{BDD5B6F0-1E17-4DCD-AE5F-ED8C48892FEF}"/>
                </a:ext>
              </a:extLst>
            </p:cNvPr>
            <p:cNvSpPr/>
            <p:nvPr/>
          </p:nvSpPr>
          <p:spPr bwMode="auto">
            <a:xfrm rot="5400000">
              <a:off x="11401349" y="4735882"/>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35" name="Freeform 9">
              <a:extLst>
                <a:ext uri="{FF2B5EF4-FFF2-40B4-BE49-F238E27FC236}">
                  <a16:creationId xmlns:a16="http://schemas.microsoft.com/office/drawing/2014/main" id="{0290BE17-E89B-4AF9-B3F6-AF4884D52467}"/>
                </a:ext>
              </a:extLst>
            </p:cNvPr>
            <p:cNvSpPr/>
            <p:nvPr/>
          </p:nvSpPr>
          <p:spPr bwMode="auto">
            <a:xfrm rot="5400000">
              <a:off x="11409487" y="4455410"/>
              <a:ext cx="121406" cy="88130"/>
            </a:xfrm>
            <a:custGeom>
              <a:avLst/>
              <a:gdLst/>
              <a:ahLst/>
              <a:cxnLst/>
              <a:rect l="0" t="0" r="r" b="b"/>
              <a:pathLst>
                <a:path w="37" h="29">
                  <a:moveTo>
                    <a:pt x="18" y="4"/>
                  </a:moveTo>
                  <a:cubicBezTo>
                    <a:pt x="35" y="0"/>
                    <a:pt x="37" y="28"/>
                    <a:pt x="22" y="29"/>
                  </a:cubicBezTo>
                  <a:cubicBezTo>
                    <a:pt x="7" y="28"/>
                    <a:pt x="0" y="14"/>
                    <a:pt x="18" y="4"/>
                  </a:cubicBezTo>
                  <a:close/>
                </a:path>
              </a:pathLst>
            </a:custGeom>
            <a:grpFill/>
            <a:ln>
              <a:noFill/>
            </a:ln>
          </p:spPr>
        </p:sp>
        <p:sp>
          <p:nvSpPr>
            <p:cNvPr id="36" name="Freeform 11">
              <a:extLst>
                <a:ext uri="{FF2B5EF4-FFF2-40B4-BE49-F238E27FC236}">
                  <a16:creationId xmlns:a16="http://schemas.microsoft.com/office/drawing/2014/main" id="{85F63089-F77F-4F02-8417-AAC1847FBCA7}"/>
                </a:ext>
              </a:extLst>
            </p:cNvPr>
            <p:cNvSpPr/>
            <p:nvPr/>
          </p:nvSpPr>
          <p:spPr bwMode="auto">
            <a:xfrm rot="5400000">
              <a:off x="11369848" y="4194178"/>
              <a:ext cx="143559" cy="102819"/>
            </a:xfrm>
            <a:custGeom>
              <a:avLst/>
              <a:gdLst/>
              <a:ahLst/>
              <a:cxnLst/>
              <a:rect l="0" t="0" r="r" b="b"/>
              <a:pathLst>
                <a:path w="44" h="34">
                  <a:moveTo>
                    <a:pt x="31" y="1"/>
                  </a:moveTo>
                  <a:cubicBezTo>
                    <a:pt x="39" y="0"/>
                    <a:pt x="44" y="12"/>
                    <a:pt x="42" y="19"/>
                  </a:cubicBezTo>
                  <a:cubicBezTo>
                    <a:pt x="25" y="34"/>
                    <a:pt x="0" y="8"/>
                    <a:pt x="31" y="1"/>
                  </a:cubicBezTo>
                  <a:close/>
                </a:path>
              </a:pathLst>
            </a:custGeom>
            <a:grpFill/>
            <a:ln>
              <a:noFill/>
            </a:ln>
          </p:spPr>
        </p:sp>
        <p:sp>
          <p:nvSpPr>
            <p:cNvPr id="37" name="Freeform 12">
              <a:extLst>
                <a:ext uri="{FF2B5EF4-FFF2-40B4-BE49-F238E27FC236}">
                  <a16:creationId xmlns:a16="http://schemas.microsoft.com/office/drawing/2014/main" id="{7B01CD5E-570F-4CBF-9904-94F30D928C54}"/>
                </a:ext>
              </a:extLst>
            </p:cNvPr>
            <p:cNvSpPr/>
            <p:nvPr/>
          </p:nvSpPr>
          <p:spPr bwMode="auto">
            <a:xfrm rot="5400000">
              <a:off x="11381624" y="3691697"/>
              <a:ext cx="134697" cy="81603"/>
            </a:xfrm>
            <a:custGeom>
              <a:avLst/>
              <a:gdLst/>
              <a:ahLst/>
              <a:cxnLst/>
              <a:rect l="0" t="0" r="r" b="b"/>
              <a:pathLst>
                <a:path w="41" h="27">
                  <a:moveTo>
                    <a:pt x="22" y="0"/>
                  </a:moveTo>
                  <a:cubicBezTo>
                    <a:pt x="41" y="12"/>
                    <a:pt x="24" y="27"/>
                    <a:pt x="8" y="20"/>
                  </a:cubicBezTo>
                  <a:cubicBezTo>
                    <a:pt x="0" y="7"/>
                    <a:pt x="8" y="0"/>
                    <a:pt x="22" y="0"/>
                  </a:cubicBezTo>
                  <a:close/>
                </a:path>
              </a:pathLst>
            </a:custGeom>
            <a:grpFill/>
            <a:ln>
              <a:noFill/>
            </a:ln>
          </p:spPr>
        </p:sp>
        <p:sp>
          <p:nvSpPr>
            <p:cNvPr id="38" name="Freeform 13">
              <a:extLst>
                <a:ext uri="{FF2B5EF4-FFF2-40B4-BE49-F238E27FC236}">
                  <a16:creationId xmlns:a16="http://schemas.microsoft.com/office/drawing/2014/main" id="{7EE6A672-2915-4B03-99A9-9364D5F1521E}"/>
                </a:ext>
              </a:extLst>
            </p:cNvPr>
            <p:cNvSpPr/>
            <p:nvPr/>
          </p:nvSpPr>
          <p:spPr bwMode="auto">
            <a:xfrm rot="5400000">
              <a:off x="11417787" y="3075050"/>
              <a:ext cx="124951" cy="69362"/>
            </a:xfrm>
            <a:custGeom>
              <a:avLst/>
              <a:gdLst/>
              <a:ahLst/>
              <a:cxnLst/>
              <a:rect l="0" t="0" r="r" b="b"/>
              <a:pathLst>
                <a:path w="38" h="23">
                  <a:moveTo>
                    <a:pt x="26" y="0"/>
                  </a:moveTo>
                  <a:cubicBezTo>
                    <a:pt x="38" y="0"/>
                    <a:pt x="37" y="20"/>
                    <a:pt x="25" y="23"/>
                  </a:cubicBezTo>
                  <a:cubicBezTo>
                    <a:pt x="0" y="23"/>
                    <a:pt x="5" y="1"/>
                    <a:pt x="26" y="0"/>
                  </a:cubicBezTo>
                  <a:close/>
                </a:path>
              </a:pathLst>
            </a:custGeom>
            <a:grpFill/>
            <a:ln>
              <a:noFill/>
            </a:ln>
          </p:spPr>
        </p:sp>
        <p:sp>
          <p:nvSpPr>
            <p:cNvPr id="39" name="Freeform 14">
              <a:extLst>
                <a:ext uri="{FF2B5EF4-FFF2-40B4-BE49-F238E27FC236}">
                  <a16:creationId xmlns:a16="http://schemas.microsoft.com/office/drawing/2014/main" id="{2136B643-14E1-443A-BC1C-06ADAE65C30F}"/>
                </a:ext>
              </a:extLst>
            </p:cNvPr>
            <p:cNvSpPr/>
            <p:nvPr/>
          </p:nvSpPr>
          <p:spPr bwMode="auto">
            <a:xfrm rot="5400000">
              <a:off x="11376729" y="3335597"/>
              <a:ext cx="134697" cy="84866"/>
            </a:xfrm>
            <a:custGeom>
              <a:avLst/>
              <a:gdLst/>
              <a:ahLst/>
              <a:cxnLst/>
              <a:rect l="0" t="0" r="r" b="b"/>
              <a:pathLst>
                <a:path w="41" h="28">
                  <a:moveTo>
                    <a:pt x="26" y="1"/>
                  </a:moveTo>
                  <a:cubicBezTo>
                    <a:pt x="34" y="0"/>
                    <a:pt x="41" y="12"/>
                    <a:pt x="39" y="20"/>
                  </a:cubicBezTo>
                  <a:cubicBezTo>
                    <a:pt x="17" y="28"/>
                    <a:pt x="0" y="12"/>
                    <a:pt x="26" y="1"/>
                  </a:cubicBezTo>
                  <a:close/>
                </a:path>
              </a:pathLst>
            </a:custGeom>
            <a:grpFill/>
            <a:ln>
              <a:noFill/>
            </a:ln>
          </p:spPr>
        </p:sp>
        <p:sp>
          <p:nvSpPr>
            <p:cNvPr id="40" name="Freeform 16">
              <a:extLst>
                <a:ext uri="{FF2B5EF4-FFF2-40B4-BE49-F238E27FC236}">
                  <a16:creationId xmlns:a16="http://schemas.microsoft.com/office/drawing/2014/main" id="{867FA393-4F37-4E1A-870B-F96775FAB7E8}"/>
                </a:ext>
              </a:extLst>
            </p:cNvPr>
            <p:cNvSpPr/>
            <p:nvPr/>
          </p:nvSpPr>
          <p:spPr bwMode="auto">
            <a:xfrm rot="5400000">
              <a:off x="11360464" y="3934729"/>
              <a:ext cx="143559" cy="97107"/>
            </a:xfrm>
            <a:custGeom>
              <a:avLst/>
              <a:gdLst/>
              <a:ahLst/>
              <a:cxnLst/>
              <a:rect l="0" t="0" r="r" b="b"/>
              <a:pathLst>
                <a:path w="44" h="32">
                  <a:moveTo>
                    <a:pt x="31" y="1"/>
                  </a:moveTo>
                  <a:cubicBezTo>
                    <a:pt x="40" y="0"/>
                    <a:pt x="44" y="8"/>
                    <a:pt x="43" y="15"/>
                  </a:cubicBezTo>
                  <a:cubicBezTo>
                    <a:pt x="29" y="32"/>
                    <a:pt x="0" y="6"/>
                    <a:pt x="31" y="1"/>
                  </a:cubicBezTo>
                  <a:close/>
                </a:path>
              </a:pathLst>
            </a:custGeom>
            <a:grpFill/>
            <a:ln>
              <a:noFill/>
            </a:ln>
          </p:spPr>
        </p:sp>
        <p:sp>
          <p:nvSpPr>
            <p:cNvPr id="41" name="Freeform 17">
              <a:extLst>
                <a:ext uri="{FF2B5EF4-FFF2-40B4-BE49-F238E27FC236}">
                  <a16:creationId xmlns:a16="http://schemas.microsoft.com/office/drawing/2014/main" id="{E225A1BE-FAD2-4764-A7E4-A6DA07D0573B}"/>
                </a:ext>
              </a:extLst>
            </p:cNvPr>
            <p:cNvSpPr/>
            <p:nvPr/>
          </p:nvSpPr>
          <p:spPr bwMode="auto">
            <a:xfrm rot="5400000">
              <a:off x="11395443" y="5347417"/>
              <a:ext cx="94821" cy="69362"/>
            </a:xfrm>
            <a:custGeom>
              <a:avLst/>
              <a:gdLst/>
              <a:ahLst/>
              <a:cxnLst/>
              <a:rect l="0" t="0" r="r" b="b"/>
              <a:pathLst>
                <a:path w="29" h="23">
                  <a:moveTo>
                    <a:pt x="13" y="0"/>
                  </a:moveTo>
                  <a:cubicBezTo>
                    <a:pt x="27" y="0"/>
                    <a:pt x="29" y="22"/>
                    <a:pt x="13" y="23"/>
                  </a:cubicBezTo>
                  <a:cubicBezTo>
                    <a:pt x="2" y="22"/>
                    <a:pt x="0" y="2"/>
                    <a:pt x="13" y="0"/>
                  </a:cubicBezTo>
                  <a:close/>
                </a:path>
              </a:pathLst>
            </a:custGeom>
            <a:grpFill/>
            <a:ln>
              <a:noFill/>
            </a:ln>
          </p:spPr>
        </p:sp>
        <p:sp>
          <p:nvSpPr>
            <p:cNvPr id="42" name="Freeform 21">
              <a:extLst>
                <a:ext uri="{FF2B5EF4-FFF2-40B4-BE49-F238E27FC236}">
                  <a16:creationId xmlns:a16="http://schemas.microsoft.com/office/drawing/2014/main" id="{25D65388-C7E0-4C07-822A-03C5009C6D1E}"/>
                </a:ext>
              </a:extLst>
            </p:cNvPr>
            <p:cNvSpPr/>
            <p:nvPr/>
          </p:nvSpPr>
          <p:spPr bwMode="auto">
            <a:xfrm rot="5400000">
              <a:off x="11343434" y="5658571"/>
              <a:ext cx="140901" cy="102819"/>
            </a:xfrm>
            <a:custGeom>
              <a:avLst/>
              <a:gdLst/>
              <a:ahLst/>
              <a:cxnLst/>
              <a:rect l="0" t="0" r="r" b="b"/>
              <a:pathLst>
                <a:path w="43" h="34">
                  <a:moveTo>
                    <a:pt x="24" y="0"/>
                  </a:moveTo>
                  <a:cubicBezTo>
                    <a:pt x="43" y="3"/>
                    <a:pt x="28" y="34"/>
                    <a:pt x="14" y="23"/>
                  </a:cubicBezTo>
                  <a:cubicBezTo>
                    <a:pt x="0" y="28"/>
                    <a:pt x="4" y="5"/>
                    <a:pt x="24" y="0"/>
                  </a:cubicBezTo>
                  <a:close/>
                </a:path>
              </a:pathLst>
            </a:custGeom>
            <a:grpFill/>
            <a:ln>
              <a:noFill/>
            </a:ln>
          </p:spPr>
        </p:sp>
        <p:sp>
          <p:nvSpPr>
            <p:cNvPr id="43" name="Freeform 25">
              <a:extLst>
                <a:ext uri="{FF2B5EF4-FFF2-40B4-BE49-F238E27FC236}">
                  <a16:creationId xmlns:a16="http://schemas.microsoft.com/office/drawing/2014/main" id="{E1D79822-C494-449C-B439-F437DAD4F218}"/>
                </a:ext>
              </a:extLst>
            </p:cNvPr>
            <p:cNvSpPr/>
            <p:nvPr/>
          </p:nvSpPr>
          <p:spPr bwMode="auto">
            <a:xfrm rot="5400000">
              <a:off x="11324095" y="6423833"/>
              <a:ext cx="134697" cy="93843"/>
            </a:xfrm>
            <a:custGeom>
              <a:avLst/>
              <a:gdLst/>
              <a:ahLst/>
              <a:cxnLst/>
              <a:rect l="0" t="0" r="r" b="b"/>
              <a:pathLst>
                <a:path w="41" h="31">
                  <a:moveTo>
                    <a:pt x="23" y="0"/>
                  </a:moveTo>
                  <a:cubicBezTo>
                    <a:pt x="40" y="1"/>
                    <a:pt x="41" y="31"/>
                    <a:pt x="17" y="25"/>
                  </a:cubicBezTo>
                  <a:cubicBezTo>
                    <a:pt x="0" y="7"/>
                    <a:pt x="17" y="4"/>
                    <a:pt x="23" y="0"/>
                  </a:cubicBezTo>
                  <a:close/>
                </a:path>
              </a:pathLst>
            </a:custGeom>
            <a:grpFill/>
            <a:ln>
              <a:noFill/>
            </a:ln>
          </p:spPr>
        </p:sp>
        <p:sp>
          <p:nvSpPr>
            <p:cNvPr id="44" name="Freeform 29">
              <a:extLst>
                <a:ext uri="{FF2B5EF4-FFF2-40B4-BE49-F238E27FC236}">
                  <a16:creationId xmlns:a16="http://schemas.microsoft.com/office/drawing/2014/main" id="{CDB324E5-E8D9-40E3-BAB4-1F87E67E4F46}"/>
                </a:ext>
              </a:extLst>
            </p:cNvPr>
            <p:cNvSpPr/>
            <p:nvPr/>
          </p:nvSpPr>
          <p:spPr bwMode="auto">
            <a:xfrm rot="5400000">
              <a:off x="11324317" y="5897278"/>
              <a:ext cx="118747" cy="120771"/>
            </a:xfrm>
            <a:custGeom>
              <a:avLst/>
              <a:gdLst/>
              <a:ahLst/>
              <a:cxnLst/>
              <a:rect l="0" t="0" r="r" b="b"/>
              <a:pathLst>
                <a:path w="36" h="40">
                  <a:moveTo>
                    <a:pt x="16" y="4"/>
                  </a:moveTo>
                  <a:cubicBezTo>
                    <a:pt x="36" y="5"/>
                    <a:pt x="33" y="0"/>
                    <a:pt x="34" y="15"/>
                  </a:cubicBezTo>
                  <a:cubicBezTo>
                    <a:pt x="34" y="40"/>
                    <a:pt x="0" y="22"/>
                    <a:pt x="16" y="4"/>
                  </a:cubicBezTo>
                  <a:close/>
                </a:path>
              </a:pathLst>
            </a:custGeom>
            <a:grpFill/>
            <a:ln>
              <a:noFill/>
            </a:ln>
          </p:spPr>
        </p:sp>
        <p:sp>
          <p:nvSpPr>
            <p:cNvPr id="45" name="Freeform 31">
              <a:extLst>
                <a:ext uri="{FF2B5EF4-FFF2-40B4-BE49-F238E27FC236}">
                  <a16:creationId xmlns:a16="http://schemas.microsoft.com/office/drawing/2014/main" id="{15404AB3-12EB-462E-85A2-AF4A7E91D729}"/>
                </a:ext>
              </a:extLst>
            </p:cNvPr>
            <p:cNvSpPr/>
            <p:nvPr/>
          </p:nvSpPr>
          <p:spPr bwMode="auto">
            <a:xfrm rot="5400000">
              <a:off x="11356013" y="6183127"/>
              <a:ext cx="131153" cy="72626"/>
            </a:xfrm>
            <a:custGeom>
              <a:avLst/>
              <a:gdLst/>
              <a:ahLst/>
              <a:cxnLst/>
              <a:rect l="0" t="0" r="r" b="b"/>
              <a:pathLst>
                <a:path w="40" h="24">
                  <a:moveTo>
                    <a:pt x="24" y="0"/>
                  </a:moveTo>
                  <a:cubicBezTo>
                    <a:pt x="40" y="0"/>
                    <a:pt x="38" y="20"/>
                    <a:pt x="25" y="24"/>
                  </a:cubicBezTo>
                  <a:cubicBezTo>
                    <a:pt x="0" y="22"/>
                    <a:pt x="6" y="4"/>
                    <a:pt x="24" y="0"/>
                  </a:cubicBezTo>
                  <a:close/>
                </a:path>
              </a:pathLst>
            </a:custGeom>
            <a:grpFill/>
            <a:ln>
              <a:noFill/>
            </a:ln>
          </p:spPr>
        </p:sp>
        <p:sp>
          <p:nvSpPr>
            <p:cNvPr id="46" name="Freeform 32">
              <a:extLst>
                <a:ext uri="{FF2B5EF4-FFF2-40B4-BE49-F238E27FC236}">
                  <a16:creationId xmlns:a16="http://schemas.microsoft.com/office/drawing/2014/main" id="{228021CB-53B3-4BCC-A14C-0B6951FC971F}"/>
                </a:ext>
              </a:extLst>
            </p:cNvPr>
            <p:cNvSpPr/>
            <p:nvPr/>
          </p:nvSpPr>
          <p:spPr bwMode="auto">
            <a:xfrm rot="5400000">
              <a:off x="11104198" y="3296179"/>
              <a:ext cx="144445" cy="106083"/>
            </a:xfrm>
            <a:custGeom>
              <a:avLst/>
              <a:gdLst/>
              <a:ahLst/>
              <a:cxnLst/>
              <a:rect l="0" t="0" r="r" b="b"/>
              <a:pathLst>
                <a:path w="44" h="35">
                  <a:moveTo>
                    <a:pt x="28" y="0"/>
                  </a:moveTo>
                  <a:cubicBezTo>
                    <a:pt x="36" y="1"/>
                    <a:pt x="44" y="12"/>
                    <a:pt x="42" y="21"/>
                  </a:cubicBezTo>
                  <a:cubicBezTo>
                    <a:pt x="23" y="35"/>
                    <a:pt x="0" y="7"/>
                    <a:pt x="28" y="0"/>
                  </a:cubicBezTo>
                  <a:close/>
                </a:path>
              </a:pathLst>
            </a:custGeom>
            <a:grpFill/>
            <a:ln>
              <a:noFill/>
            </a:ln>
          </p:spPr>
        </p:sp>
        <p:sp>
          <p:nvSpPr>
            <p:cNvPr id="47" name="Freeform 33">
              <a:extLst>
                <a:ext uri="{FF2B5EF4-FFF2-40B4-BE49-F238E27FC236}">
                  <a16:creationId xmlns:a16="http://schemas.microsoft.com/office/drawing/2014/main" id="{B353D0BC-00A6-4EA4-9311-9FCB88CC2021}"/>
                </a:ext>
              </a:extLst>
            </p:cNvPr>
            <p:cNvSpPr/>
            <p:nvPr/>
          </p:nvSpPr>
          <p:spPr bwMode="auto">
            <a:xfrm rot="5400000">
              <a:off x="11134111" y="4387490"/>
              <a:ext cx="151535" cy="75075"/>
            </a:xfrm>
            <a:custGeom>
              <a:avLst/>
              <a:gdLst/>
              <a:ahLst/>
              <a:cxnLst/>
              <a:rect l="0" t="0" r="r" b="b"/>
              <a:pathLst>
                <a:path w="46" h="25">
                  <a:moveTo>
                    <a:pt x="23" y="0"/>
                  </a:moveTo>
                  <a:cubicBezTo>
                    <a:pt x="32" y="1"/>
                    <a:pt x="46" y="21"/>
                    <a:pt x="29" y="25"/>
                  </a:cubicBezTo>
                  <a:cubicBezTo>
                    <a:pt x="10" y="23"/>
                    <a:pt x="0" y="9"/>
                    <a:pt x="23" y="0"/>
                  </a:cubicBezTo>
                  <a:close/>
                </a:path>
              </a:pathLst>
            </a:custGeom>
            <a:grpFill/>
            <a:ln>
              <a:noFill/>
            </a:ln>
          </p:spPr>
        </p:sp>
        <p:sp>
          <p:nvSpPr>
            <p:cNvPr id="48" name="Freeform 34">
              <a:extLst>
                <a:ext uri="{FF2B5EF4-FFF2-40B4-BE49-F238E27FC236}">
                  <a16:creationId xmlns:a16="http://schemas.microsoft.com/office/drawing/2014/main" id="{0E001FD3-6EDD-47A3-9916-826E1595DAB3}"/>
                </a:ext>
              </a:extLst>
            </p:cNvPr>
            <p:cNvSpPr/>
            <p:nvPr/>
          </p:nvSpPr>
          <p:spPr bwMode="auto">
            <a:xfrm rot="5400000">
              <a:off x="11138041" y="5384813"/>
              <a:ext cx="134697" cy="84051"/>
            </a:xfrm>
            <a:custGeom>
              <a:avLst/>
              <a:gdLst/>
              <a:ahLst/>
              <a:cxnLst/>
              <a:rect l="0" t="0" r="r" b="b"/>
              <a:pathLst>
                <a:path w="41" h="28">
                  <a:moveTo>
                    <a:pt x="22" y="0"/>
                  </a:moveTo>
                  <a:cubicBezTo>
                    <a:pt x="41" y="13"/>
                    <a:pt x="24" y="28"/>
                    <a:pt x="8" y="21"/>
                  </a:cubicBezTo>
                  <a:cubicBezTo>
                    <a:pt x="0" y="8"/>
                    <a:pt x="8" y="0"/>
                    <a:pt x="22" y="0"/>
                  </a:cubicBezTo>
                  <a:close/>
                </a:path>
              </a:pathLst>
            </a:custGeom>
            <a:grpFill/>
            <a:ln>
              <a:noFill/>
            </a:ln>
          </p:spPr>
        </p:sp>
        <p:sp>
          <p:nvSpPr>
            <p:cNvPr id="49" name="Freeform 35">
              <a:extLst>
                <a:ext uri="{FF2B5EF4-FFF2-40B4-BE49-F238E27FC236}">
                  <a16:creationId xmlns:a16="http://schemas.microsoft.com/office/drawing/2014/main" id="{FE214D5B-D151-4E09-A01E-BEAAF9C679ED}"/>
                </a:ext>
              </a:extLst>
            </p:cNvPr>
            <p:cNvSpPr/>
            <p:nvPr/>
          </p:nvSpPr>
          <p:spPr bwMode="auto">
            <a:xfrm rot="5400000">
              <a:off x="11133693" y="4595717"/>
              <a:ext cx="131153" cy="84866"/>
            </a:xfrm>
            <a:custGeom>
              <a:avLst/>
              <a:gdLst/>
              <a:ahLst/>
              <a:cxnLst/>
              <a:rect l="0" t="0" r="r" b="b"/>
              <a:pathLst>
                <a:path w="40" h="28">
                  <a:moveTo>
                    <a:pt x="27" y="1"/>
                  </a:moveTo>
                  <a:cubicBezTo>
                    <a:pt x="35" y="0"/>
                    <a:pt x="40" y="10"/>
                    <a:pt x="38" y="17"/>
                  </a:cubicBezTo>
                  <a:cubicBezTo>
                    <a:pt x="17" y="28"/>
                    <a:pt x="0" y="7"/>
                    <a:pt x="27" y="1"/>
                  </a:cubicBezTo>
                  <a:close/>
                </a:path>
              </a:pathLst>
            </a:custGeom>
            <a:grpFill/>
            <a:ln>
              <a:noFill/>
            </a:ln>
          </p:spPr>
        </p:sp>
        <p:sp>
          <p:nvSpPr>
            <p:cNvPr id="50" name="Freeform 36">
              <a:extLst>
                <a:ext uri="{FF2B5EF4-FFF2-40B4-BE49-F238E27FC236}">
                  <a16:creationId xmlns:a16="http://schemas.microsoft.com/office/drawing/2014/main" id="{3024EF13-0A45-49DD-B0F4-FA3A5169EFFE}"/>
                </a:ext>
              </a:extLst>
            </p:cNvPr>
            <p:cNvSpPr/>
            <p:nvPr/>
          </p:nvSpPr>
          <p:spPr bwMode="auto">
            <a:xfrm rot="5400000">
              <a:off x="11105830" y="6046702"/>
              <a:ext cx="144445" cy="102819"/>
            </a:xfrm>
            <a:custGeom>
              <a:avLst/>
              <a:gdLst/>
              <a:ahLst/>
              <a:cxnLst/>
              <a:rect l="0" t="0" r="r" b="b"/>
              <a:pathLst>
                <a:path w="44" h="34">
                  <a:moveTo>
                    <a:pt x="31" y="1"/>
                  </a:moveTo>
                  <a:cubicBezTo>
                    <a:pt x="44" y="3"/>
                    <a:pt x="38" y="34"/>
                    <a:pt x="25" y="22"/>
                  </a:cubicBezTo>
                  <a:cubicBezTo>
                    <a:pt x="0" y="28"/>
                    <a:pt x="14" y="0"/>
                    <a:pt x="31" y="1"/>
                  </a:cubicBezTo>
                  <a:close/>
                </a:path>
              </a:pathLst>
            </a:custGeom>
            <a:grpFill/>
            <a:ln>
              <a:noFill/>
            </a:ln>
          </p:spPr>
        </p:sp>
        <p:sp>
          <p:nvSpPr>
            <p:cNvPr id="51" name="Freeform 37">
              <a:extLst>
                <a:ext uri="{FF2B5EF4-FFF2-40B4-BE49-F238E27FC236}">
                  <a16:creationId xmlns:a16="http://schemas.microsoft.com/office/drawing/2014/main" id="{95E0BDAE-48A7-4752-A150-74DA4BAE5E4B}"/>
                </a:ext>
              </a:extLst>
            </p:cNvPr>
            <p:cNvSpPr/>
            <p:nvPr/>
          </p:nvSpPr>
          <p:spPr bwMode="auto">
            <a:xfrm rot="5400000">
              <a:off x="11117596" y="3060239"/>
              <a:ext cx="115202" cy="121588"/>
            </a:xfrm>
            <a:custGeom>
              <a:avLst/>
              <a:gdLst/>
              <a:ahLst/>
              <a:cxnLst/>
              <a:rect l="0" t="0" r="r" b="b"/>
              <a:pathLst>
                <a:path w="35" h="40">
                  <a:moveTo>
                    <a:pt x="16" y="4"/>
                  </a:moveTo>
                  <a:cubicBezTo>
                    <a:pt x="35" y="4"/>
                    <a:pt x="32" y="0"/>
                    <a:pt x="33" y="15"/>
                  </a:cubicBezTo>
                  <a:cubicBezTo>
                    <a:pt x="34" y="40"/>
                    <a:pt x="0" y="22"/>
                    <a:pt x="16" y="4"/>
                  </a:cubicBezTo>
                  <a:close/>
                </a:path>
              </a:pathLst>
            </a:custGeom>
            <a:grpFill/>
            <a:ln>
              <a:noFill/>
            </a:ln>
          </p:spPr>
        </p:sp>
        <p:sp>
          <p:nvSpPr>
            <p:cNvPr id="52" name="Freeform 38">
              <a:extLst>
                <a:ext uri="{FF2B5EF4-FFF2-40B4-BE49-F238E27FC236}">
                  <a16:creationId xmlns:a16="http://schemas.microsoft.com/office/drawing/2014/main" id="{DE128EDB-3179-4F47-8B37-BEDE3B82FFC7}"/>
                </a:ext>
              </a:extLst>
            </p:cNvPr>
            <p:cNvSpPr/>
            <p:nvPr/>
          </p:nvSpPr>
          <p:spPr bwMode="auto">
            <a:xfrm rot="5400000">
              <a:off x="11125265" y="4900335"/>
              <a:ext cx="127608" cy="69362"/>
            </a:xfrm>
            <a:custGeom>
              <a:avLst/>
              <a:gdLst/>
              <a:ahLst/>
              <a:cxnLst/>
              <a:rect l="0" t="0" r="r" b="b"/>
              <a:pathLst>
                <a:path w="39" h="23">
                  <a:moveTo>
                    <a:pt x="26" y="0"/>
                  </a:moveTo>
                  <a:cubicBezTo>
                    <a:pt x="39" y="1"/>
                    <a:pt x="38" y="21"/>
                    <a:pt x="26" y="23"/>
                  </a:cubicBezTo>
                  <a:cubicBezTo>
                    <a:pt x="0" y="23"/>
                    <a:pt x="5" y="2"/>
                    <a:pt x="26" y="0"/>
                  </a:cubicBezTo>
                  <a:close/>
                </a:path>
              </a:pathLst>
            </a:custGeom>
            <a:grpFill/>
            <a:ln>
              <a:noFill/>
            </a:ln>
          </p:spPr>
        </p:sp>
        <p:sp>
          <p:nvSpPr>
            <p:cNvPr id="53" name="Freeform 39">
              <a:extLst>
                <a:ext uri="{FF2B5EF4-FFF2-40B4-BE49-F238E27FC236}">
                  <a16:creationId xmlns:a16="http://schemas.microsoft.com/office/drawing/2014/main" id="{E09CDD49-7B7B-42C0-A09E-6CFB3CDFF6A1}"/>
                </a:ext>
              </a:extLst>
            </p:cNvPr>
            <p:cNvSpPr/>
            <p:nvPr/>
          </p:nvSpPr>
          <p:spPr bwMode="auto">
            <a:xfrm rot="5400000">
              <a:off x="11117373" y="5141456"/>
              <a:ext cx="131153" cy="81603"/>
            </a:xfrm>
            <a:custGeom>
              <a:avLst/>
              <a:gdLst/>
              <a:ahLst/>
              <a:cxnLst/>
              <a:rect l="0" t="0" r="r" b="b"/>
              <a:pathLst>
                <a:path w="40" h="27">
                  <a:moveTo>
                    <a:pt x="25" y="0"/>
                  </a:moveTo>
                  <a:cubicBezTo>
                    <a:pt x="34" y="0"/>
                    <a:pt x="40" y="11"/>
                    <a:pt x="38" y="20"/>
                  </a:cubicBezTo>
                  <a:cubicBezTo>
                    <a:pt x="17" y="27"/>
                    <a:pt x="0" y="12"/>
                    <a:pt x="25" y="0"/>
                  </a:cubicBezTo>
                  <a:close/>
                </a:path>
              </a:pathLst>
            </a:custGeom>
            <a:grpFill/>
            <a:ln>
              <a:noFill/>
            </a:ln>
          </p:spPr>
        </p:sp>
        <p:sp>
          <p:nvSpPr>
            <p:cNvPr id="54" name="Freeform 40">
              <a:extLst>
                <a:ext uri="{FF2B5EF4-FFF2-40B4-BE49-F238E27FC236}">
                  <a16:creationId xmlns:a16="http://schemas.microsoft.com/office/drawing/2014/main" id="{93C5D839-4CD5-4165-9091-7D9B92CDC1D2}"/>
                </a:ext>
              </a:extLst>
            </p:cNvPr>
            <p:cNvSpPr/>
            <p:nvPr/>
          </p:nvSpPr>
          <p:spPr bwMode="auto">
            <a:xfrm rot="5400000">
              <a:off x="11112337" y="2598157"/>
              <a:ext cx="134697" cy="81603"/>
            </a:xfrm>
            <a:custGeom>
              <a:avLst/>
              <a:gdLst/>
              <a:ahLst/>
              <a:cxnLst/>
              <a:rect l="0" t="0" r="r" b="b"/>
              <a:pathLst>
                <a:path w="41" h="27">
                  <a:moveTo>
                    <a:pt x="19" y="0"/>
                  </a:moveTo>
                  <a:cubicBezTo>
                    <a:pt x="41" y="9"/>
                    <a:pt x="28" y="27"/>
                    <a:pt x="7" y="20"/>
                  </a:cubicBezTo>
                  <a:cubicBezTo>
                    <a:pt x="0" y="8"/>
                    <a:pt x="7" y="1"/>
                    <a:pt x="19" y="0"/>
                  </a:cubicBezTo>
                  <a:close/>
                </a:path>
              </a:pathLst>
            </a:custGeom>
            <a:grpFill/>
            <a:ln>
              <a:noFill/>
            </a:ln>
          </p:spPr>
        </p:sp>
        <p:sp>
          <p:nvSpPr>
            <p:cNvPr id="55" name="Freeform 41">
              <a:extLst>
                <a:ext uri="{FF2B5EF4-FFF2-40B4-BE49-F238E27FC236}">
                  <a16:creationId xmlns:a16="http://schemas.microsoft.com/office/drawing/2014/main" id="{3C7F638A-BB6D-4B24-A7F9-03BF8087459B}"/>
                </a:ext>
              </a:extLst>
            </p:cNvPr>
            <p:cNvSpPr/>
            <p:nvPr/>
          </p:nvSpPr>
          <p:spPr bwMode="auto">
            <a:xfrm rot="5400000">
              <a:off x="11105830" y="6278710"/>
              <a:ext cx="144445" cy="78339"/>
            </a:xfrm>
            <a:custGeom>
              <a:avLst/>
              <a:gdLst/>
              <a:ahLst/>
              <a:cxnLst/>
              <a:rect l="0" t="0" r="r" b="b"/>
              <a:pathLst>
                <a:path w="44" h="26">
                  <a:moveTo>
                    <a:pt x="29" y="0"/>
                  </a:moveTo>
                  <a:cubicBezTo>
                    <a:pt x="44" y="3"/>
                    <a:pt x="40" y="22"/>
                    <a:pt x="26" y="26"/>
                  </a:cubicBezTo>
                  <a:cubicBezTo>
                    <a:pt x="0" y="25"/>
                    <a:pt x="11" y="6"/>
                    <a:pt x="29" y="0"/>
                  </a:cubicBezTo>
                  <a:close/>
                </a:path>
              </a:pathLst>
            </a:custGeom>
            <a:grpFill/>
            <a:ln>
              <a:noFill/>
            </a:ln>
          </p:spPr>
        </p:sp>
        <p:sp>
          <p:nvSpPr>
            <p:cNvPr id="56" name="Freeform 42">
              <a:extLst>
                <a:ext uri="{FF2B5EF4-FFF2-40B4-BE49-F238E27FC236}">
                  <a16:creationId xmlns:a16="http://schemas.microsoft.com/office/drawing/2014/main" id="{5B59DB64-329B-45EA-8A67-4213A886B5B2}"/>
                </a:ext>
              </a:extLst>
            </p:cNvPr>
            <p:cNvSpPr/>
            <p:nvPr/>
          </p:nvSpPr>
          <p:spPr bwMode="auto">
            <a:xfrm rot="5400000">
              <a:off x="11093998" y="5596726"/>
              <a:ext cx="144445" cy="97107"/>
            </a:xfrm>
            <a:custGeom>
              <a:avLst/>
              <a:gdLst/>
              <a:ahLst/>
              <a:cxnLst/>
              <a:rect l="0" t="0" r="r" b="b"/>
              <a:pathLst>
                <a:path w="44" h="32">
                  <a:moveTo>
                    <a:pt x="31" y="1"/>
                  </a:moveTo>
                  <a:cubicBezTo>
                    <a:pt x="40" y="0"/>
                    <a:pt x="44" y="8"/>
                    <a:pt x="43" y="16"/>
                  </a:cubicBezTo>
                  <a:cubicBezTo>
                    <a:pt x="29" y="32"/>
                    <a:pt x="0" y="7"/>
                    <a:pt x="31" y="1"/>
                  </a:cubicBezTo>
                  <a:close/>
                </a:path>
              </a:pathLst>
            </a:custGeom>
            <a:grpFill/>
            <a:ln>
              <a:noFill/>
            </a:ln>
          </p:spPr>
        </p:sp>
        <p:sp>
          <p:nvSpPr>
            <p:cNvPr id="57" name="Freeform 44">
              <a:extLst>
                <a:ext uri="{FF2B5EF4-FFF2-40B4-BE49-F238E27FC236}">
                  <a16:creationId xmlns:a16="http://schemas.microsoft.com/office/drawing/2014/main" id="{D8DAB003-6484-4D1D-85AE-93FA09BC5EF5}"/>
                </a:ext>
              </a:extLst>
            </p:cNvPr>
            <p:cNvSpPr/>
            <p:nvPr/>
          </p:nvSpPr>
          <p:spPr bwMode="auto">
            <a:xfrm rot="5400000">
              <a:off x="11097788" y="4080854"/>
              <a:ext cx="131153" cy="84866"/>
            </a:xfrm>
            <a:custGeom>
              <a:avLst/>
              <a:gdLst/>
              <a:ahLst/>
              <a:cxnLst/>
              <a:rect l="0" t="0" r="r" b="b"/>
              <a:pathLst>
                <a:path w="40" h="28">
                  <a:moveTo>
                    <a:pt x="27" y="1"/>
                  </a:moveTo>
                  <a:cubicBezTo>
                    <a:pt x="35" y="0"/>
                    <a:pt x="40" y="10"/>
                    <a:pt x="38" y="17"/>
                  </a:cubicBezTo>
                  <a:cubicBezTo>
                    <a:pt x="17" y="28"/>
                    <a:pt x="0" y="7"/>
                    <a:pt x="27" y="1"/>
                  </a:cubicBezTo>
                  <a:close/>
                </a:path>
              </a:pathLst>
            </a:custGeom>
            <a:grpFill/>
            <a:ln>
              <a:noFill/>
            </a:ln>
          </p:spPr>
        </p:sp>
        <p:sp>
          <p:nvSpPr>
            <p:cNvPr id="58" name="Freeform 45">
              <a:extLst>
                <a:ext uri="{FF2B5EF4-FFF2-40B4-BE49-F238E27FC236}">
                  <a16:creationId xmlns:a16="http://schemas.microsoft.com/office/drawing/2014/main" id="{D49280A1-ACA8-4CD6-9012-AF12660F07E4}"/>
                </a:ext>
              </a:extLst>
            </p:cNvPr>
            <p:cNvSpPr/>
            <p:nvPr/>
          </p:nvSpPr>
          <p:spPr bwMode="auto">
            <a:xfrm rot="5400000">
              <a:off x="11075637" y="5836680"/>
              <a:ext cx="144445" cy="102819"/>
            </a:xfrm>
            <a:custGeom>
              <a:avLst/>
              <a:gdLst/>
              <a:ahLst/>
              <a:cxnLst/>
              <a:rect l="0" t="0" r="r" b="b"/>
              <a:pathLst>
                <a:path w="44" h="34">
                  <a:moveTo>
                    <a:pt x="31" y="0"/>
                  </a:moveTo>
                  <a:cubicBezTo>
                    <a:pt x="39" y="0"/>
                    <a:pt x="44" y="12"/>
                    <a:pt x="42" y="19"/>
                  </a:cubicBezTo>
                  <a:cubicBezTo>
                    <a:pt x="25" y="34"/>
                    <a:pt x="0" y="8"/>
                    <a:pt x="31" y="0"/>
                  </a:cubicBezTo>
                  <a:close/>
                </a:path>
              </a:pathLst>
            </a:custGeom>
            <a:grpFill/>
            <a:ln>
              <a:noFill/>
            </a:ln>
          </p:spPr>
        </p:sp>
        <p:sp>
          <p:nvSpPr>
            <p:cNvPr id="59" name="Freeform 46">
              <a:extLst>
                <a:ext uri="{FF2B5EF4-FFF2-40B4-BE49-F238E27FC236}">
                  <a16:creationId xmlns:a16="http://schemas.microsoft.com/office/drawing/2014/main" id="{C03EAE8C-6089-40E5-9361-2E266A1EEBA3}"/>
                </a:ext>
              </a:extLst>
            </p:cNvPr>
            <p:cNvSpPr/>
            <p:nvPr/>
          </p:nvSpPr>
          <p:spPr bwMode="auto">
            <a:xfrm rot="5400000">
              <a:off x="11124696" y="2830776"/>
              <a:ext cx="121406" cy="81603"/>
            </a:xfrm>
            <a:custGeom>
              <a:avLst/>
              <a:gdLst/>
              <a:ahLst/>
              <a:cxnLst/>
              <a:rect l="0" t="0" r="r" b="b"/>
              <a:pathLst>
                <a:path w="37" h="27">
                  <a:moveTo>
                    <a:pt x="19" y="1"/>
                  </a:moveTo>
                  <a:cubicBezTo>
                    <a:pt x="31" y="2"/>
                    <a:pt x="37" y="24"/>
                    <a:pt x="21" y="27"/>
                  </a:cubicBezTo>
                  <a:cubicBezTo>
                    <a:pt x="1" y="27"/>
                    <a:pt x="0" y="0"/>
                    <a:pt x="19" y="1"/>
                  </a:cubicBezTo>
                  <a:close/>
                </a:path>
              </a:pathLst>
            </a:custGeom>
            <a:grpFill/>
            <a:ln>
              <a:noFill/>
            </a:ln>
          </p:spPr>
        </p:sp>
        <p:sp>
          <p:nvSpPr>
            <p:cNvPr id="60" name="Freeform 47">
              <a:extLst>
                <a:ext uri="{FF2B5EF4-FFF2-40B4-BE49-F238E27FC236}">
                  <a16:creationId xmlns:a16="http://schemas.microsoft.com/office/drawing/2014/main" id="{02E3A077-F087-4E14-A13E-4E9D4369B1F6}"/>
                </a:ext>
              </a:extLst>
            </p:cNvPr>
            <p:cNvSpPr/>
            <p:nvPr/>
          </p:nvSpPr>
          <p:spPr bwMode="auto">
            <a:xfrm rot="5400000">
              <a:off x="11082841" y="3849727"/>
              <a:ext cx="147990" cy="78339"/>
            </a:xfrm>
            <a:custGeom>
              <a:avLst/>
              <a:gdLst/>
              <a:ahLst/>
              <a:cxnLst/>
              <a:rect l="0" t="0" r="r" b="b"/>
              <a:pathLst>
                <a:path w="45" h="26">
                  <a:moveTo>
                    <a:pt x="22" y="0"/>
                  </a:moveTo>
                  <a:cubicBezTo>
                    <a:pt x="32" y="2"/>
                    <a:pt x="45" y="22"/>
                    <a:pt x="28" y="26"/>
                  </a:cubicBezTo>
                  <a:cubicBezTo>
                    <a:pt x="10" y="24"/>
                    <a:pt x="0" y="9"/>
                    <a:pt x="22" y="0"/>
                  </a:cubicBezTo>
                  <a:close/>
                </a:path>
              </a:pathLst>
            </a:custGeom>
            <a:grpFill/>
            <a:ln>
              <a:noFill/>
            </a:ln>
          </p:spPr>
        </p:sp>
        <p:sp>
          <p:nvSpPr>
            <p:cNvPr id="61" name="Freeform 48">
              <a:extLst>
                <a:ext uri="{FF2B5EF4-FFF2-40B4-BE49-F238E27FC236}">
                  <a16:creationId xmlns:a16="http://schemas.microsoft.com/office/drawing/2014/main" id="{7CE4FAAA-45E7-4C86-B59A-F284B79EFD23}"/>
                </a:ext>
              </a:extLst>
            </p:cNvPr>
            <p:cNvSpPr/>
            <p:nvPr/>
          </p:nvSpPr>
          <p:spPr bwMode="auto">
            <a:xfrm rot="5400000">
              <a:off x="11078098" y="3616257"/>
              <a:ext cx="133812" cy="79154"/>
            </a:xfrm>
            <a:custGeom>
              <a:avLst/>
              <a:gdLst/>
              <a:ahLst/>
              <a:cxnLst/>
              <a:rect l="0" t="0" r="r" b="b"/>
              <a:pathLst>
                <a:path w="41" h="26">
                  <a:moveTo>
                    <a:pt x="19" y="0"/>
                  </a:moveTo>
                  <a:cubicBezTo>
                    <a:pt x="41" y="9"/>
                    <a:pt x="28" y="26"/>
                    <a:pt x="7" y="19"/>
                  </a:cubicBezTo>
                  <a:cubicBezTo>
                    <a:pt x="0" y="8"/>
                    <a:pt x="7" y="1"/>
                    <a:pt x="19" y="0"/>
                  </a:cubicBezTo>
                  <a:close/>
                </a:path>
              </a:pathLst>
            </a:custGeom>
            <a:grpFill/>
            <a:ln>
              <a:noFill/>
            </a:ln>
          </p:spPr>
        </p:sp>
        <p:sp>
          <p:nvSpPr>
            <p:cNvPr id="62" name="Freeform 49">
              <a:extLst>
                <a:ext uri="{FF2B5EF4-FFF2-40B4-BE49-F238E27FC236}">
                  <a16:creationId xmlns:a16="http://schemas.microsoft.com/office/drawing/2014/main" id="{E2689B62-CCA1-4EE5-B622-FBA516868916}"/>
                </a:ext>
              </a:extLst>
            </p:cNvPr>
            <p:cNvSpPr/>
            <p:nvPr/>
          </p:nvSpPr>
          <p:spPr bwMode="auto">
            <a:xfrm rot="5400000">
              <a:off x="11076712" y="6507925"/>
              <a:ext cx="127608" cy="81603"/>
            </a:xfrm>
            <a:custGeom>
              <a:avLst/>
              <a:gdLst/>
              <a:ahLst/>
              <a:cxnLst/>
              <a:rect l="0" t="0" r="r" b="b"/>
              <a:pathLst>
                <a:path w="39" h="27">
                  <a:moveTo>
                    <a:pt x="21" y="2"/>
                  </a:moveTo>
                  <a:cubicBezTo>
                    <a:pt x="36" y="0"/>
                    <a:pt x="39" y="17"/>
                    <a:pt x="26" y="24"/>
                  </a:cubicBezTo>
                  <a:cubicBezTo>
                    <a:pt x="8" y="27"/>
                    <a:pt x="0" y="9"/>
                    <a:pt x="21" y="2"/>
                  </a:cubicBezTo>
                  <a:close/>
                </a:path>
              </a:pathLst>
            </a:custGeom>
            <a:grpFill/>
            <a:ln>
              <a:noFill/>
            </a:ln>
          </p:spPr>
        </p:sp>
        <p:sp>
          <p:nvSpPr>
            <p:cNvPr id="63" name="Freeform 8">
              <a:extLst>
                <a:ext uri="{FF2B5EF4-FFF2-40B4-BE49-F238E27FC236}">
                  <a16:creationId xmlns:a16="http://schemas.microsoft.com/office/drawing/2014/main" id="{113638EE-3BCF-4315-A329-3C6766A3890B}"/>
                </a:ext>
              </a:extLst>
            </p:cNvPr>
            <p:cNvSpPr/>
            <p:nvPr/>
          </p:nvSpPr>
          <p:spPr bwMode="auto">
            <a:xfrm rot="5400000">
              <a:off x="11141853" y="34906"/>
              <a:ext cx="131153" cy="88130"/>
            </a:xfrm>
            <a:custGeom>
              <a:avLst/>
              <a:gdLst/>
              <a:ahLst/>
              <a:cxnLst/>
              <a:rect l="0" t="0" r="r" b="b"/>
              <a:pathLst>
                <a:path w="40" h="29">
                  <a:moveTo>
                    <a:pt x="26" y="0"/>
                  </a:moveTo>
                  <a:cubicBezTo>
                    <a:pt x="34" y="0"/>
                    <a:pt x="40" y="10"/>
                    <a:pt x="39" y="20"/>
                  </a:cubicBezTo>
                  <a:cubicBezTo>
                    <a:pt x="17" y="29"/>
                    <a:pt x="0" y="10"/>
                    <a:pt x="26" y="0"/>
                  </a:cubicBezTo>
                  <a:close/>
                </a:path>
              </a:pathLst>
            </a:custGeom>
            <a:grpFill/>
            <a:ln>
              <a:noFill/>
            </a:ln>
          </p:spPr>
        </p:sp>
        <p:sp>
          <p:nvSpPr>
            <p:cNvPr id="64" name="Freeform 106">
              <a:extLst>
                <a:ext uri="{FF2B5EF4-FFF2-40B4-BE49-F238E27FC236}">
                  <a16:creationId xmlns:a16="http://schemas.microsoft.com/office/drawing/2014/main" id="{4FB36B8F-335B-40F2-83BB-C2B2689DC2E9}"/>
                </a:ext>
              </a:extLst>
            </p:cNvPr>
            <p:cNvSpPr/>
            <p:nvPr/>
          </p:nvSpPr>
          <p:spPr bwMode="auto">
            <a:xfrm rot="5400000">
              <a:off x="11301184" y="6639670"/>
              <a:ext cx="134697" cy="97107"/>
            </a:xfrm>
            <a:custGeom>
              <a:avLst/>
              <a:gdLst/>
              <a:ahLst/>
              <a:cxnLst/>
              <a:rect l="0" t="0" r="r" b="b"/>
              <a:pathLst>
                <a:path w="41" h="32">
                  <a:moveTo>
                    <a:pt x="25" y="0"/>
                  </a:moveTo>
                  <a:cubicBezTo>
                    <a:pt x="41" y="13"/>
                    <a:pt x="15" y="32"/>
                    <a:pt x="4" y="18"/>
                  </a:cubicBezTo>
                  <a:cubicBezTo>
                    <a:pt x="0" y="5"/>
                    <a:pt x="15" y="0"/>
                    <a:pt x="25" y="0"/>
                  </a:cubicBezTo>
                  <a:close/>
                </a:path>
              </a:pathLst>
            </a:custGeom>
            <a:grpFill/>
            <a:ln>
              <a:noFill/>
            </a:ln>
          </p:spPr>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0F082710-245A-48CB-A5F6-8BB1DF6AB298}" type="datetimeFigureOut">
              <a:rPr lang="en-US" dirty="0"/>
              <a:pPr/>
              <a:t>1/15/2025</a:t>
            </a:fld>
            <a:endParaRPr lang="en-US"/>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r>
              <a:rPr lang="en-US"/>
              <a:t>
              </a:t>
            </a:r>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24578CCF-2EC4-44CB-A694-F6F6E59A3985}" type="slidenum">
              <a:rPr lang="en-US" dirty="0"/>
              <a:pPr/>
              <a:t>‹#›</a:t>
            </a:fld>
            <a:endParaRPr lang="en-US"/>
          </a:p>
        </p:txBody>
      </p:sp>
    </p:spTree>
    <p:extLst>
      <p:ext uri="{BB962C8B-B14F-4D97-AF65-F5344CB8AC3E}">
        <p14:creationId xmlns:p14="http://schemas.microsoft.com/office/powerpoint/2010/main" val="756149647"/>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p:hf hdr="0"/>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176">
          <p15:clr>
            <a:srgbClr val="F26B43"/>
          </p15:clr>
        </p15:guide>
        <p15:guide id="2" pos="6792">
          <p15:clr>
            <a:srgbClr val="F26B43"/>
          </p15:clr>
        </p15:guide>
        <p15:guide id="3" pos="3720">
          <p15:clr>
            <a:srgbClr val="F26B43"/>
          </p15:clr>
        </p15:guide>
        <p15:guide id="4" orient="horz"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pro.similarweb.com/#/digitalsuite/websiteanalysis/audience-demographics/" TargetMode="External"/><Relationship Id="rId3" Type="http://schemas.openxmlformats.org/officeDocument/2006/relationships/hyperlink" Target="https://www.smartinsights.com/digital-marketing-strategy/race-a-practical-framework-to-improve-your-digital-marketing/" TargetMode="External"/><Relationship Id="rId7" Type="http://schemas.openxmlformats.org/officeDocument/2006/relationships/hyperlink" Target="https://en.m.wikipedia.org/wiki/File:Great_Western_Railway_network.sv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media.raildeliverygroup.com/news/rail-travel-emits-10-times-less-carbon-than-car-travel-new-figures-show" TargetMode="External"/><Relationship Id="rId5" Type="http://schemas.openxmlformats.org/officeDocument/2006/relationships/hyperlink" Target="https://www.gwr.com/your-tickets/ways-to-save/offers/legoland" TargetMode="External"/><Relationship Id="rId10" Type="http://schemas.openxmlformats.org/officeDocument/2006/relationships/hyperlink" Target="https://www.brandingmag.com/rande-vick/a-harmonious-connection-aristotles-modes-of-persuasion-and-leo-fender/" TargetMode="External"/><Relationship Id="rId4" Type="http://schemas.openxmlformats.org/officeDocument/2006/relationships/hyperlink" Target="https://explodingtopics.com/blog/tiktok-demographics" TargetMode="External"/><Relationship Id="rId9" Type="http://schemas.openxmlformats.org/officeDocument/2006/relationships/hyperlink" Target="https://www.statista.com/statistics/641530/attendance-at-the-legoland-windsor-uk-theme-park/"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gwr.com/your-tickets/ways-to-save/family-ticket" TargetMode="External"/><Relationship Id="rId13" Type="http://schemas.openxmlformats.org/officeDocument/2006/relationships/hyperlink" Target="https://www.hotjar.com/blog/psychographics-in-marketing/" TargetMode="External"/><Relationship Id="rId3" Type="http://schemas.openxmlformats.org/officeDocument/2006/relationships/hyperlink" Target="https://www.daysoutguide.co.uk/legoland-windsor-resort" TargetMode="External"/><Relationship Id="rId7" Type="http://schemas.openxmlformats.org/officeDocument/2006/relationships/hyperlink" Target="https://www.gwr.com/your-tickets/ways-to-save/offers/legoland" TargetMode="External"/><Relationship Id="rId12" Type="http://schemas.openxmlformats.org/officeDocument/2006/relationships/hyperlink" Target="https://study.com/academy/lesson/what-is-geographic-segmentation-in-marketing-definition-advantages-examples.html" TargetMode="External"/><Relationship Id="rId17" Type="http://schemas.openxmlformats.org/officeDocument/2006/relationships/hyperlink" Target="https://upbeatagency.com/how-much-do-facebook-ads-cost-in-the-uk/" TargetMode="External"/><Relationship Id="rId2" Type="http://schemas.openxmlformats.org/officeDocument/2006/relationships/hyperlink" Target="https://www.activecampaign.com/glossary/behavioral-marketing" TargetMode="External"/><Relationship Id="rId16" Type="http://schemas.openxmlformats.org/officeDocument/2006/relationships/hyperlink" Target="https://www.travelodge.co.uk/hotels/329/Windsor-Central-hotel?checkIn=13/04/2025&amp;checkOut=14/04/2025&amp;rooms" TargetMode="External"/><Relationship Id="rId1" Type="http://schemas.openxmlformats.org/officeDocument/2006/relationships/slideLayout" Target="../slideLayouts/slideLayout2.xml"/><Relationship Id="rId6" Type="http://schemas.openxmlformats.org/officeDocument/2006/relationships/hyperlink" Target="https://www.gwr.com/stations-and-destinations/destinations" TargetMode="External"/><Relationship Id="rId11" Type="http://schemas.openxmlformats.org/officeDocument/2006/relationships/hyperlink" Target="https://www.techtarget.com/whatis/feature/Generational-marketing-explained-Everything-you-need-to-know" TargetMode="External"/><Relationship Id="rId5" Type="http://schemas.openxmlformats.org/officeDocument/2006/relationships/hyperlink" Target="https://thegoodmarketer.co.uk/blog/the-ultimate-guide-to-tiktok-advertising/" TargetMode="External"/><Relationship Id="rId15" Type="http://schemas.openxmlformats.org/officeDocument/2006/relationships/hyperlink" Target="https://www.thetrainline.com/trains/great-britain/railcards/family-friends-railcard" TargetMode="External"/><Relationship Id="rId10" Type="http://schemas.openxmlformats.org/officeDocument/2006/relationships/hyperlink" Target="https://www.legoland.co.uk/tickets-passes/day-tickets/" TargetMode="External"/><Relationship Id="rId4" Type="http://schemas.openxmlformats.org/officeDocument/2006/relationships/hyperlink" Target="https://www.familyandfriends-railcard.co.uk/" TargetMode="External"/><Relationship Id="rId9" Type="http://schemas.openxmlformats.org/officeDocument/2006/relationships/hyperlink" Target="https://www.legoland.co.uk/our-company/about-legoland-windsor-resort/" TargetMode="External"/><Relationship Id="rId14" Type="http://schemas.openxmlformats.org/officeDocument/2006/relationships/hyperlink" Target="https://study.com/academy/lesson/what-are-market-demographics-definition-lesson-quiz.html#:~:text=A%20demographic%20is%20a%20characteristic,a%20major%20group%20of%20consum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9000">
              <a:schemeClr val="accent6">
                <a:lumMod val="60000"/>
                <a:lumOff val="40000"/>
              </a:schemeClr>
            </a:gs>
            <a:gs pos="12000">
              <a:schemeClr val="accent6"/>
            </a:gs>
            <a:gs pos="94000">
              <a:srgbClr val="CBE9D3"/>
            </a:gs>
            <a:gs pos="45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pic>
        <p:nvPicPr>
          <p:cNvPr id="8" name="Picture 7" descr="Legoland in London - PlanTripLondon - Things to do in London">
            <a:extLst>
              <a:ext uri="{FF2B5EF4-FFF2-40B4-BE49-F238E27FC236}">
                <a16:creationId xmlns:a16="http://schemas.microsoft.com/office/drawing/2014/main" id="{B364D4C1-780B-A722-A8AF-9940CD4A5ACE}"/>
              </a:ext>
            </a:extLst>
          </p:cNvPr>
          <p:cNvPicPr>
            <a:picLocks noChangeAspect="1"/>
          </p:cNvPicPr>
          <p:nvPr/>
        </p:nvPicPr>
        <p:blipFill>
          <a:blip r:embed="rId2"/>
          <a:stretch>
            <a:fillRect/>
          </a:stretch>
        </p:blipFill>
        <p:spPr>
          <a:xfrm>
            <a:off x="0" y="4409"/>
            <a:ext cx="12192000" cy="3412469"/>
          </a:xfrm>
          <a:prstGeom prst="rect">
            <a:avLst/>
          </a:prstGeom>
        </p:spPr>
      </p:pic>
      <p:pic>
        <p:nvPicPr>
          <p:cNvPr id="10" name="Picture 9" descr="Great Western Railway — Story">
            <a:extLst>
              <a:ext uri="{FF2B5EF4-FFF2-40B4-BE49-F238E27FC236}">
                <a16:creationId xmlns:a16="http://schemas.microsoft.com/office/drawing/2014/main" id="{792DC124-DEE0-F3C8-4846-7BC44FB09F1A}"/>
              </a:ext>
            </a:extLst>
          </p:cNvPr>
          <p:cNvPicPr>
            <a:picLocks noChangeAspect="1"/>
          </p:cNvPicPr>
          <p:nvPr/>
        </p:nvPicPr>
        <p:blipFill>
          <a:blip r:embed="rId3"/>
          <a:stretch>
            <a:fillRect/>
          </a:stretch>
        </p:blipFill>
        <p:spPr>
          <a:xfrm>
            <a:off x="0" y="3321344"/>
            <a:ext cx="12192000" cy="353648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70486-980D-1532-FE65-760880BDC69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EB9AB-F263-E430-4CCC-199C93947772}"/>
              </a:ext>
            </a:extLst>
          </p:cNvPr>
          <p:cNvSpPr>
            <a:spLocks noGrp="1"/>
          </p:cNvSpPr>
          <p:nvPr>
            <p:ph idx="1"/>
          </p:nvPr>
        </p:nvSpPr>
        <p:spPr>
          <a:xfrm>
            <a:off x="1287860" y="1509857"/>
            <a:ext cx="9634011" cy="4351338"/>
          </a:xfrm>
        </p:spPr>
        <p:txBody>
          <a:bodyPr vert="horz" lIns="91440" tIns="45720" rIns="91440" bIns="45720" rtlCol="0" anchor="t">
            <a:normAutofit/>
          </a:bodyPr>
          <a:lstStyle/>
          <a:p>
            <a:pPr marL="0" indent="0">
              <a:buNone/>
            </a:pPr>
            <a:r>
              <a:rPr lang="en-GB" b="1"/>
              <a:t>Niche Marketing and Social Media (BMTP4014)</a:t>
            </a:r>
          </a:p>
          <a:p>
            <a:pPr marL="0" indent="0">
              <a:buNone/>
            </a:pPr>
            <a:r>
              <a:rPr lang="en-GB" b="1"/>
              <a:t>Deborah Jenkins </a:t>
            </a:r>
          </a:p>
          <a:p>
            <a:pPr marL="0" indent="0">
              <a:buNone/>
            </a:pPr>
            <a:r>
              <a:rPr lang="en-GB" b="1"/>
              <a:t>By:</a:t>
            </a:r>
          </a:p>
          <a:p>
            <a:pPr marL="0" indent="0">
              <a:buNone/>
            </a:pPr>
            <a:r>
              <a:rPr lang="en-GB" b="1"/>
              <a:t>Susie–May - 2404489 </a:t>
            </a:r>
          </a:p>
          <a:p>
            <a:pPr marL="0" indent="0">
              <a:buNone/>
            </a:pPr>
            <a:r>
              <a:rPr lang="en-GB" b="1"/>
              <a:t>Charlotte Palmer – 2404336</a:t>
            </a:r>
          </a:p>
          <a:p>
            <a:pPr marL="0" indent="0">
              <a:buNone/>
            </a:pPr>
            <a:r>
              <a:rPr lang="en-GB" b="1"/>
              <a:t>Jasmine Robinson - 2404492</a:t>
            </a:r>
            <a:endParaRPr lang="en-GB"/>
          </a:p>
        </p:txBody>
      </p:sp>
      <p:sp>
        <p:nvSpPr>
          <p:cNvPr id="4" name="Date Placeholder 3">
            <a:extLst>
              <a:ext uri="{FF2B5EF4-FFF2-40B4-BE49-F238E27FC236}">
                <a16:creationId xmlns:a16="http://schemas.microsoft.com/office/drawing/2014/main" id="{037B3BFF-CDC7-2423-B6C1-BB978DE83690}"/>
              </a:ext>
            </a:extLst>
          </p:cNvPr>
          <p:cNvSpPr>
            <a:spLocks noGrp="1"/>
          </p:cNvSpPr>
          <p:nvPr>
            <p:ph type="dt" sz="half" idx="10"/>
          </p:nvPr>
        </p:nvSpPr>
        <p:spPr/>
        <p:txBody>
          <a:bodyPr/>
          <a:lstStyle/>
          <a:p>
            <a:fld id="{B4B96413-122F-4868-965B-95C5111EBEA7}" type="datetime1">
              <a:rPr lang="en-US"/>
              <a:t>1/15/2025</a:t>
            </a:fld>
            <a:endParaRPr lang="en-US"/>
          </a:p>
        </p:txBody>
      </p:sp>
      <p:sp>
        <p:nvSpPr>
          <p:cNvPr id="5" name="Footer Placeholder 4">
            <a:extLst>
              <a:ext uri="{FF2B5EF4-FFF2-40B4-BE49-F238E27FC236}">
                <a16:creationId xmlns:a16="http://schemas.microsoft.com/office/drawing/2014/main" id="{0E3E4FDD-2720-09BB-FC52-5559ED2931E1}"/>
              </a:ext>
            </a:extLst>
          </p:cNvPr>
          <p:cNvSpPr>
            <a:spLocks noGrp="1"/>
          </p:cNvSpPr>
          <p:nvPr>
            <p:ph type="ftr" sz="quarter" idx="11"/>
          </p:nvPr>
        </p:nvSpPr>
        <p:spPr>
          <a:xfrm rot="10800000">
            <a:off x="4656" y="-12691"/>
            <a:ext cx="12193108" cy="1372044"/>
          </a:xfrm>
          <a:gradFill>
            <a:gsLst>
              <a:gs pos="0">
                <a:schemeClr val="bg1"/>
              </a:gs>
              <a:gs pos="100000">
                <a:schemeClr val="accent6">
                  <a:lumMod val="60000"/>
                  <a:lumOff val="40000"/>
                </a:schemeClr>
              </a:gs>
              <a:gs pos="100000">
                <a:schemeClr val="accent6"/>
              </a:gs>
              <a:gs pos="7000">
                <a:schemeClr val="accent1">
                  <a:lumMod val="30000"/>
                  <a:lumOff val="70000"/>
                </a:schemeClr>
              </a:gs>
            </a:gsLst>
            <a:path path="circle">
              <a:fillToRect l="100000" b="100000"/>
            </a:path>
          </a:gradFill>
        </p:spPr>
        <p:txBody>
          <a:bodyPr/>
          <a:lstStyle/>
          <a:p>
            <a:r>
              <a:rPr lang="en-US"/>
              <a:t>
              </a:t>
            </a:r>
          </a:p>
        </p:txBody>
      </p:sp>
      <p:sp>
        <p:nvSpPr>
          <p:cNvPr id="6" name="Slide Number Placeholder 5">
            <a:extLst>
              <a:ext uri="{FF2B5EF4-FFF2-40B4-BE49-F238E27FC236}">
                <a16:creationId xmlns:a16="http://schemas.microsoft.com/office/drawing/2014/main" id="{8A2223C9-BAFF-3658-CCBB-941441811707}"/>
              </a:ext>
            </a:extLst>
          </p:cNvPr>
          <p:cNvSpPr>
            <a:spLocks noGrp="1"/>
          </p:cNvSpPr>
          <p:nvPr>
            <p:ph type="sldNum" sz="quarter" idx="12"/>
          </p:nvPr>
        </p:nvSpPr>
        <p:spPr/>
        <p:txBody>
          <a:bodyPr/>
          <a:lstStyle/>
          <a:p>
            <a:fld id="{CC057153-B650-4DEB-B370-79DDCFDCE934}" type="slidenum">
              <a:rPr lang="en-US" dirty="0"/>
              <a:t>2</a:t>
            </a:fld>
            <a:endParaRPr lang="en-US"/>
          </a:p>
        </p:txBody>
      </p:sp>
      <p:pic>
        <p:nvPicPr>
          <p:cNvPr id="11" name="Picture 10" descr="A close-up of a sign&#10;&#10;Description automatically generated">
            <a:extLst>
              <a:ext uri="{FF2B5EF4-FFF2-40B4-BE49-F238E27FC236}">
                <a16:creationId xmlns:a16="http://schemas.microsoft.com/office/drawing/2014/main" id="{3BE2D315-FEA5-498C-CED8-4E0F8D2C9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120" y="3976852"/>
            <a:ext cx="6386880" cy="2881148"/>
          </a:xfrm>
          <a:prstGeom prst="rect">
            <a:avLst/>
          </a:prstGeom>
        </p:spPr>
      </p:pic>
    </p:spTree>
    <p:extLst>
      <p:ext uri="{BB962C8B-B14F-4D97-AF65-F5344CB8AC3E}">
        <p14:creationId xmlns:p14="http://schemas.microsoft.com/office/powerpoint/2010/main" val="3718947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EBAB5E-3BB7-BC00-5CE7-FFC4EA5256FB}"/>
              </a:ext>
            </a:extLst>
          </p:cNvPr>
          <p:cNvSpPr>
            <a:spLocks noGrp="1"/>
          </p:cNvSpPr>
          <p:nvPr>
            <p:ph idx="1"/>
          </p:nvPr>
        </p:nvSpPr>
        <p:spPr>
          <a:xfrm>
            <a:off x="1287860" y="1509857"/>
            <a:ext cx="9634011" cy="4351338"/>
          </a:xfrm>
        </p:spPr>
        <p:txBody>
          <a:bodyPr vert="horz" lIns="91440" tIns="45720" rIns="91440" bIns="45720" rtlCol="0" anchor="t">
            <a:normAutofit/>
          </a:bodyPr>
          <a:lstStyle/>
          <a:p>
            <a:pPr marL="0" indent="0">
              <a:buNone/>
            </a:pPr>
            <a:r>
              <a:rPr lang="en-GB" b="1"/>
              <a:t>Introduction to product</a:t>
            </a:r>
            <a:r>
              <a:rPr lang="en-GB"/>
              <a:t> ............................................................................ 3-5</a:t>
            </a:r>
          </a:p>
          <a:p>
            <a:pPr marL="0" indent="0">
              <a:buNone/>
            </a:pPr>
            <a:r>
              <a:rPr lang="en-GB" b="1"/>
              <a:t>Justification for Social Media Platforms </a:t>
            </a:r>
            <a:r>
              <a:rPr lang="en-GB"/>
              <a:t>................................................ 6</a:t>
            </a:r>
          </a:p>
          <a:p>
            <a:pPr marL="0" indent="0">
              <a:buNone/>
            </a:pPr>
            <a:r>
              <a:rPr lang="en-GB" b="1"/>
              <a:t>Target Market Justification </a:t>
            </a:r>
            <a:r>
              <a:rPr lang="en-GB"/>
              <a:t>...................................................................... 7-8</a:t>
            </a:r>
          </a:p>
          <a:p>
            <a:pPr marL="0" indent="0">
              <a:buNone/>
            </a:pPr>
            <a:r>
              <a:rPr lang="en-GB" b="1"/>
              <a:t>Financial Viability &amp; Campaign Impact </a:t>
            </a:r>
            <a:r>
              <a:rPr lang="en-GB"/>
              <a:t>.................................................. 9</a:t>
            </a:r>
          </a:p>
          <a:p>
            <a:pPr marL="0" indent="0">
              <a:buNone/>
            </a:pPr>
            <a:r>
              <a:rPr lang="en-GB" b="1"/>
              <a:t>Campaign Presentation </a:t>
            </a:r>
            <a:r>
              <a:rPr lang="en-GB"/>
              <a:t>............................................................................. 10-15</a:t>
            </a:r>
          </a:p>
          <a:p>
            <a:pPr marL="0" indent="0">
              <a:buNone/>
            </a:pPr>
            <a:r>
              <a:rPr lang="en-GB" b="1"/>
              <a:t>Visual &amp; Video Content </a:t>
            </a:r>
            <a:r>
              <a:rPr lang="en-GB"/>
              <a:t>.............................................................................. 16-19</a:t>
            </a:r>
          </a:p>
          <a:p>
            <a:pPr marL="0" indent="0">
              <a:buNone/>
            </a:pPr>
            <a:endParaRPr lang="en-GB"/>
          </a:p>
        </p:txBody>
      </p:sp>
      <p:sp>
        <p:nvSpPr>
          <p:cNvPr id="4" name="Date Placeholder 3">
            <a:extLst>
              <a:ext uri="{FF2B5EF4-FFF2-40B4-BE49-F238E27FC236}">
                <a16:creationId xmlns:a16="http://schemas.microsoft.com/office/drawing/2014/main" id="{707E46F4-7350-7C3B-5931-5C97C8D7172D}"/>
              </a:ext>
            </a:extLst>
          </p:cNvPr>
          <p:cNvSpPr>
            <a:spLocks noGrp="1"/>
          </p:cNvSpPr>
          <p:nvPr>
            <p:ph type="dt" sz="half" idx="10"/>
          </p:nvPr>
        </p:nvSpPr>
        <p:spPr/>
        <p:txBody>
          <a:bodyPr/>
          <a:lstStyle/>
          <a:p>
            <a:fld id="{B4B96413-122F-4868-965B-95C5111EBEA7}" type="datetime1">
              <a:rPr lang="en-US"/>
              <a:t>1/15/2025</a:t>
            </a:fld>
            <a:endParaRPr lang="en-US"/>
          </a:p>
        </p:txBody>
      </p:sp>
      <p:sp>
        <p:nvSpPr>
          <p:cNvPr id="5" name="Footer Placeholder 4">
            <a:extLst>
              <a:ext uri="{FF2B5EF4-FFF2-40B4-BE49-F238E27FC236}">
                <a16:creationId xmlns:a16="http://schemas.microsoft.com/office/drawing/2014/main" id="{8FA47B0F-EBDA-CB47-E841-9905E65A6E25}"/>
              </a:ext>
            </a:extLst>
          </p:cNvPr>
          <p:cNvSpPr>
            <a:spLocks noGrp="1"/>
          </p:cNvSpPr>
          <p:nvPr>
            <p:ph type="ftr" sz="quarter" idx="11"/>
          </p:nvPr>
        </p:nvSpPr>
        <p:spPr>
          <a:xfrm rot="10800000">
            <a:off x="4656" y="-12691"/>
            <a:ext cx="12193108" cy="1372044"/>
          </a:xfrm>
          <a:gradFill>
            <a:gsLst>
              <a:gs pos="0">
                <a:schemeClr val="bg1"/>
              </a:gs>
              <a:gs pos="100000">
                <a:schemeClr val="accent6">
                  <a:lumMod val="60000"/>
                  <a:lumOff val="40000"/>
                </a:schemeClr>
              </a:gs>
              <a:gs pos="100000">
                <a:schemeClr val="accent6"/>
              </a:gs>
              <a:gs pos="7000">
                <a:schemeClr val="accent1">
                  <a:lumMod val="30000"/>
                  <a:lumOff val="70000"/>
                </a:schemeClr>
              </a:gs>
            </a:gsLst>
            <a:path path="circle">
              <a:fillToRect l="100000" b="100000"/>
            </a:path>
          </a:gradFill>
        </p:spPr>
        <p:txBody>
          <a:bodyPr/>
          <a:lstStyle/>
          <a:p>
            <a:r>
              <a:rPr lang="en-US"/>
              <a:t>
              </a:t>
            </a:r>
          </a:p>
        </p:txBody>
      </p:sp>
      <p:sp>
        <p:nvSpPr>
          <p:cNvPr id="6" name="Slide Number Placeholder 5">
            <a:extLst>
              <a:ext uri="{FF2B5EF4-FFF2-40B4-BE49-F238E27FC236}">
                <a16:creationId xmlns:a16="http://schemas.microsoft.com/office/drawing/2014/main" id="{4392BB1A-7EBC-BABE-2F35-91E3F571A298}"/>
              </a:ext>
            </a:extLst>
          </p:cNvPr>
          <p:cNvSpPr>
            <a:spLocks noGrp="1"/>
          </p:cNvSpPr>
          <p:nvPr>
            <p:ph type="sldNum" sz="quarter" idx="12"/>
          </p:nvPr>
        </p:nvSpPr>
        <p:spPr/>
        <p:txBody>
          <a:bodyPr/>
          <a:lstStyle/>
          <a:p>
            <a:fld id="{CC057153-B650-4DEB-B370-79DDCFDCE934}" type="slidenum">
              <a:rPr lang="en-US" dirty="0"/>
              <a:t>3</a:t>
            </a:fld>
            <a:endParaRPr lang="en-US"/>
          </a:p>
        </p:txBody>
      </p:sp>
      <p:pic>
        <p:nvPicPr>
          <p:cNvPr id="8" name="Picture 7" descr="A two trains on tracks&#10;&#10;Description automatically generated">
            <a:extLst>
              <a:ext uri="{FF2B5EF4-FFF2-40B4-BE49-F238E27FC236}">
                <a16:creationId xmlns:a16="http://schemas.microsoft.com/office/drawing/2014/main" id="{9D9D5D47-B8FF-91DC-984B-1C6B07CD7AEF}"/>
              </a:ext>
            </a:extLst>
          </p:cNvPr>
          <p:cNvPicPr>
            <a:picLocks noChangeAspect="1"/>
          </p:cNvPicPr>
          <p:nvPr/>
        </p:nvPicPr>
        <p:blipFill>
          <a:blip r:embed="rId2"/>
          <a:srcRect l="2459" t="28483" r="3893" b="32029"/>
          <a:stretch/>
        </p:blipFill>
        <p:spPr>
          <a:xfrm>
            <a:off x="2375762" y="4975626"/>
            <a:ext cx="6335456" cy="1763205"/>
          </a:xfrm>
          <a:prstGeom prst="rect">
            <a:avLst/>
          </a:prstGeom>
        </p:spPr>
      </p:pic>
      <p:sp>
        <p:nvSpPr>
          <p:cNvPr id="10" name="Title 9">
            <a:extLst>
              <a:ext uri="{FF2B5EF4-FFF2-40B4-BE49-F238E27FC236}">
                <a16:creationId xmlns:a16="http://schemas.microsoft.com/office/drawing/2014/main" id="{FE62CC90-0060-CEFD-E297-99D0A8DFFCD4}"/>
              </a:ext>
            </a:extLst>
          </p:cNvPr>
          <p:cNvSpPr>
            <a:spLocks noGrp="1"/>
          </p:cNvSpPr>
          <p:nvPr>
            <p:ph type="title"/>
          </p:nvPr>
        </p:nvSpPr>
        <p:spPr>
          <a:xfrm>
            <a:off x="3452830" y="4156"/>
            <a:ext cx="4784920" cy="1353272"/>
          </a:xfrm>
        </p:spPr>
        <p:txBody>
          <a:bodyPr/>
          <a:lstStyle/>
          <a:p>
            <a:r>
              <a:rPr lang="en-GB">
                <a:solidFill>
                  <a:schemeClr val="bg1"/>
                </a:solidFill>
              </a:rPr>
              <a:t> </a:t>
            </a:r>
            <a:r>
              <a:rPr lang="en-GB">
                <a:solidFill>
                  <a:schemeClr val="accent5">
                    <a:lumMod val="76000"/>
                  </a:schemeClr>
                </a:solidFill>
              </a:rPr>
              <a:t>Table of Contents:</a:t>
            </a:r>
          </a:p>
        </p:txBody>
      </p:sp>
    </p:spTree>
    <p:extLst>
      <p:ext uri="{BB962C8B-B14F-4D97-AF65-F5344CB8AC3E}">
        <p14:creationId xmlns:p14="http://schemas.microsoft.com/office/powerpoint/2010/main" val="662161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chemeClr val="bg1"/>
            </a:gs>
            <a:gs pos="62000">
              <a:schemeClr val="accent6">
                <a:lumMod val="60000"/>
                <a:lumOff val="40000"/>
              </a:schemeClr>
            </a:gs>
            <a:gs pos="4000">
              <a:schemeClr val="accent1">
                <a:lumMod val="45000"/>
                <a:lumOff val="55000"/>
              </a:schemeClr>
            </a:gs>
            <a:gs pos="90000">
              <a:schemeClr val="accent1">
                <a:lumMod val="45000"/>
                <a:lumOff val="55000"/>
              </a:schemeClr>
            </a:gs>
            <a:gs pos="55000">
              <a:schemeClr val="accent6"/>
            </a:gs>
            <a:gs pos="34000">
              <a:schemeClr val="accent1">
                <a:lumMod val="30000"/>
                <a:lumOff val="70000"/>
              </a:schemeClr>
            </a:gs>
          </a:gsLst>
          <a:path path="circle">
            <a:fillToRect l="100000" b="100000"/>
          </a:path>
          <a:tileRect t="-100000" r="-100000"/>
        </a:gradFill>
        <a:effectLst/>
      </p:bgPr>
    </p:bg>
    <p:spTree>
      <p:nvGrpSpPr>
        <p:cNvPr id="1" name="">
          <a:extLst>
            <a:ext uri="{FF2B5EF4-FFF2-40B4-BE49-F238E27FC236}">
              <a16:creationId xmlns:a16="http://schemas.microsoft.com/office/drawing/2014/main" id="{0CD587DB-BB9D-67B5-623B-4C8762B4DB09}"/>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737FFFD6-9199-40E3-1CB2-718F3FFA7FA5}"/>
              </a:ext>
            </a:extLst>
          </p:cNvPr>
          <p:cNvSpPr txBox="1">
            <a:spLocks/>
          </p:cNvSpPr>
          <p:nvPr/>
        </p:nvSpPr>
        <p:spPr>
          <a:xfrm>
            <a:off x="2358321" y="275470"/>
            <a:ext cx="7648711" cy="67218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sz="3400">
                <a:latin typeface="Avenir Next LT Pro"/>
                <a:cs typeface="Big Caslon Medium"/>
              </a:rPr>
              <a:t>Introduction to product – Susie-May</a:t>
            </a:r>
          </a:p>
        </p:txBody>
      </p:sp>
      <p:sp>
        <p:nvSpPr>
          <p:cNvPr id="9" name="TextBox 8">
            <a:extLst>
              <a:ext uri="{FF2B5EF4-FFF2-40B4-BE49-F238E27FC236}">
                <a16:creationId xmlns:a16="http://schemas.microsoft.com/office/drawing/2014/main" id="{CE6A4FF8-9537-7000-D513-09B4FE178569}"/>
              </a:ext>
            </a:extLst>
          </p:cNvPr>
          <p:cNvSpPr txBox="1"/>
          <p:nvPr/>
        </p:nvSpPr>
        <p:spPr>
          <a:xfrm>
            <a:off x="3315700" y="1035264"/>
            <a:ext cx="5152059"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a:solidFill>
                  <a:schemeClr val="accent5">
                    <a:lumMod val="76000"/>
                  </a:schemeClr>
                </a:solidFill>
                <a:latin typeface="Modern Love"/>
                <a:cs typeface="Big Caslon Medium"/>
              </a:rPr>
              <a:t>Discover Legoland with GWR Railway!</a:t>
            </a:r>
            <a:endParaRPr lang="en-GB" sz="2200">
              <a:solidFill>
                <a:schemeClr val="accent5">
                  <a:lumMod val="76000"/>
                </a:schemeClr>
              </a:solidFill>
              <a:latin typeface="Modern Love"/>
              <a:cs typeface="Big Caslon Medium"/>
            </a:endParaRPr>
          </a:p>
        </p:txBody>
      </p:sp>
      <p:pic>
        <p:nvPicPr>
          <p:cNvPr id="13" name="Picture 12" descr="A map of a train&#10;&#10;Description automatically generated">
            <a:extLst>
              <a:ext uri="{FF2B5EF4-FFF2-40B4-BE49-F238E27FC236}">
                <a16:creationId xmlns:a16="http://schemas.microsoft.com/office/drawing/2014/main" id="{E5C4CE6D-BD4B-CF8C-90C3-2D2D9E002B15}"/>
              </a:ext>
            </a:extLst>
          </p:cNvPr>
          <p:cNvPicPr>
            <a:picLocks noChangeAspect="1"/>
          </p:cNvPicPr>
          <p:nvPr/>
        </p:nvPicPr>
        <p:blipFill>
          <a:blip r:embed="rId2"/>
          <a:stretch>
            <a:fillRect/>
          </a:stretch>
        </p:blipFill>
        <p:spPr>
          <a:xfrm>
            <a:off x="4552656" y="1622125"/>
            <a:ext cx="7272066" cy="5058248"/>
          </a:xfrm>
          <a:prstGeom prst="rect">
            <a:avLst/>
          </a:prstGeom>
          <a:ln w="28575">
            <a:solidFill>
              <a:schemeClr val="accent1"/>
            </a:solidFill>
          </a:ln>
        </p:spPr>
      </p:pic>
      <p:pic>
        <p:nvPicPr>
          <p:cNvPr id="4" name="Picture 3" descr="A logo for a company&#10;&#10;Description automatically generated">
            <a:extLst>
              <a:ext uri="{FF2B5EF4-FFF2-40B4-BE49-F238E27FC236}">
                <a16:creationId xmlns:a16="http://schemas.microsoft.com/office/drawing/2014/main" id="{5560E69E-5BCD-6031-4B2A-1EB415AA33AD}"/>
              </a:ext>
            </a:extLst>
          </p:cNvPr>
          <p:cNvPicPr>
            <a:picLocks noChangeAspect="1"/>
          </p:cNvPicPr>
          <p:nvPr/>
        </p:nvPicPr>
        <p:blipFill>
          <a:blip r:embed="rId3"/>
          <a:stretch>
            <a:fillRect/>
          </a:stretch>
        </p:blipFill>
        <p:spPr>
          <a:xfrm>
            <a:off x="9825903" y="3690504"/>
            <a:ext cx="1282412" cy="543792"/>
          </a:xfrm>
          <a:prstGeom prst="rect">
            <a:avLst/>
          </a:prstGeom>
        </p:spPr>
      </p:pic>
      <p:pic>
        <p:nvPicPr>
          <p:cNvPr id="6" name="Picture 5" descr="A screenshot of a website&#10;&#10;Description automatically generated">
            <a:extLst>
              <a:ext uri="{FF2B5EF4-FFF2-40B4-BE49-F238E27FC236}">
                <a16:creationId xmlns:a16="http://schemas.microsoft.com/office/drawing/2014/main" id="{15749A89-B65D-2AF8-36FC-1ECFD0296373}"/>
              </a:ext>
            </a:extLst>
          </p:cNvPr>
          <p:cNvPicPr>
            <a:picLocks noChangeAspect="1"/>
          </p:cNvPicPr>
          <p:nvPr/>
        </p:nvPicPr>
        <p:blipFill>
          <a:blip r:embed="rId4"/>
          <a:stretch>
            <a:fillRect/>
          </a:stretch>
        </p:blipFill>
        <p:spPr>
          <a:xfrm>
            <a:off x="320749" y="1711036"/>
            <a:ext cx="3861229" cy="4876799"/>
          </a:xfrm>
          <a:prstGeom prst="rect">
            <a:avLst/>
          </a:prstGeom>
          <a:ln w="28575">
            <a:solidFill>
              <a:schemeClr val="accent5">
                <a:lumMod val="75000"/>
              </a:schemeClr>
            </a:solidFill>
          </a:ln>
        </p:spPr>
      </p:pic>
    </p:spTree>
    <p:extLst>
      <p:ext uri="{BB962C8B-B14F-4D97-AF65-F5344CB8AC3E}">
        <p14:creationId xmlns:p14="http://schemas.microsoft.com/office/powerpoint/2010/main" val="1791799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100000">
              <a:schemeClr val="accent6">
                <a:lumMod val="60000"/>
                <a:lumOff val="40000"/>
              </a:schemeClr>
            </a:gs>
            <a:gs pos="92000">
              <a:schemeClr val="accent6"/>
            </a:gs>
            <a:gs pos="54000">
              <a:schemeClr val="accent1">
                <a:lumMod val="30000"/>
                <a:lumOff val="70000"/>
              </a:schemeClr>
            </a:gs>
          </a:gsLst>
          <a:path path="circle">
            <a:fillToRect l="100000" b="100000"/>
          </a:path>
        </a:gradFill>
        <a:effectLst/>
      </p:bgPr>
    </p:bg>
    <p:spTree>
      <p:nvGrpSpPr>
        <p:cNvPr id="1" name="">
          <a:extLst>
            <a:ext uri="{FF2B5EF4-FFF2-40B4-BE49-F238E27FC236}">
              <a16:creationId xmlns:a16="http://schemas.microsoft.com/office/drawing/2014/main" id="{9D0051E2-7848-7CB4-3C5C-069CC07FA728}"/>
            </a:ext>
          </a:extLst>
        </p:cNvPr>
        <p:cNvGrpSpPr/>
        <p:nvPr/>
      </p:nvGrpSpPr>
      <p:grpSpPr>
        <a:xfrm>
          <a:off x="0" y="0"/>
          <a:ext cx="0" cy="0"/>
          <a:chOff x="0" y="0"/>
          <a:chExt cx="0" cy="0"/>
        </a:xfrm>
      </p:grpSpPr>
      <p:pic>
        <p:nvPicPr>
          <p:cNvPr id="4" name="Picture 3" descr="A graph of blue bars&#10;&#10;Description automatically generated">
            <a:extLst>
              <a:ext uri="{FF2B5EF4-FFF2-40B4-BE49-F238E27FC236}">
                <a16:creationId xmlns:a16="http://schemas.microsoft.com/office/drawing/2014/main" id="{4019FBD4-05B3-A3F5-DBD9-97FEF3EAD5E9}"/>
              </a:ext>
            </a:extLst>
          </p:cNvPr>
          <p:cNvPicPr>
            <a:picLocks noChangeAspect="1"/>
          </p:cNvPicPr>
          <p:nvPr/>
        </p:nvPicPr>
        <p:blipFill>
          <a:blip r:embed="rId2"/>
          <a:stretch>
            <a:fillRect/>
          </a:stretch>
        </p:blipFill>
        <p:spPr>
          <a:xfrm>
            <a:off x="337271" y="1720684"/>
            <a:ext cx="7877632" cy="4397168"/>
          </a:xfrm>
          <a:prstGeom prst="rect">
            <a:avLst/>
          </a:prstGeom>
          <a:ln w="28575">
            <a:solidFill>
              <a:schemeClr val="accent1"/>
            </a:solidFill>
          </a:ln>
        </p:spPr>
      </p:pic>
      <p:sp>
        <p:nvSpPr>
          <p:cNvPr id="5" name="TextBox 4">
            <a:extLst>
              <a:ext uri="{FF2B5EF4-FFF2-40B4-BE49-F238E27FC236}">
                <a16:creationId xmlns:a16="http://schemas.microsoft.com/office/drawing/2014/main" id="{36591F2F-830A-AEA3-B549-916B7534BB42}"/>
              </a:ext>
            </a:extLst>
          </p:cNvPr>
          <p:cNvSpPr txBox="1"/>
          <p:nvPr/>
        </p:nvSpPr>
        <p:spPr>
          <a:xfrm>
            <a:off x="1260764" y="484909"/>
            <a:ext cx="6040581"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a:solidFill>
                  <a:schemeClr val="accent5">
                    <a:lumMod val="76000"/>
                  </a:schemeClr>
                </a:solidFill>
              </a:rPr>
              <a:t>Number of visitors at Legoland Windsor theme park in the UK from 2009 – 2023 </a:t>
            </a:r>
            <a:endParaRPr lang="en-GB">
              <a:solidFill>
                <a:schemeClr val="accent5">
                  <a:lumMod val="76000"/>
                </a:schemeClr>
              </a:solidFill>
            </a:endParaRPr>
          </a:p>
        </p:txBody>
      </p:sp>
      <p:sp>
        <p:nvSpPr>
          <p:cNvPr id="6" name="TextBox 5">
            <a:extLst>
              <a:ext uri="{FF2B5EF4-FFF2-40B4-BE49-F238E27FC236}">
                <a16:creationId xmlns:a16="http://schemas.microsoft.com/office/drawing/2014/main" id="{6DEE233F-978F-F9FA-EECB-E8EBCB1379C5}"/>
              </a:ext>
            </a:extLst>
          </p:cNvPr>
          <p:cNvSpPr txBox="1"/>
          <p:nvPr/>
        </p:nvSpPr>
        <p:spPr>
          <a:xfrm>
            <a:off x="8340436" y="1939637"/>
            <a:ext cx="274320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chemeClr val="tx2"/>
                </a:solidFill>
              </a:rPr>
              <a:t>"Attendance at Legoland Windsor exceeded 2.4 million in 2023. Legoland Windsor was also ranked as the UK's leading amusement park that year" (Statista Research Department, 2024). </a:t>
            </a:r>
          </a:p>
        </p:txBody>
      </p:sp>
    </p:spTree>
    <p:extLst>
      <p:ext uri="{BB962C8B-B14F-4D97-AF65-F5344CB8AC3E}">
        <p14:creationId xmlns:p14="http://schemas.microsoft.com/office/powerpoint/2010/main" val="890256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BE6EA5C-87C7-FED2-30B9-E7969F59D1CD}"/>
              </a:ext>
            </a:extLst>
          </p:cNvPr>
          <p:cNvSpPr txBox="1"/>
          <p:nvPr/>
        </p:nvSpPr>
        <p:spPr>
          <a:xfrm>
            <a:off x="0" y="-5555"/>
            <a:ext cx="6344988" cy="6869436"/>
          </a:xfrm>
          <a:prstGeom prst="rect">
            <a:avLst/>
          </a:prstGeom>
          <a:gradFill>
            <a:gsLst>
              <a:gs pos="100000">
                <a:schemeClr val="bg1"/>
              </a:gs>
              <a:gs pos="0">
                <a:schemeClr val="bg1"/>
              </a:gs>
              <a:gs pos="33000">
                <a:schemeClr val="accent1">
                  <a:lumMod val="40000"/>
                  <a:lumOff val="60000"/>
                </a:schemeClr>
              </a:gs>
              <a:gs pos="98000">
                <a:schemeClr val="accent6"/>
              </a:gs>
              <a:gs pos="99000">
                <a:schemeClr val="accent1">
                  <a:lumMod val="40000"/>
                  <a:lumOff val="60000"/>
                </a:schemeClr>
              </a:gs>
            </a:gsLst>
            <a:path path="circle">
              <a:fillToRect l="100000" t="100000"/>
            </a:path>
          </a:gra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Content Placeholder 2">
            <a:extLst>
              <a:ext uri="{FF2B5EF4-FFF2-40B4-BE49-F238E27FC236}">
                <a16:creationId xmlns:a16="http://schemas.microsoft.com/office/drawing/2014/main" id="{66BB62FF-94E1-5D11-8B25-C2E8CB950F41}"/>
              </a:ext>
            </a:extLst>
          </p:cNvPr>
          <p:cNvSpPr>
            <a:spLocks noGrp="1"/>
          </p:cNvSpPr>
          <p:nvPr/>
        </p:nvSpPr>
        <p:spPr>
          <a:xfrm>
            <a:off x="254782" y="966602"/>
            <a:ext cx="5847096" cy="5688336"/>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Avenir Next LT Pro"/>
              </a:rPr>
              <a:t>To promote train travel to families by expanding this market and encouraging them to use rail for day trips like Legoland. </a:t>
            </a:r>
          </a:p>
          <a:p>
            <a:pPr>
              <a:buClr>
                <a:srgbClr val="BBB487"/>
              </a:buClr>
            </a:pPr>
            <a:r>
              <a:rPr lang="en-US">
                <a:latin typeface="Avenir Next LT Pro"/>
              </a:rPr>
              <a:t>Create exposure to the GWR company and their offerings.</a:t>
            </a:r>
          </a:p>
          <a:p>
            <a:pPr>
              <a:buClr>
                <a:srgbClr val="BBB487"/>
              </a:buClr>
            </a:pPr>
            <a:r>
              <a:rPr lang="en-US"/>
              <a:t>Showcase the convenience of rail travel.</a:t>
            </a:r>
          </a:p>
          <a:p>
            <a:pPr>
              <a:buClr>
                <a:srgbClr val="BBB487"/>
              </a:buClr>
            </a:pPr>
            <a:r>
              <a:rPr lang="en-US"/>
              <a:t>Encourage families to opt for a more sustainable transport option.</a:t>
            </a:r>
          </a:p>
          <a:p>
            <a:pPr>
              <a:buClr>
                <a:srgbClr val="BBB487"/>
              </a:buClr>
            </a:pPr>
            <a:endParaRPr lang="en-US">
              <a:latin typeface="Avenir Next LT Pro"/>
            </a:endParaRPr>
          </a:p>
          <a:p>
            <a:pPr marL="0" indent="0">
              <a:buClr>
                <a:srgbClr val="BBB487"/>
              </a:buClr>
              <a:buNone/>
            </a:pPr>
            <a:r>
              <a:rPr lang="en-US" sz="1600">
                <a:latin typeface="Modern Love"/>
              </a:rPr>
              <a:t>Did You Know That …</a:t>
            </a:r>
            <a:endParaRPr lang="en-US">
              <a:latin typeface="Avenir Next LT Pro"/>
            </a:endParaRPr>
          </a:p>
          <a:p>
            <a:pPr marL="0" indent="0">
              <a:buClr>
                <a:srgbClr val="BBB487"/>
              </a:buClr>
              <a:buNone/>
            </a:pPr>
            <a:r>
              <a:rPr lang="en-US">
                <a:latin typeface="Avenir Next LT Pro"/>
                <a:cs typeface="Big Caslon Medium"/>
              </a:rPr>
              <a:t>"Rail travel creates 10 times less carbon emissions per passenger than the equivalent car journey" (Rail Delivery Group, 2023). </a:t>
            </a:r>
          </a:p>
          <a:p>
            <a:pPr marL="0" indent="0">
              <a:buClr>
                <a:srgbClr val="E2DFCC">
                  <a:lumMod val="75000"/>
                </a:srgbClr>
              </a:buClr>
              <a:buNone/>
            </a:pPr>
            <a:endParaRPr lang="en-US">
              <a:latin typeface="Avenir Next LT Pro"/>
            </a:endParaRPr>
          </a:p>
          <a:p>
            <a:pPr marL="0" indent="0">
              <a:buNone/>
            </a:pPr>
            <a:endParaRPr lang="en-US"/>
          </a:p>
          <a:p>
            <a:pPr marL="0" indent="0">
              <a:buNone/>
            </a:pPr>
            <a:endParaRPr lang="en-US"/>
          </a:p>
          <a:p>
            <a:endParaRPr lang="en-US">
              <a:ea typeface="+mn-lt"/>
              <a:cs typeface="+mn-lt"/>
            </a:endParaRPr>
          </a:p>
          <a:p>
            <a:endParaRPr lang="en-US">
              <a:ea typeface="+mn-lt"/>
              <a:cs typeface="+mn-lt"/>
            </a:endParaRPr>
          </a:p>
          <a:p>
            <a:pPr marL="0" indent="0">
              <a:buNone/>
            </a:pPr>
            <a:endParaRPr lang="en-US">
              <a:ea typeface="+mn-lt"/>
              <a:cs typeface="+mn-lt"/>
            </a:endParaRPr>
          </a:p>
        </p:txBody>
      </p:sp>
      <p:sp>
        <p:nvSpPr>
          <p:cNvPr id="13" name="TextBox 12">
            <a:extLst>
              <a:ext uri="{FF2B5EF4-FFF2-40B4-BE49-F238E27FC236}">
                <a16:creationId xmlns:a16="http://schemas.microsoft.com/office/drawing/2014/main" id="{E5D01FBD-7497-4FB3-8696-53E62E0678B7}"/>
              </a:ext>
            </a:extLst>
          </p:cNvPr>
          <p:cNvSpPr txBox="1"/>
          <p:nvPr/>
        </p:nvSpPr>
        <p:spPr>
          <a:xfrm>
            <a:off x="497456" y="209909"/>
            <a:ext cx="5359876"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b="1">
                <a:solidFill>
                  <a:srgbClr val="323232"/>
                </a:solidFill>
              </a:rPr>
              <a:t>Aims &amp; Objectives of Campaign:</a:t>
            </a:r>
            <a:endParaRPr lang="en-GB" sz="2500" b="1"/>
          </a:p>
        </p:txBody>
      </p:sp>
      <p:pic>
        <p:nvPicPr>
          <p:cNvPr id="2" name="Picture 1" descr="Page 2 | Family Line Icon Vector Art, Icons, and Graphics for Free Download">
            <a:extLst>
              <a:ext uri="{FF2B5EF4-FFF2-40B4-BE49-F238E27FC236}">
                <a16:creationId xmlns:a16="http://schemas.microsoft.com/office/drawing/2014/main" id="{220C111B-5B98-90BA-AAC4-1A7E2863FF0E}"/>
              </a:ext>
            </a:extLst>
          </p:cNvPr>
          <p:cNvPicPr>
            <a:picLocks noChangeAspect="1"/>
          </p:cNvPicPr>
          <p:nvPr/>
        </p:nvPicPr>
        <p:blipFill>
          <a:blip r:embed="rId3"/>
          <a:srcRect l="9722" t="14516" r="12167" b="18279"/>
          <a:stretch/>
        </p:blipFill>
        <p:spPr>
          <a:xfrm>
            <a:off x="7540769" y="964982"/>
            <a:ext cx="2764612" cy="2043072"/>
          </a:xfrm>
          <a:prstGeom prst="rect">
            <a:avLst/>
          </a:prstGeom>
        </p:spPr>
      </p:pic>
      <p:sp>
        <p:nvSpPr>
          <p:cNvPr id="3" name="TextBox 2">
            <a:extLst>
              <a:ext uri="{FF2B5EF4-FFF2-40B4-BE49-F238E27FC236}">
                <a16:creationId xmlns:a16="http://schemas.microsoft.com/office/drawing/2014/main" id="{311E31F7-BBB2-AA89-A34F-CFD7E3D029EB}"/>
              </a:ext>
            </a:extLst>
          </p:cNvPr>
          <p:cNvSpPr txBox="1"/>
          <p:nvPr/>
        </p:nvSpPr>
        <p:spPr>
          <a:xfrm>
            <a:off x="7245927" y="221672"/>
            <a:ext cx="336665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CUSTOMER PROFILE:</a:t>
            </a:r>
          </a:p>
        </p:txBody>
      </p:sp>
      <p:sp>
        <p:nvSpPr>
          <p:cNvPr id="4" name="TextBox 3">
            <a:extLst>
              <a:ext uri="{FF2B5EF4-FFF2-40B4-BE49-F238E27FC236}">
                <a16:creationId xmlns:a16="http://schemas.microsoft.com/office/drawing/2014/main" id="{E8FA4DE9-0ED8-E652-A064-910C4687A550}"/>
              </a:ext>
            </a:extLst>
          </p:cNvPr>
          <p:cNvSpPr txBox="1"/>
          <p:nvPr/>
        </p:nvSpPr>
        <p:spPr>
          <a:xfrm>
            <a:off x="8174180" y="3200400"/>
            <a:ext cx="254923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a:latin typeface="Modern Love"/>
              </a:rPr>
              <a:t>FAMILIES</a:t>
            </a:r>
          </a:p>
        </p:txBody>
      </p:sp>
      <p:sp>
        <p:nvSpPr>
          <p:cNvPr id="6" name="TextBox 5">
            <a:extLst>
              <a:ext uri="{FF2B5EF4-FFF2-40B4-BE49-F238E27FC236}">
                <a16:creationId xmlns:a16="http://schemas.microsoft.com/office/drawing/2014/main" id="{F0081995-F0A9-8185-7429-362670B10D7B}"/>
              </a:ext>
            </a:extLst>
          </p:cNvPr>
          <p:cNvSpPr txBox="1"/>
          <p:nvPr/>
        </p:nvSpPr>
        <p:spPr>
          <a:xfrm>
            <a:off x="6913418" y="3657599"/>
            <a:ext cx="4267199" cy="3265500"/>
          </a:xfrm>
          <a:prstGeom prst="rect">
            <a:avLst/>
          </a:prstGeom>
          <a:noFill/>
          <a:ln w="12700">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900">
                <a:solidFill>
                  <a:schemeClr val="tx2"/>
                </a:solidFill>
              </a:rPr>
              <a:t>Parents </a:t>
            </a:r>
          </a:p>
          <a:p>
            <a:pPr marL="285750" indent="-285750">
              <a:buFont typeface="Arial"/>
              <a:buChar char="•"/>
            </a:pPr>
            <a:r>
              <a:rPr lang="en-GB" sz="1900">
                <a:solidFill>
                  <a:schemeClr val="tx2"/>
                </a:solidFill>
              </a:rPr>
              <a:t>Children (aged 2-12)</a:t>
            </a:r>
          </a:p>
          <a:p>
            <a:pPr marL="285750" indent="-285750">
              <a:buFont typeface="Arial"/>
              <a:buChar char="•"/>
            </a:pPr>
            <a:r>
              <a:rPr lang="en-GB" sz="1900">
                <a:solidFill>
                  <a:schemeClr val="tx2"/>
                </a:solidFill>
              </a:rPr>
              <a:t>Middle Class families with disposable income for leisure day trips to places like Legoland.</a:t>
            </a:r>
          </a:p>
          <a:p>
            <a:pPr marL="285750" indent="-285750">
              <a:buFont typeface="Arial"/>
              <a:buChar char="•"/>
            </a:pPr>
            <a:r>
              <a:rPr lang="en-GB" sz="1900">
                <a:solidFill>
                  <a:schemeClr val="tx2"/>
                </a:solidFill>
              </a:rPr>
              <a:t>Located within GWR's operating radius (South Wales &amp; West of England).</a:t>
            </a:r>
          </a:p>
          <a:p>
            <a:pPr marL="285750" indent="-285750">
              <a:buFont typeface="Arial"/>
              <a:buChar char="•"/>
            </a:pPr>
            <a:r>
              <a:rPr lang="en-GB" sz="1900">
                <a:solidFill>
                  <a:schemeClr val="tx2"/>
                </a:solidFill>
              </a:rPr>
              <a:t>Has personal commitment &amp; awareness to sustainability.</a:t>
            </a:r>
            <a:endParaRPr lang="en-GB">
              <a:solidFill>
                <a:schemeClr val="tx2"/>
              </a:solidFill>
            </a:endParaRPr>
          </a:p>
          <a:p>
            <a:endParaRPr lang="en-GB"/>
          </a:p>
        </p:txBody>
      </p:sp>
    </p:spTree>
    <p:extLst>
      <p:ext uri="{BB962C8B-B14F-4D97-AF65-F5344CB8AC3E}">
        <p14:creationId xmlns:p14="http://schemas.microsoft.com/office/powerpoint/2010/main" val="3005468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
              <a:schemeClr val="bg1"/>
            </a:gs>
            <a:gs pos="60000">
              <a:schemeClr val="accent6">
                <a:lumMod val="60000"/>
                <a:lumOff val="40000"/>
              </a:schemeClr>
            </a:gs>
            <a:gs pos="82000">
              <a:schemeClr val="accent1">
                <a:lumMod val="45000"/>
                <a:lumOff val="55000"/>
              </a:schemeClr>
            </a:gs>
            <a:gs pos="19000">
              <a:schemeClr val="accent1">
                <a:lumMod val="45000"/>
                <a:lumOff val="55000"/>
              </a:schemeClr>
            </a:gs>
            <a:gs pos="80000">
              <a:schemeClr val="accent1">
                <a:lumMod val="30000"/>
                <a:lumOff val="70000"/>
              </a:schemeClr>
            </a:gs>
          </a:gsLst>
          <a:path path="circle">
            <a:fillToRect l="100000" t="100000"/>
          </a:path>
        </a:gradFill>
        <a:effectLst/>
      </p:bgPr>
    </p:bg>
    <p:spTree>
      <p:nvGrpSpPr>
        <p:cNvPr id="1" name="">
          <a:extLst>
            <a:ext uri="{FF2B5EF4-FFF2-40B4-BE49-F238E27FC236}">
              <a16:creationId xmlns:a16="http://schemas.microsoft.com/office/drawing/2014/main" id="{A92CBF37-E950-D580-3EA7-8D5DF41F2DD1}"/>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94C89A88-577A-C0B4-6341-14F1EBA44592}"/>
              </a:ext>
            </a:extLst>
          </p:cNvPr>
          <p:cNvSpPr txBox="1">
            <a:spLocks/>
          </p:cNvSpPr>
          <p:nvPr/>
        </p:nvSpPr>
        <p:spPr>
          <a:xfrm>
            <a:off x="905423" y="-6848"/>
            <a:ext cx="11003339" cy="1161012"/>
          </a:xfrm>
          <a:prstGeom prst="rect">
            <a:avLst/>
          </a:prstGeom>
        </p:spPr>
        <p:txBody>
          <a:bodyPr vert="horz" lIns="91440" tIns="45720" rIns="91440" bIns="45720" rtlCol="0" anchor="ctr">
            <a:normAutofit fontScale="97500"/>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sz="3400">
                <a:latin typeface="Avenir Next LT Pro"/>
                <a:cs typeface="Big Caslon Medium"/>
              </a:rPr>
              <a:t>Justification for social media platforms – Susie-May</a:t>
            </a:r>
          </a:p>
        </p:txBody>
      </p:sp>
      <p:sp>
        <p:nvSpPr>
          <p:cNvPr id="9" name="Content Placeholder 2">
            <a:extLst>
              <a:ext uri="{FF2B5EF4-FFF2-40B4-BE49-F238E27FC236}">
                <a16:creationId xmlns:a16="http://schemas.microsoft.com/office/drawing/2014/main" id="{20BA7B5E-5FC8-97A1-C989-563A725ECAB9}"/>
              </a:ext>
            </a:extLst>
          </p:cNvPr>
          <p:cNvSpPr txBox="1">
            <a:spLocks/>
          </p:cNvSpPr>
          <p:nvPr/>
        </p:nvSpPr>
        <p:spPr>
          <a:xfrm>
            <a:off x="474103" y="1043248"/>
            <a:ext cx="10520701" cy="5335010"/>
          </a:xfrm>
          <a:prstGeom prst="rect">
            <a:avLst/>
          </a:prstGeom>
        </p:spPr>
        <p:txBody>
          <a:bodyPr vert="horz" lIns="91440" tIns="45720" rIns="91440" bIns="45720" rtlCol="0" anchor="t">
            <a:normAutofit/>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a:t>Parents</a:t>
            </a:r>
            <a:r>
              <a:rPr lang="en-US"/>
              <a:t> (aged 25-34)</a:t>
            </a:r>
          </a:p>
          <a:p>
            <a:pPr marL="0" indent="0">
              <a:buNone/>
            </a:pPr>
            <a:r>
              <a:rPr lang="en-US" b="1"/>
              <a:t>Platform selected – </a:t>
            </a:r>
            <a:r>
              <a:rPr lang="en-US"/>
              <a:t>Facebook, Instagram &amp; TikTok</a:t>
            </a:r>
          </a:p>
          <a:p>
            <a:pPr marL="0" indent="0">
              <a:buNone/>
            </a:pPr>
            <a:r>
              <a:rPr lang="en-US" b="1"/>
              <a:t>Suitability: </a:t>
            </a:r>
          </a:p>
          <a:p>
            <a:pPr marL="0" indent="0">
              <a:buClr>
                <a:srgbClr val="BBB487"/>
              </a:buClr>
              <a:buNone/>
            </a:pPr>
            <a:r>
              <a:rPr lang="en-US" sz="2100"/>
              <a:t>According to (Duarte, 2024), "55% of TikTok users are under 30".</a:t>
            </a:r>
          </a:p>
          <a:p>
            <a:pPr marL="0" indent="0">
              <a:buClr>
                <a:srgbClr val="BBB487"/>
              </a:buClr>
              <a:buNone/>
            </a:pPr>
            <a:endParaRPr lang="en-US"/>
          </a:p>
        </p:txBody>
      </p:sp>
      <p:pic>
        <p:nvPicPr>
          <p:cNvPr id="10" name="Picture 9" descr="A blue text on a white background&#10;&#10;Description automatically generated">
            <a:extLst>
              <a:ext uri="{FF2B5EF4-FFF2-40B4-BE49-F238E27FC236}">
                <a16:creationId xmlns:a16="http://schemas.microsoft.com/office/drawing/2014/main" id="{2AF15447-9FCB-4363-1988-9F2C0C0BDF3F}"/>
              </a:ext>
            </a:extLst>
          </p:cNvPr>
          <p:cNvPicPr>
            <a:picLocks noChangeAspect="1"/>
          </p:cNvPicPr>
          <p:nvPr/>
        </p:nvPicPr>
        <p:blipFill>
          <a:blip r:embed="rId2"/>
          <a:stretch>
            <a:fillRect/>
          </a:stretch>
        </p:blipFill>
        <p:spPr>
          <a:xfrm>
            <a:off x="841835" y="3642275"/>
            <a:ext cx="2333625" cy="571500"/>
          </a:xfrm>
          <a:prstGeom prst="rect">
            <a:avLst/>
          </a:prstGeom>
        </p:spPr>
      </p:pic>
      <p:pic>
        <p:nvPicPr>
          <p:cNvPr id="12" name="Picture 11" descr="A close up of a logo&#10;&#10;Description automatically generated">
            <a:extLst>
              <a:ext uri="{FF2B5EF4-FFF2-40B4-BE49-F238E27FC236}">
                <a16:creationId xmlns:a16="http://schemas.microsoft.com/office/drawing/2014/main" id="{73C00A4C-F1B4-7A43-46EC-6349A56ACBD0}"/>
              </a:ext>
            </a:extLst>
          </p:cNvPr>
          <p:cNvPicPr>
            <a:picLocks noChangeAspect="1"/>
          </p:cNvPicPr>
          <p:nvPr/>
        </p:nvPicPr>
        <p:blipFill>
          <a:blip r:embed="rId3"/>
          <a:stretch>
            <a:fillRect/>
          </a:stretch>
        </p:blipFill>
        <p:spPr>
          <a:xfrm>
            <a:off x="9037282" y="3646709"/>
            <a:ext cx="2362200" cy="638175"/>
          </a:xfrm>
          <a:prstGeom prst="rect">
            <a:avLst/>
          </a:prstGeom>
        </p:spPr>
      </p:pic>
      <p:pic>
        <p:nvPicPr>
          <p:cNvPr id="2" name="Picture 1" descr="File:TikTok logo.svg - Wikipedia">
            <a:extLst>
              <a:ext uri="{FF2B5EF4-FFF2-40B4-BE49-F238E27FC236}">
                <a16:creationId xmlns:a16="http://schemas.microsoft.com/office/drawing/2014/main" id="{F7AE4691-C21F-A4FA-5219-B304F40F40E7}"/>
              </a:ext>
            </a:extLst>
          </p:cNvPr>
          <p:cNvPicPr>
            <a:picLocks noChangeAspect="1"/>
          </p:cNvPicPr>
          <p:nvPr/>
        </p:nvPicPr>
        <p:blipFill>
          <a:blip r:embed="rId4"/>
          <a:stretch>
            <a:fillRect/>
          </a:stretch>
        </p:blipFill>
        <p:spPr>
          <a:xfrm>
            <a:off x="5070764" y="3569634"/>
            <a:ext cx="2050471" cy="646986"/>
          </a:xfrm>
          <a:prstGeom prst="rect">
            <a:avLst/>
          </a:prstGeom>
        </p:spPr>
      </p:pic>
      <p:pic>
        <p:nvPicPr>
          <p:cNvPr id="3" name="Picture 2" descr="A graph with numbers and a bar&#10;&#10;Description automatically generated">
            <a:extLst>
              <a:ext uri="{FF2B5EF4-FFF2-40B4-BE49-F238E27FC236}">
                <a16:creationId xmlns:a16="http://schemas.microsoft.com/office/drawing/2014/main" id="{FFF531D2-E496-7027-C86C-7C1FD9C846D9}"/>
              </a:ext>
            </a:extLst>
          </p:cNvPr>
          <p:cNvPicPr>
            <a:picLocks noChangeAspect="1"/>
          </p:cNvPicPr>
          <p:nvPr/>
        </p:nvPicPr>
        <p:blipFill>
          <a:blip r:embed="rId5"/>
          <a:srcRect r="18682" b="1036"/>
          <a:stretch/>
        </p:blipFill>
        <p:spPr>
          <a:xfrm>
            <a:off x="8339571" y="4458567"/>
            <a:ext cx="3770835" cy="1994371"/>
          </a:xfrm>
          <a:prstGeom prst="rect">
            <a:avLst/>
          </a:prstGeom>
        </p:spPr>
      </p:pic>
      <p:pic>
        <p:nvPicPr>
          <p:cNvPr id="4" name="Picture 3" descr="A graph with numbers and a bar&#10;&#10;Description automatically generated">
            <a:extLst>
              <a:ext uri="{FF2B5EF4-FFF2-40B4-BE49-F238E27FC236}">
                <a16:creationId xmlns:a16="http://schemas.microsoft.com/office/drawing/2014/main" id="{C5A6A256-27AA-DD9E-1D3E-A718BBECA042}"/>
              </a:ext>
            </a:extLst>
          </p:cNvPr>
          <p:cNvPicPr>
            <a:picLocks noChangeAspect="1"/>
          </p:cNvPicPr>
          <p:nvPr/>
        </p:nvPicPr>
        <p:blipFill>
          <a:blip r:embed="rId6"/>
          <a:srcRect l="-1405" t="6471" r="17977" b="1176"/>
          <a:stretch/>
        </p:blipFill>
        <p:spPr>
          <a:xfrm>
            <a:off x="4036002" y="4375440"/>
            <a:ext cx="4112490" cy="2165017"/>
          </a:xfrm>
          <a:prstGeom prst="rect">
            <a:avLst/>
          </a:prstGeom>
        </p:spPr>
      </p:pic>
      <p:pic>
        <p:nvPicPr>
          <p:cNvPr id="6" name="Picture 5" descr="A graph with numbers and a bar&#10;&#10;Description automatically generated">
            <a:extLst>
              <a:ext uri="{FF2B5EF4-FFF2-40B4-BE49-F238E27FC236}">
                <a16:creationId xmlns:a16="http://schemas.microsoft.com/office/drawing/2014/main" id="{8B73AF1E-3E53-BBB0-36BD-7ECDCA94113D}"/>
              </a:ext>
            </a:extLst>
          </p:cNvPr>
          <p:cNvPicPr>
            <a:picLocks noChangeAspect="1"/>
          </p:cNvPicPr>
          <p:nvPr/>
        </p:nvPicPr>
        <p:blipFill>
          <a:blip r:embed="rId7"/>
          <a:srcRect t="-3168" r="18675" b="2468"/>
          <a:stretch/>
        </p:blipFill>
        <p:spPr>
          <a:xfrm>
            <a:off x="129020" y="4367145"/>
            <a:ext cx="3744958" cy="2172974"/>
          </a:xfrm>
          <a:prstGeom prst="rect">
            <a:avLst/>
          </a:prstGeom>
        </p:spPr>
      </p:pic>
    </p:spTree>
    <p:extLst>
      <p:ext uri="{BB962C8B-B14F-4D97-AF65-F5344CB8AC3E}">
        <p14:creationId xmlns:p14="http://schemas.microsoft.com/office/powerpoint/2010/main" val="182211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chemeClr val="accent6">
                <a:lumMod val="60000"/>
                <a:lumOff val="40000"/>
              </a:schemeClr>
            </a:gs>
            <a:gs pos="0">
              <a:schemeClr val="accent1">
                <a:lumMod val="5000"/>
                <a:lumOff val="95000"/>
              </a:schemeClr>
            </a:gs>
            <a:gs pos="71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t="100000" r="100000"/>
          </a:path>
          <a:tileRect l="-100000" b="-100000"/>
        </a:gradFill>
        <a:effectLst/>
      </p:bgPr>
    </p:bg>
    <p:spTree>
      <p:nvGrpSpPr>
        <p:cNvPr id="1" name="">
          <a:extLst>
            <a:ext uri="{FF2B5EF4-FFF2-40B4-BE49-F238E27FC236}">
              <a16:creationId xmlns:a16="http://schemas.microsoft.com/office/drawing/2014/main" id="{69F34B3E-4123-EC2B-8E15-1C548023D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ACB177-B2C3-C64E-7C36-07908A376C2C}"/>
              </a:ext>
            </a:extLst>
          </p:cNvPr>
          <p:cNvSpPr>
            <a:spLocks noGrp="1"/>
          </p:cNvSpPr>
          <p:nvPr>
            <p:ph type="title"/>
          </p:nvPr>
        </p:nvSpPr>
        <p:spPr/>
        <p:txBody>
          <a:bodyPr/>
          <a:lstStyle/>
          <a:p>
            <a:r>
              <a:rPr lang="en-US">
                <a:latin typeface="Big Caslon Medium" panose="02000603090000020003" pitchFamily="2" charset="-79"/>
                <a:ea typeface="+mj-lt"/>
                <a:cs typeface="Big Caslon Medium"/>
              </a:rPr>
              <a:t>Target Market Justification </a:t>
            </a:r>
          </a:p>
        </p:txBody>
      </p:sp>
      <p:sp>
        <p:nvSpPr>
          <p:cNvPr id="3" name="Content Placeholder 2">
            <a:extLst>
              <a:ext uri="{FF2B5EF4-FFF2-40B4-BE49-F238E27FC236}">
                <a16:creationId xmlns:a16="http://schemas.microsoft.com/office/drawing/2014/main" id="{6F07816A-A160-55E9-8DEF-55BFEA485A8F}"/>
              </a:ext>
            </a:extLst>
          </p:cNvPr>
          <p:cNvSpPr>
            <a:spLocks noGrp="1"/>
          </p:cNvSpPr>
          <p:nvPr>
            <p:ph idx="1"/>
          </p:nvPr>
        </p:nvSpPr>
        <p:spPr>
          <a:xfrm>
            <a:off x="129880" y="1714280"/>
            <a:ext cx="5103765" cy="3912928"/>
          </a:xfrm>
        </p:spPr>
        <p:txBody>
          <a:bodyPr vert="horz" lIns="91440" tIns="45720" rIns="91440" bIns="45720" rtlCol="0" anchor="t">
            <a:noAutofit/>
          </a:bodyPr>
          <a:lstStyle/>
          <a:p>
            <a:r>
              <a:rPr lang="en-GB" sz="1600">
                <a:solidFill>
                  <a:srgbClr val="455F51"/>
                </a:solidFill>
                <a:ea typeface="+mn-lt"/>
                <a:cs typeface="+mn-lt"/>
              </a:rPr>
              <a:t>Geographic - Wales &amp; the Southwest of England (Mahr, 2019) (GWR, n.d.)</a:t>
            </a:r>
          </a:p>
          <a:p>
            <a:r>
              <a:rPr lang="en-GB" sz="1600">
                <a:solidFill>
                  <a:srgbClr val="455F51"/>
                </a:solidFill>
                <a:ea typeface="+mn-lt"/>
                <a:cs typeface="+mn-lt"/>
              </a:rPr>
              <a:t>Demographic - Middle-class families with younger children (Study.com, 2023) (LEGOLAND® Windsor Resort, n.d.)</a:t>
            </a:r>
            <a:endParaRPr lang="en-GB" sz="1600"/>
          </a:p>
          <a:p>
            <a:r>
              <a:rPr lang="en-GB" sz="1600">
                <a:solidFill>
                  <a:srgbClr val="455F51"/>
                </a:solidFill>
                <a:ea typeface="+mn-lt"/>
                <a:cs typeface="+mn-lt"/>
              </a:rPr>
              <a:t>National Rail offer 1/3 off your tickets to Legoland when you travel by train (Daysoutguide.co.uk, 2017)</a:t>
            </a:r>
            <a:endParaRPr lang="en-GB" sz="1600">
              <a:ea typeface="+mn-lt"/>
              <a:cs typeface="+mn-lt"/>
            </a:endParaRPr>
          </a:p>
          <a:p>
            <a:r>
              <a:rPr lang="en-GB" sz="1600">
                <a:solidFill>
                  <a:srgbClr val="455F51"/>
                </a:solidFill>
                <a:ea typeface="+mn-lt"/>
                <a:cs typeface="+mn-lt"/>
              </a:rPr>
              <a:t>Family &amp; Friends Railcard (Family &amp; Friends Railcard, 2025).</a:t>
            </a:r>
            <a:endParaRPr lang="en-GB" sz="1600">
              <a:ea typeface="+mn-lt"/>
              <a:cs typeface="+mn-lt"/>
            </a:endParaRPr>
          </a:p>
        </p:txBody>
      </p:sp>
      <p:pic>
        <p:nvPicPr>
          <p:cNvPr id="7" name="Picture 6" descr="Train travel Archives - The Spirited Puddle Jumper">
            <a:extLst>
              <a:ext uri="{FF2B5EF4-FFF2-40B4-BE49-F238E27FC236}">
                <a16:creationId xmlns:a16="http://schemas.microsoft.com/office/drawing/2014/main" id="{F2CB4FFF-BD68-00B3-7D01-2C7301BE6A72}"/>
              </a:ext>
            </a:extLst>
          </p:cNvPr>
          <p:cNvPicPr>
            <a:picLocks noChangeAspect="1"/>
          </p:cNvPicPr>
          <p:nvPr/>
        </p:nvPicPr>
        <p:blipFill>
          <a:blip r:embed="rId2"/>
          <a:stretch>
            <a:fillRect/>
          </a:stretch>
        </p:blipFill>
        <p:spPr>
          <a:xfrm>
            <a:off x="5668789" y="2096550"/>
            <a:ext cx="5535573" cy="3673741"/>
          </a:xfrm>
          <a:prstGeom prst="rect">
            <a:avLst/>
          </a:prstGeom>
        </p:spPr>
      </p:pic>
    </p:spTree>
    <p:extLst>
      <p:ext uri="{BB962C8B-B14F-4D97-AF65-F5344CB8AC3E}">
        <p14:creationId xmlns:p14="http://schemas.microsoft.com/office/powerpoint/2010/main" val="2968349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chemeClr val="accent6">
                <a:lumMod val="60000"/>
                <a:lumOff val="40000"/>
              </a:schemeClr>
            </a:gs>
            <a:gs pos="0">
              <a:schemeClr val="accent1">
                <a:lumMod val="5000"/>
                <a:lumOff val="95000"/>
              </a:schemeClr>
            </a:gs>
            <a:gs pos="71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t="100000" r="100000"/>
          </a:path>
          <a:tileRect l="-100000" b="-100000"/>
        </a:gradFill>
        <a:effectLst/>
      </p:bgPr>
    </p:bg>
    <p:spTree>
      <p:nvGrpSpPr>
        <p:cNvPr id="1" name="">
          <a:extLst>
            <a:ext uri="{FF2B5EF4-FFF2-40B4-BE49-F238E27FC236}">
              <a16:creationId xmlns:a16="http://schemas.microsoft.com/office/drawing/2014/main" id="{69F34B3E-4123-EC2B-8E15-1C548023D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ACB177-B2C3-C64E-7C36-07908A376C2C}"/>
              </a:ext>
            </a:extLst>
          </p:cNvPr>
          <p:cNvSpPr>
            <a:spLocks noGrp="1"/>
          </p:cNvSpPr>
          <p:nvPr>
            <p:ph type="title"/>
          </p:nvPr>
        </p:nvSpPr>
        <p:spPr/>
        <p:txBody>
          <a:bodyPr/>
          <a:lstStyle/>
          <a:p>
            <a:r>
              <a:rPr lang="en-US">
                <a:latin typeface="Big Caslon Medium" panose="02000603090000020003" pitchFamily="2" charset="-79"/>
                <a:ea typeface="+mj-lt"/>
                <a:cs typeface="Big Caslon Medium"/>
              </a:rPr>
              <a:t>Target Market Justification </a:t>
            </a:r>
          </a:p>
        </p:txBody>
      </p:sp>
      <p:sp>
        <p:nvSpPr>
          <p:cNvPr id="3" name="Content Placeholder 2">
            <a:extLst>
              <a:ext uri="{FF2B5EF4-FFF2-40B4-BE49-F238E27FC236}">
                <a16:creationId xmlns:a16="http://schemas.microsoft.com/office/drawing/2014/main" id="{6F07816A-A160-55E9-8DEF-55BFEA485A8F}"/>
              </a:ext>
            </a:extLst>
          </p:cNvPr>
          <p:cNvSpPr>
            <a:spLocks noGrp="1"/>
          </p:cNvSpPr>
          <p:nvPr>
            <p:ph idx="1"/>
          </p:nvPr>
        </p:nvSpPr>
        <p:spPr>
          <a:xfrm>
            <a:off x="6262223" y="2384211"/>
            <a:ext cx="5103765" cy="3912928"/>
          </a:xfrm>
        </p:spPr>
        <p:txBody>
          <a:bodyPr vert="horz" lIns="91440" tIns="45720" rIns="91440" bIns="45720" rtlCol="0" anchor="t">
            <a:noAutofit/>
          </a:bodyPr>
          <a:lstStyle/>
          <a:p>
            <a:pPr>
              <a:buClr>
                <a:srgbClr val="BBB487"/>
              </a:buClr>
            </a:pPr>
            <a:r>
              <a:rPr lang="en-GB" sz="1600">
                <a:solidFill>
                  <a:srgbClr val="455F51"/>
                </a:solidFill>
                <a:ea typeface="+mn-lt"/>
                <a:cs typeface="+mn-lt"/>
              </a:rPr>
              <a:t>Psychographics - leisure tourists who want a fun Lego filled break (Revella, 2023)</a:t>
            </a:r>
            <a:endParaRPr lang="en-US">
              <a:solidFill>
                <a:srgbClr val="455F51"/>
              </a:solidFill>
              <a:latin typeface="Avenir Next LT Pro"/>
              <a:ea typeface="+mn-lt"/>
              <a:cs typeface="+mn-lt"/>
            </a:endParaRPr>
          </a:p>
          <a:p>
            <a:pPr>
              <a:buClr>
                <a:srgbClr val="BBB487"/>
              </a:buClr>
            </a:pPr>
            <a:r>
              <a:rPr lang="en-GB" sz="1600">
                <a:solidFill>
                  <a:srgbClr val="455F51"/>
                </a:solidFill>
                <a:ea typeface="+mn-lt"/>
                <a:cs typeface="+mn-lt"/>
              </a:rPr>
              <a:t>Fixed price family ticket  (GWR, 2025)</a:t>
            </a:r>
            <a:endParaRPr lang="en-GB"/>
          </a:p>
          <a:p>
            <a:pPr>
              <a:buClr>
                <a:srgbClr val="BBB487"/>
              </a:buClr>
            </a:pPr>
            <a:r>
              <a:rPr lang="en-GB" sz="1600">
                <a:solidFill>
                  <a:srgbClr val="455F51"/>
                </a:solidFill>
                <a:ea typeface="+mn-lt"/>
                <a:cs typeface="+mn-lt"/>
              </a:rPr>
              <a:t>Generational marketing – millennials (LaFleur, G, 2023) </a:t>
            </a:r>
            <a:endParaRPr lang="en-GB"/>
          </a:p>
          <a:p>
            <a:pPr>
              <a:buClr>
                <a:srgbClr val="BBB487"/>
              </a:buClr>
            </a:pPr>
            <a:r>
              <a:rPr lang="en-GB" sz="1600">
                <a:solidFill>
                  <a:srgbClr val="455F51"/>
                </a:solidFill>
                <a:ea typeface="+mn-lt"/>
                <a:cs typeface="+mn-lt"/>
              </a:rPr>
              <a:t>Concentrated marketing</a:t>
            </a:r>
            <a:endParaRPr lang="en-GB" sz="1600">
              <a:ea typeface="+mn-lt"/>
              <a:cs typeface="+mn-lt"/>
            </a:endParaRPr>
          </a:p>
        </p:txBody>
      </p:sp>
      <p:pic>
        <p:nvPicPr>
          <p:cNvPr id="4" name="Picture 3" descr="Travel to Legoland | Travel Guide for Denmark | DFDS">
            <a:extLst>
              <a:ext uri="{FF2B5EF4-FFF2-40B4-BE49-F238E27FC236}">
                <a16:creationId xmlns:a16="http://schemas.microsoft.com/office/drawing/2014/main" id="{3226B8CF-1E45-7319-AC7F-7E33A115355C}"/>
              </a:ext>
            </a:extLst>
          </p:cNvPr>
          <p:cNvPicPr>
            <a:picLocks noChangeAspect="1"/>
          </p:cNvPicPr>
          <p:nvPr/>
        </p:nvPicPr>
        <p:blipFill>
          <a:blip r:embed="rId2"/>
          <a:stretch>
            <a:fillRect/>
          </a:stretch>
        </p:blipFill>
        <p:spPr>
          <a:xfrm>
            <a:off x="193590" y="2382795"/>
            <a:ext cx="5904469" cy="2998572"/>
          </a:xfrm>
          <a:prstGeom prst="rect">
            <a:avLst/>
          </a:prstGeom>
        </p:spPr>
      </p:pic>
    </p:spTree>
    <p:extLst>
      <p:ext uri="{BB962C8B-B14F-4D97-AF65-F5344CB8AC3E}">
        <p14:creationId xmlns:p14="http://schemas.microsoft.com/office/powerpoint/2010/main" val="1050895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21002">
              <a:srgbClr val="EFF6DE"/>
            </a:gs>
            <a:gs pos="60000">
              <a:schemeClr val="accent6">
                <a:lumMod val="60000"/>
                <a:lumOff val="40000"/>
              </a:schemeClr>
            </a:gs>
            <a:gs pos="15013">
              <a:srgbClr val="F2F8E5"/>
            </a:gs>
            <a:gs pos="33966">
              <a:srgbClr val="E7F3D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1CC32-BD63-1C7F-83BE-47F3D556D096}"/>
              </a:ext>
            </a:extLst>
          </p:cNvPr>
          <p:cNvSpPr>
            <a:spLocks noGrp="1"/>
          </p:cNvSpPr>
          <p:nvPr>
            <p:ph type="title"/>
          </p:nvPr>
        </p:nvSpPr>
        <p:spPr/>
        <p:txBody>
          <a:bodyPr anchor="t">
            <a:normAutofit/>
          </a:bodyPr>
          <a:lstStyle/>
          <a:p>
            <a:r>
              <a:rPr lang="en-US">
                <a:latin typeface="Big Caslon Medium" panose="02000603090000020003" pitchFamily="2" charset="-79"/>
                <a:cs typeface="Big Caslon Medium"/>
              </a:rPr>
              <a:t>Financial Viability + Campaign Impact - </a:t>
            </a:r>
          </a:p>
        </p:txBody>
      </p:sp>
      <p:sp>
        <p:nvSpPr>
          <p:cNvPr id="3" name="Content Placeholder 2">
            <a:extLst>
              <a:ext uri="{FF2B5EF4-FFF2-40B4-BE49-F238E27FC236}">
                <a16:creationId xmlns:a16="http://schemas.microsoft.com/office/drawing/2014/main" id="{1AA06E49-ED64-9CC3-A5E1-EDB4A4EC2A16}"/>
              </a:ext>
            </a:extLst>
          </p:cNvPr>
          <p:cNvSpPr>
            <a:spLocks noGrp="1"/>
          </p:cNvSpPr>
          <p:nvPr>
            <p:ph sz="half" idx="1"/>
          </p:nvPr>
        </p:nvSpPr>
        <p:spPr>
          <a:xfrm>
            <a:off x="107263" y="2209446"/>
            <a:ext cx="5384273" cy="4351338"/>
          </a:xfrm>
        </p:spPr>
        <p:txBody>
          <a:bodyPr vert="horz" lIns="91440" tIns="45720" rIns="91440" bIns="45720" rtlCol="0" anchor="t">
            <a:noAutofit/>
          </a:bodyPr>
          <a:lstStyle/>
          <a:p>
            <a:r>
              <a:rPr lang="en-GB">
                <a:latin typeface="Aptos"/>
              </a:rPr>
              <a:t>Product – Short Break to Legoland using GWR</a:t>
            </a:r>
          </a:p>
          <a:p>
            <a:pPr>
              <a:buClr>
                <a:srgbClr val="C3B2A7"/>
              </a:buClr>
            </a:pPr>
            <a:r>
              <a:rPr lang="en-GB">
                <a:latin typeface="Aptos"/>
              </a:rPr>
              <a:t>Price - £392</a:t>
            </a:r>
          </a:p>
          <a:p>
            <a:pPr>
              <a:buClr>
                <a:srgbClr val="C3B2A7"/>
              </a:buClr>
            </a:pPr>
            <a:r>
              <a:rPr lang="en-GB">
                <a:latin typeface="Aptos"/>
              </a:rPr>
              <a:t>Place – Legoland Resort in Windsor </a:t>
            </a:r>
          </a:p>
          <a:p>
            <a:pPr>
              <a:buClr>
                <a:srgbClr val="C3B2A7"/>
              </a:buClr>
            </a:pPr>
            <a:r>
              <a:rPr lang="en-GB">
                <a:latin typeface="Aptos"/>
              </a:rPr>
              <a:t>Promotion – TikTok Instagram &amp; Facebook</a:t>
            </a:r>
          </a:p>
          <a:p>
            <a:pPr>
              <a:buClr>
                <a:srgbClr val="C3B2A7"/>
              </a:buClr>
            </a:pPr>
            <a:endParaRPr lang="en-GB">
              <a:latin typeface="Aptos"/>
            </a:endParaRPr>
          </a:p>
        </p:txBody>
      </p:sp>
      <p:sp>
        <p:nvSpPr>
          <p:cNvPr id="16" name="Date Placeholder 4">
            <a:extLst>
              <a:ext uri="{FF2B5EF4-FFF2-40B4-BE49-F238E27FC236}">
                <a16:creationId xmlns:a16="http://schemas.microsoft.com/office/drawing/2014/main" id="{F5CA2D74-AFE3-8077-FC00-9F5EFE959950}"/>
              </a:ext>
            </a:extLst>
          </p:cNvPr>
          <p:cNvSpPr>
            <a:spLocks noGrp="1"/>
          </p:cNvSpPr>
          <p:nvPr>
            <p:ph type="dt" sz="half" idx="10"/>
          </p:nvPr>
        </p:nvSpPr>
        <p:spPr/>
        <p:txBody>
          <a:bodyPr/>
          <a:lstStyle/>
          <a:p>
            <a:pPr>
              <a:spcAft>
                <a:spcPts val="600"/>
              </a:spcAft>
            </a:pPr>
            <a:fld id="{F67E11F1-5FE4-47D9-85A9-33A36BBFC073}" type="datetime1">
              <a:rPr lang="en-US"/>
              <a:pPr>
                <a:spcAft>
                  <a:spcPts val="600"/>
                </a:spcAft>
              </a:pPr>
              <a:t>1/15/2025</a:t>
            </a:fld>
            <a:endParaRPr lang="en-US"/>
          </a:p>
        </p:txBody>
      </p:sp>
      <p:sp>
        <p:nvSpPr>
          <p:cNvPr id="17" name="Footer Placeholder 5">
            <a:extLst>
              <a:ext uri="{FF2B5EF4-FFF2-40B4-BE49-F238E27FC236}">
                <a16:creationId xmlns:a16="http://schemas.microsoft.com/office/drawing/2014/main" id="{BBDBD942-4B2D-153F-F0D0-E358688DDB2E}"/>
              </a:ext>
            </a:extLst>
          </p:cNvPr>
          <p:cNvSpPr>
            <a:spLocks noGrp="1"/>
          </p:cNvSpPr>
          <p:nvPr>
            <p:ph type="ftr" sz="quarter" idx="11"/>
          </p:nvPr>
        </p:nvSpPr>
        <p:spPr/>
        <p:txBody>
          <a:bodyPr/>
          <a:lstStyle/>
          <a:p>
            <a:pPr>
              <a:spcAft>
                <a:spcPts val="600"/>
              </a:spcAft>
            </a:pPr>
            <a:r>
              <a:rPr lang="en-US"/>
              <a:t>
              </a:t>
            </a:r>
          </a:p>
        </p:txBody>
      </p:sp>
      <p:sp>
        <p:nvSpPr>
          <p:cNvPr id="18" name="Slide Number Placeholder 6">
            <a:extLst>
              <a:ext uri="{FF2B5EF4-FFF2-40B4-BE49-F238E27FC236}">
                <a16:creationId xmlns:a16="http://schemas.microsoft.com/office/drawing/2014/main" id="{D01AFB7C-CF50-6484-08CE-0FDF4400D991}"/>
              </a:ext>
            </a:extLst>
          </p:cNvPr>
          <p:cNvSpPr>
            <a:spLocks noGrp="1"/>
          </p:cNvSpPr>
          <p:nvPr>
            <p:ph type="sldNum" sz="quarter" idx="12"/>
          </p:nvPr>
        </p:nvSpPr>
        <p:spPr/>
        <p:txBody>
          <a:bodyPr/>
          <a:lstStyle/>
          <a:p>
            <a:pPr>
              <a:spcAft>
                <a:spcPts val="600"/>
              </a:spcAft>
            </a:pPr>
            <a:fld id="{CC057153-B650-4DEB-B370-79DDCFDCE934}" type="slidenum">
              <a:rPr lang="en-US" dirty="0"/>
              <a:pPr>
                <a:spcAft>
                  <a:spcPts val="600"/>
                </a:spcAft>
              </a:pPr>
              <a:t>10</a:t>
            </a:fld>
            <a:endParaRPr lang="en-US"/>
          </a:p>
        </p:txBody>
      </p:sp>
      <p:pic>
        <p:nvPicPr>
          <p:cNvPr id="5" name="Picture 4" descr="A group of kids driving toy cars&#10;&#10;Description automatically generated">
            <a:extLst>
              <a:ext uri="{FF2B5EF4-FFF2-40B4-BE49-F238E27FC236}">
                <a16:creationId xmlns:a16="http://schemas.microsoft.com/office/drawing/2014/main" id="{7667A376-2D94-5C67-204A-6A43F360B81A}"/>
              </a:ext>
            </a:extLst>
          </p:cNvPr>
          <p:cNvPicPr>
            <a:picLocks noChangeAspect="1"/>
          </p:cNvPicPr>
          <p:nvPr/>
        </p:nvPicPr>
        <p:blipFill>
          <a:blip r:embed="rId2"/>
          <a:stretch>
            <a:fillRect/>
          </a:stretch>
        </p:blipFill>
        <p:spPr>
          <a:xfrm>
            <a:off x="5643936" y="1825634"/>
            <a:ext cx="5181600" cy="3886199"/>
          </a:xfrm>
          <a:prstGeom prst="rect">
            <a:avLst/>
          </a:prstGeom>
          <a:noFill/>
        </p:spPr>
      </p:pic>
    </p:spTree>
    <p:extLst>
      <p:ext uri="{BB962C8B-B14F-4D97-AF65-F5344CB8AC3E}">
        <p14:creationId xmlns:p14="http://schemas.microsoft.com/office/powerpoint/2010/main" val="401694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58000">
              <a:schemeClr val="accent1">
                <a:lumMod val="40000"/>
                <a:lumOff val="60000"/>
              </a:schemeClr>
            </a:gs>
            <a:gs pos="85000">
              <a:schemeClr val="accent6"/>
            </a:gs>
            <a:gs pos="99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FD1B0593-C415-E23C-D060-02789CA6E3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367D1E-91EE-9A35-A539-1066DE098755}"/>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Campaign presentation </a:t>
            </a:r>
          </a:p>
        </p:txBody>
      </p:sp>
      <p:sp>
        <p:nvSpPr>
          <p:cNvPr id="4" name="Content Placeholder 3">
            <a:extLst>
              <a:ext uri="{FF2B5EF4-FFF2-40B4-BE49-F238E27FC236}">
                <a16:creationId xmlns:a16="http://schemas.microsoft.com/office/drawing/2014/main" id="{60AA8603-87E9-0955-09DF-44C5919EA309}"/>
              </a:ext>
            </a:extLst>
          </p:cNvPr>
          <p:cNvSpPr>
            <a:spLocks noGrp="1"/>
          </p:cNvSpPr>
          <p:nvPr>
            <p:ph idx="1"/>
          </p:nvPr>
        </p:nvSpPr>
        <p:spPr>
          <a:xfrm>
            <a:off x="1069849" y="1874520"/>
            <a:ext cx="2684734" cy="4351338"/>
          </a:xfrm>
        </p:spPr>
        <p:txBody>
          <a:bodyPr/>
          <a:lstStyle/>
          <a:p>
            <a:r>
              <a:rPr lang="en-US"/>
              <a:t>Posters </a:t>
            </a:r>
          </a:p>
          <a:p>
            <a:r>
              <a:rPr lang="en-US"/>
              <a:t>Strapline</a:t>
            </a:r>
          </a:p>
          <a:p>
            <a:r>
              <a:rPr lang="en-US"/>
              <a:t>Hashtags</a:t>
            </a:r>
          </a:p>
          <a:p>
            <a:r>
              <a:rPr lang="en-US"/>
              <a:t>Visual displays  </a:t>
            </a:r>
          </a:p>
          <a:p>
            <a:r>
              <a:rPr lang="en-US"/>
              <a:t>Content ideas  </a:t>
            </a:r>
          </a:p>
        </p:txBody>
      </p:sp>
      <p:sp>
        <p:nvSpPr>
          <p:cNvPr id="8" name="Content Placeholder 3">
            <a:extLst>
              <a:ext uri="{FF2B5EF4-FFF2-40B4-BE49-F238E27FC236}">
                <a16:creationId xmlns:a16="http://schemas.microsoft.com/office/drawing/2014/main" id="{AB677F77-900F-3ED7-F78E-A61935F8FABD}"/>
              </a:ext>
            </a:extLst>
          </p:cNvPr>
          <p:cNvSpPr txBox="1">
            <a:spLocks/>
          </p:cNvSpPr>
          <p:nvPr/>
        </p:nvSpPr>
        <p:spPr>
          <a:xfrm>
            <a:off x="3910030" y="1874203"/>
            <a:ext cx="2837133" cy="4351338"/>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4 P’s </a:t>
            </a:r>
            <a:r>
              <a:rPr lang="en-GB" sz="2000" b="0" i="0" u="none" strike="noStrike">
                <a:solidFill>
                  <a:srgbClr val="000000"/>
                </a:solidFill>
                <a:effectLst/>
                <a:latin typeface="Times New Roman" panose="02020603050405020304" pitchFamily="18" charset="0"/>
              </a:rPr>
              <a:t>(Twin, 2024).</a:t>
            </a:r>
            <a:r>
              <a:rPr lang="en-US"/>
              <a:t>– Promotional</a:t>
            </a:r>
            <a:r>
              <a:rPr lang="en-GB" sz="2000" b="0" i="0" u="none" strike="noStrike">
                <a:solidFill>
                  <a:srgbClr val="000000"/>
                </a:solidFill>
                <a:effectLst/>
                <a:latin typeface="Times New Roman" panose="02020603050405020304" pitchFamily="18" charset="0"/>
              </a:rPr>
              <a:t> </a:t>
            </a:r>
            <a:r>
              <a:rPr lang="en-GB" sz="1800" b="0" i="0" u="none" strike="noStrike">
                <a:solidFill>
                  <a:srgbClr val="000000"/>
                </a:solidFill>
                <a:effectLst/>
                <a:latin typeface="Times New Roman" panose="02020603050405020304" pitchFamily="18" charset="0"/>
              </a:rPr>
              <a:t>(Staff, 2023)</a:t>
            </a:r>
            <a:endParaRPr lang="en-US"/>
          </a:p>
          <a:p>
            <a:r>
              <a:rPr lang="en-US"/>
              <a:t>RACE –reach, act, convert and engage </a:t>
            </a:r>
            <a:r>
              <a:rPr lang="en-GB" sz="1800" b="0" i="0" u="none" strike="noStrike">
                <a:solidFill>
                  <a:srgbClr val="000000"/>
                </a:solidFill>
                <a:effectLst/>
                <a:latin typeface="Times New Roman" panose="02020603050405020304" pitchFamily="18" charset="0"/>
              </a:rPr>
              <a:t>(Chaffey, 2024)</a:t>
            </a:r>
            <a:r>
              <a:rPr lang="en-US"/>
              <a:t>.</a:t>
            </a:r>
          </a:p>
          <a:p>
            <a:endParaRPr lang="en-US"/>
          </a:p>
        </p:txBody>
      </p:sp>
      <p:pic>
        <p:nvPicPr>
          <p:cNvPr id="10" name="Picture 9" descr="A collage of images of a train and a train&#10;&#10;Description automatically generated">
            <a:extLst>
              <a:ext uri="{FF2B5EF4-FFF2-40B4-BE49-F238E27FC236}">
                <a16:creationId xmlns:a16="http://schemas.microsoft.com/office/drawing/2014/main" id="{2A568873-F4C2-848A-294D-570887A6D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7163" y="116575"/>
            <a:ext cx="4457700" cy="6624850"/>
          </a:xfrm>
          <a:prstGeom prst="rect">
            <a:avLst/>
          </a:prstGeom>
        </p:spPr>
      </p:pic>
    </p:spTree>
    <p:extLst>
      <p:ext uri="{BB962C8B-B14F-4D97-AF65-F5344CB8AC3E}">
        <p14:creationId xmlns:p14="http://schemas.microsoft.com/office/powerpoint/2010/main" val="1948393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0">
              <a:schemeClr val="accent1">
                <a:lumMod val="40000"/>
                <a:lumOff val="60000"/>
              </a:schemeClr>
            </a:gs>
            <a:gs pos="15000">
              <a:schemeClr val="accent6"/>
            </a:gs>
            <a:gs pos="87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92D2A6B1-0120-4348-67EB-6F91152B0F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9F16AE-1A53-E443-7474-50917B37BD7F}"/>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Strapline </a:t>
            </a:r>
          </a:p>
        </p:txBody>
      </p:sp>
      <p:sp>
        <p:nvSpPr>
          <p:cNvPr id="4" name="Content Placeholder 3">
            <a:extLst>
              <a:ext uri="{FF2B5EF4-FFF2-40B4-BE49-F238E27FC236}">
                <a16:creationId xmlns:a16="http://schemas.microsoft.com/office/drawing/2014/main" id="{92A0BC0E-4480-7511-CED9-EC3DE9F941D2}"/>
              </a:ext>
            </a:extLst>
          </p:cNvPr>
          <p:cNvSpPr>
            <a:spLocks noGrp="1"/>
          </p:cNvSpPr>
          <p:nvPr>
            <p:ph idx="1"/>
          </p:nvPr>
        </p:nvSpPr>
        <p:spPr>
          <a:xfrm>
            <a:off x="1069847" y="1828483"/>
            <a:ext cx="9847535" cy="3533226"/>
          </a:xfrm>
        </p:spPr>
        <p:txBody>
          <a:bodyPr>
            <a:normAutofit/>
          </a:bodyPr>
          <a:lstStyle/>
          <a:p>
            <a:pPr marL="0" indent="0">
              <a:buNone/>
            </a:pPr>
            <a:r>
              <a:rPr lang="en-US" sz="6600"/>
              <a:t>Traveling Brick by Brick making your travel easy.</a:t>
            </a:r>
          </a:p>
          <a:p>
            <a:pPr marL="0" indent="0">
              <a:buNone/>
            </a:pPr>
            <a:endParaRPr lang="en-US" sz="6600"/>
          </a:p>
          <a:p>
            <a:pPr marL="0" indent="0">
              <a:buNone/>
            </a:pPr>
            <a:endParaRPr lang="en-US" sz="2400"/>
          </a:p>
        </p:txBody>
      </p:sp>
    </p:spTree>
    <p:extLst>
      <p:ext uri="{BB962C8B-B14F-4D97-AF65-F5344CB8AC3E}">
        <p14:creationId xmlns:p14="http://schemas.microsoft.com/office/powerpoint/2010/main" val="2687231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0">
              <a:schemeClr val="accent1">
                <a:lumMod val="40000"/>
                <a:lumOff val="60000"/>
              </a:schemeClr>
            </a:gs>
            <a:gs pos="75000">
              <a:schemeClr val="accent6"/>
            </a:gs>
            <a:gs pos="87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83DBBB32-4E08-C5B5-09C3-4E0FAD325B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65A416-D2BF-BEBB-9B9B-F8E99744102E}"/>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#Hashtags</a:t>
            </a:r>
          </a:p>
        </p:txBody>
      </p:sp>
      <p:sp>
        <p:nvSpPr>
          <p:cNvPr id="4" name="Content Placeholder 3">
            <a:extLst>
              <a:ext uri="{FF2B5EF4-FFF2-40B4-BE49-F238E27FC236}">
                <a16:creationId xmlns:a16="http://schemas.microsoft.com/office/drawing/2014/main" id="{91EAC7C5-FE1F-3BFE-3BA2-548B30CC9707}"/>
              </a:ext>
            </a:extLst>
          </p:cNvPr>
          <p:cNvSpPr>
            <a:spLocks noGrp="1"/>
          </p:cNvSpPr>
          <p:nvPr>
            <p:ph idx="1"/>
          </p:nvPr>
        </p:nvSpPr>
        <p:spPr>
          <a:xfrm>
            <a:off x="931303" y="1828483"/>
            <a:ext cx="9634011" cy="4351338"/>
          </a:xfrm>
        </p:spPr>
        <p:txBody>
          <a:bodyPr/>
          <a:lstStyle/>
          <a:p>
            <a:pPr marL="0" indent="0">
              <a:buNone/>
            </a:pPr>
            <a:endParaRPr lang="en-US"/>
          </a:p>
          <a:p>
            <a:r>
              <a:rPr lang="en-US"/>
              <a:t>#</a:t>
            </a:r>
            <a:r>
              <a:rPr lang="en-US" err="1"/>
              <a:t>GWRTravelWithEase</a:t>
            </a:r>
            <a:endParaRPr lang="en-US"/>
          </a:p>
          <a:p>
            <a:r>
              <a:rPr lang="en-US"/>
              <a:t>#</a:t>
            </a:r>
            <a:r>
              <a:rPr lang="en-US" err="1"/>
              <a:t>LegoAdventures</a:t>
            </a:r>
            <a:endParaRPr lang="en-US"/>
          </a:p>
          <a:p>
            <a:r>
              <a:rPr lang="en-US"/>
              <a:t>#</a:t>
            </a:r>
            <a:r>
              <a:rPr lang="en-US" err="1"/>
              <a:t>GWRJourneyToFun</a:t>
            </a:r>
            <a:endParaRPr lang="en-US"/>
          </a:p>
          <a:p>
            <a:r>
              <a:rPr lang="en-US"/>
              <a:t>#</a:t>
            </a:r>
            <a:r>
              <a:rPr lang="en-US" err="1"/>
              <a:t>FamilyFunWithGWR</a:t>
            </a:r>
            <a:endParaRPr lang="en-US"/>
          </a:p>
        </p:txBody>
      </p:sp>
      <p:pic>
        <p:nvPicPr>
          <p:cNvPr id="5" name="Picture 4" descr="A yellow and black symbol&#10;&#10;Description automatically generated">
            <a:extLst>
              <a:ext uri="{FF2B5EF4-FFF2-40B4-BE49-F238E27FC236}">
                <a16:creationId xmlns:a16="http://schemas.microsoft.com/office/drawing/2014/main" id="{A39B6930-28C8-096A-7F0A-2AE68E7CF6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3394" y="925992"/>
            <a:ext cx="5125206" cy="5006015"/>
          </a:xfrm>
          <a:prstGeom prst="rect">
            <a:avLst/>
          </a:prstGeom>
        </p:spPr>
      </p:pic>
    </p:spTree>
    <p:extLst>
      <p:ext uri="{BB962C8B-B14F-4D97-AF65-F5344CB8AC3E}">
        <p14:creationId xmlns:p14="http://schemas.microsoft.com/office/powerpoint/2010/main" val="1331901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33966">
              <a:schemeClr val="accent6">
                <a:lumMod val="60000"/>
                <a:lumOff val="40000"/>
              </a:schemeClr>
            </a:gs>
            <a:gs pos="0">
              <a:schemeClr val="accent1">
                <a:lumMod val="5000"/>
                <a:lumOff val="95000"/>
              </a:schemeClr>
            </a:gs>
            <a:gs pos="71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27454-E857-4D00-4A39-04525AD59E1D}"/>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Branding </a:t>
            </a:r>
          </a:p>
        </p:txBody>
      </p:sp>
      <p:sp>
        <p:nvSpPr>
          <p:cNvPr id="4" name="Oval 3">
            <a:extLst>
              <a:ext uri="{FF2B5EF4-FFF2-40B4-BE49-F238E27FC236}">
                <a16:creationId xmlns:a16="http://schemas.microsoft.com/office/drawing/2014/main" id="{873293BE-9C44-4608-CB32-55EF03D02DF3}"/>
              </a:ext>
            </a:extLst>
          </p:cNvPr>
          <p:cNvSpPr/>
          <p:nvPr/>
        </p:nvSpPr>
        <p:spPr>
          <a:xfrm>
            <a:off x="361506" y="3545799"/>
            <a:ext cx="1658679" cy="1594884"/>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D5998EB4-385C-7133-9345-A5455D6E2B6F}"/>
              </a:ext>
            </a:extLst>
          </p:cNvPr>
          <p:cNvSpPr/>
          <p:nvPr/>
        </p:nvSpPr>
        <p:spPr>
          <a:xfrm>
            <a:off x="1945260" y="2461120"/>
            <a:ext cx="1658679" cy="1594884"/>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05CC332E-6E9D-7707-3250-9E45007DC965}"/>
              </a:ext>
            </a:extLst>
          </p:cNvPr>
          <p:cNvSpPr/>
          <p:nvPr/>
        </p:nvSpPr>
        <p:spPr>
          <a:xfrm>
            <a:off x="2020185" y="4178436"/>
            <a:ext cx="1658679" cy="1594884"/>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81EB4E17-1BCE-F0C5-B1AD-D6DC9B80AA64}"/>
              </a:ext>
            </a:extLst>
          </p:cNvPr>
          <p:cNvSpPr/>
          <p:nvPr/>
        </p:nvSpPr>
        <p:spPr>
          <a:xfrm>
            <a:off x="240507" y="1828483"/>
            <a:ext cx="1658679" cy="1594884"/>
          </a:xfrm>
          <a:prstGeom prst="ellipse">
            <a:avLst/>
          </a:prstGeom>
          <a:solidFill>
            <a:schemeClr val="accent3">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4705B0D-7C84-991C-AA17-89759E5B106A}"/>
              </a:ext>
            </a:extLst>
          </p:cNvPr>
          <p:cNvSpPr txBox="1"/>
          <p:nvPr/>
        </p:nvSpPr>
        <p:spPr>
          <a:xfrm>
            <a:off x="4259178" y="2461120"/>
            <a:ext cx="6665495" cy="2677656"/>
          </a:xfrm>
          <a:prstGeom prst="rect">
            <a:avLst/>
          </a:prstGeom>
          <a:noFill/>
        </p:spPr>
        <p:txBody>
          <a:bodyPr wrap="square" rtlCol="0">
            <a:spAutoFit/>
          </a:bodyPr>
          <a:lstStyle/>
          <a:p>
            <a:r>
              <a:rPr lang="en-US" sz="2800">
                <a:solidFill>
                  <a:schemeClr val="tx2"/>
                </a:solidFill>
              </a:rPr>
              <a:t>Deep green- GWR colours </a:t>
            </a:r>
          </a:p>
          <a:p>
            <a:r>
              <a:rPr lang="en-US" sz="2800">
                <a:solidFill>
                  <a:schemeClr val="tx2"/>
                </a:solidFill>
              </a:rPr>
              <a:t>Green represents nature, growth and harmony </a:t>
            </a:r>
            <a:r>
              <a:rPr lang="en-GB" sz="2800" b="0" i="0" u="none" strike="noStrike">
                <a:solidFill>
                  <a:schemeClr val="tx2"/>
                </a:solidFill>
                <a:effectLst/>
                <a:latin typeface="Times New Roman" panose="02020603050405020304" pitchFamily="18" charset="0"/>
              </a:rPr>
              <a:t>(</a:t>
            </a:r>
            <a:r>
              <a:rPr lang="en-GB" sz="2800" b="0" i="0" u="none" strike="noStrike" err="1">
                <a:solidFill>
                  <a:schemeClr val="tx2"/>
                </a:solidFill>
                <a:effectLst/>
                <a:latin typeface="Times New Roman" panose="02020603050405020304" pitchFamily="18" charset="0"/>
              </a:rPr>
              <a:t>Hartney</a:t>
            </a:r>
            <a:r>
              <a:rPr lang="en-GB" sz="2800" b="0" i="0" u="none" strike="noStrike">
                <a:solidFill>
                  <a:schemeClr val="tx2"/>
                </a:solidFill>
                <a:effectLst/>
                <a:latin typeface="Times New Roman" panose="02020603050405020304" pitchFamily="18" charset="0"/>
              </a:rPr>
              <a:t>, 2021) </a:t>
            </a:r>
            <a:r>
              <a:rPr lang="en-US" sz="2800">
                <a:solidFill>
                  <a:schemeClr val="tx2"/>
                </a:solidFill>
              </a:rPr>
              <a:t>  </a:t>
            </a:r>
          </a:p>
          <a:p>
            <a:r>
              <a:rPr lang="en-US" sz="2800">
                <a:solidFill>
                  <a:schemeClr val="tx2"/>
                </a:solidFill>
              </a:rPr>
              <a:t>Blue – Trust,  peace, loyalty </a:t>
            </a:r>
            <a:r>
              <a:rPr lang="en-GB" sz="2800" b="0" i="0" u="none" strike="noStrike">
                <a:solidFill>
                  <a:schemeClr val="tx2"/>
                </a:solidFill>
                <a:effectLst/>
                <a:latin typeface="Times New Roman" panose="02020603050405020304" pitchFamily="18" charset="0"/>
              </a:rPr>
              <a:t>(Van der Heijden, n.d.)</a:t>
            </a:r>
            <a:endParaRPr lang="en-US" sz="2800">
              <a:solidFill>
                <a:schemeClr val="tx2"/>
              </a:solidFill>
            </a:endParaRPr>
          </a:p>
          <a:p>
            <a:r>
              <a:rPr lang="en-US" sz="2800">
                <a:solidFill>
                  <a:schemeClr val="tx2"/>
                </a:solidFill>
              </a:rPr>
              <a:t>White -  purity and neutrality </a:t>
            </a:r>
            <a:r>
              <a:rPr lang="en-GB" sz="2800" b="0" i="0" u="none" strike="noStrike">
                <a:solidFill>
                  <a:schemeClr val="tx2"/>
                </a:solidFill>
                <a:effectLst/>
                <a:latin typeface="Times New Roman" panose="02020603050405020304" pitchFamily="18" charset="0"/>
              </a:rPr>
              <a:t>(Paul, 2023)</a:t>
            </a:r>
            <a:r>
              <a:rPr lang="en-US" sz="2800">
                <a:solidFill>
                  <a:schemeClr val="tx2"/>
                </a:solidFill>
              </a:rPr>
              <a:t> </a:t>
            </a:r>
          </a:p>
        </p:txBody>
      </p:sp>
    </p:spTree>
    <p:extLst>
      <p:ext uri="{BB962C8B-B14F-4D97-AF65-F5344CB8AC3E}">
        <p14:creationId xmlns:p14="http://schemas.microsoft.com/office/powerpoint/2010/main" val="3020008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5012">
              <a:srgbClr val="D8EBB2"/>
            </a:gs>
            <a:gs pos="0">
              <a:srgbClr val="F7FAEF"/>
            </a:gs>
            <a:gs pos="50000">
              <a:schemeClr val="accent6">
                <a:lumMod val="60000"/>
                <a:lumOff val="40000"/>
              </a:schemeClr>
            </a:gs>
            <a:gs pos="71000">
              <a:srgbClr val="F2F8E5">
                <a:lumMod val="45000"/>
                <a:lumOff val="55000"/>
              </a:srgbClr>
            </a:gs>
            <a:gs pos="0">
              <a:srgbClr val="E7F3D0"/>
            </a:gs>
            <a:gs pos="0">
              <a:schemeClr val="accent1">
                <a:lumMod val="5000"/>
                <a:lumOff val="95000"/>
              </a:schemeClr>
            </a:gs>
            <a:gs pos="100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AB8EE-58CA-E540-166F-FCB60C158F59}"/>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TikTok video</a:t>
            </a:r>
          </a:p>
        </p:txBody>
      </p:sp>
      <p:pic>
        <p:nvPicPr>
          <p:cNvPr id="7" name="Picture 6" descr="A group of people walking in a train station&#10;&#10;Description automatically generated">
            <a:extLst>
              <a:ext uri="{FF2B5EF4-FFF2-40B4-BE49-F238E27FC236}">
                <a16:creationId xmlns:a16="http://schemas.microsoft.com/office/drawing/2014/main" id="{22DFFAF0-96D8-5DCD-3015-AB3787071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8141" y="1511220"/>
            <a:ext cx="8656043" cy="4843860"/>
          </a:xfrm>
          <a:prstGeom prst="rect">
            <a:avLst/>
          </a:prstGeom>
        </p:spPr>
      </p:pic>
    </p:spTree>
    <p:extLst>
      <p:ext uri="{BB962C8B-B14F-4D97-AF65-F5344CB8AC3E}">
        <p14:creationId xmlns:p14="http://schemas.microsoft.com/office/powerpoint/2010/main" val="2261322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CF7CC12-890D-936B-45DD-615FBBEEA0D1}"/>
              </a:ext>
            </a:extLst>
          </p:cNvPr>
          <p:cNvSpPr>
            <a:spLocks noGrp="1"/>
          </p:cNvSpPr>
          <p:nvPr>
            <p:ph type="dt" sz="half" idx="10"/>
          </p:nvPr>
        </p:nvSpPr>
        <p:spPr/>
        <p:txBody>
          <a:bodyPr/>
          <a:lstStyle/>
          <a:p>
            <a:fld id="{B5926E0A-FD5D-F446-A3CF-178B43CC0CCE}" type="datetime1">
              <a:rPr lang="en-US" smtClean="0"/>
              <a:t>1/15/2025</a:t>
            </a:fld>
            <a:endParaRPr lang="en-US"/>
          </a:p>
        </p:txBody>
      </p:sp>
      <p:sp>
        <p:nvSpPr>
          <p:cNvPr id="5" name="Footer Placeholder 4">
            <a:extLst>
              <a:ext uri="{FF2B5EF4-FFF2-40B4-BE49-F238E27FC236}">
                <a16:creationId xmlns:a16="http://schemas.microsoft.com/office/drawing/2014/main" id="{7A84E269-073F-FB90-DCF0-09D575AABF0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DC4437C-0C85-9EC4-A59E-CF4F08D63830}"/>
              </a:ext>
            </a:extLst>
          </p:cNvPr>
          <p:cNvSpPr>
            <a:spLocks noGrp="1"/>
          </p:cNvSpPr>
          <p:nvPr>
            <p:ph type="sldNum" sz="quarter" idx="12"/>
          </p:nvPr>
        </p:nvSpPr>
        <p:spPr/>
        <p:txBody>
          <a:bodyPr/>
          <a:lstStyle/>
          <a:p>
            <a:fld id="{24578CCF-2EC4-44CB-A694-F6F6E59A3985}" type="slidenum">
              <a:rPr lang="en-US" smtClean="0"/>
              <a:t>16</a:t>
            </a:fld>
            <a:endParaRPr lang="en-US"/>
          </a:p>
        </p:txBody>
      </p:sp>
      <p:pic>
        <p:nvPicPr>
          <p:cNvPr id="7" name="GWR Family Fun Train.video">
            <a:hlinkClick r:id="" action="ppaction://media"/>
            <a:extLst>
              <a:ext uri="{FF2B5EF4-FFF2-40B4-BE49-F238E27FC236}">
                <a16:creationId xmlns:a16="http://schemas.microsoft.com/office/drawing/2014/main" id="{DB32D21D-7339-E0C7-73DD-069C8BD0585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350"/>
            <a:ext cx="12192000" cy="6854428"/>
          </a:xfrm>
          <a:prstGeom prst="rect">
            <a:avLst/>
          </a:prstGeom>
        </p:spPr>
      </p:pic>
    </p:spTree>
    <p:extLst>
      <p:ext uri="{BB962C8B-B14F-4D97-AF65-F5344CB8AC3E}">
        <p14:creationId xmlns:p14="http://schemas.microsoft.com/office/powerpoint/2010/main" val="3859522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62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33000">
              <a:schemeClr val="accent1">
                <a:lumMod val="40000"/>
                <a:lumOff val="60000"/>
              </a:schemeClr>
            </a:gs>
            <a:gs pos="81000">
              <a:schemeClr val="accent6"/>
            </a:gs>
            <a:gs pos="25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D8FA0C9F-C117-4A2B-34DF-2B5C8BEA97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5F6A0C-8E5D-6975-F390-80203D114A6F}"/>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 </a:t>
            </a:r>
          </a:p>
        </p:txBody>
      </p:sp>
      <p:pic>
        <p:nvPicPr>
          <p:cNvPr id="7" name="Content Placeholder 6" descr="A family sitting on a train&#10;&#10;Description automatically generated">
            <a:extLst>
              <a:ext uri="{FF2B5EF4-FFF2-40B4-BE49-F238E27FC236}">
                <a16:creationId xmlns:a16="http://schemas.microsoft.com/office/drawing/2014/main" id="{B39C3ED3-BAF8-A26E-17A2-A6D3FC0462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8801" y="1874838"/>
            <a:ext cx="8516886" cy="4351337"/>
          </a:xfrm>
        </p:spPr>
      </p:pic>
      <p:sp>
        <p:nvSpPr>
          <p:cNvPr id="5" name="Title 1">
            <a:extLst>
              <a:ext uri="{FF2B5EF4-FFF2-40B4-BE49-F238E27FC236}">
                <a16:creationId xmlns:a16="http://schemas.microsoft.com/office/drawing/2014/main" id="{8B1F6D5A-B55C-2310-6670-CCD688A7173B}"/>
              </a:ext>
            </a:extLst>
          </p:cNvPr>
          <p:cNvSpPr txBox="1">
            <a:spLocks/>
          </p:cNvSpPr>
          <p:nvPr/>
        </p:nvSpPr>
        <p:spPr>
          <a:xfrm>
            <a:off x="1222248" y="655320"/>
            <a:ext cx="9634011" cy="13255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a:latin typeface="Big Caslon Medium" panose="02000603090000020003" pitchFamily="2" charset="-79"/>
                <a:cs typeface="Big Caslon Medium" panose="02000603090000020003" pitchFamily="2" charset="-79"/>
              </a:rPr>
              <a:t>Visual and video content </a:t>
            </a:r>
          </a:p>
        </p:txBody>
      </p:sp>
    </p:spTree>
    <p:extLst>
      <p:ext uri="{BB962C8B-B14F-4D97-AF65-F5344CB8AC3E}">
        <p14:creationId xmlns:p14="http://schemas.microsoft.com/office/powerpoint/2010/main" val="517735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60000">
              <a:schemeClr val="accent1">
                <a:lumMod val="40000"/>
                <a:lumOff val="60000"/>
              </a:schemeClr>
            </a:gs>
            <a:gs pos="96000">
              <a:schemeClr val="accent6"/>
            </a:gs>
            <a:gs pos="25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805F5360-2A68-4A8E-E181-B4846ED00D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18608E-53A0-962E-1A22-6C2711BF16BF}"/>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 </a:t>
            </a:r>
          </a:p>
        </p:txBody>
      </p:sp>
      <p:sp>
        <p:nvSpPr>
          <p:cNvPr id="5" name="Title 1">
            <a:extLst>
              <a:ext uri="{FF2B5EF4-FFF2-40B4-BE49-F238E27FC236}">
                <a16:creationId xmlns:a16="http://schemas.microsoft.com/office/drawing/2014/main" id="{CFEEFC01-3E82-C44F-82DE-5F01EAFB7213}"/>
              </a:ext>
            </a:extLst>
          </p:cNvPr>
          <p:cNvSpPr txBox="1">
            <a:spLocks/>
          </p:cNvSpPr>
          <p:nvPr/>
        </p:nvSpPr>
        <p:spPr>
          <a:xfrm>
            <a:off x="1222248" y="655320"/>
            <a:ext cx="9634011" cy="13255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a:latin typeface="Big Caslon Medium" panose="02000603090000020003" pitchFamily="2" charset="-79"/>
                <a:cs typeface="Big Caslon Medium" panose="02000603090000020003" pitchFamily="2" charset="-79"/>
              </a:rPr>
              <a:t>Examples of content</a:t>
            </a:r>
          </a:p>
        </p:txBody>
      </p:sp>
      <p:pic>
        <p:nvPicPr>
          <p:cNvPr id="8" name="Content Placeholder 7" descr="A screenshot of a phone&#10;&#10;Description automatically generated">
            <a:extLst>
              <a:ext uri="{FF2B5EF4-FFF2-40B4-BE49-F238E27FC236}">
                <a16:creationId xmlns:a16="http://schemas.microsoft.com/office/drawing/2014/main" id="{72C304BE-6753-DA7F-9DB9-2E5C5497166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784041" y="335943"/>
            <a:ext cx="4906937" cy="3289879"/>
          </a:xfrm>
        </p:spPr>
      </p:pic>
      <p:pic>
        <p:nvPicPr>
          <p:cNvPr id="10" name="Picture 9" descr="A screenshot of a video chat&#10;&#10;Description automatically generated">
            <a:extLst>
              <a:ext uri="{FF2B5EF4-FFF2-40B4-BE49-F238E27FC236}">
                <a16:creationId xmlns:a16="http://schemas.microsoft.com/office/drawing/2014/main" id="{322BA971-8337-2A18-BE59-7B80CF386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001" y="1920714"/>
            <a:ext cx="5638766" cy="3757072"/>
          </a:xfrm>
          <a:prstGeom prst="rect">
            <a:avLst/>
          </a:prstGeom>
        </p:spPr>
      </p:pic>
      <p:pic>
        <p:nvPicPr>
          <p:cNvPr id="12" name="Picture 11" descr="A screenshot of a phone&#10;&#10;Description automatically generated">
            <a:extLst>
              <a:ext uri="{FF2B5EF4-FFF2-40B4-BE49-F238E27FC236}">
                <a16:creationId xmlns:a16="http://schemas.microsoft.com/office/drawing/2014/main" id="{D1B662E7-471E-72DC-E974-E42DD3B9A4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4041" y="3718289"/>
            <a:ext cx="4906937" cy="2976430"/>
          </a:xfrm>
          <a:prstGeom prst="rect">
            <a:avLst/>
          </a:prstGeom>
        </p:spPr>
      </p:pic>
      <p:sp>
        <p:nvSpPr>
          <p:cNvPr id="3" name="Content Placeholder 3">
            <a:extLst>
              <a:ext uri="{FF2B5EF4-FFF2-40B4-BE49-F238E27FC236}">
                <a16:creationId xmlns:a16="http://schemas.microsoft.com/office/drawing/2014/main" id="{D389CE68-3404-F8AA-7354-230371918234}"/>
              </a:ext>
            </a:extLst>
          </p:cNvPr>
          <p:cNvSpPr txBox="1">
            <a:spLocks/>
          </p:cNvSpPr>
          <p:nvPr/>
        </p:nvSpPr>
        <p:spPr>
          <a:xfrm>
            <a:off x="3910030" y="1874203"/>
            <a:ext cx="2837133" cy="4351338"/>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p>
        </p:txBody>
      </p:sp>
      <p:sp>
        <p:nvSpPr>
          <p:cNvPr id="6" name="Content Placeholder 3">
            <a:extLst>
              <a:ext uri="{FF2B5EF4-FFF2-40B4-BE49-F238E27FC236}">
                <a16:creationId xmlns:a16="http://schemas.microsoft.com/office/drawing/2014/main" id="{F18DD429-09F7-77B4-6A42-379B2B61E2DB}"/>
              </a:ext>
            </a:extLst>
          </p:cNvPr>
          <p:cNvSpPr txBox="1">
            <a:spLocks/>
          </p:cNvSpPr>
          <p:nvPr/>
        </p:nvSpPr>
        <p:spPr>
          <a:xfrm>
            <a:off x="295102" y="5914485"/>
            <a:ext cx="2837133" cy="881189"/>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b="0" i="0" u="none" strike="noStrike">
                <a:solidFill>
                  <a:srgbClr val="000000"/>
                </a:solidFill>
                <a:effectLst/>
                <a:latin typeface="Times New Roman" panose="02020603050405020304" pitchFamily="18" charset="0"/>
              </a:rPr>
              <a:t>(</a:t>
            </a:r>
            <a:r>
              <a:rPr lang="en-GB" sz="1800" b="0" i="0" u="none" strike="noStrike" err="1">
                <a:solidFill>
                  <a:srgbClr val="000000"/>
                </a:solidFill>
                <a:effectLst/>
                <a:latin typeface="Times New Roman" panose="02020603050405020304" pitchFamily="18" charset="0"/>
              </a:rPr>
              <a:t>Ltx.studio</a:t>
            </a:r>
            <a:r>
              <a:rPr lang="en-GB" sz="1800" b="0" i="0" u="none" strike="noStrike">
                <a:solidFill>
                  <a:srgbClr val="000000"/>
                </a:solidFill>
                <a:effectLst/>
                <a:latin typeface="Times New Roman" panose="02020603050405020304" pitchFamily="18" charset="0"/>
              </a:rPr>
              <a:t>, 2024)</a:t>
            </a:r>
            <a:endParaRPr lang="en-US"/>
          </a:p>
        </p:txBody>
      </p:sp>
    </p:spTree>
    <p:extLst>
      <p:ext uri="{BB962C8B-B14F-4D97-AF65-F5344CB8AC3E}">
        <p14:creationId xmlns:p14="http://schemas.microsoft.com/office/powerpoint/2010/main" val="487929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bg1"/>
            </a:gs>
            <a:gs pos="0">
              <a:schemeClr val="bg1"/>
            </a:gs>
            <a:gs pos="33000">
              <a:schemeClr val="accent1">
                <a:lumMod val="40000"/>
                <a:lumOff val="60000"/>
              </a:schemeClr>
            </a:gs>
            <a:gs pos="66000">
              <a:schemeClr val="accent6"/>
            </a:gs>
            <a:gs pos="99000">
              <a:schemeClr val="accent1">
                <a:lumMod val="40000"/>
                <a:lumOff val="60000"/>
              </a:schemeClr>
            </a:gs>
          </a:gsLst>
          <a:path path="circle">
            <a:fillToRect l="100000" t="100000"/>
          </a:path>
          <a:tileRect r="-100000" b="-100000"/>
        </a:gradFill>
        <a:effectLst/>
      </p:bgPr>
    </p:bg>
    <p:spTree>
      <p:nvGrpSpPr>
        <p:cNvPr id="1" name="">
          <a:extLst>
            <a:ext uri="{FF2B5EF4-FFF2-40B4-BE49-F238E27FC236}">
              <a16:creationId xmlns:a16="http://schemas.microsoft.com/office/drawing/2014/main" id="{065150EE-750D-9AD5-AF9B-33BF6C08D4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B6CFD-0D33-F680-3F7B-C68329970971}"/>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Social Media and adapting the content</a:t>
            </a:r>
            <a:br>
              <a:rPr lang="en-US">
                <a:latin typeface="Big Caslon Medium" panose="02000603090000020003" pitchFamily="2" charset="-79"/>
                <a:cs typeface="Big Caslon Medium" panose="02000603090000020003" pitchFamily="2" charset="-79"/>
              </a:rPr>
            </a:br>
            <a:r>
              <a:rPr lang="en-US">
                <a:latin typeface="Big Caslon Medium" panose="02000603090000020003" pitchFamily="2" charset="-79"/>
                <a:cs typeface="Big Caslon Medium" panose="02000603090000020003" pitchFamily="2" charset="-79"/>
              </a:rPr>
              <a:t> </a:t>
            </a:r>
          </a:p>
        </p:txBody>
      </p:sp>
      <p:pic>
        <p:nvPicPr>
          <p:cNvPr id="11" name="Content Placeholder 10" descr="A group of people walking on a train&#10;&#10;Description automatically generated">
            <a:extLst>
              <a:ext uri="{FF2B5EF4-FFF2-40B4-BE49-F238E27FC236}">
                <a16:creationId xmlns:a16="http://schemas.microsoft.com/office/drawing/2014/main" id="{344EF926-6477-7D36-0E28-BA784B791E3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67924" y="1554163"/>
            <a:ext cx="4937384" cy="5047805"/>
          </a:xfrm>
        </p:spPr>
      </p:pic>
    </p:spTree>
    <p:extLst>
      <p:ext uri="{BB962C8B-B14F-4D97-AF65-F5344CB8AC3E}">
        <p14:creationId xmlns:p14="http://schemas.microsoft.com/office/powerpoint/2010/main" val="15945918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60000">
              <a:schemeClr val="accent1">
                <a:lumMod val="40000"/>
                <a:lumOff val="60000"/>
              </a:schemeClr>
            </a:gs>
            <a:gs pos="96000">
              <a:schemeClr val="accent6"/>
            </a:gs>
            <a:gs pos="25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EE3ED54A-9AA8-02C4-8BCE-168C7B8280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120DA1-4E0B-A2E2-F2B9-3ED535D7F2D4}"/>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 </a:t>
            </a:r>
          </a:p>
        </p:txBody>
      </p:sp>
      <p:sp>
        <p:nvSpPr>
          <p:cNvPr id="5" name="Title 1">
            <a:extLst>
              <a:ext uri="{FF2B5EF4-FFF2-40B4-BE49-F238E27FC236}">
                <a16:creationId xmlns:a16="http://schemas.microsoft.com/office/drawing/2014/main" id="{A8515A3B-9FFB-527D-2C71-CF89ADAA51E4}"/>
              </a:ext>
            </a:extLst>
          </p:cNvPr>
          <p:cNvSpPr txBox="1">
            <a:spLocks/>
          </p:cNvSpPr>
          <p:nvPr/>
        </p:nvSpPr>
        <p:spPr>
          <a:xfrm>
            <a:off x="1222248" y="655320"/>
            <a:ext cx="9634011" cy="13255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a:latin typeface="Big Caslon Medium" panose="02000603090000020003" pitchFamily="2" charset="-79"/>
                <a:cs typeface="Big Caslon Medium" panose="02000603090000020003" pitchFamily="2" charset="-79"/>
              </a:rPr>
              <a:t>References</a:t>
            </a:r>
          </a:p>
        </p:txBody>
      </p:sp>
      <p:sp>
        <p:nvSpPr>
          <p:cNvPr id="4" name="Content Placeholder 3">
            <a:extLst>
              <a:ext uri="{FF2B5EF4-FFF2-40B4-BE49-F238E27FC236}">
                <a16:creationId xmlns:a16="http://schemas.microsoft.com/office/drawing/2014/main" id="{EAE71A73-5F9D-BBA6-F919-9891E5132732}"/>
              </a:ext>
            </a:extLst>
          </p:cNvPr>
          <p:cNvSpPr>
            <a:spLocks noGrp="1"/>
          </p:cNvSpPr>
          <p:nvPr>
            <p:ph idx="1"/>
          </p:nvPr>
        </p:nvSpPr>
        <p:spPr>
          <a:xfrm>
            <a:off x="917448" y="1648651"/>
            <a:ext cx="9634011" cy="3154998"/>
          </a:xfrm>
        </p:spPr>
        <p:txBody>
          <a:bodyPr>
            <a:noAutofit/>
          </a:bodyPr>
          <a:lstStyle/>
          <a:p>
            <a:r>
              <a:rPr lang="en-GB" sz="1000" b="0" i="0" u="none" strike="noStrike">
                <a:solidFill>
                  <a:srgbClr val="000000"/>
                </a:solidFill>
                <a:effectLst/>
                <a:latin typeface="Times New Roman" panose="02020603050405020304" pitchFamily="18" charset="0"/>
              </a:rPr>
              <a:t>Chaffey, D. (2024). </a:t>
            </a:r>
            <a:r>
              <a:rPr lang="en-GB" sz="1000" b="0" i="1" u="none" strike="noStrike">
                <a:solidFill>
                  <a:srgbClr val="000000"/>
                </a:solidFill>
                <a:effectLst/>
                <a:latin typeface="Times New Roman" panose="02020603050405020304" pitchFamily="18" charset="0"/>
              </a:rPr>
              <a:t>Introducing RACE: a Practical Framework to Improve Your Digital Marketing</a:t>
            </a:r>
            <a:r>
              <a:rPr lang="en-GB" sz="1000" b="0" i="0" u="none" strike="noStrike">
                <a:solidFill>
                  <a:srgbClr val="000000"/>
                </a:solidFill>
                <a:effectLst/>
                <a:latin typeface="Times New Roman" panose="02020603050405020304" pitchFamily="18" charset="0"/>
              </a:rPr>
              <a:t>. [online] Smart Insights. Available at: https://</a:t>
            </a:r>
            <a:r>
              <a:rPr lang="en-GB" sz="1000" b="0" i="0" u="none" strike="noStrike" err="1">
                <a:solidFill>
                  <a:srgbClr val="000000"/>
                </a:solidFill>
                <a:effectLst/>
                <a:latin typeface="Times New Roman" panose="02020603050405020304" pitchFamily="18" charset="0"/>
              </a:rPr>
              <a:t>www.smartinsights.com</a:t>
            </a:r>
            <a:r>
              <a:rPr lang="en-GB" sz="1000" b="0" i="0" u="none" strike="noStrike">
                <a:solidFill>
                  <a:srgbClr val="000000"/>
                </a:solidFill>
                <a:effectLst/>
                <a:latin typeface="Times New Roman" panose="02020603050405020304" pitchFamily="18" charset="0"/>
              </a:rPr>
              <a:t>/digital-marketing-strategy/race-a-practical-framework-to-improve-your-digital-marketing/ [Accessed 14 Jan. 2025].</a:t>
            </a:r>
          </a:p>
          <a:p>
            <a:r>
              <a:rPr lang="en-GB" sz="1000" b="0" i="0" u="none" strike="noStrike" err="1">
                <a:solidFill>
                  <a:srgbClr val="000000"/>
                </a:solidFill>
                <a:effectLst/>
                <a:latin typeface="Times New Roman" panose="02020603050405020304" pitchFamily="18" charset="0"/>
              </a:rPr>
              <a:t>Hartney</a:t>
            </a:r>
            <a:r>
              <a:rPr lang="en-GB" sz="1000" b="0" i="0" u="none" strike="noStrike">
                <a:solidFill>
                  <a:srgbClr val="000000"/>
                </a:solidFill>
                <a:effectLst/>
                <a:latin typeface="Times New Roman" panose="02020603050405020304" pitchFamily="18" charset="0"/>
              </a:rPr>
              <a:t>, L. (2021). </a:t>
            </a:r>
            <a:r>
              <a:rPr lang="en-GB" sz="1000" b="0" i="1" u="none" strike="noStrike">
                <a:solidFill>
                  <a:srgbClr val="000000"/>
                </a:solidFill>
                <a:effectLst/>
                <a:latin typeface="Times New Roman" panose="02020603050405020304" pitchFamily="18" charset="0"/>
              </a:rPr>
              <a:t>Should You Use Green as Your Branding Colour?</a:t>
            </a:r>
            <a:r>
              <a:rPr lang="en-GB" sz="1000" b="0" i="0" u="none" strike="noStrike">
                <a:solidFill>
                  <a:srgbClr val="000000"/>
                </a:solidFill>
                <a:effectLst/>
                <a:latin typeface="Times New Roman" panose="02020603050405020304" pitchFamily="18" charset="0"/>
              </a:rPr>
              <a:t> [online] </a:t>
            </a:r>
            <a:r>
              <a:rPr lang="en-GB" sz="1000" b="0" i="0" u="none" strike="noStrike" err="1">
                <a:solidFill>
                  <a:srgbClr val="000000"/>
                </a:solidFill>
                <a:effectLst/>
                <a:latin typeface="Times New Roman" panose="02020603050405020304" pitchFamily="18" charset="0"/>
              </a:rPr>
              <a:t>thetemplateemporium.com</a:t>
            </a:r>
            <a:r>
              <a:rPr lang="en-GB" sz="1000" b="0" i="0" u="none" strike="noStrike">
                <a:solidFill>
                  <a:srgbClr val="000000"/>
                </a:solidFill>
                <a:effectLst/>
                <a:latin typeface="Times New Roman" panose="02020603050405020304" pitchFamily="18" charset="0"/>
              </a:rPr>
              <a:t>. Available at: https://</a:t>
            </a:r>
            <a:r>
              <a:rPr lang="en-GB" sz="1000" b="0" i="0" u="none" strike="noStrike" err="1">
                <a:solidFill>
                  <a:srgbClr val="000000"/>
                </a:solidFill>
                <a:effectLst/>
                <a:latin typeface="Times New Roman" panose="02020603050405020304" pitchFamily="18" charset="0"/>
              </a:rPr>
              <a:t>thetemplateemporium.com</a:t>
            </a:r>
            <a:r>
              <a:rPr lang="en-GB" sz="1000" b="0" i="0" u="none" strike="noStrike">
                <a:solidFill>
                  <a:srgbClr val="000000"/>
                </a:solidFill>
                <a:effectLst/>
                <a:latin typeface="Times New Roman" panose="02020603050405020304" pitchFamily="18" charset="0"/>
              </a:rPr>
              <a:t>/should-you-use-green-as-your-branding-colour/ [Accessed 13 Jan. 2025].</a:t>
            </a:r>
          </a:p>
          <a:p>
            <a:r>
              <a:rPr lang="en-GB" sz="1000" b="0" i="0" u="none" strike="noStrike">
                <a:solidFill>
                  <a:srgbClr val="000000"/>
                </a:solidFill>
                <a:effectLst/>
                <a:latin typeface="Times New Roman" panose="02020603050405020304" pitchFamily="18" charset="0"/>
              </a:rPr>
              <a:t>Lead Edge Capital. (2024). </a:t>
            </a:r>
            <a:r>
              <a:rPr lang="en-GB" sz="1000" b="0" i="1" u="none" strike="noStrike">
                <a:solidFill>
                  <a:srgbClr val="000000"/>
                </a:solidFill>
                <a:effectLst/>
                <a:latin typeface="Times New Roman" panose="02020603050405020304" pitchFamily="18" charset="0"/>
              </a:rPr>
              <a:t>Importance of Business Model Purity</a:t>
            </a:r>
            <a:r>
              <a:rPr lang="en-GB" sz="1000" b="0" i="0" u="none" strike="noStrike">
                <a:solidFill>
                  <a:srgbClr val="000000"/>
                </a:solidFill>
                <a:effectLst/>
                <a:latin typeface="Times New Roman" panose="02020603050405020304" pitchFamily="18" charset="0"/>
              </a:rPr>
              <a:t>. [online] Available at: https://</a:t>
            </a:r>
            <a:r>
              <a:rPr lang="en-GB" sz="1000" b="0" i="0" u="none" strike="noStrike" err="1">
                <a:solidFill>
                  <a:srgbClr val="000000"/>
                </a:solidFill>
                <a:effectLst/>
                <a:latin typeface="Times New Roman" panose="02020603050405020304" pitchFamily="18" charset="0"/>
              </a:rPr>
              <a:t>leadedge.com</a:t>
            </a:r>
            <a:r>
              <a:rPr lang="en-GB" sz="1000" b="0" i="0" u="none" strike="noStrike">
                <a:solidFill>
                  <a:srgbClr val="000000"/>
                </a:solidFill>
                <a:effectLst/>
                <a:latin typeface="Times New Roman" panose="02020603050405020304" pitchFamily="18" charset="0"/>
              </a:rPr>
              <a:t>/resources/importance-of-business-model-purity [Accessed 14 Jan. 2025].</a:t>
            </a:r>
          </a:p>
          <a:p>
            <a:r>
              <a:rPr lang="en-GB" sz="1000" b="0" i="0" u="none" strike="noStrike" err="1">
                <a:solidFill>
                  <a:srgbClr val="000000"/>
                </a:solidFill>
                <a:effectLst/>
                <a:latin typeface="Times New Roman" panose="02020603050405020304" pitchFamily="18" charset="0"/>
              </a:rPr>
              <a:t>Ltx.studio</a:t>
            </a:r>
            <a:r>
              <a:rPr lang="en-GB" sz="1000" b="0" i="0" u="none" strike="noStrike">
                <a:solidFill>
                  <a:srgbClr val="000000"/>
                </a:solidFill>
                <a:effectLst/>
                <a:latin typeface="Times New Roman" panose="02020603050405020304" pitchFamily="18" charset="0"/>
              </a:rPr>
              <a:t>. (2024). </a:t>
            </a:r>
            <a:r>
              <a:rPr lang="en-GB" sz="1000" b="0" i="1" u="none" strike="noStrike">
                <a:solidFill>
                  <a:srgbClr val="000000"/>
                </a:solidFill>
                <a:effectLst/>
                <a:latin typeface="Times New Roman" panose="02020603050405020304" pitchFamily="18" charset="0"/>
              </a:rPr>
              <a:t>Visualize Your Concept | LTX Studio</a:t>
            </a:r>
            <a:r>
              <a:rPr lang="en-GB" sz="1000" b="0" i="0" u="none" strike="noStrike">
                <a:solidFill>
                  <a:srgbClr val="000000"/>
                </a:solidFill>
                <a:effectLst/>
                <a:latin typeface="Times New Roman" panose="02020603050405020304" pitchFamily="18" charset="0"/>
              </a:rPr>
              <a:t>. [online] Available at: https://</a:t>
            </a:r>
            <a:r>
              <a:rPr lang="en-GB" sz="1000" b="0" i="0" u="none" strike="noStrike" err="1">
                <a:solidFill>
                  <a:srgbClr val="000000"/>
                </a:solidFill>
                <a:effectLst/>
                <a:latin typeface="Times New Roman" panose="02020603050405020304" pitchFamily="18" charset="0"/>
              </a:rPr>
              <a:t>ltx.studio</a:t>
            </a:r>
            <a:r>
              <a:rPr lang="en-GB" sz="1000" b="0" i="0" u="none" strike="noStrike">
                <a:solidFill>
                  <a:srgbClr val="000000"/>
                </a:solidFill>
                <a:effectLst/>
                <a:latin typeface="Times New Roman" panose="02020603050405020304" pitchFamily="18" charset="0"/>
              </a:rPr>
              <a:t> [Accessed 5 Jan. 2025].</a:t>
            </a:r>
          </a:p>
          <a:p>
            <a:r>
              <a:rPr lang="en-GB" sz="1000" b="0" i="0" u="none" strike="noStrike">
                <a:solidFill>
                  <a:srgbClr val="000000"/>
                </a:solidFill>
                <a:effectLst/>
                <a:latin typeface="Times New Roman" panose="02020603050405020304" pitchFamily="18" charset="0"/>
              </a:rPr>
              <a:t>Mohan, V. (2023). </a:t>
            </a:r>
            <a:r>
              <a:rPr lang="en-GB" sz="1000" b="0" i="1" u="none" strike="noStrike">
                <a:solidFill>
                  <a:srgbClr val="000000"/>
                </a:solidFill>
                <a:effectLst/>
                <a:latin typeface="Times New Roman" panose="02020603050405020304" pitchFamily="18" charset="0"/>
              </a:rPr>
              <a:t>Importance of Social Media Marketing in today’s Digital Landscape</a:t>
            </a:r>
            <a:r>
              <a:rPr lang="en-GB" sz="1000" b="0" i="0" u="none" strike="noStrike">
                <a:solidFill>
                  <a:srgbClr val="000000"/>
                </a:solidFill>
                <a:effectLst/>
                <a:latin typeface="Times New Roman" panose="02020603050405020304" pitchFamily="18" charset="0"/>
              </a:rPr>
              <a:t>. [online] LinkedIn. Available at: https://</a:t>
            </a:r>
            <a:r>
              <a:rPr lang="en-GB" sz="1000" b="0" i="0" u="none" strike="noStrike" err="1">
                <a:solidFill>
                  <a:srgbClr val="000000"/>
                </a:solidFill>
                <a:effectLst/>
                <a:latin typeface="Times New Roman" panose="02020603050405020304" pitchFamily="18" charset="0"/>
              </a:rPr>
              <a:t>www.linkedin.com</a:t>
            </a:r>
            <a:r>
              <a:rPr lang="en-GB" sz="1000" b="0" i="0" u="none" strike="noStrike">
                <a:solidFill>
                  <a:srgbClr val="000000"/>
                </a:solidFill>
                <a:effectLst/>
                <a:latin typeface="Times New Roman" panose="02020603050405020304" pitchFamily="18" charset="0"/>
              </a:rPr>
              <a:t>/pulse/importance-social-media-marketing-todays-digital-landscape-mohan/ [Accessed 14 Jan. 2025].</a:t>
            </a:r>
          </a:p>
          <a:p>
            <a:r>
              <a:rPr lang="en-GB" sz="1000" b="0" i="0" u="none" strike="noStrike">
                <a:solidFill>
                  <a:srgbClr val="000000"/>
                </a:solidFill>
                <a:effectLst/>
                <a:latin typeface="Times New Roman" panose="02020603050405020304" pitchFamily="18" charset="0"/>
              </a:rPr>
              <a:t>Paul (2023). </a:t>
            </a:r>
            <a:r>
              <a:rPr lang="en-GB" sz="1000" b="0" i="1" u="none" strike="noStrike">
                <a:solidFill>
                  <a:srgbClr val="000000"/>
                </a:solidFill>
                <a:effectLst/>
                <a:latin typeface="Times New Roman" panose="02020603050405020304" pitchFamily="18" charset="0"/>
              </a:rPr>
              <a:t>Colours &amp; Their Significance in Marketing - </a:t>
            </a:r>
            <a:r>
              <a:rPr lang="en-GB" sz="1000" b="0" i="1" u="none" strike="noStrike" err="1">
                <a:solidFill>
                  <a:srgbClr val="000000"/>
                </a:solidFill>
                <a:effectLst/>
                <a:latin typeface="Times New Roman" panose="02020603050405020304" pitchFamily="18" charset="0"/>
              </a:rPr>
              <a:t>DoxZoo</a:t>
            </a:r>
            <a:r>
              <a:rPr lang="en-GB" sz="1000" b="0" i="0" u="none" strike="noStrike">
                <a:solidFill>
                  <a:srgbClr val="000000"/>
                </a:solidFill>
                <a:effectLst/>
                <a:latin typeface="Times New Roman" panose="02020603050405020304" pitchFamily="18" charset="0"/>
              </a:rPr>
              <a:t>. [online] DOXZOO. Available at: https://</a:t>
            </a:r>
            <a:r>
              <a:rPr lang="en-GB" sz="1000" b="0" i="0" u="none" strike="noStrike" err="1">
                <a:solidFill>
                  <a:srgbClr val="000000"/>
                </a:solidFill>
                <a:effectLst/>
                <a:latin typeface="Times New Roman" panose="02020603050405020304" pitchFamily="18" charset="0"/>
              </a:rPr>
              <a:t>doxzoo.com</a:t>
            </a:r>
            <a:r>
              <a:rPr lang="en-GB" sz="1000" b="0" i="0" u="none" strike="noStrike">
                <a:solidFill>
                  <a:srgbClr val="000000"/>
                </a:solidFill>
                <a:effectLst/>
                <a:latin typeface="Times New Roman" panose="02020603050405020304" pitchFamily="18" charset="0"/>
              </a:rPr>
              <a:t>/blog/colours-their-significance-in-marketing/ [Accessed 14 Jan. 2025].</a:t>
            </a:r>
          </a:p>
          <a:p>
            <a:r>
              <a:rPr lang="en-GB" sz="1000" b="0" i="0" u="none" strike="noStrike">
                <a:solidFill>
                  <a:srgbClr val="000000"/>
                </a:solidFill>
                <a:effectLst/>
                <a:latin typeface="Times New Roman" panose="02020603050405020304" pitchFamily="18" charset="0"/>
              </a:rPr>
              <a:t>Staff, C. (2023). </a:t>
            </a:r>
            <a:r>
              <a:rPr lang="en-GB" sz="1000" b="0" i="1" u="none" strike="noStrike">
                <a:solidFill>
                  <a:srgbClr val="000000"/>
                </a:solidFill>
                <a:effectLst/>
                <a:latin typeface="Times New Roman" panose="02020603050405020304" pitchFamily="18" charset="0"/>
              </a:rPr>
              <a:t>The 4 Ps of Marketing: What They Are and How to Use Them</a:t>
            </a:r>
            <a:r>
              <a:rPr lang="en-GB" sz="1000" b="0" i="0" u="none" strike="noStrike">
                <a:solidFill>
                  <a:srgbClr val="000000"/>
                </a:solidFill>
                <a:effectLst/>
                <a:latin typeface="Times New Roman" panose="02020603050405020304" pitchFamily="18" charset="0"/>
              </a:rPr>
              <a:t>. [online] Coursera. Available at: https://</a:t>
            </a:r>
            <a:r>
              <a:rPr lang="en-GB" sz="1000" b="0" i="0" u="none" strike="noStrike" err="1">
                <a:solidFill>
                  <a:srgbClr val="000000"/>
                </a:solidFill>
                <a:effectLst/>
                <a:latin typeface="Times New Roman" panose="02020603050405020304" pitchFamily="18" charset="0"/>
              </a:rPr>
              <a:t>www.coursera.org</a:t>
            </a:r>
            <a:r>
              <a:rPr lang="en-GB" sz="1000" b="0" i="0" u="none" strike="noStrike">
                <a:solidFill>
                  <a:srgbClr val="000000"/>
                </a:solidFill>
                <a:effectLst/>
                <a:latin typeface="Times New Roman" panose="02020603050405020304" pitchFamily="18" charset="0"/>
              </a:rPr>
              <a:t>/</a:t>
            </a:r>
            <a:r>
              <a:rPr lang="en-GB" sz="1000" b="0" i="0" u="none" strike="noStrike" err="1">
                <a:solidFill>
                  <a:srgbClr val="000000"/>
                </a:solidFill>
                <a:effectLst/>
                <a:latin typeface="Times New Roman" panose="02020603050405020304" pitchFamily="18" charset="0"/>
              </a:rPr>
              <a:t>gb</a:t>
            </a:r>
            <a:r>
              <a:rPr lang="en-GB" sz="1000" b="0" i="0" u="none" strike="noStrike">
                <a:solidFill>
                  <a:srgbClr val="000000"/>
                </a:solidFill>
                <a:effectLst/>
                <a:latin typeface="Times New Roman" panose="02020603050405020304" pitchFamily="18" charset="0"/>
              </a:rPr>
              <a:t>/articles/4-ps-of-marketing# [Accessed 14 Jan. 2025].</a:t>
            </a:r>
          </a:p>
          <a:p>
            <a:r>
              <a:rPr lang="en-GB" sz="1000" b="0" i="0" u="none" strike="noStrike">
                <a:solidFill>
                  <a:srgbClr val="000000"/>
                </a:solidFill>
                <a:effectLst/>
                <a:latin typeface="Times New Roman" panose="02020603050405020304" pitchFamily="18" charset="0"/>
              </a:rPr>
              <a:t>Twin, A. (2024). </a:t>
            </a:r>
            <a:r>
              <a:rPr lang="en-GB" sz="1000" b="0" i="1" u="none" strike="noStrike">
                <a:solidFill>
                  <a:srgbClr val="000000"/>
                </a:solidFill>
                <a:effectLst/>
                <a:latin typeface="Times New Roman" panose="02020603050405020304" pitchFamily="18" charset="0"/>
              </a:rPr>
              <a:t>The 4 Ps of Marketing and How to Use Them in Your Strategy</a:t>
            </a:r>
            <a:r>
              <a:rPr lang="en-GB" sz="1000" b="0" i="0" u="none" strike="noStrike">
                <a:solidFill>
                  <a:srgbClr val="000000"/>
                </a:solidFill>
                <a:effectLst/>
                <a:latin typeface="Times New Roman" panose="02020603050405020304" pitchFamily="18" charset="0"/>
              </a:rPr>
              <a:t>. [online] Investopedia. Available at: https://</a:t>
            </a:r>
            <a:r>
              <a:rPr lang="en-GB" sz="1000" b="0" i="0" u="none" strike="noStrike" err="1">
                <a:solidFill>
                  <a:srgbClr val="000000"/>
                </a:solidFill>
                <a:effectLst/>
                <a:latin typeface="Times New Roman" panose="02020603050405020304" pitchFamily="18" charset="0"/>
              </a:rPr>
              <a:t>www.investopedia.com</a:t>
            </a:r>
            <a:r>
              <a:rPr lang="en-GB" sz="1000" b="0" i="0" u="none" strike="noStrike">
                <a:solidFill>
                  <a:srgbClr val="000000"/>
                </a:solidFill>
                <a:effectLst/>
                <a:latin typeface="Times New Roman" panose="02020603050405020304" pitchFamily="18" charset="0"/>
              </a:rPr>
              <a:t>/terms/f/four-</a:t>
            </a:r>
            <a:r>
              <a:rPr lang="en-GB" sz="1000" b="0" i="0" u="none" strike="noStrike" err="1">
                <a:solidFill>
                  <a:srgbClr val="000000"/>
                </a:solidFill>
                <a:effectLst/>
                <a:latin typeface="Times New Roman" panose="02020603050405020304" pitchFamily="18" charset="0"/>
              </a:rPr>
              <a:t>ps.asp</a:t>
            </a:r>
            <a:r>
              <a:rPr lang="en-GB" sz="1000" b="0" i="0" u="none" strike="noStrike">
                <a:solidFill>
                  <a:srgbClr val="000000"/>
                </a:solidFill>
                <a:effectLst/>
                <a:latin typeface="Times New Roman" panose="02020603050405020304" pitchFamily="18" charset="0"/>
              </a:rPr>
              <a:t> [Accessed 14 Jan. 2025].</a:t>
            </a:r>
          </a:p>
          <a:p>
            <a:r>
              <a:rPr lang="en-GB" sz="1000" b="0" i="0" u="none" strike="noStrike">
                <a:solidFill>
                  <a:srgbClr val="000000"/>
                </a:solidFill>
                <a:effectLst/>
                <a:latin typeface="Times New Roman" panose="02020603050405020304" pitchFamily="18" charset="0"/>
              </a:rPr>
              <a:t>Van der Heijden, I. (n.d.). </a:t>
            </a:r>
            <a:r>
              <a:rPr lang="en-GB" sz="1000" b="0" i="1" u="none" strike="noStrike">
                <a:solidFill>
                  <a:srgbClr val="000000"/>
                </a:solidFill>
                <a:effectLst/>
                <a:latin typeface="Times New Roman" panose="02020603050405020304" pitchFamily="18" charset="0"/>
              </a:rPr>
              <a:t>The Meaning of </a:t>
            </a:r>
            <a:r>
              <a:rPr lang="en-GB" sz="1000" b="0" i="1" u="none" strike="noStrike" err="1">
                <a:solidFill>
                  <a:srgbClr val="000000"/>
                </a:solidFill>
                <a:effectLst/>
                <a:latin typeface="Times New Roman" panose="02020603050405020304" pitchFamily="18" charset="0"/>
              </a:rPr>
              <a:t>Colors</a:t>
            </a:r>
            <a:r>
              <a:rPr lang="en-GB" sz="1000" b="0" i="1" u="none" strike="noStrike">
                <a:solidFill>
                  <a:srgbClr val="000000"/>
                </a:solidFill>
                <a:effectLst/>
                <a:latin typeface="Times New Roman" panose="02020603050405020304" pitchFamily="18" charset="0"/>
              </a:rPr>
              <a:t> in Marketing - Get Hooked</a:t>
            </a:r>
            <a:r>
              <a:rPr lang="en-GB" sz="1000" b="0" i="0" u="none" strike="noStrike">
                <a:solidFill>
                  <a:srgbClr val="000000"/>
                </a:solidFill>
                <a:effectLst/>
                <a:latin typeface="Times New Roman" panose="02020603050405020304" pitchFamily="18" charset="0"/>
              </a:rPr>
              <a:t>. [online] English. Available at: https://</a:t>
            </a:r>
            <a:r>
              <a:rPr lang="en-GB" sz="1000" b="0" i="0" u="none" strike="noStrike" err="1">
                <a:solidFill>
                  <a:srgbClr val="000000"/>
                </a:solidFill>
                <a:effectLst/>
                <a:latin typeface="Times New Roman" panose="02020603050405020304" pitchFamily="18" charset="0"/>
              </a:rPr>
              <a:t>gethooked.nl</a:t>
            </a:r>
            <a:r>
              <a:rPr lang="en-GB" sz="1000" b="0" i="0" u="none" strike="noStrike">
                <a:solidFill>
                  <a:srgbClr val="000000"/>
                </a:solidFill>
                <a:effectLst/>
                <a:latin typeface="Times New Roman" panose="02020603050405020304" pitchFamily="18" charset="0"/>
              </a:rPr>
              <a:t>/</a:t>
            </a:r>
            <a:r>
              <a:rPr lang="en-GB" sz="1000" b="0" i="0" u="none" strike="noStrike" err="1">
                <a:solidFill>
                  <a:srgbClr val="000000"/>
                </a:solidFill>
                <a:effectLst/>
                <a:latin typeface="Times New Roman" panose="02020603050405020304" pitchFamily="18" charset="0"/>
              </a:rPr>
              <a:t>en</a:t>
            </a:r>
            <a:r>
              <a:rPr lang="en-GB" sz="1000" b="0" i="0" u="none" strike="noStrike">
                <a:solidFill>
                  <a:srgbClr val="000000"/>
                </a:solidFill>
                <a:effectLst/>
                <a:latin typeface="Times New Roman" panose="02020603050405020304" pitchFamily="18" charset="0"/>
              </a:rPr>
              <a:t>/blogs/the-meaning-of-</a:t>
            </a:r>
            <a:r>
              <a:rPr lang="en-GB" sz="1000" b="0" i="0" u="none" strike="noStrike" err="1">
                <a:solidFill>
                  <a:srgbClr val="000000"/>
                </a:solidFill>
                <a:effectLst/>
                <a:latin typeface="Times New Roman" panose="02020603050405020304" pitchFamily="18" charset="0"/>
              </a:rPr>
              <a:t>colors</a:t>
            </a:r>
            <a:r>
              <a:rPr lang="en-GB" sz="1000" b="0" i="0" u="none" strike="noStrike">
                <a:solidFill>
                  <a:srgbClr val="000000"/>
                </a:solidFill>
                <a:effectLst/>
                <a:latin typeface="Times New Roman" panose="02020603050405020304" pitchFamily="18" charset="0"/>
              </a:rPr>
              <a:t>-in-marketing [Accessed 14 Jan. 2025].</a:t>
            </a:r>
          </a:p>
        </p:txBody>
      </p:sp>
    </p:spTree>
    <p:extLst>
      <p:ext uri="{BB962C8B-B14F-4D97-AF65-F5344CB8AC3E}">
        <p14:creationId xmlns:p14="http://schemas.microsoft.com/office/powerpoint/2010/main" val="2903212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chemeClr val="bg1"/>
            </a:gs>
            <a:gs pos="0">
              <a:schemeClr val="bg1"/>
            </a:gs>
            <a:gs pos="60000">
              <a:schemeClr val="accent1">
                <a:lumMod val="40000"/>
                <a:lumOff val="60000"/>
              </a:schemeClr>
            </a:gs>
            <a:gs pos="96000">
              <a:schemeClr val="accent6"/>
            </a:gs>
            <a:gs pos="25000">
              <a:schemeClr val="accent1">
                <a:lumMod val="40000"/>
                <a:lumOff val="60000"/>
              </a:schemeClr>
            </a:gs>
          </a:gsLst>
          <a:path path="circle">
            <a:fillToRect l="100000" t="100000"/>
          </a:path>
        </a:gradFill>
        <a:effectLst/>
      </p:bgPr>
    </p:bg>
    <p:spTree>
      <p:nvGrpSpPr>
        <p:cNvPr id="1" name="">
          <a:extLst>
            <a:ext uri="{FF2B5EF4-FFF2-40B4-BE49-F238E27FC236}">
              <a16:creationId xmlns:a16="http://schemas.microsoft.com/office/drawing/2014/main" id="{EE3ED54A-9AA8-02C4-8BCE-168C7B8280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120DA1-4E0B-A2E2-F2B9-3ED535D7F2D4}"/>
              </a:ext>
            </a:extLst>
          </p:cNvPr>
          <p:cNvSpPr>
            <a:spLocks noGrp="1"/>
          </p:cNvSpPr>
          <p:nvPr>
            <p:ph type="title"/>
          </p:nvPr>
        </p:nvSpPr>
        <p:spPr/>
        <p:txBody>
          <a:bodyPr/>
          <a:lstStyle/>
          <a:p>
            <a:r>
              <a:rPr lang="en-US">
                <a:latin typeface="Big Caslon Medium" panose="02000603090000020003" pitchFamily="2" charset="-79"/>
                <a:cs typeface="Big Caslon Medium" panose="02000603090000020003" pitchFamily="2" charset="-79"/>
              </a:rPr>
              <a:t> </a:t>
            </a:r>
          </a:p>
        </p:txBody>
      </p:sp>
      <p:sp>
        <p:nvSpPr>
          <p:cNvPr id="5" name="Title 1">
            <a:extLst>
              <a:ext uri="{FF2B5EF4-FFF2-40B4-BE49-F238E27FC236}">
                <a16:creationId xmlns:a16="http://schemas.microsoft.com/office/drawing/2014/main" id="{A8515A3B-9FFB-527D-2C71-CF89ADAA51E4}"/>
              </a:ext>
            </a:extLst>
          </p:cNvPr>
          <p:cNvSpPr txBox="1">
            <a:spLocks/>
          </p:cNvSpPr>
          <p:nvPr/>
        </p:nvSpPr>
        <p:spPr>
          <a:xfrm>
            <a:off x="1166830" y="4156"/>
            <a:ext cx="9634011" cy="13255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US">
                <a:latin typeface="Big Caslon Medium" panose="02000603090000020003" pitchFamily="2" charset="-79"/>
                <a:cs typeface="Big Caslon Medium"/>
              </a:rPr>
              <a:t>References – Susie-May</a:t>
            </a:r>
          </a:p>
        </p:txBody>
      </p:sp>
      <p:sp>
        <p:nvSpPr>
          <p:cNvPr id="4" name="Content Placeholder 3">
            <a:extLst>
              <a:ext uri="{FF2B5EF4-FFF2-40B4-BE49-F238E27FC236}">
                <a16:creationId xmlns:a16="http://schemas.microsoft.com/office/drawing/2014/main" id="{EAE71A73-5F9D-BBA6-F919-9891E5132732}"/>
              </a:ext>
            </a:extLst>
          </p:cNvPr>
          <p:cNvSpPr>
            <a:spLocks noGrp="1"/>
          </p:cNvSpPr>
          <p:nvPr>
            <p:ph idx="1"/>
          </p:nvPr>
        </p:nvSpPr>
        <p:spPr>
          <a:xfrm>
            <a:off x="224721" y="1001685"/>
            <a:ext cx="11961574" cy="5224173"/>
          </a:xfrm>
        </p:spPr>
        <p:txBody>
          <a:bodyPr vert="horz" lIns="91440" tIns="45720" rIns="91440" bIns="45720" rtlCol="0" anchor="t">
            <a:noAutofit/>
          </a:bodyPr>
          <a:lstStyle/>
          <a:p>
            <a:r>
              <a:rPr lang="en-US" sz="1200">
                <a:latin typeface="Avenir Next LT Pro"/>
                <a:cs typeface="Times New Roman"/>
              </a:rPr>
              <a:t>Chaffey, D. (2024). </a:t>
            </a:r>
            <a:r>
              <a:rPr lang="en-US" sz="1200" i="1">
                <a:latin typeface="Avenir Next LT Pro"/>
                <a:cs typeface="Times New Roman"/>
              </a:rPr>
              <a:t>Introducing RACE: a Practical Framework to Improve Your Digital Marketing</a:t>
            </a:r>
            <a:r>
              <a:rPr lang="en-US" sz="1200">
                <a:latin typeface="Avenir Next LT Pro"/>
                <a:cs typeface="Times New Roman"/>
              </a:rPr>
              <a:t>. [online] Smart Insights. Available at: </a:t>
            </a:r>
            <a:r>
              <a:rPr lang="en-US" sz="1200">
                <a:latin typeface="Avenir Next LT Pro"/>
                <a:cs typeface="Times New Roman"/>
                <a:hlinkClick r:id="rId3"/>
              </a:rPr>
              <a:t>https://www.smartinsights.com/digital-marketing-strategy/race-a-practical-framework-to-improve-your-digital-marketing/</a:t>
            </a:r>
            <a:r>
              <a:rPr lang="en-US" sz="1200">
                <a:latin typeface="Avenir Next LT Pro"/>
                <a:cs typeface="Times New Roman"/>
              </a:rPr>
              <a:t> [Accessed 14 Jan. 2025].</a:t>
            </a:r>
            <a:endParaRPr lang="en-US" sz="1200">
              <a:latin typeface="Avenir Next LT Pro"/>
            </a:endParaRPr>
          </a:p>
          <a:p>
            <a:pPr>
              <a:buClr>
                <a:srgbClr val="BBB487"/>
              </a:buClr>
            </a:pPr>
            <a:r>
              <a:rPr lang="en-US" sz="1200">
                <a:latin typeface="Avenir Next LT Pro"/>
                <a:cs typeface="Times New Roman"/>
              </a:rPr>
              <a:t>Duarte, F. (2024). </a:t>
            </a:r>
            <a:r>
              <a:rPr lang="en-US" sz="1200" i="1">
                <a:latin typeface="Avenir Next LT Pro"/>
                <a:cs typeface="Times New Roman"/>
              </a:rPr>
              <a:t>TikTok User Age, Gender, &amp; Demographics (2024)</a:t>
            </a:r>
            <a:r>
              <a:rPr lang="en-US" sz="1200">
                <a:latin typeface="Avenir Next LT Pro"/>
                <a:cs typeface="Times New Roman"/>
              </a:rPr>
              <a:t>. [online] Exploding Topics. Available at: </a:t>
            </a:r>
            <a:r>
              <a:rPr lang="en-US" sz="1200">
                <a:latin typeface="Avenir Next LT Pro"/>
                <a:cs typeface="Times New Roman"/>
                <a:hlinkClick r:id="rId4"/>
              </a:rPr>
              <a:t>https://explodingtopics.com/blog/tiktok-demographics</a:t>
            </a:r>
            <a:r>
              <a:rPr lang="en-US" sz="1200">
                <a:latin typeface="Avenir Next LT Pro"/>
                <a:cs typeface="Times New Roman"/>
              </a:rPr>
              <a:t> [Accessed 14 Jan. 2025].</a:t>
            </a:r>
            <a:endParaRPr lang="en-US" sz="1200">
              <a:latin typeface="Avenir Next LT Pro"/>
            </a:endParaRPr>
          </a:p>
          <a:p>
            <a:pPr>
              <a:buClr>
                <a:srgbClr val="BBB487"/>
              </a:buClr>
            </a:pPr>
            <a:r>
              <a:rPr lang="en-US" sz="1200">
                <a:latin typeface="Avenir Next LT Pro"/>
                <a:cs typeface="Times New Roman"/>
              </a:rPr>
              <a:t>GWR (2025). </a:t>
            </a:r>
            <a:r>
              <a:rPr lang="en-US" sz="1200" i="1">
                <a:latin typeface="Avenir Next LT Pro"/>
                <a:cs typeface="Times New Roman"/>
              </a:rPr>
              <a:t>LEGOLAND Windsor Resort | Train and Bus Ticket | Great Western Railway</a:t>
            </a:r>
            <a:r>
              <a:rPr lang="en-US" sz="1200">
                <a:latin typeface="Avenir Next LT Pro"/>
                <a:cs typeface="Times New Roman"/>
              </a:rPr>
              <a:t>. [online] Gwr.com. Available at: </a:t>
            </a:r>
            <a:r>
              <a:rPr lang="en-US" sz="1200">
                <a:latin typeface="Avenir Next LT Pro"/>
                <a:cs typeface="Times New Roman"/>
                <a:hlinkClick r:id="rId5"/>
              </a:rPr>
              <a:t>https://www.gwr.com/your-tickets/ways-to-save/offers/legoland</a:t>
            </a:r>
            <a:r>
              <a:rPr lang="en-US" sz="1200">
                <a:latin typeface="Avenir Next LT Pro"/>
                <a:cs typeface="Times New Roman"/>
              </a:rPr>
              <a:t> [Accessed 14 Jan. 2025].</a:t>
            </a:r>
            <a:endParaRPr lang="en-US" sz="1200">
              <a:latin typeface="Avenir Next LT Pro"/>
            </a:endParaRPr>
          </a:p>
          <a:p>
            <a:pPr>
              <a:buClr>
                <a:srgbClr val="BBB487"/>
              </a:buClr>
            </a:pPr>
            <a:r>
              <a:rPr lang="en-US" sz="1200">
                <a:latin typeface="Avenir Next LT Pro"/>
                <a:cs typeface="Times New Roman"/>
              </a:rPr>
              <a:t>Rail Delivery Group (2023). </a:t>
            </a:r>
            <a:r>
              <a:rPr lang="en-US" sz="1200" i="1">
                <a:latin typeface="Avenir Next LT Pro"/>
                <a:cs typeface="Times New Roman"/>
              </a:rPr>
              <a:t>Rail Travel Emits 10 Times Less Carbon than Car travel, New Figures Show</a:t>
            </a:r>
            <a:r>
              <a:rPr lang="en-US" sz="1200">
                <a:latin typeface="Avenir Next LT Pro"/>
                <a:cs typeface="Times New Roman"/>
              </a:rPr>
              <a:t>. [online] Rail Delivery Group News. Available at: </a:t>
            </a:r>
            <a:r>
              <a:rPr lang="en-US" sz="1200">
                <a:latin typeface="Avenir Next LT Pro"/>
                <a:cs typeface="Times New Roman"/>
                <a:hlinkClick r:id="rId6"/>
              </a:rPr>
              <a:t>https://media.raildeliverygroup.com/news/rail-travel-emits-10-times-less-carbon-than-car-travel-new-figures-show</a:t>
            </a:r>
            <a:r>
              <a:rPr lang="en-US" sz="1200">
                <a:latin typeface="Avenir Next LT Pro"/>
                <a:cs typeface="Times New Roman"/>
              </a:rPr>
              <a:t> [Accessed 13 Jan. 2025].</a:t>
            </a:r>
            <a:endParaRPr lang="en-US" sz="1200">
              <a:latin typeface="Avenir Next LT Pro"/>
            </a:endParaRPr>
          </a:p>
          <a:p>
            <a:pPr>
              <a:buClr>
                <a:srgbClr val="BBB487"/>
              </a:buClr>
            </a:pPr>
            <a:r>
              <a:rPr lang="en-US" sz="1200">
                <a:latin typeface="Avenir Next LT Pro"/>
                <a:cs typeface="Times New Roman"/>
              </a:rPr>
              <a:t>Rscprinter123 (2021). </a:t>
            </a:r>
            <a:r>
              <a:rPr lang="en-US" sz="1200" i="1">
                <a:latin typeface="Avenir Next LT Pro"/>
                <a:cs typeface="Times New Roman"/>
              </a:rPr>
              <a:t>Great Western Railway Network</a:t>
            </a:r>
            <a:r>
              <a:rPr lang="en-US" sz="1200">
                <a:latin typeface="Avenir Next LT Pro"/>
                <a:cs typeface="Times New Roman"/>
              </a:rPr>
              <a:t>. </a:t>
            </a:r>
            <a:r>
              <a:rPr lang="en-US" sz="1200" i="1">
                <a:latin typeface="Avenir Next LT Pro"/>
                <a:cs typeface="Times New Roman"/>
              </a:rPr>
              <a:t>Image</a:t>
            </a:r>
            <a:r>
              <a:rPr lang="en-US" sz="1200">
                <a:latin typeface="Avenir Next LT Pro"/>
                <a:cs typeface="Times New Roman"/>
              </a:rPr>
              <a:t>. Available at: </a:t>
            </a:r>
            <a:r>
              <a:rPr lang="en-US" sz="1200">
                <a:latin typeface="Avenir Next LT Pro"/>
                <a:cs typeface="Times New Roman"/>
                <a:hlinkClick r:id="rId7"/>
              </a:rPr>
              <a:t>https://en.m.wikipedia.org/wiki/File:Great_Western_Railway_network.svg</a:t>
            </a:r>
            <a:r>
              <a:rPr lang="en-US" sz="1200">
                <a:latin typeface="Avenir Next LT Pro"/>
                <a:cs typeface="Times New Roman"/>
              </a:rPr>
              <a:t> [Accessed 13 Jan. 2025].</a:t>
            </a:r>
            <a:endParaRPr lang="en-US" sz="1200">
              <a:latin typeface="Avenir Next LT Pro"/>
            </a:endParaRPr>
          </a:p>
          <a:p>
            <a:pPr>
              <a:buClr>
                <a:srgbClr val="BBB487"/>
              </a:buClr>
            </a:pPr>
            <a:r>
              <a:rPr lang="en-US" sz="1200" err="1">
                <a:latin typeface="Avenir Next LT Pro"/>
                <a:cs typeface="Times New Roman"/>
              </a:rPr>
              <a:t>SimilarWeb</a:t>
            </a:r>
            <a:r>
              <a:rPr lang="en-US" sz="1200">
                <a:latin typeface="Avenir Next LT Pro"/>
                <a:cs typeface="Times New Roman"/>
              </a:rPr>
              <a:t> (2024). </a:t>
            </a:r>
            <a:r>
              <a:rPr lang="en-US" sz="1200" i="1">
                <a:latin typeface="Avenir Next LT Pro"/>
                <a:cs typeface="Times New Roman"/>
              </a:rPr>
              <a:t>Demographics</a:t>
            </a:r>
            <a:r>
              <a:rPr lang="en-US" sz="1200">
                <a:latin typeface="Avenir Next LT Pro"/>
                <a:cs typeface="Times New Roman"/>
              </a:rPr>
              <a:t>. [online] </a:t>
            </a:r>
            <a:r>
              <a:rPr lang="en-US" sz="1200" err="1">
                <a:latin typeface="Avenir Next LT Pro"/>
                <a:cs typeface="Times New Roman"/>
              </a:rPr>
              <a:t>Similarweb</a:t>
            </a:r>
            <a:r>
              <a:rPr lang="en-US" sz="1200">
                <a:latin typeface="Avenir Next LT Pro"/>
                <a:cs typeface="Times New Roman"/>
              </a:rPr>
              <a:t>. Available at: </a:t>
            </a:r>
            <a:r>
              <a:rPr lang="en-US" sz="1200">
                <a:latin typeface="Avenir Next LT Pro"/>
                <a:cs typeface="Times New Roman"/>
                <a:hlinkClick r:id="rId8"/>
              </a:rPr>
              <a:t>https://pro.similarweb.com/#/digitalsuite/websiteanalysis/audience-demographics/</a:t>
            </a:r>
            <a:r>
              <a:rPr lang="en-US" sz="1200">
                <a:latin typeface="Avenir Next LT Pro"/>
                <a:cs typeface="Times New Roman"/>
              </a:rPr>
              <a:t> [Accessed 14 Jan. 2025].</a:t>
            </a:r>
            <a:endParaRPr lang="en-US" sz="1200">
              <a:latin typeface="Avenir Next LT Pro"/>
            </a:endParaRPr>
          </a:p>
          <a:p>
            <a:pPr>
              <a:buClr>
                <a:srgbClr val="BBB487"/>
              </a:buClr>
            </a:pPr>
            <a:r>
              <a:rPr lang="en-US" sz="1200">
                <a:latin typeface="Avenir Next LT Pro"/>
                <a:cs typeface="Times New Roman"/>
              </a:rPr>
              <a:t>Statista Research Department (2024). </a:t>
            </a:r>
            <a:r>
              <a:rPr lang="en-US" sz="1200" i="1">
                <a:latin typeface="Avenir Next LT Pro"/>
                <a:cs typeface="Times New Roman"/>
              </a:rPr>
              <a:t>Legoland Windsor UK Attendance </a:t>
            </a:r>
            <a:r>
              <a:rPr lang="en-US" sz="1200">
                <a:latin typeface="Avenir Next LT Pro"/>
                <a:cs typeface="Times New Roman"/>
              </a:rPr>
              <a:t>. [online] Statista. Available at: </a:t>
            </a:r>
            <a:r>
              <a:rPr lang="en-US" sz="1200">
                <a:latin typeface="Avenir Next LT Pro"/>
                <a:cs typeface="Times New Roman"/>
                <a:hlinkClick r:id="rId9"/>
              </a:rPr>
              <a:t>https://www.statista.com/statistics/641530/attendance-at-the-legoland-windsor-uk-theme-park/</a:t>
            </a:r>
            <a:r>
              <a:rPr lang="en-US" sz="1200">
                <a:latin typeface="Avenir Next LT Pro"/>
                <a:cs typeface="Times New Roman"/>
              </a:rPr>
              <a:t> [Accessed 13 Jan. 2025].</a:t>
            </a:r>
            <a:endParaRPr lang="en-US" sz="1200">
              <a:latin typeface="Avenir Next LT Pro"/>
            </a:endParaRPr>
          </a:p>
          <a:p>
            <a:pPr>
              <a:buClr>
                <a:srgbClr val="BBB487"/>
              </a:buClr>
            </a:pPr>
            <a:r>
              <a:rPr lang="en-US" sz="1200">
                <a:latin typeface="Avenir Next LT Pro"/>
                <a:cs typeface="Times New Roman"/>
              </a:rPr>
              <a:t>Vick, R. (2023). </a:t>
            </a:r>
            <a:r>
              <a:rPr lang="en-US" sz="1200" i="1">
                <a:latin typeface="Avenir Next LT Pro"/>
                <a:cs typeface="Times New Roman"/>
              </a:rPr>
              <a:t>A Harmonious Connection: Aristotle’s Modes of Persuasion and Leo Fender</a:t>
            </a:r>
            <a:r>
              <a:rPr lang="en-US" sz="1200">
                <a:latin typeface="Avenir Next LT Pro"/>
                <a:cs typeface="Times New Roman"/>
              </a:rPr>
              <a:t>. [online] </a:t>
            </a:r>
            <a:r>
              <a:rPr lang="en-US" sz="1200" err="1">
                <a:latin typeface="Avenir Next LT Pro"/>
                <a:cs typeface="Times New Roman"/>
              </a:rPr>
              <a:t>Brandingmag</a:t>
            </a:r>
            <a:r>
              <a:rPr lang="en-US" sz="1200">
                <a:latin typeface="Avenir Next LT Pro"/>
                <a:cs typeface="Times New Roman"/>
              </a:rPr>
              <a:t>. Available at: </a:t>
            </a:r>
            <a:r>
              <a:rPr lang="en-US" sz="1200">
                <a:latin typeface="Avenir Next LT Pro"/>
                <a:cs typeface="Times New Roman"/>
                <a:hlinkClick r:id="rId10"/>
              </a:rPr>
              <a:t>https://www.brandingmag.com/rande-vick/a-harmonious-connection-aristotles-modes-of-persuasion-and-leo-fender/</a:t>
            </a:r>
            <a:r>
              <a:rPr lang="en-US" sz="1200">
                <a:latin typeface="Avenir Next LT Pro"/>
                <a:cs typeface="Times New Roman"/>
              </a:rPr>
              <a:t> [Accessed 14 Jan. 2025].</a:t>
            </a:r>
            <a:endParaRPr lang="en-US" sz="1200">
              <a:latin typeface="Avenir Next LT Pro"/>
            </a:endParaRPr>
          </a:p>
          <a:p>
            <a:pPr>
              <a:buClr>
                <a:srgbClr val="BBB487"/>
              </a:buClr>
            </a:pPr>
            <a:endParaRPr lang="en-US"/>
          </a:p>
        </p:txBody>
      </p:sp>
    </p:spTree>
    <p:extLst>
      <p:ext uri="{BB962C8B-B14F-4D97-AF65-F5344CB8AC3E}">
        <p14:creationId xmlns:p14="http://schemas.microsoft.com/office/powerpoint/2010/main" val="22642031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13BA0C1D-000C-79A2-0327-8C79A317886D}"/>
              </a:ext>
            </a:extLst>
          </p:cNvPr>
          <p:cNvSpPr>
            <a:spLocks noGrp="1"/>
          </p:cNvSpPr>
          <p:nvPr>
            <p:ph type="dt" sz="half" idx="10"/>
          </p:nvPr>
        </p:nvSpPr>
        <p:spPr/>
        <p:txBody>
          <a:bodyPr/>
          <a:lstStyle/>
          <a:p>
            <a:fld id="{114FEB6C-B62A-4A8C-9A5F-095390D8F330}" type="datetime1">
              <a:rPr lang="en-US"/>
              <a:t>1/15/2025</a:t>
            </a:fld>
            <a:endParaRPr lang="en-US"/>
          </a:p>
        </p:txBody>
      </p:sp>
      <p:sp>
        <p:nvSpPr>
          <p:cNvPr id="5" name="Footer Placeholder 4">
            <a:extLst>
              <a:ext uri="{FF2B5EF4-FFF2-40B4-BE49-F238E27FC236}">
                <a16:creationId xmlns:a16="http://schemas.microsoft.com/office/drawing/2014/main" id="{27E66EE4-8C57-6A87-E941-63B88E2D6AA2}"/>
              </a:ext>
            </a:extLst>
          </p:cNvPr>
          <p:cNvSpPr>
            <a:spLocks noGrp="1"/>
          </p:cNvSpPr>
          <p:nvPr>
            <p:ph type="ftr" sz="quarter" idx="11"/>
          </p:nvPr>
        </p:nvSpPr>
        <p:spPr>
          <a:xfrm rot="5400000">
            <a:off x="2655841" y="-2663616"/>
            <a:ext cx="6876361" cy="12161863"/>
          </a:xfrm>
          <a:solidFill>
            <a:srgbClr val="6FB372"/>
          </a:solidFill>
        </p:spPr>
        <p:txBody>
          <a:bodyPr/>
          <a:lstStyle/>
          <a:p>
            <a:r>
              <a:rPr lang="en-US"/>
              <a:t>              </a:t>
            </a:r>
          </a:p>
        </p:txBody>
      </p:sp>
      <p:sp>
        <p:nvSpPr>
          <p:cNvPr id="6" name="Slide Number Placeholder 5">
            <a:extLst>
              <a:ext uri="{FF2B5EF4-FFF2-40B4-BE49-F238E27FC236}">
                <a16:creationId xmlns:a16="http://schemas.microsoft.com/office/drawing/2014/main" id="{B47F3A2B-5CF8-9F80-8332-7B6E6D42B3B3}"/>
              </a:ext>
            </a:extLst>
          </p:cNvPr>
          <p:cNvSpPr>
            <a:spLocks noGrp="1"/>
          </p:cNvSpPr>
          <p:nvPr>
            <p:ph type="sldNum" sz="quarter" idx="12"/>
          </p:nvPr>
        </p:nvSpPr>
        <p:spPr/>
        <p:txBody>
          <a:bodyPr/>
          <a:lstStyle/>
          <a:p>
            <a:fld id="{CC057153-B650-4DEB-B370-79DDCFDCE934}" type="slidenum">
              <a:rPr lang="en-US" dirty="0"/>
              <a:t>22</a:t>
            </a:fld>
            <a:endParaRPr lang="en-US"/>
          </a:p>
        </p:txBody>
      </p:sp>
      <p:sp>
        <p:nvSpPr>
          <p:cNvPr id="9" name="Title 1">
            <a:extLst>
              <a:ext uri="{FF2B5EF4-FFF2-40B4-BE49-F238E27FC236}">
                <a16:creationId xmlns:a16="http://schemas.microsoft.com/office/drawing/2014/main" id="{42D71CE0-4F9B-AF6C-C898-36EC57164228}"/>
              </a:ext>
            </a:extLst>
          </p:cNvPr>
          <p:cNvSpPr>
            <a:spLocks noGrp="1"/>
          </p:cNvSpPr>
          <p:nvPr/>
        </p:nvSpPr>
        <p:spPr>
          <a:xfrm>
            <a:off x="940451" y="-288"/>
            <a:ext cx="9634011" cy="13255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a:lstStyle>
          <a:p>
            <a:r>
              <a:rPr lang="en-GB"/>
              <a:t>Reference List:</a:t>
            </a:r>
          </a:p>
        </p:txBody>
      </p:sp>
      <p:sp>
        <p:nvSpPr>
          <p:cNvPr id="10" name="TextBox 9">
            <a:extLst>
              <a:ext uri="{FF2B5EF4-FFF2-40B4-BE49-F238E27FC236}">
                <a16:creationId xmlns:a16="http://schemas.microsoft.com/office/drawing/2014/main" id="{18F81894-407F-8AE9-01CE-7899313AC790}"/>
              </a:ext>
            </a:extLst>
          </p:cNvPr>
          <p:cNvSpPr txBox="1"/>
          <p:nvPr/>
        </p:nvSpPr>
        <p:spPr>
          <a:xfrm>
            <a:off x="294408" y="1264227"/>
            <a:ext cx="526472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a:buFont typeface="Calibri"/>
              <a:buChar char="-"/>
            </a:pPr>
            <a:endParaRPr lang="en-GB"/>
          </a:p>
          <a:p>
            <a:endParaRPr lang="en-GB"/>
          </a:p>
        </p:txBody>
      </p:sp>
      <p:sp>
        <p:nvSpPr>
          <p:cNvPr id="2" name="TextBox 1">
            <a:extLst>
              <a:ext uri="{FF2B5EF4-FFF2-40B4-BE49-F238E27FC236}">
                <a16:creationId xmlns:a16="http://schemas.microsoft.com/office/drawing/2014/main" id="{5A8718B7-DFD3-134B-6EEA-4A9F5F27A121}"/>
              </a:ext>
            </a:extLst>
          </p:cNvPr>
          <p:cNvSpPr txBox="1"/>
          <p:nvPr/>
        </p:nvSpPr>
        <p:spPr>
          <a:xfrm>
            <a:off x="164369" y="997954"/>
            <a:ext cx="1181108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ptos"/>
              </a:rPr>
              <a:t>Active Campaign. (n.d.). Behavioral Marketing: Definition &amp; Benefits - </a:t>
            </a:r>
            <a:r>
              <a:rPr lang="en-US" sz="1200" err="1">
                <a:latin typeface="Aptos"/>
              </a:rPr>
              <a:t>ActiveCampaign</a:t>
            </a:r>
            <a:r>
              <a:rPr lang="en-US" sz="1200">
                <a:latin typeface="Aptos"/>
              </a:rPr>
              <a:t>. [online] Available at: </a:t>
            </a:r>
            <a:r>
              <a:rPr lang="en-US" sz="1200" u="sng">
                <a:latin typeface="Aptos"/>
                <a:hlinkClick r:id="rId2"/>
              </a:rPr>
              <a:t>https://www.activecampaign.com/glossary/behavioral-marketing</a:t>
            </a:r>
            <a:r>
              <a:rPr lang="en-US" sz="1200">
                <a:latin typeface="Aptos"/>
              </a:rPr>
              <a:t>.</a:t>
            </a:r>
            <a:endParaRPr lang="en-GB" sz="1200">
              <a:latin typeface="Aptos"/>
            </a:endParaRPr>
          </a:p>
          <a:p>
            <a:r>
              <a:rPr lang="en-US" sz="1200">
                <a:latin typeface="Aptos"/>
              </a:rPr>
              <a:t>Daysoutguide.co.uk. (2017). Days Out Guide. [online] Available at: </a:t>
            </a:r>
            <a:r>
              <a:rPr lang="en-US" sz="1200" u="sng">
                <a:latin typeface="Aptos"/>
                <a:hlinkClick r:id="rId3"/>
              </a:rPr>
              <a:t>https://www.daysoutguide.co.uk/legoland-windsor-resort</a:t>
            </a:r>
            <a:r>
              <a:rPr lang="en-US" sz="1200">
                <a:latin typeface="Aptos"/>
              </a:rPr>
              <a:t>  [Accessed 9 Jan. 2025].</a:t>
            </a:r>
            <a:endParaRPr lang="en-GB" sz="1200">
              <a:latin typeface="Aptos"/>
            </a:endParaRPr>
          </a:p>
          <a:p>
            <a:r>
              <a:rPr lang="en-US" sz="1200">
                <a:latin typeface="Aptos"/>
              </a:rPr>
              <a:t>Family &amp; Friends </a:t>
            </a:r>
            <a:r>
              <a:rPr lang="en-US" sz="1200" err="1">
                <a:latin typeface="Aptos"/>
              </a:rPr>
              <a:t>Railcard</a:t>
            </a:r>
            <a:r>
              <a:rPr lang="en-US" sz="1200">
                <a:latin typeface="Aptos"/>
              </a:rPr>
              <a:t>. (2025). Family and Friends </a:t>
            </a:r>
            <a:r>
              <a:rPr lang="en-US" sz="1200" err="1">
                <a:latin typeface="Aptos"/>
              </a:rPr>
              <a:t>Railcard</a:t>
            </a:r>
            <a:r>
              <a:rPr lang="en-US" sz="1200">
                <a:latin typeface="Aptos"/>
              </a:rPr>
              <a:t>. [online] Available at: </a:t>
            </a:r>
            <a:r>
              <a:rPr lang="en-US" sz="1200" u="sng">
                <a:latin typeface="Aptos"/>
                <a:hlinkClick r:id="rId4"/>
              </a:rPr>
              <a:t>https://www.familyandfriends-railcard.co.uk/</a:t>
            </a:r>
            <a:r>
              <a:rPr lang="en-US" sz="1200">
                <a:latin typeface="Aptos"/>
              </a:rPr>
              <a:t>  [Accessed 10 Jan. 2025].</a:t>
            </a:r>
            <a:endParaRPr lang="en-GB" sz="1200">
              <a:latin typeface="Aptos"/>
            </a:endParaRPr>
          </a:p>
          <a:p>
            <a:r>
              <a:rPr lang="en-US" sz="1200">
                <a:latin typeface="Aptos"/>
              </a:rPr>
              <a:t>Fenner-</a:t>
            </a:r>
            <a:r>
              <a:rPr lang="en-US" sz="1200" err="1">
                <a:latin typeface="Aptos"/>
              </a:rPr>
              <a:t>Prowle</a:t>
            </a:r>
            <a:r>
              <a:rPr lang="en-US" sz="1200">
                <a:latin typeface="Aptos"/>
              </a:rPr>
              <a:t>, A. (2024). The Ultimate Guide To TikTok Advertising. [online] The Good Marketer. Available at: </a:t>
            </a:r>
            <a:r>
              <a:rPr lang="en-US" sz="1200" u="sng">
                <a:latin typeface="Aptos"/>
                <a:hlinkClick r:id="rId5"/>
              </a:rPr>
              <a:t>https://thegoodmarketer.co.uk/blog/the-ultimate-guide-to-tiktok-advertising/</a:t>
            </a:r>
            <a:r>
              <a:rPr lang="en-US" sz="1200">
                <a:latin typeface="Aptos"/>
              </a:rPr>
              <a:t>. </a:t>
            </a:r>
            <a:endParaRPr lang="en-GB" sz="1200">
              <a:latin typeface="Aptos"/>
            </a:endParaRPr>
          </a:p>
          <a:p>
            <a:r>
              <a:rPr lang="en-US" sz="1200">
                <a:latin typeface="Aptos"/>
              </a:rPr>
              <a:t>GWR (n.d.). Destinations | Great Western Railway. [online] Available at: </a:t>
            </a:r>
            <a:r>
              <a:rPr lang="en-US" sz="1200" u="sng">
                <a:latin typeface="Aptos"/>
                <a:hlinkClick r:id="rId6"/>
              </a:rPr>
              <a:t>https://www.gwr.com/stations-and-destinations/destinations</a:t>
            </a:r>
            <a:r>
              <a:rPr lang="en-US" sz="1200">
                <a:latin typeface="Aptos"/>
              </a:rPr>
              <a:t>.</a:t>
            </a:r>
            <a:endParaRPr lang="en-GB" sz="1200">
              <a:latin typeface="Aptos"/>
            </a:endParaRPr>
          </a:p>
          <a:p>
            <a:r>
              <a:rPr lang="en-US" sz="1200">
                <a:latin typeface="Aptos"/>
              </a:rPr>
              <a:t>GWR (2025). LEGOLAND Windsor Resort | Train and Bus Ticket | Great Western Railway. [online] Available at: </a:t>
            </a:r>
            <a:r>
              <a:rPr lang="en-US" sz="1200">
                <a:latin typeface="Aptos"/>
                <a:hlinkClick r:id="rId7"/>
              </a:rPr>
              <a:t>https://www.gwr.com/your-tickets/ways-to-save/offers/legoland</a:t>
            </a:r>
            <a:r>
              <a:rPr lang="en-US" sz="1200">
                <a:latin typeface="Aptos"/>
              </a:rPr>
              <a:t> [Accessed 9 Jan. 2025].</a:t>
            </a:r>
            <a:endParaRPr lang="en-GB" sz="1200">
              <a:latin typeface="Aptos"/>
            </a:endParaRPr>
          </a:p>
          <a:p>
            <a:r>
              <a:rPr lang="en-US" sz="1200">
                <a:latin typeface="Aptos"/>
              </a:rPr>
              <a:t>GWR (2025). Family Train Tickets | Great Western Railway. [online] Available at: </a:t>
            </a:r>
            <a:r>
              <a:rPr lang="en-US" sz="1200">
                <a:latin typeface="Aptos"/>
                <a:hlinkClick r:id="rId8"/>
              </a:rPr>
              <a:t>https://www.gwr.com/your-tickets/ways-to-save/family-ticket</a:t>
            </a:r>
            <a:r>
              <a:rPr lang="en-US" sz="1200">
                <a:latin typeface="Aptos"/>
              </a:rPr>
              <a:t> [Accessed 10 Jan. 2025].</a:t>
            </a:r>
            <a:endParaRPr lang="en-GB" sz="1200">
              <a:latin typeface="Aptos"/>
            </a:endParaRPr>
          </a:p>
          <a:p>
            <a:r>
              <a:rPr lang="en-US" sz="1200">
                <a:latin typeface="Aptos"/>
              </a:rPr>
              <a:t>LEGOLAND® Windsor Resort. (n.d.). About Us. [online] Available at: </a:t>
            </a:r>
            <a:r>
              <a:rPr lang="en-US" sz="1200" u="sng">
                <a:latin typeface="Aptos"/>
                <a:hlinkClick r:id="rId9"/>
              </a:rPr>
              <a:t>https://www.legoland.co.uk/our-company/about-legoland-windsor-resort/</a:t>
            </a:r>
            <a:r>
              <a:rPr lang="en-US" sz="1200">
                <a:latin typeface="Aptos"/>
              </a:rPr>
              <a:t>.</a:t>
            </a:r>
            <a:endParaRPr lang="en-GB" sz="1200">
              <a:latin typeface="Aptos"/>
            </a:endParaRPr>
          </a:p>
          <a:p>
            <a:r>
              <a:rPr lang="en-US" sz="1200">
                <a:latin typeface="Aptos"/>
              </a:rPr>
              <a:t>LEGOLAND® Windsor Resort. (n.d.). Buy Tickets Online &amp; Save. [online] Available at: </a:t>
            </a:r>
            <a:r>
              <a:rPr lang="en-US" sz="1200" u="sng">
                <a:latin typeface="Aptos"/>
                <a:hlinkClick r:id="rId10"/>
              </a:rPr>
              <a:t>https://www.legoland.co.uk/tickets-passes/day-tickets/</a:t>
            </a:r>
            <a:r>
              <a:rPr lang="en-US" sz="1200">
                <a:latin typeface="Aptos"/>
              </a:rPr>
              <a:t>.</a:t>
            </a:r>
          </a:p>
          <a:p>
            <a:r>
              <a:rPr lang="en-US" sz="1200">
                <a:latin typeface="Aptos"/>
              </a:rPr>
              <a:t>LaFleur, G. (2023). Generational Marketing explained: Everything You Need to Know. [online] WhatIs.com. Available at: </a:t>
            </a:r>
            <a:r>
              <a:rPr lang="en-US" sz="1200" u="sng">
                <a:latin typeface="Aptos"/>
                <a:hlinkClick r:id="rId11"/>
              </a:rPr>
              <a:t>https://www.techtarget.com/whatis/feature/Generational-marketing-explained-Everything-you-need-to-know</a:t>
            </a:r>
            <a:r>
              <a:rPr lang="en-US" sz="1200">
                <a:latin typeface="Aptos"/>
              </a:rPr>
              <a:t>. </a:t>
            </a:r>
            <a:endParaRPr lang="en-GB" sz="1200">
              <a:latin typeface="Aptos"/>
            </a:endParaRPr>
          </a:p>
          <a:p>
            <a:r>
              <a:rPr lang="en-US" sz="1200">
                <a:latin typeface="Aptos"/>
              </a:rPr>
              <a:t>Mahr, N. (2019). What Is Geographic Segmentation in Marketing? - Definition, Advantages &amp; Examples - Video &amp; Lesson Transcript | Study.com. [online] Study.com. Available at: </a:t>
            </a:r>
            <a:r>
              <a:rPr lang="en-US" sz="1200" u="sng">
                <a:latin typeface="Aptos"/>
                <a:hlinkClick r:id="rId12"/>
              </a:rPr>
              <a:t>https://study.com/academy/lesson/what-is-geographic-segmentation-in-marketing-definition-advantages-examples.html</a:t>
            </a:r>
            <a:r>
              <a:rPr lang="en-US" sz="1200">
                <a:latin typeface="Aptos"/>
              </a:rPr>
              <a:t>.</a:t>
            </a:r>
            <a:endParaRPr lang="en-GB" sz="1200">
              <a:latin typeface="Aptos"/>
            </a:endParaRPr>
          </a:p>
          <a:p>
            <a:r>
              <a:rPr lang="en-US" sz="1200">
                <a:latin typeface="Aptos"/>
              </a:rPr>
              <a:t>Revella, A. (2023). Psychographic Marketing: Examples + Psychographic Profiles. [online] Hotjar. Available at: </a:t>
            </a:r>
            <a:r>
              <a:rPr lang="en-US" sz="1200" u="sng">
                <a:latin typeface="Aptos"/>
                <a:hlinkClick r:id="rId13"/>
              </a:rPr>
              <a:t>https://www.hotjar.com/blog/psychographics-in-marketing/</a:t>
            </a:r>
            <a:r>
              <a:rPr lang="en-US" sz="1200">
                <a:latin typeface="Aptos"/>
              </a:rPr>
              <a:t>.</a:t>
            </a:r>
            <a:endParaRPr lang="en-GB" sz="1200">
              <a:latin typeface="Aptos"/>
            </a:endParaRPr>
          </a:p>
          <a:p>
            <a:r>
              <a:rPr lang="en-US" sz="1200">
                <a:latin typeface="Aptos"/>
              </a:rPr>
              <a:t>Study.com (2023). Market Demographics | Overview &amp; Examples. [online] Available at: </a:t>
            </a:r>
            <a:r>
              <a:rPr lang="en-US" sz="1200" u="sng">
                <a:latin typeface="Aptos"/>
                <a:hlinkClick r:id="rId14"/>
              </a:rPr>
              <a:t>https://study.com/academy/lesson/what-are-market-demographics-definition-lesson-quiz.html#:~:text=A%20demographic%20is%20a%20characteristic,a%20major%20group%20of%20consumers</a:t>
            </a:r>
            <a:r>
              <a:rPr lang="en-US" sz="1200">
                <a:latin typeface="Aptos"/>
              </a:rPr>
              <a:t>. [Accessed 10 Jan. 2025].</a:t>
            </a:r>
            <a:endParaRPr lang="en-GB" sz="1200">
              <a:latin typeface="Aptos"/>
            </a:endParaRPr>
          </a:p>
          <a:p>
            <a:r>
              <a:rPr lang="en-US" sz="1200">
                <a:latin typeface="Aptos"/>
              </a:rPr>
              <a:t>Trainline. (2022). Buy your Family &amp; Friends </a:t>
            </a:r>
            <a:r>
              <a:rPr lang="en-US" sz="1200" err="1">
                <a:latin typeface="Aptos"/>
              </a:rPr>
              <a:t>Railcard</a:t>
            </a:r>
            <a:r>
              <a:rPr lang="en-US" sz="1200">
                <a:latin typeface="Aptos"/>
              </a:rPr>
              <a:t> now at Trainline. [online] Available at: </a:t>
            </a:r>
            <a:r>
              <a:rPr lang="en-US" sz="1200" u="sng">
                <a:latin typeface="Aptos"/>
                <a:hlinkClick r:id="rId15"/>
              </a:rPr>
              <a:t>https://www.thetrainline.com/trains/great-britain/railcards/family-friends-railcard</a:t>
            </a:r>
            <a:r>
              <a:rPr lang="en-US" sz="1200">
                <a:latin typeface="Aptos"/>
              </a:rPr>
              <a:t> [Accessed 8 Jan. 2025].</a:t>
            </a:r>
            <a:endParaRPr lang="en-GB" sz="1200">
              <a:latin typeface="Aptos"/>
            </a:endParaRPr>
          </a:p>
          <a:p>
            <a:r>
              <a:rPr lang="en-US" sz="1200">
                <a:latin typeface="Aptos"/>
              </a:rPr>
              <a:t>Travelodge. (2025). Travelodge | home. [online] Available at: </a:t>
            </a:r>
            <a:r>
              <a:rPr lang="en-US" sz="1200" u="sng">
                <a:latin typeface="Aptos"/>
                <a:hlinkClick r:id="rId16"/>
              </a:rPr>
              <a:t>https://www.travelodge.co.uk/hotels/329/Windsor-Central-hotel?checkIn=13/04/2025&amp;checkOut=14/04/2025&amp;rooms</a:t>
            </a:r>
            <a:r>
              <a:rPr lang="en-US" sz="1200">
                <a:latin typeface="Aptos"/>
              </a:rPr>
              <a:t>  [Accessed 10 Jan. 2025].</a:t>
            </a:r>
          </a:p>
          <a:p>
            <a:r>
              <a:rPr lang="en-US" sz="1200">
                <a:latin typeface="Aptos"/>
              </a:rPr>
              <a:t>Upbeat. (2024). Upbeat Agency. [online] Available at: </a:t>
            </a:r>
            <a:r>
              <a:rPr lang="en-US" sz="1200" u="sng">
                <a:latin typeface="Aptos"/>
                <a:hlinkClick r:id="rId17"/>
              </a:rPr>
              <a:t>https://upbeatagency.com/how-much-do-facebook-ads-cost-in-the-uk/</a:t>
            </a:r>
            <a:r>
              <a:rPr lang="en-US" sz="1200">
                <a:latin typeface="Aptos"/>
              </a:rPr>
              <a:t> </a:t>
            </a:r>
            <a:endParaRPr lang="en-GB" sz="1200">
              <a:latin typeface="Aptos"/>
            </a:endParaRPr>
          </a:p>
          <a:p>
            <a:r>
              <a:rPr lang="en-US" sz="1200">
                <a:latin typeface="Aptos"/>
              </a:rPr>
              <a:t>50Minutescom (n.d.). The Marketing Mix : Master the 4 Ps of Marketing</a:t>
            </a:r>
            <a:endParaRPr lang="en-GB" sz="1200">
              <a:latin typeface="Aptos"/>
            </a:endParaRPr>
          </a:p>
          <a:p>
            <a:pPr algn="l"/>
            <a:endParaRPr lang="en-US"/>
          </a:p>
        </p:txBody>
      </p:sp>
    </p:spTree>
    <p:extLst>
      <p:ext uri="{BB962C8B-B14F-4D97-AF65-F5344CB8AC3E}">
        <p14:creationId xmlns:p14="http://schemas.microsoft.com/office/powerpoint/2010/main" val="279226264"/>
      </p:ext>
    </p:extLst>
  </p:cSld>
  <p:clrMapOvr>
    <a:masterClrMapping/>
  </p:clrMapOvr>
</p:sld>
</file>

<file path=ppt/theme/theme1.xml><?xml version="1.0" encoding="utf-8"?>
<a:theme xmlns:a="http://schemas.openxmlformats.org/drawingml/2006/main" name="BohemianVTI">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BohemianVTI">
      <a:majorFont>
        <a:latin typeface="Modern Love"/>
        <a:ea typeface=""/>
        <a:cs typeface=""/>
      </a:majorFont>
      <a:minorFont>
        <a:latin typeface="Avenir Next LT Pro"/>
        <a:ea typeface=""/>
        <a:cs typeface=""/>
      </a:minorFont>
    </a:fontScheme>
    <a:fmtScheme name="Bohemian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AA0957B6-9651-4F50-8EB8-D9F009F1C26A}" vid="{D1E7B544-9A8A-44B5-ABA3-322A5F04534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22</Slides>
  <Notes>11</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BohemianVTI</vt:lpstr>
      <vt:lpstr>PowerPoint Presentation</vt:lpstr>
      <vt:lpstr>PowerPoint Presentation</vt:lpstr>
      <vt:lpstr> Table of Contents:</vt:lpstr>
      <vt:lpstr>PowerPoint Presentation</vt:lpstr>
      <vt:lpstr>PowerPoint Presentation</vt:lpstr>
      <vt:lpstr>PowerPoint Presentation</vt:lpstr>
      <vt:lpstr>PowerPoint Presentation</vt:lpstr>
      <vt:lpstr>Target Market Justification </vt:lpstr>
      <vt:lpstr>Target Market Justification </vt:lpstr>
      <vt:lpstr>Financial Viability + Campaign Impact - </vt:lpstr>
      <vt:lpstr>Campaign presentation </vt:lpstr>
      <vt:lpstr>Strapline </vt:lpstr>
      <vt:lpstr>#Hashtags</vt:lpstr>
      <vt:lpstr>Branding </vt:lpstr>
      <vt:lpstr>TikTok video</vt:lpstr>
      <vt:lpstr>PowerPoint Presentation</vt:lpstr>
      <vt:lpstr> </vt:lpstr>
      <vt:lpstr> </vt:lpstr>
      <vt:lpstr>Social Media and adapting the content  </vt:lpstr>
      <vt:lpstr> </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cp:revision>
  <dcterms:created xsi:type="dcterms:W3CDTF">2025-01-08T10:57:31Z</dcterms:created>
  <dcterms:modified xsi:type="dcterms:W3CDTF">2025-01-15T13:01:55Z</dcterms:modified>
</cp:coreProperties>
</file>