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7" r:id="rId2"/>
    <p:sldId id="256" r:id="rId3"/>
    <p:sldId id="258" r:id="rId4"/>
  </p:sldIdLst>
  <p:sldSz cx="43891200" cy="32918400"/>
  <p:notesSz cx="6858000" cy="9144000"/>
  <p:embeddedFontLst>
    <p:embeddedFont>
      <p:font typeface="Abhaya Libre Ultra-Bold" panose="02000803000000000000" pitchFamily="2" charset="0"/>
      <p:regular r:id="rId5"/>
    </p:embeddedFont>
    <p:embeddedFont>
      <p:font typeface="Calibri" panose="020F0502020204030204" pitchFamily="34" charset="0"/>
      <p:regular r:id="rId6"/>
      <p:bold r:id="rId7"/>
      <p:italic r:id="rId8"/>
      <p:boldItalic r:id="rId9"/>
    </p:embeddedFont>
    <p:embeddedFont>
      <p:font typeface="Montserrat" panose="02000000000000000000" pitchFamily="2" charset="0"/>
      <p:regular r:id="rId10"/>
      <p:bold r:id="rId11"/>
    </p:embeddedFont>
    <p:embeddedFont>
      <p:font typeface="Montserrat Medium" panose="02000000000000000000" pitchFamily="2" charset="0"/>
      <p:regular r:id="rId1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4" d="100"/>
          <a:sy n="14" d="100"/>
        </p:scale>
        <p:origin x="1524" y="13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4.fntdata" /><Relationship Id="rId13" Type="http://schemas.openxmlformats.org/officeDocument/2006/relationships/presProps" Target="presProps.xml" /><Relationship Id="rId3" Type="http://schemas.openxmlformats.org/officeDocument/2006/relationships/slide" Target="slides/slide2.xml" /><Relationship Id="rId7" Type="http://schemas.openxmlformats.org/officeDocument/2006/relationships/font" Target="fonts/font3.fntdata" /><Relationship Id="rId12" Type="http://schemas.openxmlformats.org/officeDocument/2006/relationships/font" Target="fonts/font8.fntdata" /><Relationship Id="rId2" Type="http://schemas.openxmlformats.org/officeDocument/2006/relationships/slide" Target="slides/slide1.xml" /><Relationship Id="rId16" Type="http://schemas.openxmlformats.org/officeDocument/2006/relationships/tableStyles" Target="tableStyles.xml" /><Relationship Id="rId1" Type="http://schemas.openxmlformats.org/officeDocument/2006/relationships/slideMaster" Target="slideMasters/slideMaster1.xml" /><Relationship Id="rId6" Type="http://schemas.openxmlformats.org/officeDocument/2006/relationships/font" Target="fonts/font2.fntdata" /><Relationship Id="rId11" Type="http://schemas.openxmlformats.org/officeDocument/2006/relationships/font" Target="fonts/font7.fntdata" /><Relationship Id="rId5" Type="http://schemas.openxmlformats.org/officeDocument/2006/relationships/font" Target="fonts/font1.fntdata" /><Relationship Id="rId15" Type="http://schemas.openxmlformats.org/officeDocument/2006/relationships/theme" Target="theme/theme1.xml" /><Relationship Id="rId10" Type="http://schemas.openxmlformats.org/officeDocument/2006/relationships/font" Target="fonts/font6.fntdata" /><Relationship Id="rId4" Type="http://schemas.openxmlformats.org/officeDocument/2006/relationships/slide" Target="slides/slide3.xml" /><Relationship Id="rId9" Type="http://schemas.openxmlformats.org/officeDocument/2006/relationships/font" Target="fonts/font5.fntdata" /><Relationship Id="rId14" Type="http://schemas.openxmlformats.org/officeDocument/2006/relationships/viewProps" Target="viewProps.xml"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10/23/2025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10/23/2025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10/23/2025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10/23/2025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10/23/2025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10/23/2025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10/23/2025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image" Target="../media/image1.png" /><Relationship Id="rId1" Type="http://schemas.openxmlformats.org/officeDocument/2006/relationships/slideLayout" Target="../slideLayouts/slideLayout2.xml" /><Relationship Id="rId6" Type="http://schemas.openxmlformats.org/officeDocument/2006/relationships/image" Target="../media/image5.jpeg" /><Relationship Id="rId5" Type="http://schemas.openxmlformats.org/officeDocument/2006/relationships/image" Target="../media/image4.png" /><Relationship Id="rId4" Type="http://schemas.openxmlformats.org/officeDocument/2006/relationships/image" Target="../media/image3.png" /></Relationships>
</file>

<file path=ppt/slides/_rels/slide3.xml.rels><?xml version="1.0" encoding="UTF-8" standalone="yes"?>
<Relationships xmlns="http://schemas.openxmlformats.org/package/2006/relationships"><Relationship Id="rId8" Type="http://schemas.openxmlformats.org/officeDocument/2006/relationships/hyperlink" Target="https://doi.org/10.1038/s41572-019-0138-4" TargetMode="External" /><Relationship Id="rId3" Type="http://schemas.openxmlformats.org/officeDocument/2006/relationships/hyperlink" Target="https://www.ashwinanokha.com/resources/ijeb%20v21-1-2022-6-Asmaa%20Azeem.pdf" TargetMode="External" /><Relationship Id="rId7" Type="http://schemas.openxmlformats.org/officeDocument/2006/relationships/hyperlink" Target="https://doi.org/10.1080/09638288.2019.1635658" TargetMode="External" /><Relationship Id="rId2" Type="http://schemas.openxmlformats.org/officeDocument/2006/relationships/hyperlink" Target="https://doi.org/10.1080/09687599.2021.1877117" TargetMode="External" /><Relationship Id="rId1" Type="http://schemas.openxmlformats.org/officeDocument/2006/relationships/slideLayout" Target="../slideLayouts/slideLayout2.xml" /><Relationship Id="rId6" Type="http://schemas.openxmlformats.org/officeDocument/2006/relationships/hyperlink" Target="https://doi.org/10.32872/cpe.10005" TargetMode="External" /><Relationship Id="rId5" Type="http://schemas.openxmlformats.org/officeDocument/2006/relationships/hyperlink" Target="https://doi.org/10.1111/jcpp.13404" TargetMode="External" /><Relationship Id="rId4" Type="http://schemas.openxmlformats.org/officeDocument/2006/relationships/hyperlink" Target="https://doi.org/10.1080/09687599.2020.1712189" TargetMode="External" /><Relationship Id="rId9" Type="http://schemas.openxmlformats.org/officeDocument/2006/relationships/hyperlink" Target="https://www.proquest.com/openview/7313283bee092ad3ff821645bb500841/1?pq-origsite=gscholar&amp;cbl=18750&amp;diss=y"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F47C0C98-9DB3-D0C5-DF62-1C5B7F625AEF}"/>
              </a:ext>
            </a:extLst>
          </p:cNvPr>
          <p:cNvSpPr/>
          <p:nvPr/>
        </p:nvSpPr>
        <p:spPr>
          <a:xfrm>
            <a:off x="1580082" y="5793640"/>
            <a:ext cx="40357961" cy="2798064"/>
          </a:xfrm>
          <a:prstGeom prst="round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6479">
                <a:solidFill>
                  <a:schemeClr val="tx1"/>
                </a:solidFill>
              </a:rPr>
              <a:t>Student Name:  Sameena Iqbal</a:t>
            </a:r>
          </a:p>
        </p:txBody>
      </p:sp>
      <p:sp>
        <p:nvSpPr>
          <p:cNvPr id="7" name="Rectangle: Rounded Corners 6">
            <a:extLst>
              <a:ext uri="{FF2B5EF4-FFF2-40B4-BE49-F238E27FC236}">
                <a16:creationId xmlns:a16="http://schemas.microsoft.com/office/drawing/2014/main" id="{FAC94C40-FC58-11D3-B784-2D610CF944DB}"/>
              </a:ext>
            </a:extLst>
          </p:cNvPr>
          <p:cNvSpPr/>
          <p:nvPr/>
        </p:nvSpPr>
        <p:spPr>
          <a:xfrm>
            <a:off x="1580082" y="9140344"/>
            <a:ext cx="40357961" cy="2798064"/>
          </a:xfrm>
          <a:prstGeom prst="round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6479">
                <a:solidFill>
                  <a:schemeClr val="tx1"/>
                </a:solidFill>
              </a:rPr>
              <a:t>Student Number:  2315950</a:t>
            </a:r>
          </a:p>
        </p:txBody>
      </p:sp>
      <p:sp>
        <p:nvSpPr>
          <p:cNvPr id="8" name="Rectangle: Rounded Corners 7">
            <a:extLst>
              <a:ext uri="{FF2B5EF4-FFF2-40B4-BE49-F238E27FC236}">
                <a16:creationId xmlns:a16="http://schemas.microsoft.com/office/drawing/2014/main" id="{7688054F-F214-F309-B403-27096C412965}"/>
              </a:ext>
            </a:extLst>
          </p:cNvPr>
          <p:cNvSpPr/>
          <p:nvPr/>
        </p:nvSpPr>
        <p:spPr>
          <a:xfrm>
            <a:off x="1580082" y="12487046"/>
            <a:ext cx="40357961" cy="2798064"/>
          </a:xfrm>
          <a:prstGeom prst="round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6479">
                <a:solidFill>
                  <a:schemeClr val="tx1"/>
                </a:solidFill>
              </a:rPr>
              <a:t>BMHP6029_BIRM – Component 1 – Poster Presentation  </a:t>
            </a:r>
          </a:p>
        </p:txBody>
      </p:sp>
      <p:sp>
        <p:nvSpPr>
          <p:cNvPr id="9" name="Rectangle: Rounded Corners 8">
            <a:extLst>
              <a:ext uri="{FF2B5EF4-FFF2-40B4-BE49-F238E27FC236}">
                <a16:creationId xmlns:a16="http://schemas.microsoft.com/office/drawing/2014/main" id="{6E88BE97-5180-972C-808D-40C2D1F954DA}"/>
              </a:ext>
            </a:extLst>
          </p:cNvPr>
          <p:cNvSpPr/>
          <p:nvPr/>
        </p:nvSpPr>
        <p:spPr>
          <a:xfrm>
            <a:off x="1580082" y="15833753"/>
            <a:ext cx="40357961" cy="2798064"/>
          </a:xfrm>
          <a:prstGeom prst="round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6479">
                <a:solidFill>
                  <a:schemeClr val="tx1"/>
                </a:solidFill>
              </a:rPr>
              <a:t>Title of Poster: </a:t>
            </a:r>
            <a:r>
              <a:rPr lang="en-US" sz="6479">
                <a:solidFill>
                  <a:schemeClr val="tx1"/>
                </a:solidFill>
              </a:rPr>
              <a:t>Autism Spectrum Disorder (ASD): Historical Treatment, Contemporary Care, and the Neurodiversity Movement</a:t>
            </a:r>
            <a:r>
              <a:rPr lang="en-GB" sz="6479">
                <a:solidFill>
                  <a:schemeClr val="tx1"/>
                </a:solidFill>
              </a:rPr>
              <a:t>  </a:t>
            </a:r>
          </a:p>
        </p:txBody>
      </p:sp>
    </p:spTree>
    <p:extLst>
      <p:ext uri="{BB962C8B-B14F-4D97-AF65-F5344CB8AC3E}">
        <p14:creationId xmlns:p14="http://schemas.microsoft.com/office/powerpoint/2010/main" val="14794641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AutoShape 2"/>
          <p:cNvSpPr/>
          <p:nvPr/>
        </p:nvSpPr>
        <p:spPr>
          <a:xfrm>
            <a:off x="1332475" y="31057288"/>
            <a:ext cx="41211963" cy="0"/>
          </a:xfrm>
          <a:prstGeom prst="line">
            <a:avLst/>
          </a:prstGeom>
          <a:ln w="28575" cap="flat">
            <a:solidFill>
              <a:srgbClr val="000000"/>
            </a:solidFill>
            <a:prstDash val="solid"/>
            <a:headEnd type="none" w="sm" len="sm"/>
            <a:tailEnd type="none" w="sm" len="sm"/>
          </a:ln>
        </p:spPr>
        <p:txBody>
          <a:bodyPr/>
          <a:lstStyle/>
          <a:p>
            <a:endParaRPr lang="en-GB"/>
          </a:p>
        </p:txBody>
      </p:sp>
      <p:sp>
        <p:nvSpPr>
          <p:cNvPr id="3" name="AutoShape 3"/>
          <p:cNvSpPr/>
          <p:nvPr/>
        </p:nvSpPr>
        <p:spPr>
          <a:xfrm flipH="1" flipV="1">
            <a:off x="1332475" y="5216695"/>
            <a:ext cx="14288" cy="25869167"/>
          </a:xfrm>
          <a:prstGeom prst="line">
            <a:avLst/>
          </a:prstGeom>
          <a:ln w="28575" cap="flat">
            <a:solidFill>
              <a:srgbClr val="000000"/>
            </a:solidFill>
            <a:prstDash val="solid"/>
            <a:headEnd type="none" w="sm" len="sm"/>
            <a:tailEnd type="none" w="sm" len="sm"/>
          </a:ln>
        </p:spPr>
        <p:txBody>
          <a:bodyPr/>
          <a:lstStyle/>
          <a:p>
            <a:endParaRPr lang="en-GB"/>
          </a:p>
        </p:txBody>
      </p:sp>
      <p:sp>
        <p:nvSpPr>
          <p:cNvPr id="4" name="AutoShape 4"/>
          <p:cNvSpPr/>
          <p:nvPr/>
        </p:nvSpPr>
        <p:spPr>
          <a:xfrm flipV="1">
            <a:off x="42530150" y="5216695"/>
            <a:ext cx="14288" cy="25869167"/>
          </a:xfrm>
          <a:prstGeom prst="line">
            <a:avLst/>
          </a:prstGeom>
          <a:ln w="28575" cap="rnd">
            <a:solidFill>
              <a:srgbClr val="000000"/>
            </a:solidFill>
            <a:prstDash val="solid"/>
            <a:headEnd type="none" w="sm" len="sm"/>
            <a:tailEnd type="none" w="sm" len="sm"/>
          </a:ln>
        </p:spPr>
        <p:txBody>
          <a:bodyPr/>
          <a:lstStyle/>
          <a:p>
            <a:endParaRPr lang="en-GB"/>
          </a:p>
        </p:txBody>
      </p:sp>
      <p:sp>
        <p:nvSpPr>
          <p:cNvPr id="5" name="AutoShape 5"/>
          <p:cNvSpPr/>
          <p:nvPr/>
        </p:nvSpPr>
        <p:spPr>
          <a:xfrm>
            <a:off x="15166181" y="5216695"/>
            <a:ext cx="0" cy="12927538"/>
          </a:xfrm>
          <a:prstGeom prst="line">
            <a:avLst/>
          </a:prstGeom>
          <a:ln w="28575" cap="rnd">
            <a:solidFill>
              <a:srgbClr val="000000"/>
            </a:solidFill>
            <a:prstDash val="solid"/>
            <a:headEnd type="none" w="sm" len="sm"/>
            <a:tailEnd type="none" w="sm" len="sm"/>
          </a:ln>
        </p:spPr>
        <p:txBody>
          <a:bodyPr/>
          <a:lstStyle/>
          <a:p>
            <a:endParaRPr lang="en-GB"/>
          </a:p>
        </p:txBody>
      </p:sp>
      <p:sp>
        <p:nvSpPr>
          <p:cNvPr id="6" name="AutoShape 6"/>
          <p:cNvSpPr/>
          <p:nvPr/>
        </p:nvSpPr>
        <p:spPr>
          <a:xfrm>
            <a:off x="28614637" y="5216695"/>
            <a:ext cx="0" cy="12927557"/>
          </a:xfrm>
          <a:prstGeom prst="line">
            <a:avLst/>
          </a:prstGeom>
          <a:ln w="28575" cap="rnd">
            <a:solidFill>
              <a:srgbClr val="000000"/>
            </a:solidFill>
            <a:prstDash val="solid"/>
            <a:headEnd type="none" w="sm" len="sm"/>
            <a:tailEnd type="none" w="sm" len="sm"/>
          </a:ln>
        </p:spPr>
        <p:txBody>
          <a:bodyPr/>
          <a:lstStyle/>
          <a:p>
            <a:endParaRPr lang="en-GB"/>
          </a:p>
        </p:txBody>
      </p:sp>
      <p:sp>
        <p:nvSpPr>
          <p:cNvPr id="7" name="Freeform 7"/>
          <p:cNvSpPr/>
          <p:nvPr/>
        </p:nvSpPr>
        <p:spPr>
          <a:xfrm>
            <a:off x="16475869" y="11717675"/>
            <a:ext cx="10696887" cy="7527934"/>
          </a:xfrm>
          <a:custGeom>
            <a:avLst/>
            <a:gdLst/>
            <a:ahLst/>
            <a:cxnLst/>
            <a:rect l="l" t="t" r="r" b="b"/>
            <a:pathLst>
              <a:path w="10696887" h="7527934">
                <a:moveTo>
                  <a:pt x="0" y="0"/>
                </a:moveTo>
                <a:lnTo>
                  <a:pt x="10696886" y="0"/>
                </a:lnTo>
                <a:lnTo>
                  <a:pt x="10696886" y="7527934"/>
                </a:lnTo>
                <a:lnTo>
                  <a:pt x="0" y="7527934"/>
                </a:lnTo>
                <a:lnTo>
                  <a:pt x="0" y="0"/>
                </a:lnTo>
                <a:close/>
              </a:path>
            </a:pathLst>
          </a:custGeom>
          <a:blipFill>
            <a:blip r:embed="rId2"/>
            <a:stretch>
              <a:fillRect/>
            </a:stretch>
          </a:blipFill>
        </p:spPr>
        <p:txBody>
          <a:bodyPr/>
          <a:lstStyle/>
          <a:p>
            <a:endParaRPr lang="en-GB"/>
          </a:p>
        </p:txBody>
      </p:sp>
      <p:sp>
        <p:nvSpPr>
          <p:cNvPr id="8" name="Freeform 8"/>
          <p:cNvSpPr/>
          <p:nvPr/>
        </p:nvSpPr>
        <p:spPr>
          <a:xfrm>
            <a:off x="29413200" y="4191000"/>
            <a:ext cx="12767412" cy="10587592"/>
          </a:xfrm>
          <a:custGeom>
            <a:avLst/>
            <a:gdLst/>
            <a:ahLst/>
            <a:cxnLst/>
            <a:rect l="l" t="t" r="r" b="b"/>
            <a:pathLst>
              <a:path w="12951183" h="10587592">
                <a:moveTo>
                  <a:pt x="0" y="0"/>
                </a:moveTo>
                <a:lnTo>
                  <a:pt x="12951183" y="0"/>
                </a:lnTo>
                <a:lnTo>
                  <a:pt x="12951183" y="10587592"/>
                </a:lnTo>
                <a:lnTo>
                  <a:pt x="0" y="10587592"/>
                </a:lnTo>
                <a:lnTo>
                  <a:pt x="0" y="0"/>
                </a:lnTo>
                <a:close/>
              </a:path>
            </a:pathLst>
          </a:custGeom>
          <a:blipFill>
            <a:blip r:embed="rId3"/>
            <a:stretch>
              <a:fillRect/>
            </a:stretch>
          </a:blipFill>
          <a:effectLst>
            <a:softEdge rad="317500"/>
          </a:effectLst>
        </p:spPr>
        <p:txBody>
          <a:bodyPr/>
          <a:lstStyle/>
          <a:p>
            <a:endParaRPr lang="en-GB"/>
          </a:p>
        </p:txBody>
      </p:sp>
      <p:sp>
        <p:nvSpPr>
          <p:cNvPr id="9" name="Freeform 9"/>
          <p:cNvSpPr/>
          <p:nvPr/>
        </p:nvSpPr>
        <p:spPr>
          <a:xfrm>
            <a:off x="2652744" y="11717675"/>
            <a:ext cx="9985359" cy="5629246"/>
          </a:xfrm>
          <a:custGeom>
            <a:avLst/>
            <a:gdLst/>
            <a:ahLst/>
            <a:cxnLst/>
            <a:rect l="l" t="t" r="r" b="b"/>
            <a:pathLst>
              <a:path w="9985359" h="5629246">
                <a:moveTo>
                  <a:pt x="0" y="0"/>
                </a:moveTo>
                <a:lnTo>
                  <a:pt x="9985360" y="0"/>
                </a:lnTo>
                <a:lnTo>
                  <a:pt x="9985360" y="5629247"/>
                </a:lnTo>
                <a:lnTo>
                  <a:pt x="0" y="5629247"/>
                </a:lnTo>
                <a:lnTo>
                  <a:pt x="0" y="0"/>
                </a:lnTo>
                <a:close/>
              </a:path>
            </a:pathLst>
          </a:custGeom>
          <a:blipFill>
            <a:blip r:embed="rId4"/>
            <a:stretch>
              <a:fillRect/>
            </a:stretch>
          </a:blipFill>
        </p:spPr>
        <p:txBody>
          <a:bodyPr/>
          <a:lstStyle/>
          <a:p>
            <a:endParaRPr lang="en-GB"/>
          </a:p>
        </p:txBody>
      </p:sp>
      <p:sp>
        <p:nvSpPr>
          <p:cNvPr id="10" name="AutoShape 10"/>
          <p:cNvSpPr/>
          <p:nvPr/>
        </p:nvSpPr>
        <p:spPr>
          <a:xfrm>
            <a:off x="11302646" y="20596256"/>
            <a:ext cx="0" cy="10194666"/>
          </a:xfrm>
          <a:prstGeom prst="line">
            <a:avLst/>
          </a:prstGeom>
          <a:ln w="28575" cap="rnd">
            <a:solidFill>
              <a:srgbClr val="000000"/>
            </a:solidFill>
            <a:prstDash val="solid"/>
            <a:headEnd type="none" w="sm" len="sm"/>
            <a:tailEnd type="none" w="sm" len="sm"/>
          </a:ln>
        </p:spPr>
        <p:txBody>
          <a:bodyPr/>
          <a:lstStyle/>
          <a:p>
            <a:endParaRPr lang="en-GB"/>
          </a:p>
        </p:txBody>
      </p:sp>
      <p:sp>
        <p:nvSpPr>
          <p:cNvPr id="11" name="AutoShape 11"/>
          <p:cNvSpPr/>
          <p:nvPr/>
        </p:nvSpPr>
        <p:spPr>
          <a:xfrm>
            <a:off x="20738216" y="20891197"/>
            <a:ext cx="0" cy="10194666"/>
          </a:xfrm>
          <a:prstGeom prst="line">
            <a:avLst/>
          </a:prstGeom>
          <a:ln w="28575" cap="rnd">
            <a:solidFill>
              <a:srgbClr val="000000"/>
            </a:solidFill>
            <a:prstDash val="solid"/>
            <a:headEnd type="none" w="sm" len="sm"/>
            <a:tailEnd type="none" w="sm" len="sm"/>
          </a:ln>
        </p:spPr>
        <p:txBody>
          <a:bodyPr/>
          <a:lstStyle/>
          <a:p>
            <a:endParaRPr lang="en-GB"/>
          </a:p>
        </p:txBody>
      </p:sp>
      <p:sp>
        <p:nvSpPr>
          <p:cNvPr id="12" name="Freeform 12"/>
          <p:cNvSpPr/>
          <p:nvPr/>
        </p:nvSpPr>
        <p:spPr>
          <a:xfrm>
            <a:off x="11716983" y="25107116"/>
            <a:ext cx="8522503" cy="5671339"/>
          </a:xfrm>
          <a:custGeom>
            <a:avLst/>
            <a:gdLst/>
            <a:ahLst/>
            <a:cxnLst/>
            <a:rect l="l" t="t" r="r" b="b"/>
            <a:pathLst>
              <a:path w="8522503" h="5671339">
                <a:moveTo>
                  <a:pt x="0" y="0"/>
                </a:moveTo>
                <a:lnTo>
                  <a:pt x="8522504" y="0"/>
                </a:lnTo>
                <a:lnTo>
                  <a:pt x="8522504" y="5671339"/>
                </a:lnTo>
                <a:lnTo>
                  <a:pt x="0" y="5671339"/>
                </a:lnTo>
                <a:lnTo>
                  <a:pt x="0" y="0"/>
                </a:lnTo>
                <a:close/>
              </a:path>
            </a:pathLst>
          </a:custGeom>
          <a:blipFill>
            <a:blip r:embed="rId5"/>
            <a:stretch>
              <a:fillRect/>
            </a:stretch>
          </a:blipFill>
        </p:spPr>
        <p:txBody>
          <a:bodyPr/>
          <a:lstStyle/>
          <a:p>
            <a:endParaRPr lang="en-GB"/>
          </a:p>
        </p:txBody>
      </p:sp>
      <p:sp>
        <p:nvSpPr>
          <p:cNvPr id="13" name="AutoShape 13"/>
          <p:cNvSpPr/>
          <p:nvPr/>
        </p:nvSpPr>
        <p:spPr>
          <a:xfrm flipH="1">
            <a:off x="31634183" y="23364749"/>
            <a:ext cx="0" cy="7721114"/>
          </a:xfrm>
          <a:prstGeom prst="line">
            <a:avLst/>
          </a:prstGeom>
          <a:ln w="28575" cap="rnd">
            <a:solidFill>
              <a:srgbClr val="000000"/>
            </a:solidFill>
            <a:prstDash val="solid"/>
            <a:headEnd type="none" w="sm" len="sm"/>
            <a:tailEnd type="none" w="sm" len="sm"/>
          </a:ln>
        </p:spPr>
        <p:txBody>
          <a:bodyPr/>
          <a:lstStyle/>
          <a:p>
            <a:endParaRPr lang="en-GB"/>
          </a:p>
        </p:txBody>
      </p:sp>
      <p:sp>
        <p:nvSpPr>
          <p:cNvPr id="14" name="TextBox 14"/>
          <p:cNvSpPr txBox="1"/>
          <p:nvPr/>
        </p:nvSpPr>
        <p:spPr>
          <a:xfrm>
            <a:off x="21476403" y="20526060"/>
            <a:ext cx="1450052" cy="1753070"/>
          </a:xfrm>
          <a:prstGeom prst="rect">
            <a:avLst/>
          </a:prstGeom>
        </p:spPr>
        <p:txBody>
          <a:bodyPr lIns="0" tIns="0" rIns="0" bIns="0" rtlCol="0" anchor="t">
            <a:spAutoFit/>
          </a:bodyPr>
          <a:lstStyle/>
          <a:p>
            <a:pPr algn="l">
              <a:lnSpc>
                <a:spcPts val="13176"/>
              </a:lnSpc>
            </a:pPr>
            <a:r>
              <a:rPr lang="en-US" sz="13045" b="1">
                <a:solidFill>
                  <a:srgbClr val="000000"/>
                </a:solidFill>
                <a:latin typeface="Abhaya Libre Ultra-Bold"/>
                <a:ea typeface="Abhaya Libre Ultra-Bold"/>
                <a:cs typeface="Abhaya Libre Ultra-Bold"/>
                <a:sym typeface="Abhaya Libre Ultra-Bold"/>
              </a:rPr>
              <a:t>5.</a:t>
            </a:r>
          </a:p>
        </p:txBody>
      </p:sp>
      <p:sp>
        <p:nvSpPr>
          <p:cNvPr id="15" name="TextBox 15"/>
          <p:cNvSpPr txBox="1"/>
          <p:nvPr/>
        </p:nvSpPr>
        <p:spPr>
          <a:xfrm>
            <a:off x="15586936" y="5164961"/>
            <a:ext cx="1450052" cy="1753070"/>
          </a:xfrm>
          <a:prstGeom prst="rect">
            <a:avLst/>
          </a:prstGeom>
        </p:spPr>
        <p:txBody>
          <a:bodyPr lIns="0" tIns="0" rIns="0" bIns="0" rtlCol="0" anchor="t">
            <a:spAutoFit/>
          </a:bodyPr>
          <a:lstStyle/>
          <a:p>
            <a:pPr algn="l">
              <a:lnSpc>
                <a:spcPts val="13176"/>
              </a:lnSpc>
            </a:pPr>
            <a:r>
              <a:rPr lang="en-US" sz="13045" b="1">
                <a:solidFill>
                  <a:srgbClr val="000000"/>
                </a:solidFill>
                <a:latin typeface="Abhaya Libre Ultra-Bold"/>
                <a:ea typeface="Abhaya Libre Ultra-Bold"/>
                <a:cs typeface="Abhaya Libre Ultra-Bold"/>
                <a:sym typeface="Abhaya Libre Ultra-Bold"/>
              </a:rPr>
              <a:t>2.</a:t>
            </a:r>
          </a:p>
        </p:txBody>
      </p:sp>
      <p:sp>
        <p:nvSpPr>
          <p:cNvPr id="16" name="TextBox 16"/>
          <p:cNvSpPr txBox="1"/>
          <p:nvPr/>
        </p:nvSpPr>
        <p:spPr>
          <a:xfrm>
            <a:off x="5151055" y="1065705"/>
            <a:ext cx="35091632" cy="2913105"/>
          </a:xfrm>
          <a:prstGeom prst="rect">
            <a:avLst/>
          </a:prstGeom>
        </p:spPr>
        <p:txBody>
          <a:bodyPr wrap="square" lIns="0" tIns="0" rIns="0" bIns="0" rtlCol="0" anchor="t">
            <a:spAutoFit/>
          </a:bodyPr>
          <a:lstStyle/>
          <a:p>
            <a:pPr algn="l">
              <a:lnSpc>
                <a:spcPts val="11081"/>
              </a:lnSpc>
            </a:pPr>
            <a:r>
              <a:rPr lang="en-US" sz="10971" b="1" dirty="0">
                <a:solidFill>
                  <a:srgbClr val="000000"/>
                </a:solidFill>
                <a:latin typeface="Abhaya Libre Ultra-Bold"/>
                <a:ea typeface="Abhaya Libre Ultra-Bold"/>
                <a:cs typeface="Abhaya Libre Ultra-Bold"/>
                <a:sym typeface="Abhaya Libre Ultra-Bold"/>
              </a:rPr>
              <a:t>Autism Spectrum Disorder (ASD): Historical Treatment, Contemporary Care, and the Neurodiversity Movement</a:t>
            </a:r>
          </a:p>
        </p:txBody>
      </p:sp>
      <p:sp>
        <p:nvSpPr>
          <p:cNvPr id="17" name="TextBox 17"/>
          <p:cNvSpPr txBox="1"/>
          <p:nvPr/>
        </p:nvSpPr>
        <p:spPr>
          <a:xfrm>
            <a:off x="3377770" y="17785072"/>
            <a:ext cx="10065774" cy="1251685"/>
          </a:xfrm>
          <a:prstGeom prst="rect">
            <a:avLst/>
          </a:prstGeom>
        </p:spPr>
        <p:txBody>
          <a:bodyPr lIns="0" tIns="0" rIns="0" bIns="0" rtlCol="0" anchor="t">
            <a:spAutoFit/>
          </a:bodyPr>
          <a:lstStyle/>
          <a:p>
            <a:pPr algn="l">
              <a:lnSpc>
                <a:spcPts val="5039"/>
              </a:lnSpc>
            </a:pPr>
            <a:r>
              <a:rPr lang="en-US" sz="3599" b="1" spc="143">
                <a:solidFill>
                  <a:srgbClr val="000000"/>
                </a:solidFill>
                <a:latin typeface="Montserrat Medium" panose="020B0604020202020204" charset="0"/>
                <a:ea typeface="Montserrat"/>
                <a:cs typeface="Montserrat"/>
                <a:sym typeface="Montserrat"/>
              </a:rPr>
              <a:t>HISTORICAL POLICIES AND </a:t>
            </a:r>
          </a:p>
          <a:p>
            <a:pPr algn="l">
              <a:lnSpc>
                <a:spcPts val="5039"/>
              </a:lnSpc>
            </a:pPr>
            <a:r>
              <a:rPr lang="en-US" sz="3599" b="1" spc="143">
                <a:solidFill>
                  <a:srgbClr val="000000"/>
                </a:solidFill>
                <a:latin typeface="Montserrat Medium" panose="020B0604020202020204" charset="0"/>
                <a:ea typeface="Montserrat"/>
                <a:cs typeface="Montserrat"/>
                <a:sym typeface="Montserrat"/>
              </a:rPr>
              <a:t>TREATMENT</a:t>
            </a:r>
          </a:p>
        </p:txBody>
      </p:sp>
      <p:sp>
        <p:nvSpPr>
          <p:cNvPr id="18" name="TextBox 18"/>
          <p:cNvSpPr txBox="1"/>
          <p:nvPr/>
        </p:nvSpPr>
        <p:spPr>
          <a:xfrm>
            <a:off x="1927718" y="5164961"/>
            <a:ext cx="1073539" cy="1753070"/>
          </a:xfrm>
          <a:prstGeom prst="rect">
            <a:avLst/>
          </a:prstGeom>
        </p:spPr>
        <p:txBody>
          <a:bodyPr lIns="0" tIns="0" rIns="0" bIns="0" rtlCol="0" anchor="t">
            <a:spAutoFit/>
          </a:bodyPr>
          <a:lstStyle/>
          <a:p>
            <a:pPr algn="l">
              <a:lnSpc>
                <a:spcPts val="13176"/>
              </a:lnSpc>
            </a:pPr>
            <a:r>
              <a:rPr lang="en-US" sz="13045" b="1">
                <a:solidFill>
                  <a:srgbClr val="000000"/>
                </a:solidFill>
                <a:latin typeface="Abhaya Libre Ultra-Bold"/>
                <a:ea typeface="Abhaya Libre Ultra-Bold"/>
                <a:cs typeface="Abhaya Libre Ultra-Bold"/>
                <a:sym typeface="Abhaya Libre Ultra-Bold"/>
              </a:rPr>
              <a:t>1.</a:t>
            </a:r>
          </a:p>
        </p:txBody>
      </p:sp>
      <p:sp>
        <p:nvSpPr>
          <p:cNvPr id="19" name="TextBox 19"/>
          <p:cNvSpPr txBox="1"/>
          <p:nvPr/>
        </p:nvSpPr>
        <p:spPr>
          <a:xfrm>
            <a:off x="1927718" y="17381998"/>
            <a:ext cx="1450052" cy="1753070"/>
          </a:xfrm>
          <a:prstGeom prst="rect">
            <a:avLst/>
          </a:prstGeom>
        </p:spPr>
        <p:txBody>
          <a:bodyPr lIns="0" tIns="0" rIns="0" bIns="0" rtlCol="0" anchor="t">
            <a:spAutoFit/>
          </a:bodyPr>
          <a:lstStyle/>
          <a:p>
            <a:pPr algn="l">
              <a:lnSpc>
                <a:spcPts val="13176"/>
              </a:lnSpc>
            </a:pPr>
            <a:r>
              <a:rPr lang="en-US" sz="13045" b="1">
                <a:solidFill>
                  <a:srgbClr val="000000"/>
                </a:solidFill>
                <a:latin typeface="Abhaya Libre Ultra-Bold"/>
                <a:ea typeface="Abhaya Libre Ultra-Bold"/>
                <a:cs typeface="Abhaya Libre Ultra-Bold"/>
                <a:sym typeface="Abhaya Libre Ultra-Bold"/>
              </a:rPr>
              <a:t>3.</a:t>
            </a:r>
          </a:p>
        </p:txBody>
      </p:sp>
      <p:sp>
        <p:nvSpPr>
          <p:cNvPr id="20" name="TextBox 20"/>
          <p:cNvSpPr txBox="1"/>
          <p:nvPr/>
        </p:nvSpPr>
        <p:spPr>
          <a:xfrm>
            <a:off x="11509815" y="18843186"/>
            <a:ext cx="1450052" cy="1753070"/>
          </a:xfrm>
          <a:prstGeom prst="rect">
            <a:avLst/>
          </a:prstGeom>
        </p:spPr>
        <p:txBody>
          <a:bodyPr lIns="0" tIns="0" rIns="0" bIns="0" rtlCol="0" anchor="t">
            <a:spAutoFit/>
          </a:bodyPr>
          <a:lstStyle/>
          <a:p>
            <a:pPr algn="l">
              <a:lnSpc>
                <a:spcPts val="13176"/>
              </a:lnSpc>
            </a:pPr>
            <a:r>
              <a:rPr lang="en-US" sz="13045" b="1">
                <a:solidFill>
                  <a:srgbClr val="000000"/>
                </a:solidFill>
                <a:latin typeface="Abhaya Libre Ultra-Bold"/>
                <a:ea typeface="Abhaya Libre Ultra-Bold"/>
                <a:cs typeface="Abhaya Libre Ultra-Bold"/>
                <a:sym typeface="Abhaya Libre Ultra-Bold"/>
              </a:rPr>
              <a:t>4.</a:t>
            </a:r>
          </a:p>
        </p:txBody>
      </p:sp>
      <p:sp>
        <p:nvSpPr>
          <p:cNvPr id="21" name="TextBox 21"/>
          <p:cNvSpPr txBox="1"/>
          <p:nvPr/>
        </p:nvSpPr>
        <p:spPr>
          <a:xfrm>
            <a:off x="32372371" y="25025017"/>
            <a:ext cx="9369354" cy="4830490"/>
          </a:xfrm>
          <a:prstGeom prst="rect">
            <a:avLst/>
          </a:prstGeom>
        </p:spPr>
        <p:txBody>
          <a:bodyPr lIns="0" tIns="0" rIns="0" bIns="0" rtlCol="0" anchor="t">
            <a:spAutoFit/>
          </a:bodyPr>
          <a:lstStyle/>
          <a:p>
            <a:pPr algn="just">
              <a:lnSpc>
                <a:spcPts val="3779"/>
              </a:lnSpc>
            </a:pPr>
            <a:r>
              <a:rPr lang="en-US" sz="2500" dirty="0">
                <a:solidFill>
                  <a:srgbClr val="000000"/>
                </a:solidFill>
                <a:latin typeface="Montserrat"/>
                <a:ea typeface="Montserrat"/>
                <a:cs typeface="Montserrat"/>
                <a:sym typeface="Montserrat"/>
              </a:rPr>
              <a:t>The journey of autism understanding has evolved from marginalization to inclusion. Historical misconceptions and institutional practices have given way to person-centered care, inclusive education, and growing public acceptance. However, challenges remain—particularly in access to care, societal stigma, and adult services. Embracing neurodiversity as a strength and promoting inclusive policies will ensure individuals with ASD can thrive across all life domains.</a:t>
            </a:r>
          </a:p>
          <a:p>
            <a:pPr algn="just">
              <a:lnSpc>
                <a:spcPts val="3779"/>
              </a:lnSpc>
            </a:pPr>
            <a:endParaRPr lang="en-US" sz="2500" dirty="0">
              <a:solidFill>
                <a:srgbClr val="000000"/>
              </a:solidFill>
              <a:latin typeface="Montserrat"/>
              <a:ea typeface="Montserrat"/>
              <a:cs typeface="Montserrat"/>
              <a:sym typeface="Montserrat"/>
            </a:endParaRPr>
          </a:p>
        </p:txBody>
      </p:sp>
      <p:sp>
        <p:nvSpPr>
          <p:cNvPr id="22" name="TextBox 22"/>
          <p:cNvSpPr txBox="1"/>
          <p:nvPr/>
        </p:nvSpPr>
        <p:spPr>
          <a:xfrm>
            <a:off x="32372371" y="23192670"/>
            <a:ext cx="1450052" cy="1771447"/>
          </a:xfrm>
          <a:prstGeom prst="rect">
            <a:avLst/>
          </a:prstGeom>
        </p:spPr>
        <p:txBody>
          <a:bodyPr lIns="0" tIns="0" rIns="0" bIns="0" rtlCol="0" anchor="t">
            <a:spAutoFit/>
          </a:bodyPr>
          <a:lstStyle/>
          <a:p>
            <a:pPr algn="l">
              <a:lnSpc>
                <a:spcPts val="13176"/>
              </a:lnSpc>
            </a:pPr>
            <a:r>
              <a:rPr lang="en-US" sz="13045" b="1">
                <a:solidFill>
                  <a:srgbClr val="000000"/>
                </a:solidFill>
                <a:latin typeface="Abhaya Libre Ultra-Bold"/>
                <a:ea typeface="Abhaya Libre Ultra-Bold"/>
                <a:cs typeface="Abhaya Libre Ultra-Bold"/>
                <a:sym typeface="Abhaya Libre Ultra-Bold"/>
              </a:rPr>
              <a:t>6.</a:t>
            </a:r>
          </a:p>
        </p:txBody>
      </p:sp>
      <p:sp>
        <p:nvSpPr>
          <p:cNvPr id="23" name="TextBox 23"/>
          <p:cNvSpPr txBox="1"/>
          <p:nvPr/>
        </p:nvSpPr>
        <p:spPr>
          <a:xfrm>
            <a:off x="3291840" y="5579748"/>
            <a:ext cx="5430377" cy="618695"/>
          </a:xfrm>
          <a:prstGeom prst="rect">
            <a:avLst/>
          </a:prstGeom>
        </p:spPr>
        <p:txBody>
          <a:bodyPr lIns="0" tIns="0" rIns="0" bIns="0" rtlCol="0" anchor="t">
            <a:spAutoFit/>
          </a:bodyPr>
          <a:lstStyle/>
          <a:p>
            <a:pPr algn="l">
              <a:lnSpc>
                <a:spcPts val="5147"/>
              </a:lnSpc>
            </a:pPr>
            <a:r>
              <a:rPr lang="en-US" sz="3599" b="1" spc="143" dirty="0">
                <a:solidFill>
                  <a:srgbClr val="000000"/>
                </a:solidFill>
                <a:latin typeface="Montserrat Medium"/>
                <a:ea typeface="Montserrat Medium"/>
                <a:cs typeface="Montserrat Medium"/>
                <a:sym typeface="Montserrat Medium"/>
              </a:rPr>
              <a:t>INTRODUCTION </a:t>
            </a:r>
          </a:p>
        </p:txBody>
      </p:sp>
      <p:grpSp>
        <p:nvGrpSpPr>
          <p:cNvPr id="25" name="Group 25"/>
          <p:cNvGrpSpPr/>
          <p:nvPr/>
        </p:nvGrpSpPr>
        <p:grpSpPr>
          <a:xfrm>
            <a:off x="15890464" y="6889456"/>
            <a:ext cx="11999891" cy="5353068"/>
            <a:chOff x="0" y="-38100"/>
            <a:chExt cx="15999854" cy="8198574"/>
          </a:xfrm>
        </p:grpSpPr>
        <p:sp>
          <p:nvSpPr>
            <p:cNvPr id="26" name="TextBox 26"/>
            <p:cNvSpPr txBox="1"/>
            <p:nvPr/>
          </p:nvSpPr>
          <p:spPr>
            <a:xfrm>
              <a:off x="8531" y="-38100"/>
              <a:ext cx="15991323" cy="8198574"/>
            </a:xfrm>
            <a:prstGeom prst="rect">
              <a:avLst/>
            </a:prstGeom>
          </p:spPr>
          <p:txBody>
            <a:bodyPr lIns="0" tIns="0" rIns="0" bIns="0" rtlCol="0" anchor="t">
              <a:spAutoFit/>
            </a:bodyPr>
            <a:lstStyle/>
            <a:p>
              <a:pPr algn="just">
                <a:lnSpc>
                  <a:spcPts val="3499"/>
                </a:lnSpc>
              </a:pPr>
              <a:r>
                <a:rPr lang="en-GB" sz="2499" dirty="0">
                  <a:solidFill>
                    <a:srgbClr val="000000"/>
                  </a:solidFill>
                  <a:latin typeface="Montserrat"/>
                  <a:ea typeface="Montserrat"/>
                  <a:cs typeface="Montserrat"/>
                  <a:sym typeface="Montserrat"/>
                </a:rPr>
                <a:t>Autism Spectrum Disorder (ASD) was first characterized by Leo </a:t>
              </a:r>
              <a:r>
                <a:rPr lang="en-GB" sz="2499" dirty="0" err="1">
                  <a:solidFill>
                    <a:srgbClr val="000000"/>
                  </a:solidFill>
                  <a:latin typeface="Montserrat"/>
                  <a:ea typeface="Montserrat"/>
                  <a:cs typeface="Montserrat"/>
                  <a:sym typeface="Montserrat"/>
                </a:rPr>
                <a:t>Kanner</a:t>
              </a:r>
              <a:r>
                <a:rPr lang="en-GB" sz="2499" dirty="0">
                  <a:solidFill>
                    <a:srgbClr val="000000"/>
                  </a:solidFill>
                  <a:latin typeface="Montserrat"/>
                  <a:ea typeface="Montserrat"/>
                  <a:cs typeface="Montserrat"/>
                  <a:sym typeface="Montserrat"/>
                </a:rPr>
                <a:t> in 1943 and later by Hans Asperger in 1944. </a:t>
              </a:r>
              <a:r>
                <a:rPr lang="en-GB" sz="2499" dirty="0" err="1">
                  <a:solidFill>
                    <a:srgbClr val="000000"/>
                  </a:solidFill>
                  <a:latin typeface="Montserrat"/>
                  <a:ea typeface="Montserrat"/>
                  <a:cs typeface="Montserrat"/>
                  <a:sym typeface="Montserrat"/>
                </a:rPr>
                <a:t>Kanner</a:t>
              </a:r>
              <a:r>
                <a:rPr lang="en-GB" sz="2499" dirty="0">
                  <a:solidFill>
                    <a:srgbClr val="000000"/>
                  </a:solidFill>
                  <a:latin typeface="Montserrat"/>
                  <a:ea typeface="Montserrat"/>
                  <a:cs typeface="Montserrat"/>
                  <a:sym typeface="Montserrat"/>
                </a:rPr>
                <a:t> documented patterns of social withdrawal and repetitive behaviours, while Asperger described similar traits in children with stronger verbal and intellectual abilities (Divan, 2021). Early interpretations of autism were heavily influenced by the medical model, often linking it to mental illness or inadequate parenting, including the now-discredited “refrigerator mother” theory (Lord et al., 2020). During the mid-20</a:t>
              </a:r>
              <a:r>
                <a:rPr lang="en-GB" sz="2499" baseline="30000" dirty="0">
                  <a:solidFill>
                    <a:srgbClr val="000000"/>
                  </a:solidFill>
                  <a:latin typeface="Montserrat"/>
                  <a:ea typeface="Montserrat"/>
                  <a:cs typeface="Montserrat"/>
                  <a:sym typeface="Montserrat"/>
                </a:rPr>
                <a:t>th</a:t>
              </a:r>
              <a:r>
                <a:rPr lang="en-GB" sz="2499" dirty="0">
                  <a:solidFill>
                    <a:srgbClr val="000000"/>
                  </a:solidFill>
                  <a:latin typeface="Montserrat"/>
                  <a:ea typeface="Montserrat"/>
                  <a:cs typeface="Montserrat"/>
                  <a:sym typeface="Montserrat"/>
                </a:rPr>
                <a:t> century, many individuals with autism were placed in institutions and subjected to ineffective or even harmful interventions, reflecting widespread misconceptions and social stigma surrounding the condition.</a:t>
              </a:r>
              <a:endParaRPr lang="en-US" sz="2499" dirty="0">
                <a:solidFill>
                  <a:srgbClr val="000000"/>
                </a:solidFill>
                <a:latin typeface="Montserrat"/>
                <a:ea typeface="Montserrat"/>
                <a:cs typeface="Montserrat"/>
                <a:sym typeface="Montserrat"/>
              </a:endParaRPr>
            </a:p>
            <a:p>
              <a:pPr algn="l">
                <a:lnSpc>
                  <a:spcPts val="3499"/>
                </a:lnSpc>
              </a:pPr>
              <a:endParaRPr lang="en-US" sz="2499" dirty="0">
                <a:solidFill>
                  <a:srgbClr val="000000"/>
                </a:solidFill>
                <a:latin typeface="Montserrat"/>
                <a:ea typeface="Montserrat"/>
                <a:cs typeface="Montserrat"/>
                <a:sym typeface="Montserrat"/>
              </a:endParaRPr>
            </a:p>
          </p:txBody>
        </p:sp>
        <p:sp>
          <p:nvSpPr>
            <p:cNvPr id="27" name="TextBox 27"/>
            <p:cNvSpPr txBox="1"/>
            <p:nvPr/>
          </p:nvSpPr>
          <p:spPr>
            <a:xfrm>
              <a:off x="0" y="6697792"/>
              <a:ext cx="8593304" cy="484326"/>
            </a:xfrm>
            <a:prstGeom prst="rect">
              <a:avLst/>
            </a:prstGeom>
          </p:spPr>
          <p:txBody>
            <a:bodyPr lIns="0" tIns="0" rIns="0" bIns="0" rtlCol="0" anchor="t">
              <a:spAutoFit/>
            </a:bodyPr>
            <a:lstStyle/>
            <a:p>
              <a:pPr algn="l">
                <a:lnSpc>
                  <a:spcPts val="3079"/>
                </a:lnSpc>
              </a:pPr>
              <a:endParaRPr/>
            </a:p>
          </p:txBody>
        </p:sp>
      </p:grpSp>
      <p:grpSp>
        <p:nvGrpSpPr>
          <p:cNvPr id="28" name="Group 28"/>
          <p:cNvGrpSpPr/>
          <p:nvPr/>
        </p:nvGrpSpPr>
        <p:grpSpPr>
          <a:xfrm>
            <a:off x="1765793" y="19735800"/>
            <a:ext cx="8798665" cy="8852182"/>
            <a:chOff x="0" y="-38100"/>
            <a:chExt cx="11731554" cy="11802909"/>
          </a:xfrm>
        </p:grpSpPr>
        <p:sp>
          <p:nvSpPr>
            <p:cNvPr id="29" name="TextBox 29"/>
            <p:cNvSpPr txBox="1"/>
            <p:nvPr/>
          </p:nvSpPr>
          <p:spPr>
            <a:xfrm>
              <a:off x="0" y="-38100"/>
              <a:ext cx="11731554" cy="484326"/>
            </a:xfrm>
            <a:prstGeom prst="rect">
              <a:avLst/>
            </a:prstGeom>
          </p:spPr>
          <p:txBody>
            <a:bodyPr lIns="0" tIns="0" rIns="0" bIns="0" rtlCol="0" anchor="t">
              <a:spAutoFit/>
            </a:bodyPr>
            <a:lstStyle/>
            <a:p>
              <a:pPr algn="l">
                <a:lnSpc>
                  <a:spcPts val="3079"/>
                </a:lnSpc>
              </a:pPr>
              <a:endParaRPr/>
            </a:p>
          </p:txBody>
        </p:sp>
        <p:sp>
          <p:nvSpPr>
            <p:cNvPr id="30" name="TextBox 30"/>
            <p:cNvSpPr txBox="1"/>
            <p:nvPr/>
          </p:nvSpPr>
          <p:spPr>
            <a:xfrm>
              <a:off x="0" y="780093"/>
              <a:ext cx="11731554" cy="10984716"/>
            </a:xfrm>
            <a:prstGeom prst="rect">
              <a:avLst/>
            </a:prstGeom>
          </p:spPr>
          <p:txBody>
            <a:bodyPr lIns="0" tIns="0" rIns="0" bIns="0" rtlCol="0" anchor="t">
              <a:spAutoFit/>
            </a:bodyPr>
            <a:lstStyle/>
            <a:p>
              <a:pPr algn="just">
                <a:lnSpc>
                  <a:spcPts val="3779"/>
                </a:lnSpc>
              </a:pPr>
              <a:r>
                <a:rPr lang="en-US" sz="2500" dirty="0">
                  <a:solidFill>
                    <a:srgbClr val="000000"/>
                  </a:solidFill>
                  <a:latin typeface="Montserrat"/>
                  <a:ea typeface="Montserrat"/>
                  <a:cs typeface="Montserrat"/>
                  <a:sym typeface="Montserrat"/>
                </a:rPr>
                <a:t>Several landmark policies transformed autism care and inclusion:</a:t>
              </a:r>
            </a:p>
            <a:p>
              <a:pPr marL="582927" lvl="1" indent="-291463" algn="just">
                <a:lnSpc>
                  <a:spcPts val="3779"/>
                </a:lnSpc>
                <a:buFont typeface="Arial"/>
                <a:buChar char="•"/>
              </a:pPr>
              <a:r>
                <a:rPr lang="en-US" sz="2500" dirty="0">
                  <a:solidFill>
                    <a:srgbClr val="000000"/>
                  </a:solidFill>
                  <a:latin typeface="Montserrat"/>
                  <a:ea typeface="Montserrat"/>
                  <a:cs typeface="Montserrat"/>
                  <a:sym typeface="Montserrat"/>
                </a:rPr>
                <a:t>Education for All Handicapped Children Act (1975): Guaranteed free public education for children with disabilities, including autism (Cascio et al., 2021).</a:t>
              </a:r>
            </a:p>
            <a:p>
              <a:pPr marL="582927" lvl="1" indent="-291463" algn="just">
                <a:lnSpc>
                  <a:spcPts val="3779"/>
                </a:lnSpc>
                <a:buFont typeface="Arial"/>
                <a:buChar char="•"/>
              </a:pPr>
              <a:r>
                <a:rPr lang="en-US" sz="2500" dirty="0">
                  <a:solidFill>
                    <a:srgbClr val="000000"/>
                  </a:solidFill>
                  <a:latin typeface="Montserrat"/>
                  <a:ea typeface="Montserrat"/>
                  <a:cs typeface="Montserrat"/>
                  <a:sym typeface="Montserrat"/>
                </a:rPr>
                <a:t>Americans with Disabilities Act (1990): Prohibited disability-based discrimination in employment and public spaces.</a:t>
              </a:r>
            </a:p>
            <a:p>
              <a:pPr marL="582927" lvl="1" indent="-291463" algn="just">
                <a:lnSpc>
                  <a:spcPts val="3779"/>
                </a:lnSpc>
                <a:buFont typeface="Arial"/>
                <a:buChar char="•"/>
              </a:pPr>
              <a:r>
                <a:rPr lang="en-US" sz="2500" dirty="0">
                  <a:solidFill>
                    <a:srgbClr val="000000"/>
                  </a:solidFill>
                  <a:latin typeface="Montserrat"/>
                  <a:ea typeface="Montserrat"/>
                  <a:cs typeface="Montserrat"/>
                  <a:sym typeface="Montserrat"/>
                </a:rPr>
                <a:t>Disability Discrimination Act (UK, 1995): Provided legal protection and equality for individuals with disabilities.</a:t>
              </a:r>
            </a:p>
            <a:p>
              <a:pPr marL="582927" lvl="1" indent="-291463" algn="just">
                <a:lnSpc>
                  <a:spcPts val="3779"/>
                </a:lnSpc>
                <a:buFont typeface="Arial"/>
                <a:buChar char="•"/>
              </a:pPr>
              <a:r>
                <a:rPr lang="en-US" sz="2500" dirty="0">
                  <a:solidFill>
                    <a:srgbClr val="000000"/>
                  </a:solidFill>
                  <a:latin typeface="Montserrat"/>
                  <a:ea typeface="Montserrat"/>
                  <a:cs typeface="Montserrat"/>
                  <a:sym typeface="Montserrat"/>
                </a:rPr>
                <a:t>Autism CARES Act (2014): Increased federal support for research, early screening, and service coordination.</a:t>
              </a:r>
            </a:p>
            <a:p>
              <a:pPr algn="just">
                <a:lnSpc>
                  <a:spcPts val="3779"/>
                </a:lnSpc>
              </a:pPr>
              <a:r>
                <a:rPr lang="en-US" sz="2500" dirty="0">
                  <a:solidFill>
                    <a:srgbClr val="000000"/>
                  </a:solidFill>
                  <a:latin typeface="Montserrat"/>
                  <a:ea typeface="Montserrat"/>
                  <a:cs typeface="Montserrat"/>
                  <a:sym typeface="Montserrat"/>
                </a:rPr>
                <a:t>These policies helped pave the way for better access to diagnosis, education, and community integration.</a:t>
              </a:r>
            </a:p>
            <a:p>
              <a:pPr algn="just">
                <a:lnSpc>
                  <a:spcPts val="3779"/>
                </a:lnSpc>
              </a:pPr>
              <a:endParaRPr lang="en-US" sz="2500" dirty="0">
                <a:solidFill>
                  <a:srgbClr val="000000"/>
                </a:solidFill>
                <a:latin typeface="Montserrat"/>
                <a:ea typeface="Montserrat"/>
                <a:cs typeface="Montserrat"/>
                <a:sym typeface="Montserrat"/>
              </a:endParaRPr>
            </a:p>
          </p:txBody>
        </p:sp>
      </p:grpSp>
      <p:sp>
        <p:nvSpPr>
          <p:cNvPr id="31" name="TextBox 31"/>
          <p:cNvSpPr txBox="1"/>
          <p:nvPr/>
        </p:nvSpPr>
        <p:spPr>
          <a:xfrm>
            <a:off x="17062148" y="5579748"/>
            <a:ext cx="8599339" cy="618695"/>
          </a:xfrm>
          <a:prstGeom prst="rect">
            <a:avLst/>
          </a:prstGeom>
        </p:spPr>
        <p:txBody>
          <a:bodyPr lIns="0" tIns="0" rIns="0" bIns="0" rtlCol="0" anchor="t">
            <a:spAutoFit/>
          </a:bodyPr>
          <a:lstStyle/>
          <a:p>
            <a:pPr algn="l">
              <a:lnSpc>
                <a:spcPts val="5147"/>
              </a:lnSpc>
            </a:pPr>
            <a:r>
              <a:rPr lang="en-US" sz="3599" b="1" spc="143" dirty="0">
                <a:solidFill>
                  <a:srgbClr val="000000"/>
                </a:solidFill>
                <a:latin typeface="Montserrat Medium"/>
                <a:ea typeface="Montserrat Medium"/>
                <a:cs typeface="Montserrat Medium"/>
                <a:sym typeface="Montserrat Medium"/>
              </a:rPr>
              <a:t>HISTORICAL CONTEXT OF ASD</a:t>
            </a:r>
          </a:p>
        </p:txBody>
      </p:sp>
      <p:sp>
        <p:nvSpPr>
          <p:cNvPr id="32" name="TextBox 32"/>
          <p:cNvSpPr txBox="1"/>
          <p:nvPr/>
        </p:nvSpPr>
        <p:spPr>
          <a:xfrm>
            <a:off x="11716983" y="20691506"/>
            <a:ext cx="8809220" cy="5822107"/>
          </a:xfrm>
          <a:prstGeom prst="rect">
            <a:avLst/>
          </a:prstGeom>
        </p:spPr>
        <p:txBody>
          <a:bodyPr lIns="0" tIns="0" rIns="0" bIns="0" rtlCol="0" anchor="t">
            <a:spAutoFit/>
          </a:bodyPr>
          <a:lstStyle/>
          <a:p>
            <a:pPr algn="just">
              <a:lnSpc>
                <a:spcPts val="3779"/>
              </a:lnSpc>
            </a:pPr>
            <a:r>
              <a:rPr lang="en-US" sz="2500" dirty="0">
                <a:solidFill>
                  <a:srgbClr val="000000"/>
                </a:solidFill>
                <a:latin typeface="Montserrat"/>
                <a:ea typeface="Montserrat"/>
                <a:cs typeface="Montserrat"/>
                <a:sym typeface="Montserrat"/>
              </a:rPr>
              <a:t>Modern research and treatment of ASD rely on standardized diagnostic criteria from DSM-5 and ICD-11, emphasizing early screening by age two (Greaves-Lord et al., 2022). Common interventions include Applied Behavior Analysis (ABA), speech and occupational therapy, and social skills training. Multidisciplinary, individualized care approaches are essential, with medications used to manage associated conditions like anxiety or ADHD (Lindsay et al., 2021).</a:t>
            </a:r>
          </a:p>
          <a:p>
            <a:pPr algn="just">
              <a:lnSpc>
                <a:spcPts val="2800"/>
              </a:lnSpc>
            </a:pPr>
            <a:endParaRPr lang="en-US" sz="2699" dirty="0">
              <a:solidFill>
                <a:srgbClr val="000000"/>
              </a:solidFill>
              <a:latin typeface="Montserrat"/>
              <a:ea typeface="Montserrat"/>
              <a:cs typeface="Montserrat"/>
              <a:sym typeface="Montserrat"/>
            </a:endParaRPr>
          </a:p>
          <a:p>
            <a:pPr algn="just">
              <a:lnSpc>
                <a:spcPts val="2800"/>
              </a:lnSpc>
            </a:pPr>
            <a:endParaRPr lang="en-US" sz="2699" dirty="0">
              <a:solidFill>
                <a:srgbClr val="000000"/>
              </a:solidFill>
              <a:latin typeface="Montserrat"/>
              <a:ea typeface="Montserrat"/>
              <a:cs typeface="Montserrat"/>
              <a:sym typeface="Montserrat"/>
            </a:endParaRPr>
          </a:p>
          <a:p>
            <a:pPr algn="just">
              <a:lnSpc>
                <a:spcPts val="2800"/>
              </a:lnSpc>
            </a:pPr>
            <a:endParaRPr lang="en-US" sz="2699" dirty="0">
              <a:solidFill>
                <a:srgbClr val="000000"/>
              </a:solidFill>
              <a:latin typeface="Montserrat"/>
              <a:ea typeface="Montserrat"/>
              <a:cs typeface="Montserrat"/>
              <a:sym typeface="Montserrat"/>
            </a:endParaRPr>
          </a:p>
          <a:p>
            <a:pPr algn="just">
              <a:lnSpc>
                <a:spcPts val="2800"/>
              </a:lnSpc>
            </a:pPr>
            <a:endParaRPr lang="en-US" sz="2699" dirty="0">
              <a:solidFill>
                <a:srgbClr val="000000"/>
              </a:solidFill>
              <a:latin typeface="Montserrat"/>
              <a:ea typeface="Montserrat"/>
              <a:cs typeface="Montserrat"/>
              <a:sym typeface="Montserrat"/>
            </a:endParaRPr>
          </a:p>
        </p:txBody>
      </p:sp>
      <p:sp>
        <p:nvSpPr>
          <p:cNvPr id="33" name="TextBox 33"/>
          <p:cNvSpPr txBox="1"/>
          <p:nvPr/>
        </p:nvSpPr>
        <p:spPr>
          <a:xfrm>
            <a:off x="13152748" y="19325875"/>
            <a:ext cx="12827969" cy="1251685"/>
          </a:xfrm>
          <a:prstGeom prst="rect">
            <a:avLst/>
          </a:prstGeom>
        </p:spPr>
        <p:txBody>
          <a:bodyPr lIns="0" tIns="0" rIns="0" bIns="0" rtlCol="0" anchor="t">
            <a:spAutoFit/>
          </a:bodyPr>
          <a:lstStyle/>
          <a:p>
            <a:pPr algn="l">
              <a:lnSpc>
                <a:spcPts val="5039"/>
              </a:lnSpc>
            </a:pPr>
            <a:r>
              <a:rPr lang="en-US" sz="3599" b="1" spc="143">
                <a:solidFill>
                  <a:srgbClr val="000000"/>
                </a:solidFill>
                <a:latin typeface="Montserrat Medium" panose="020B0604020202020204" charset="0"/>
                <a:ea typeface="Montserrat"/>
                <a:cs typeface="Montserrat"/>
                <a:sym typeface="Montserrat"/>
              </a:rPr>
              <a:t>MODERN RESEARCH AND </a:t>
            </a:r>
          </a:p>
          <a:p>
            <a:pPr algn="l">
              <a:lnSpc>
                <a:spcPts val="5039"/>
              </a:lnSpc>
            </a:pPr>
            <a:r>
              <a:rPr lang="en-US" sz="3599" b="1" spc="143">
                <a:solidFill>
                  <a:srgbClr val="000000"/>
                </a:solidFill>
                <a:latin typeface="Montserrat Medium" panose="020B0604020202020204" charset="0"/>
                <a:ea typeface="Montserrat"/>
                <a:cs typeface="Montserrat"/>
                <a:sym typeface="Montserrat"/>
              </a:rPr>
              <a:t>TREATMENT</a:t>
            </a:r>
          </a:p>
        </p:txBody>
      </p:sp>
      <p:sp>
        <p:nvSpPr>
          <p:cNvPr id="34" name="TextBox 34"/>
          <p:cNvSpPr txBox="1"/>
          <p:nvPr/>
        </p:nvSpPr>
        <p:spPr>
          <a:xfrm>
            <a:off x="22941498" y="21201447"/>
            <a:ext cx="6817423" cy="1889910"/>
          </a:xfrm>
          <a:prstGeom prst="rect">
            <a:avLst/>
          </a:prstGeom>
        </p:spPr>
        <p:txBody>
          <a:bodyPr lIns="0" tIns="0" rIns="0" bIns="0" rtlCol="0" anchor="t">
            <a:spAutoFit/>
          </a:bodyPr>
          <a:lstStyle/>
          <a:p>
            <a:pPr algn="l">
              <a:lnSpc>
                <a:spcPts val="5039"/>
              </a:lnSpc>
            </a:pPr>
            <a:r>
              <a:rPr lang="en-US" sz="3599" b="1" spc="143" dirty="0">
                <a:solidFill>
                  <a:srgbClr val="000000"/>
                </a:solidFill>
                <a:latin typeface="Montserrat Medium" panose="020B0604020202020204" charset="0"/>
                <a:ea typeface="Montserrat"/>
                <a:cs typeface="Montserrat"/>
                <a:sym typeface="Montserrat"/>
              </a:rPr>
              <a:t>RECOMMENDATIONS FOR FUTURE POLICY AND PRACTIC</a:t>
            </a:r>
          </a:p>
        </p:txBody>
      </p:sp>
      <p:sp>
        <p:nvSpPr>
          <p:cNvPr id="35" name="TextBox 35"/>
          <p:cNvSpPr txBox="1"/>
          <p:nvPr/>
        </p:nvSpPr>
        <p:spPr>
          <a:xfrm>
            <a:off x="21945600" y="23734292"/>
            <a:ext cx="8809220" cy="6206827"/>
          </a:xfrm>
          <a:prstGeom prst="rect">
            <a:avLst/>
          </a:prstGeom>
        </p:spPr>
        <p:txBody>
          <a:bodyPr lIns="0" tIns="0" rIns="0" bIns="0" rtlCol="0" anchor="t">
            <a:spAutoFit/>
          </a:bodyPr>
          <a:lstStyle/>
          <a:p>
            <a:pPr algn="just">
              <a:lnSpc>
                <a:spcPts val="3779"/>
              </a:lnSpc>
            </a:pPr>
            <a:r>
              <a:rPr lang="en-US" sz="2500" dirty="0">
                <a:solidFill>
                  <a:srgbClr val="000000"/>
                </a:solidFill>
                <a:latin typeface="Montserrat"/>
                <a:ea typeface="Montserrat"/>
                <a:cs typeface="Montserrat"/>
                <a:sym typeface="Montserrat"/>
              </a:rPr>
              <a:t>To promote positive outcomes for individuals with ASD, the following evidence-based strategies are essential:</a:t>
            </a:r>
          </a:p>
          <a:p>
            <a:pPr marL="582927" lvl="1" indent="-291463" algn="just">
              <a:lnSpc>
                <a:spcPts val="3779"/>
              </a:lnSpc>
              <a:buFont typeface="Arial"/>
              <a:buChar char="•"/>
            </a:pPr>
            <a:r>
              <a:rPr lang="en-US" sz="2500" dirty="0">
                <a:solidFill>
                  <a:srgbClr val="000000"/>
                </a:solidFill>
                <a:latin typeface="Montserrat"/>
                <a:ea typeface="Montserrat"/>
                <a:cs typeface="Montserrat"/>
                <a:sym typeface="Montserrat"/>
              </a:rPr>
              <a:t>Expand routine developmental screening in early childhood settings (</a:t>
            </a:r>
            <a:r>
              <a:rPr lang="en-US" sz="2500" dirty="0" err="1">
                <a:solidFill>
                  <a:srgbClr val="000000"/>
                </a:solidFill>
                <a:latin typeface="Montserrat"/>
                <a:ea typeface="Montserrat"/>
                <a:cs typeface="Montserrat"/>
                <a:sym typeface="Montserrat"/>
              </a:rPr>
              <a:t>Samiuddin</a:t>
            </a:r>
            <a:r>
              <a:rPr lang="en-US" sz="2500" dirty="0">
                <a:solidFill>
                  <a:srgbClr val="000000"/>
                </a:solidFill>
                <a:latin typeface="Montserrat"/>
                <a:ea typeface="Montserrat"/>
                <a:cs typeface="Montserrat"/>
                <a:sym typeface="Montserrat"/>
              </a:rPr>
              <a:t>, 2022).</a:t>
            </a:r>
          </a:p>
          <a:p>
            <a:pPr marL="582927" lvl="1" indent="-291463" algn="just">
              <a:lnSpc>
                <a:spcPts val="3779"/>
              </a:lnSpc>
              <a:buFont typeface="Arial"/>
              <a:buChar char="•"/>
            </a:pPr>
            <a:r>
              <a:rPr lang="en-US" sz="2500" dirty="0">
                <a:solidFill>
                  <a:srgbClr val="000000"/>
                </a:solidFill>
                <a:latin typeface="Montserrat"/>
                <a:ea typeface="Montserrat"/>
                <a:cs typeface="Montserrat"/>
                <a:sym typeface="Montserrat"/>
              </a:rPr>
              <a:t>Increase funding for early intervention, especially in under-resourced and rural areas.</a:t>
            </a:r>
          </a:p>
          <a:p>
            <a:pPr marL="582927" lvl="1" indent="-291463" algn="just">
              <a:lnSpc>
                <a:spcPts val="3779"/>
              </a:lnSpc>
              <a:buFont typeface="Arial"/>
              <a:buChar char="•"/>
            </a:pPr>
            <a:r>
              <a:rPr lang="en-US" sz="2500" dirty="0">
                <a:solidFill>
                  <a:srgbClr val="000000"/>
                </a:solidFill>
                <a:latin typeface="Montserrat"/>
                <a:ea typeface="Montserrat"/>
                <a:cs typeface="Montserrat"/>
                <a:sym typeface="Montserrat"/>
              </a:rPr>
              <a:t>Promote inclusive education, with teacher training and classroom accommodations.</a:t>
            </a:r>
          </a:p>
          <a:p>
            <a:pPr marL="582927" lvl="1" indent="-291463" algn="just">
              <a:lnSpc>
                <a:spcPts val="3779"/>
              </a:lnSpc>
              <a:buFont typeface="Arial"/>
              <a:buChar char="•"/>
            </a:pPr>
            <a:r>
              <a:rPr lang="en-US" sz="2500" dirty="0">
                <a:solidFill>
                  <a:srgbClr val="000000"/>
                </a:solidFill>
                <a:latin typeface="Montserrat"/>
                <a:ea typeface="Montserrat"/>
                <a:cs typeface="Montserrat"/>
                <a:sym typeface="Montserrat"/>
              </a:rPr>
              <a:t>Foster workplace inclusion, with employer awareness training and tailored support.</a:t>
            </a:r>
          </a:p>
          <a:p>
            <a:pPr marL="582927" lvl="1" indent="-291463" algn="just">
              <a:lnSpc>
                <a:spcPts val="3779"/>
              </a:lnSpc>
              <a:buFont typeface="Arial"/>
              <a:buChar char="•"/>
            </a:pPr>
            <a:r>
              <a:rPr lang="en-US" sz="2500" dirty="0">
                <a:solidFill>
                  <a:srgbClr val="000000"/>
                </a:solidFill>
                <a:latin typeface="Montserrat"/>
                <a:ea typeface="Montserrat"/>
                <a:cs typeface="Montserrat"/>
                <a:sym typeface="Montserrat"/>
              </a:rPr>
              <a:t>Public awareness campaigns to reduce stigma and support </a:t>
            </a:r>
            <a:r>
              <a:rPr lang="en-US" sz="2500" dirty="0" err="1">
                <a:solidFill>
                  <a:srgbClr val="000000"/>
                </a:solidFill>
                <a:latin typeface="Montserrat"/>
                <a:ea typeface="Montserrat"/>
                <a:cs typeface="Montserrat"/>
                <a:sym typeface="Montserrat"/>
              </a:rPr>
              <a:t>neurodiverse</a:t>
            </a:r>
            <a:r>
              <a:rPr lang="en-US" sz="2500" dirty="0">
                <a:solidFill>
                  <a:srgbClr val="000000"/>
                </a:solidFill>
                <a:latin typeface="Montserrat"/>
                <a:ea typeface="Montserrat"/>
                <a:cs typeface="Montserrat"/>
                <a:sym typeface="Montserrat"/>
              </a:rPr>
              <a:t> identities.</a:t>
            </a:r>
          </a:p>
          <a:p>
            <a:pPr algn="just">
              <a:lnSpc>
                <a:spcPts val="2800"/>
              </a:lnSpc>
            </a:pPr>
            <a:endParaRPr lang="en-US" sz="2500" dirty="0">
              <a:solidFill>
                <a:srgbClr val="000000"/>
              </a:solidFill>
              <a:latin typeface="Montserrat"/>
              <a:ea typeface="Montserrat"/>
              <a:cs typeface="Montserrat"/>
              <a:sym typeface="Montserrat"/>
            </a:endParaRPr>
          </a:p>
        </p:txBody>
      </p:sp>
      <p:sp>
        <p:nvSpPr>
          <p:cNvPr id="36" name="TextBox 36"/>
          <p:cNvSpPr txBox="1"/>
          <p:nvPr/>
        </p:nvSpPr>
        <p:spPr>
          <a:xfrm>
            <a:off x="34022448" y="23490685"/>
            <a:ext cx="6817423" cy="613460"/>
          </a:xfrm>
          <a:prstGeom prst="rect">
            <a:avLst/>
          </a:prstGeom>
        </p:spPr>
        <p:txBody>
          <a:bodyPr lIns="0" tIns="0" rIns="0" bIns="0" rtlCol="0" anchor="t">
            <a:spAutoFit/>
          </a:bodyPr>
          <a:lstStyle/>
          <a:p>
            <a:pPr algn="l">
              <a:lnSpc>
                <a:spcPts val="5039"/>
              </a:lnSpc>
            </a:pPr>
            <a:r>
              <a:rPr lang="en-US" sz="3599" b="1" spc="143" dirty="0">
                <a:solidFill>
                  <a:srgbClr val="000000"/>
                </a:solidFill>
                <a:latin typeface="Montserrat Medium" panose="020B0604020202020204" charset="0"/>
                <a:ea typeface="Montserrat"/>
                <a:cs typeface="Montserrat"/>
                <a:sym typeface="Montserrat"/>
              </a:rPr>
              <a:t>CONCLUSION</a:t>
            </a:r>
          </a:p>
        </p:txBody>
      </p:sp>
      <p:pic>
        <p:nvPicPr>
          <p:cNvPr id="1028" name="Picture 4" descr="Autism spectrum disorder (ASD): Nursing: Video &amp; Causes | Osmosis">
            <a:extLst>
              <a:ext uri="{FF2B5EF4-FFF2-40B4-BE49-F238E27FC236}">
                <a16:creationId xmlns:a16="http://schemas.microsoft.com/office/drawing/2014/main" id="{008740CB-7E73-4D69-A343-A4BF482D975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413200" y="15030038"/>
            <a:ext cx="12707261" cy="7144162"/>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sp>
        <p:nvSpPr>
          <p:cNvPr id="38" name="Title 37">
            <a:extLst>
              <a:ext uri="{FF2B5EF4-FFF2-40B4-BE49-F238E27FC236}">
                <a16:creationId xmlns:a16="http://schemas.microsoft.com/office/drawing/2014/main" id="{79CEF8B0-67E9-75EC-552C-D316358DA6B9}"/>
              </a:ext>
            </a:extLst>
          </p:cNvPr>
          <p:cNvSpPr>
            <a:spLocks noGrp="1"/>
          </p:cNvSpPr>
          <p:nvPr>
            <p:ph type="title"/>
          </p:nvPr>
        </p:nvSpPr>
        <p:spPr/>
        <p:txBody>
          <a:bodyPr/>
          <a:lstStyle/>
          <a:p>
            <a:endParaRPr lang="en-US"/>
          </a:p>
        </p:txBody>
      </p:sp>
      <p:sp>
        <p:nvSpPr>
          <p:cNvPr id="39" name="Content Placeholder 38">
            <a:extLst>
              <a:ext uri="{FF2B5EF4-FFF2-40B4-BE49-F238E27FC236}">
                <a16:creationId xmlns:a16="http://schemas.microsoft.com/office/drawing/2014/main" id="{AE862D22-7171-468A-FC4A-B6632D01EEC2}"/>
              </a:ext>
            </a:extLst>
          </p:cNvPr>
          <p:cNvSpPr>
            <a:spLocks noGrp="1"/>
          </p:cNvSpPr>
          <p:nvPr>
            <p:ph idx="1"/>
          </p:nvPr>
        </p:nvSpPr>
        <p:spPr>
          <a:xfrm>
            <a:off x="2817220" y="6651171"/>
            <a:ext cx="11272196" cy="4816104"/>
          </a:xfrm>
        </p:spPr>
        <p:txBody>
          <a:bodyPr>
            <a:noAutofit/>
          </a:bodyPr>
          <a:lstStyle/>
          <a:p>
            <a:pPr marL="0" indent="0" algn="just">
              <a:buNone/>
            </a:pPr>
            <a:r>
              <a:rPr lang="en-GB" sz="2500" dirty="0">
                <a:latin typeface="Montserrat" panose="00000500000000000000" pitchFamily="2" charset="0"/>
              </a:rPr>
              <a:t>Autism Spectrum Disorder (ASD) is a lifelong neurodevelopmental condition that involves difficulties with social communication, sensory processing, and patterns of restricted or repetitive behaviour. The presentation of ASD varies greatly among individuals, ranging from mild to more complex forms. In recent years, global awareness and diagnosis rates of ASD have risen, with estimates indicating that about 1 in 54 children are affected (</a:t>
            </a:r>
            <a:r>
              <a:rPr lang="en-GB" sz="2500" dirty="0" err="1">
                <a:latin typeface="Montserrat" panose="00000500000000000000" pitchFamily="2" charset="0"/>
              </a:rPr>
              <a:t>Hirota</a:t>
            </a:r>
            <a:r>
              <a:rPr lang="en-GB" sz="2500" dirty="0">
                <a:latin typeface="Montserrat" panose="00000500000000000000" pitchFamily="2" charset="0"/>
              </a:rPr>
              <a:t> and King, 2023). Early recognition and intervention play a key role in improving long-term outcomes related to learning, communication, and social participation. Over the past few decades, the understanding of ASD has evolved—from viewing it primarily as a disorder or deficit to embracing a neurodiversity perspective that values individual differences and promotes inclusion (</a:t>
            </a:r>
            <a:r>
              <a:rPr lang="en-GB" sz="2500" dirty="0" err="1">
                <a:latin typeface="Montserrat" panose="00000500000000000000" pitchFamily="2" charset="0"/>
              </a:rPr>
              <a:t>Simmerman</a:t>
            </a:r>
            <a:r>
              <a:rPr lang="en-GB" sz="2500" dirty="0">
                <a:latin typeface="Montserrat" panose="00000500000000000000" pitchFamily="2" charset="0"/>
              </a:rPr>
              <a:t>, 2023).</a:t>
            </a:r>
          </a:p>
          <a:p>
            <a:pPr marL="0" indent="0" algn="just">
              <a:lnSpc>
                <a:spcPct val="200000"/>
              </a:lnSpc>
              <a:buNone/>
            </a:pPr>
            <a:endParaRPr lang="en-US" sz="1800" dirty="0">
              <a:latin typeface="Montserrat" panose="00000500000000000000" pitchFamily="2"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E8D49D-1F6E-F0FD-FCD7-89051D655141}"/>
              </a:ext>
            </a:extLst>
          </p:cNvPr>
          <p:cNvSpPr>
            <a:spLocks noGrp="1"/>
          </p:cNvSpPr>
          <p:nvPr>
            <p:ph type="title"/>
          </p:nvPr>
        </p:nvSpPr>
        <p:spPr>
          <a:xfrm>
            <a:off x="16547217" y="2057400"/>
            <a:ext cx="10796766" cy="1877698"/>
          </a:xfrm>
        </p:spPr>
        <p:txBody>
          <a:bodyPr>
            <a:normAutofit/>
          </a:bodyPr>
          <a:lstStyle/>
          <a:p>
            <a:r>
              <a:rPr lang="en-GB" sz="11500"/>
              <a:t>Reference List </a:t>
            </a:r>
          </a:p>
        </p:txBody>
      </p:sp>
      <p:sp>
        <p:nvSpPr>
          <p:cNvPr id="3" name="Content Placeholder 2">
            <a:extLst>
              <a:ext uri="{FF2B5EF4-FFF2-40B4-BE49-F238E27FC236}">
                <a16:creationId xmlns:a16="http://schemas.microsoft.com/office/drawing/2014/main" id="{C44F92CA-6836-730C-0D3D-598D8BD1D512}"/>
              </a:ext>
            </a:extLst>
          </p:cNvPr>
          <p:cNvSpPr>
            <a:spLocks noGrp="1"/>
          </p:cNvSpPr>
          <p:nvPr>
            <p:ph idx="1"/>
          </p:nvPr>
        </p:nvSpPr>
        <p:spPr>
          <a:xfrm>
            <a:off x="1600200" y="5105400"/>
            <a:ext cx="41420014" cy="21717000"/>
          </a:xfrm>
        </p:spPr>
        <p:txBody>
          <a:bodyPr>
            <a:normAutofit/>
          </a:bodyPr>
          <a:lstStyle/>
          <a:p>
            <a:r>
              <a:rPr lang="en-US" sz="5400"/>
              <a:t>Anderson-Chavarria, M., (2022). The autism predicament: models of autism and their impact on autistic identity. </a:t>
            </a:r>
            <a:r>
              <a:rPr lang="en-US" sz="5400" i="1"/>
              <a:t>Disability &amp; society</a:t>
            </a:r>
            <a:r>
              <a:rPr lang="en-US" sz="5400"/>
              <a:t>, </a:t>
            </a:r>
            <a:r>
              <a:rPr lang="en-US" sz="5400" i="1"/>
              <a:t>37</a:t>
            </a:r>
            <a:r>
              <a:rPr lang="en-US" sz="5400"/>
              <a:t>(8), pp.1321-1341. </a:t>
            </a:r>
            <a:r>
              <a:rPr lang="en-US" sz="5400" u="sng">
                <a:hlinkClick r:id="rId2"/>
              </a:rPr>
              <a:t>https://doi.org/10.1080/09687599.2021.1877117</a:t>
            </a:r>
            <a:r>
              <a:rPr lang="en-GB" sz="5400"/>
              <a:t> </a:t>
            </a:r>
          </a:p>
          <a:p>
            <a:r>
              <a:rPr lang="en-US" sz="5400"/>
              <a:t>Azeem, A., Bashir, R., </a:t>
            </a:r>
            <a:r>
              <a:rPr lang="en-US" sz="5400" err="1"/>
              <a:t>Faiz</a:t>
            </a:r>
            <a:r>
              <a:rPr lang="en-US" sz="5400"/>
              <a:t>, Z. and </a:t>
            </a:r>
            <a:r>
              <a:rPr lang="en-US" sz="5400" err="1"/>
              <a:t>Warraich</a:t>
            </a:r>
            <a:r>
              <a:rPr lang="en-US" sz="5400"/>
              <a:t>, W.Y., (2022). Effects of multi-therapy approaches on social skills and communication development among children having autism spectrum disorder. </a:t>
            </a:r>
            <a:r>
              <a:rPr lang="en-US" sz="5400" i="1"/>
              <a:t>Indian Journal of Economics and Business</a:t>
            </a:r>
            <a:r>
              <a:rPr lang="en-US" sz="5400"/>
              <a:t>, </a:t>
            </a:r>
            <a:r>
              <a:rPr lang="en-US" sz="5400" i="1"/>
              <a:t>21</a:t>
            </a:r>
            <a:r>
              <a:rPr lang="en-US" sz="5400"/>
              <a:t>(1). </a:t>
            </a:r>
            <a:r>
              <a:rPr lang="en-US" sz="5400" u="sng">
                <a:hlinkClick r:id="rId3"/>
              </a:rPr>
              <a:t>https://www.ashwinanokha.com/resources/ijeb%20v21-1-2022-6-Asmaa%20Azeem.pdf</a:t>
            </a:r>
            <a:r>
              <a:rPr lang="en-GB" sz="5400"/>
              <a:t> </a:t>
            </a:r>
          </a:p>
          <a:p>
            <a:r>
              <a:rPr lang="en-US" sz="5400"/>
              <a:t>Cascio, M.A., Weiss, J.A. and Racine, E., (2021). Empowerment in decision-making for autistic people in research. </a:t>
            </a:r>
            <a:r>
              <a:rPr lang="en-US" sz="5400" i="1"/>
              <a:t>Disability &amp; Society</a:t>
            </a:r>
            <a:r>
              <a:rPr lang="en-US" sz="5400"/>
              <a:t>, </a:t>
            </a:r>
            <a:r>
              <a:rPr lang="en-US" sz="5400" i="1"/>
              <a:t>36</a:t>
            </a:r>
            <a:r>
              <a:rPr lang="en-US" sz="5400"/>
              <a:t>(1), pp.100-144. </a:t>
            </a:r>
            <a:r>
              <a:rPr lang="en-US" sz="5400" u="sng">
                <a:hlinkClick r:id="rId4"/>
              </a:rPr>
              <a:t>https://doi.org/10.1080/09687599.2020.1712189</a:t>
            </a:r>
            <a:r>
              <a:rPr lang="en-GB" sz="5400"/>
              <a:t> </a:t>
            </a:r>
          </a:p>
          <a:p>
            <a:r>
              <a:rPr lang="en-US" sz="5400"/>
              <a:t>Divan, G., et al., (2021). Annual Research Review: Achieving universal health coverage for young children with autism spectrum disorder in low-and middle-income countries: A review of reviews. </a:t>
            </a:r>
            <a:r>
              <a:rPr lang="en-US" sz="5400" i="1"/>
              <a:t>Journal of Child Psychology and Psychiatry</a:t>
            </a:r>
            <a:r>
              <a:rPr lang="en-US" sz="5400"/>
              <a:t>, 62(5), pp.514-535. </a:t>
            </a:r>
            <a:r>
              <a:rPr lang="en-US" sz="5400" u="sng">
                <a:hlinkClick r:id="rId5"/>
              </a:rPr>
              <a:t>https://doi.org/10.1111/jcpp.13404</a:t>
            </a:r>
            <a:endParaRPr lang="en-GB" sz="5400"/>
          </a:p>
          <a:p>
            <a:r>
              <a:rPr lang="en-US" sz="5400"/>
              <a:t>Greaves-Lord, K., </a:t>
            </a:r>
            <a:r>
              <a:rPr lang="en-US" sz="5400" err="1"/>
              <a:t>Skuse</a:t>
            </a:r>
            <a:r>
              <a:rPr lang="en-US" sz="5400"/>
              <a:t>, D., and Mandy, W., (2022). Innovations of the ICD-11 in the field of autism spectrum disorder: a psychological approach. </a:t>
            </a:r>
            <a:r>
              <a:rPr lang="en-US" sz="5400" i="1"/>
              <a:t>Clinical psychology in Europe</a:t>
            </a:r>
            <a:r>
              <a:rPr lang="en-US" sz="5400"/>
              <a:t>, 4(Spec Issue), p.e10005. </a:t>
            </a:r>
            <a:r>
              <a:rPr lang="en-US" sz="5400" u="sng">
                <a:hlinkClick r:id="rId6"/>
              </a:rPr>
              <a:t>https://doi.org/10.32872/cpe.10005</a:t>
            </a:r>
            <a:endParaRPr lang="en-GB" sz="5400"/>
          </a:p>
          <a:p>
            <a:r>
              <a:rPr lang="en-US" sz="5400" err="1"/>
              <a:t>Hirota</a:t>
            </a:r>
            <a:r>
              <a:rPr lang="en-US" sz="5400"/>
              <a:t>, T. and King, B.H., (2023). Autism spectrum disorder: a review. </a:t>
            </a:r>
            <a:r>
              <a:rPr lang="en-US" sz="5400" i="1"/>
              <a:t>Jama</a:t>
            </a:r>
            <a:r>
              <a:rPr lang="en-US" sz="5400"/>
              <a:t>, </a:t>
            </a:r>
            <a:r>
              <a:rPr lang="en-US" sz="5400" i="1"/>
              <a:t>329</a:t>
            </a:r>
            <a:r>
              <a:rPr lang="en-US" sz="5400"/>
              <a:t>(2), pp.157-168. doi:10.1001/jama.2022.23661 </a:t>
            </a:r>
            <a:endParaRPr lang="en-GB" sz="5400"/>
          </a:p>
          <a:p>
            <a:r>
              <a:rPr lang="en-US" sz="5400"/>
              <a:t>Lindsay, S., </a:t>
            </a:r>
            <a:r>
              <a:rPr lang="en-US" sz="5400" err="1"/>
              <a:t>Osten</a:t>
            </a:r>
            <a:r>
              <a:rPr lang="en-US" sz="5400"/>
              <a:t>, V., </a:t>
            </a:r>
            <a:r>
              <a:rPr lang="en-US" sz="5400" err="1"/>
              <a:t>Rezai</a:t>
            </a:r>
            <a:r>
              <a:rPr lang="en-US" sz="5400"/>
              <a:t>, M., and Bui, S., (2021). Disclosure and workplace accommodations for people with autism: A systematic review. </a:t>
            </a:r>
            <a:r>
              <a:rPr lang="en-US" sz="5400" i="1"/>
              <a:t>Disability and rehabilitation</a:t>
            </a:r>
            <a:r>
              <a:rPr lang="en-US" sz="5400"/>
              <a:t>, 43(5), pp.597-610. </a:t>
            </a:r>
            <a:r>
              <a:rPr lang="en-US" sz="5400" u="sng">
                <a:hlinkClick r:id="rId7"/>
              </a:rPr>
              <a:t>https://doi.org/10.1080/09638288.2019.1635658</a:t>
            </a:r>
            <a:endParaRPr lang="en-GB" sz="5400"/>
          </a:p>
          <a:p>
            <a:r>
              <a:rPr lang="en-US" sz="5400"/>
              <a:t>Lord, C., </a:t>
            </a:r>
            <a:r>
              <a:rPr lang="en-US" sz="5400" err="1"/>
              <a:t>Brugha</a:t>
            </a:r>
            <a:r>
              <a:rPr lang="en-US" sz="5400"/>
              <a:t>, T.S., </a:t>
            </a:r>
            <a:r>
              <a:rPr lang="en-US" sz="5400" err="1"/>
              <a:t>Charman</a:t>
            </a:r>
            <a:r>
              <a:rPr lang="en-US" sz="5400"/>
              <a:t>, T., Cusack, J., Dumas, G., Frazier, T., Jones, E.J., Jones, R.M., Pickles, A., State, M.W. and Taylor, J.L., (2020). Autism spectrum disorder. </a:t>
            </a:r>
            <a:r>
              <a:rPr lang="en-US" sz="5400" i="1"/>
              <a:t>Nature reviews Disease primers</a:t>
            </a:r>
            <a:r>
              <a:rPr lang="en-US" sz="5400"/>
              <a:t>, </a:t>
            </a:r>
            <a:r>
              <a:rPr lang="en-US" sz="5400" i="1"/>
              <a:t>6</a:t>
            </a:r>
            <a:r>
              <a:rPr lang="en-US" sz="5400"/>
              <a:t>(1), p.5. </a:t>
            </a:r>
            <a:r>
              <a:rPr lang="en-US" sz="5400" u="sng">
                <a:hlinkClick r:id="rId8"/>
              </a:rPr>
              <a:t>https://doi.org/10.1038/s41572-019-0138-4</a:t>
            </a:r>
            <a:r>
              <a:rPr lang="en-GB" sz="5400"/>
              <a:t> </a:t>
            </a:r>
          </a:p>
          <a:p>
            <a:r>
              <a:rPr lang="en-GB" sz="5400"/>
              <a:t>Richter, F. (2024) </a:t>
            </a:r>
            <a:r>
              <a:rPr lang="en-GB" sz="5400" i="1"/>
              <a:t>Infographic: The Rising Prevalence of Autism</a:t>
            </a:r>
            <a:r>
              <a:rPr lang="en-GB" sz="5400"/>
              <a:t>, </a:t>
            </a:r>
            <a:r>
              <a:rPr lang="en-GB" sz="5400" i="1"/>
              <a:t>Statista Daily Data</a:t>
            </a:r>
            <a:r>
              <a:rPr lang="en-GB" sz="5400"/>
              <a:t>. Statista. Available at: https://www.statista.com/chart/29630/identified-prevalence-of-autism-spectrum-disorder-in-the-us/?srsltid=AfmBOophKXTNxJvdHQXfwKuEJyHQUbX0lI2nR4JzfpNRtzHYo8Dca6O8 (Accessed: 30 September 2025).</a:t>
            </a:r>
          </a:p>
          <a:p>
            <a:r>
              <a:rPr lang="en-US" sz="5400" err="1"/>
              <a:t>Samiuddin</a:t>
            </a:r>
            <a:r>
              <a:rPr lang="en-US" sz="5400"/>
              <a:t>, Z., (2022). Effectiveness of IEPs (Individual Education Plans) for Children with Diverse Learning Needs and Abilities (An Exploratory Study).</a:t>
            </a:r>
            <a:endParaRPr lang="en-GB" sz="5400"/>
          </a:p>
          <a:p>
            <a:r>
              <a:rPr lang="en-US" sz="5400" err="1"/>
              <a:t>Simmerman</a:t>
            </a:r>
            <a:r>
              <a:rPr lang="en-US" sz="5400"/>
              <a:t>, D.D., (2023). </a:t>
            </a:r>
            <a:r>
              <a:rPr lang="en-US" sz="5400" i="1"/>
              <a:t>The Mothers of Autistic Children’s Lived-Experience of Social Stigma: A Descriptive Phenomenological Inquiry</a:t>
            </a:r>
            <a:r>
              <a:rPr lang="en-US" sz="5400"/>
              <a:t> (Doctoral dissertation, Grand Canyon University). </a:t>
            </a:r>
            <a:r>
              <a:rPr lang="en-US" sz="5400" u="sng">
                <a:hlinkClick r:id="rId9"/>
              </a:rPr>
              <a:t>https://www.proquest.com/openview/7313283bee092ad3ff821645bb500841/1?pq-origsite=gscholar&amp;cbl=18750&amp;diss=y</a:t>
            </a:r>
            <a:r>
              <a:rPr lang="en-GB" sz="5400"/>
              <a:t> </a:t>
            </a:r>
          </a:p>
        </p:txBody>
      </p:sp>
    </p:spTree>
    <p:extLst>
      <p:ext uri="{BB962C8B-B14F-4D97-AF65-F5344CB8AC3E}">
        <p14:creationId xmlns:p14="http://schemas.microsoft.com/office/powerpoint/2010/main" val="224573026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1249</Words>
  <Application>Microsoft Office PowerPoint</Application>
  <PresentationFormat>Custom</PresentationFormat>
  <Paragraphs>49</Paragraphs>
  <Slides>3</Slides>
  <Notes>0</Notes>
  <HiddenSlides>0</HiddenSlides>
  <MMClips>0</MMClips>
  <ScaleCrop>false</ScaleCrop>
  <HeadingPairs>
    <vt:vector size="4" baseType="variant">
      <vt:variant>
        <vt:lpstr>Theme</vt:lpstr>
      </vt:variant>
      <vt:variant>
        <vt:i4>1</vt:i4>
      </vt:variant>
      <vt:variant>
        <vt:lpstr>Slide Titles</vt:lpstr>
      </vt:variant>
      <vt:variant>
        <vt:i4>3</vt:i4>
      </vt:variant>
    </vt:vector>
  </HeadingPairs>
  <TitlesOfParts>
    <vt:vector size="4" baseType="lpstr">
      <vt:lpstr>Office Theme</vt:lpstr>
      <vt:lpstr>PowerPoint Presentation</vt:lpstr>
      <vt:lpstr>PowerPoint Presentation</vt:lpstr>
      <vt:lpstr>Reference List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Sam Iqbal 368351</cp:lastModifiedBy>
  <cp:revision>3</cp:revision>
  <dcterms:created xsi:type="dcterms:W3CDTF">2006-08-16T00:00:00Z</dcterms:created>
  <dcterms:modified xsi:type="dcterms:W3CDTF">2025-10-23T20:27:50Z</dcterms:modified>
  <dc:identifier>DAG0ccQNP9U</dc:identifier>
</cp:coreProperties>
</file>