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82" r:id="rId5"/>
    <p:sldId id="292" r:id="rId6"/>
    <p:sldId id="293" r:id="rId7"/>
    <p:sldId id="297" r:id="rId8"/>
    <p:sldId id="283" r:id="rId9"/>
    <p:sldId id="291" r:id="rId10"/>
    <p:sldId id="284" r:id="rId11"/>
    <p:sldId id="285" r:id="rId12"/>
    <p:sldId id="296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31" autoAdjust="0"/>
  </p:normalViewPr>
  <p:slideViewPr>
    <p:cSldViewPr snapToGrid="0">
      <p:cViewPr varScale="1">
        <p:scale>
          <a:sx n="70" d="100"/>
          <a:sy n="70" d="100"/>
        </p:scale>
        <p:origin x="738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01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15FAA28-D333-4D57-AF0E-BDF53B4498B2}" type="datetime1">
              <a:rPr lang="en-GB" smtClean="0"/>
              <a:t>24/10/2025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2C0B10-7CAE-41E4-AB02-7E8B1FF2B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D03277C-3F5C-4673-8D79-1738A329ED93}" type="datetime1">
              <a:rPr lang="en-GB" noProof="0" smtClean="0"/>
              <a:t>24/10/2025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530193B-564F-4854-8A52-728F3FB19C8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4601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7167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8845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CC2EA6-4831-829F-CDA0-12D1B3B120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436735-F36B-6474-BC55-AB240A51E4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281F4A-23B8-D303-252C-97AF19A90F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315D4E-B2CB-13F8-492B-DB2015F13A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5189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1633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2707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1371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6647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949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Sma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837F9836-5B23-424D-8C60-AC02A8512A4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980476" y="0"/>
            <a:ext cx="2211524" cy="6858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1904" y="4650539"/>
            <a:ext cx="3401478" cy="1192038"/>
          </a:xfrm>
          <a:solidFill>
            <a:schemeClr val="tx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54ED587-2D2F-4D3F-B55B-C64465AB4EC5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8115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Large Imag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069FFAE5-B16E-4571-88F7-52FA5354B1A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273" y="63691"/>
            <a:ext cx="9911201" cy="6727346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94738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1">
            <a:extLst>
              <a:ext uri="{FF2B5EF4-FFF2-40B4-BE49-F238E27FC236}">
                <a16:creationId xmlns:a16="http://schemas.microsoft.com/office/drawing/2014/main" id="{1599E2D7-24B3-4D66-9AFB-83C1AEC4DBBB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9980476" y="0"/>
            <a:ext cx="2211524" cy="6192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45086" y="1807950"/>
            <a:ext cx="5184913" cy="432000"/>
          </a:xfrm>
        </p:spPr>
        <p:txBody>
          <a:bodyPr rtlCol="0"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44886" y="2383950"/>
            <a:ext cx="5184913" cy="360000"/>
          </a:xfrm>
        </p:spPr>
        <p:txBody>
          <a:bodyPr rtlCol="0"/>
          <a:lstStyle>
            <a:lvl1pPr marL="0" indent="0" algn="r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45000" y="2908300"/>
            <a:ext cx="5184800" cy="3283700"/>
          </a:xfrm>
          <a:solidFill>
            <a:schemeClr val="bg1"/>
          </a:solidFill>
        </p:spPr>
        <p:txBody>
          <a:bodyPr lIns="180000" tIns="252000" rIns="252000" rtlCol="0"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23393" y="1343906"/>
            <a:ext cx="3736800" cy="3933645"/>
          </a:xfrm>
          <a:solidFill>
            <a:schemeClr val="bg1"/>
          </a:solidFill>
        </p:spPr>
        <p:txBody>
          <a:bodyPr lIns="180000" tIns="180000" rIns="180000"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492C2A1D-F7BD-46B6-BC01-15D365ACD50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560193" y="1344803"/>
            <a:ext cx="3737526" cy="3933645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F4F1543-153D-4F77-A4A9-C9BBA1C20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31100" cy="4320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9FAA210E-391A-499A-89D5-F222045FD1A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68959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347197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432296"/>
            <a:ext cx="4500000" cy="527076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2023668"/>
            <a:ext cx="4500000" cy="4168332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29800" y="1433105"/>
            <a:ext cx="4500000" cy="525283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29800" y="2020359"/>
            <a:ext cx="4500000" cy="417089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99200" y="432000"/>
            <a:ext cx="5472113" cy="5759250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75314" y="5096632"/>
            <a:ext cx="2028686" cy="1094618"/>
          </a:xfrm>
        </p:spPr>
        <p:txBody>
          <a:bodyPr rtlCol="0" anchor="b"/>
          <a:lstStyle>
            <a:lvl1pPr marL="0" indent="0" algn="r">
              <a:buNone/>
              <a:defRPr i="1">
                <a:solidFill>
                  <a:schemeClr val="tx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6EFF903-F1F3-440A-B12C-9FD51606B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-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74360" y="2112793"/>
            <a:ext cx="6798250" cy="1674470"/>
          </a:xfrm>
        </p:spPr>
        <p:txBody>
          <a:bodyPr rtlCol="0" anchor="ctr"/>
          <a:lstStyle>
            <a:lvl1pPr algn="ctr">
              <a:lnSpc>
                <a:spcPct val="100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A3EFDD3-A9D2-4EB6-BB2A-F6999D9F7EA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74361" y="4035727"/>
            <a:ext cx="3329850" cy="382887"/>
          </a:xfrm>
        </p:spPr>
        <p:txBody>
          <a:bodyPr rtlCol="0"/>
          <a:lstStyle>
            <a:lvl1pPr marL="0" indent="0" algn="r">
              <a:buNone/>
              <a:defRPr sz="2400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Full Name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61ED1F7-B623-43D9-9BDA-8808C5CFAFF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62268" y="4150118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Phone Number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E27366FC-4115-4122-9CE2-5FA9D424AD5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62268" y="4540691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Email or Social Media Handle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DEB36829-2F8B-4E22-AB6D-4111D18AF8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62268" y="4931263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Company Website</a:t>
            </a:r>
          </a:p>
        </p:txBody>
      </p:sp>
    </p:spTree>
    <p:extLst>
      <p:ext uri="{BB962C8B-B14F-4D97-AF65-F5344CB8AC3E}">
        <p14:creationId xmlns:p14="http://schemas.microsoft.com/office/powerpoint/2010/main" val="3189010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42953D-28FC-41B5-A1BB-BB3BA7CA40B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2916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72900" y="1511476"/>
            <a:ext cx="2916000" cy="467924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13800" y="1511475"/>
            <a:ext cx="2916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1764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9045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4890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07350" y="1507535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865800" y="1507535"/>
            <a:ext cx="1764000" cy="4683715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8293F-A5B5-4FCC-BF27-A25B1BAFF245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801980-CBAE-4A50-886D-54D7BB2E19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DF756E-F310-4229-ACDD-055D299A95FB}"/>
              </a:ext>
            </a:extLst>
          </p:cNvPr>
          <p:cNvSpPr/>
          <p:nvPr userDrawn="1"/>
        </p:nvSpPr>
        <p:spPr>
          <a:xfrm>
            <a:off x="6297105" y="424206"/>
            <a:ext cx="5505254" cy="573149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7666241-4AF6-458A-A571-6C6C291D7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2775" y="3639199"/>
            <a:ext cx="5053936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F4F2BBF-F210-4954-9C73-A0030AACDD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32775" y="993303"/>
            <a:ext cx="5053936" cy="2513468"/>
          </a:xfrm>
        </p:spPr>
        <p:txBody>
          <a:bodyPr rtlCol="0"/>
          <a:lstStyle>
            <a:lvl1pPr>
              <a:defRPr sz="5400" cap="none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77791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D1EE834-4B70-4715-8346-1C0298347EE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046375"/>
            <a:ext cx="9198000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80088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AE43F4C-1A64-4197-A44B-E6EB874E243B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7B3F5B8-DC28-4878-AC9F-D434D7542D8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5194169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4397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CB97B01E-88B2-448F-BD96-A1AAFA39AC1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40BADDE2-4EE6-41B4-804C-EBF680128B4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519516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BB0A14E0-899D-4594-BC9E-AE89BF0D3A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1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2C699014-D902-4E9A-80CD-8D2BCFE67097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5195160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634682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9F53EF1-D412-467C-B7CE-30536F140AE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770722" y="457201"/>
            <a:ext cx="6023727" cy="5726784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20005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10319378-269C-406E-9B84-FCF22DA02E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788021" y="457201"/>
            <a:ext cx="5949868" cy="5726784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21472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37796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10D190-B83D-438A-91BC-470C41B22A29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2C8D0EF-1DB6-4ADC-8F31-5AE53BF5EAF4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F208ED-79A0-4B2C-A5EE-9D27466BCA3F}"/>
              </a:ext>
            </a:extLst>
          </p:cNvPr>
          <p:cNvSpPr/>
          <p:nvPr userDrawn="1"/>
        </p:nvSpPr>
        <p:spPr>
          <a:xfrm>
            <a:off x="11407775" y="6356350"/>
            <a:ext cx="784225" cy="36512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98116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9198116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 i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7502" y="6401750"/>
            <a:ext cx="278418" cy="27432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 i="1">
                <a:solidFill>
                  <a:schemeClr val="bg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DC6F9-37F9-4E25-AECA-D307B8421C73}"/>
              </a:ext>
            </a:extLst>
          </p:cNvPr>
          <p:cNvSpPr txBox="1"/>
          <p:nvPr userDrawn="1"/>
        </p:nvSpPr>
        <p:spPr>
          <a:xfrm>
            <a:off x="9630116" y="6346108"/>
            <a:ext cx="1662546" cy="404658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1600" b="1" spc="-100" noProof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WOODGROVE</a:t>
            </a:r>
            <a:r>
              <a:rPr lang="en-GB" sz="1600" b="1" spc="-100" noProof="0">
                <a:solidFill>
                  <a:schemeClr val="accent1"/>
                </a:solidFill>
                <a:latin typeface="Corbel" panose="020B0503020204020204" pitchFamily="34" charset="0"/>
              </a:rPr>
              <a:t> </a:t>
            </a:r>
            <a:r>
              <a:rPr lang="en-GB" sz="1600" b="1" spc="-100" noProof="0">
                <a:solidFill>
                  <a:schemeClr val="tx1"/>
                </a:solidFill>
                <a:latin typeface="Corbel" panose="020B0503020204020204" pitchFamily="34" charset="0"/>
              </a:rPr>
              <a:t>BANK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322F68-670D-45A0-A54F-7E70BCEAED3F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69B5F15-353A-4344-8D61-F4E25AA9FB6C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A0C0AA-FCE8-4A7F-928A-54C96BBA9053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5" r:id="rId5"/>
    <p:sldLayoutId id="2147483659" r:id="rId6"/>
    <p:sldLayoutId id="2147483660" r:id="rId7"/>
    <p:sldLayoutId id="2147483664" r:id="rId8"/>
    <p:sldLayoutId id="2147483650" r:id="rId9"/>
    <p:sldLayoutId id="2147483656" r:id="rId10"/>
    <p:sldLayoutId id="2147483657" r:id="rId11"/>
    <p:sldLayoutId id="2147483654" r:id="rId12"/>
    <p:sldLayoutId id="2147483666" r:id="rId13"/>
    <p:sldLayoutId id="2147483667" r:id="rId14"/>
    <p:sldLayoutId id="2147483668" r:id="rId15"/>
    <p:sldLayoutId id="2147483669" r:id="rId16"/>
    <p:sldLayoutId id="2147483670" r:id="rId17"/>
    <p:sldLayoutId id="2147483671" r:id="rId18"/>
    <p:sldLayoutId id="2147483672" r:id="rId19"/>
    <p:sldLayoutId id="2147483655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all" spc="-1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skillsforcare.org.uk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Wood piece cut through the middle">
            <a:extLst>
              <a:ext uri="{FF2B5EF4-FFF2-40B4-BE49-F238E27FC236}">
                <a16:creationId xmlns:a16="http://schemas.microsoft.com/office/drawing/2014/main" id="{C0BA96B3-F713-41B0-A2E3-15E9039E474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980476" y="0"/>
            <a:ext cx="2211524" cy="6858000"/>
          </a:xfr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2F2BFDF-E9F2-4569-A9F2-E1FFCB7FB82D}"/>
              </a:ext>
            </a:extLst>
          </p:cNvPr>
          <p:cNvSpPr txBox="1"/>
          <p:nvPr/>
        </p:nvSpPr>
        <p:spPr>
          <a:xfrm>
            <a:off x="5881997" y="3261815"/>
            <a:ext cx="3985147" cy="1508999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2400" b="1" spc="-10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Name: Muhammed Imran Khan</a:t>
            </a:r>
          </a:p>
          <a:p>
            <a:pPr algn="r" rtl="0">
              <a:lnSpc>
                <a:spcPts val="1400"/>
              </a:lnSpc>
            </a:pPr>
            <a:endParaRPr lang="en-GB" sz="2400" b="1" spc="-100" dirty="0">
              <a:solidFill>
                <a:schemeClr val="tx1">
                  <a:lumMod val="50000"/>
                  <a:lumOff val="50000"/>
                </a:schemeClr>
              </a:solidFill>
              <a:latin typeface="Corbel" panose="020B0503020204020204" pitchFamily="34" charset="0"/>
            </a:endParaRPr>
          </a:p>
          <a:p>
            <a:pPr algn="r" rtl="0">
              <a:lnSpc>
                <a:spcPts val="1400"/>
              </a:lnSpc>
            </a:pPr>
            <a:r>
              <a:rPr lang="en-GB" sz="2400" b="1" spc="-10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Student No:  2428179</a:t>
            </a:r>
          </a:p>
          <a:p>
            <a:pPr algn="r" rtl="0">
              <a:lnSpc>
                <a:spcPts val="1400"/>
              </a:lnSpc>
            </a:pPr>
            <a:endParaRPr lang="en-GB" sz="2400" b="1" spc="-100" dirty="0">
              <a:solidFill>
                <a:schemeClr val="tx1">
                  <a:lumMod val="50000"/>
                  <a:lumOff val="50000"/>
                </a:schemeClr>
              </a:solidFill>
              <a:latin typeface="Corbel" panose="020B0503020204020204" pitchFamily="34" charset="0"/>
            </a:endParaRPr>
          </a:p>
          <a:p>
            <a:pPr algn="r" rtl="0">
              <a:lnSpc>
                <a:spcPts val="1400"/>
              </a:lnSpc>
            </a:pPr>
            <a:r>
              <a:rPr lang="en-GB" sz="2400" b="1" spc="-10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Module Code:  LCHS4009</a:t>
            </a:r>
          </a:p>
          <a:p>
            <a:pPr algn="r" rtl="0">
              <a:lnSpc>
                <a:spcPts val="1400"/>
              </a:lnSpc>
            </a:pPr>
            <a:endParaRPr lang="en-GB" sz="2400" b="1" spc="-100" dirty="0">
              <a:solidFill>
                <a:schemeClr val="tx1">
                  <a:lumMod val="50000"/>
                  <a:lumOff val="50000"/>
                </a:schemeClr>
              </a:solidFill>
              <a:latin typeface="Corbel" panose="020B0503020204020204" pitchFamily="34" charset="0"/>
            </a:endParaRPr>
          </a:p>
          <a:p>
            <a:pPr algn="r" rtl="0">
              <a:lnSpc>
                <a:spcPts val="1400"/>
              </a:lnSpc>
            </a:pPr>
            <a:r>
              <a:rPr lang="en-GB" sz="2400" b="1" spc="-10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Lecturer: Farah Islam</a:t>
            </a:r>
          </a:p>
          <a:p>
            <a:pPr algn="r" rtl="0">
              <a:lnSpc>
                <a:spcPts val="1400"/>
              </a:lnSpc>
            </a:pPr>
            <a:endParaRPr lang="en-GB" sz="2400" b="1" spc="-100" dirty="0">
              <a:solidFill>
                <a:schemeClr val="tx1"/>
              </a:solidFill>
              <a:latin typeface="Corbel" panose="020B0503020204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Welcome To my presentation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sz="2400" dirty="0"/>
              <a:t>Muhammed Imran Khan</a:t>
            </a:r>
          </a:p>
        </p:txBody>
      </p:sp>
    </p:spTree>
    <p:extLst>
      <p:ext uri="{BB962C8B-B14F-4D97-AF65-F5344CB8AC3E}">
        <p14:creationId xmlns:p14="http://schemas.microsoft.com/office/powerpoint/2010/main" val="3899961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373592"/>
            <a:ext cx="2456210" cy="1496281"/>
          </a:xfrm>
        </p:spPr>
        <p:txBody>
          <a:bodyPr rtlCol="0"/>
          <a:lstStyle/>
          <a:p>
            <a:pPr rtl="0"/>
            <a:r>
              <a:rPr lang="en-GB" dirty="0"/>
              <a:t>Personal SWOT Analysis for Professional Development in Health and Social Care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D5A594-D852-43BB-B591-E9D9027253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" name="Arrow: Striped Right 1">
            <a:extLst>
              <a:ext uri="{FF2B5EF4-FFF2-40B4-BE49-F238E27FC236}">
                <a16:creationId xmlns:a16="http://schemas.microsoft.com/office/drawing/2014/main" id="{F435FC91-6AAB-28B1-82CA-3DBCA5567DB8}"/>
              </a:ext>
            </a:extLst>
          </p:cNvPr>
          <p:cNvSpPr/>
          <p:nvPr/>
        </p:nvSpPr>
        <p:spPr>
          <a:xfrm>
            <a:off x="1815155" y="109182"/>
            <a:ext cx="4280845" cy="1674470"/>
          </a:xfrm>
          <a:prstGeom prst="stripedRigh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spc="50" dirty="0">
                <a:ln w="0">
                  <a:noFill/>
                </a:ln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Understanding and identifying personal strengths and areas for growth</a:t>
            </a:r>
          </a:p>
        </p:txBody>
      </p:sp>
      <p:sp>
        <p:nvSpPr>
          <p:cNvPr id="6" name="Arrow: Striped Right 5">
            <a:extLst>
              <a:ext uri="{FF2B5EF4-FFF2-40B4-BE49-F238E27FC236}">
                <a16:creationId xmlns:a16="http://schemas.microsoft.com/office/drawing/2014/main" id="{42579C0A-906D-DA5A-960A-E523F76483DD}"/>
              </a:ext>
            </a:extLst>
          </p:cNvPr>
          <p:cNvSpPr/>
          <p:nvPr/>
        </p:nvSpPr>
        <p:spPr>
          <a:xfrm>
            <a:off x="1815155" y="1783652"/>
            <a:ext cx="4280845" cy="1674470"/>
          </a:xfrm>
          <a:prstGeom prst="stripedRigh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spc="50" dirty="0">
                <a:ln w="0">
                  <a:noFill/>
                </a:ln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Supporting professional development and opportunities towards becoming a Social Worker</a:t>
            </a:r>
          </a:p>
        </p:txBody>
      </p:sp>
      <p:sp>
        <p:nvSpPr>
          <p:cNvPr id="7" name="Arrow: Striped Right 6">
            <a:extLst>
              <a:ext uri="{FF2B5EF4-FFF2-40B4-BE49-F238E27FC236}">
                <a16:creationId xmlns:a16="http://schemas.microsoft.com/office/drawing/2014/main" id="{AE55D950-AE1F-DDBF-DCCE-BE5D5190ACD6}"/>
              </a:ext>
            </a:extLst>
          </p:cNvPr>
          <p:cNvSpPr/>
          <p:nvPr/>
        </p:nvSpPr>
        <p:spPr>
          <a:xfrm>
            <a:off x="1815155" y="3458122"/>
            <a:ext cx="4280845" cy="1674470"/>
          </a:xfrm>
          <a:prstGeom prst="stripedRigh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spc="50" dirty="0">
                <a:ln w="0">
                  <a:noFill/>
                </a:ln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Using SWOT to plan future learning and career goals (Teoli 2023)</a:t>
            </a:r>
          </a:p>
        </p:txBody>
      </p:sp>
    </p:spTree>
    <p:extLst>
      <p:ext uri="{BB962C8B-B14F-4D97-AF65-F5344CB8AC3E}">
        <p14:creationId xmlns:p14="http://schemas.microsoft.com/office/powerpoint/2010/main" val="40916746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Running track">
            <a:extLst>
              <a:ext uri="{FF2B5EF4-FFF2-40B4-BE49-F238E27FC236}">
                <a16:creationId xmlns:a16="http://schemas.microsoft.com/office/drawing/2014/main" id="{510AF14D-268D-4B93-96C4-26C9387AA4E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 bwMode="ltGray"/>
        <p:txBody>
          <a:bodyPr rtlCol="0"/>
          <a:lstStyle/>
          <a:p>
            <a:pPr rtl="0"/>
            <a:r>
              <a:rPr lang="en-GB" dirty="0"/>
              <a:t>Strengths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346296"/>
            <a:ext cx="2456210" cy="1496281"/>
          </a:xfrm>
        </p:spPr>
        <p:txBody>
          <a:bodyPr rtlCol="0"/>
          <a:lstStyle/>
          <a:p>
            <a:r>
              <a:rPr lang="en-GB" dirty="0"/>
              <a:t>Personal SWOT Analysis for Professional Development in Health and Social Care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964141-6F81-4947-A236-746D94ED3F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D41546-54B4-BE4F-ABB6-FE344AA6F011}"/>
              </a:ext>
            </a:extLst>
          </p:cNvPr>
          <p:cNvSpPr txBox="1"/>
          <p:nvPr/>
        </p:nvSpPr>
        <p:spPr>
          <a:xfrm>
            <a:off x="893929" y="649097"/>
            <a:ext cx="411376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Empathy &amp; Active Listening: </a:t>
            </a:r>
          </a:p>
          <a:p>
            <a:r>
              <a:rPr lang="en-GB" dirty="0">
                <a:solidFill>
                  <a:schemeClr val="bg1"/>
                </a:solidFill>
              </a:rPr>
              <a:t>This allows me to connect with individuals and understand their emotions by connecting with them to build trust and form positive relationships with those who are vulnerable and in crisis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E8118B-2280-27B6-1247-2847927F322C}"/>
              </a:ext>
            </a:extLst>
          </p:cNvPr>
          <p:cNvSpPr txBox="1"/>
          <p:nvPr/>
        </p:nvSpPr>
        <p:spPr>
          <a:xfrm>
            <a:off x="893929" y="2507469"/>
            <a:ext cx="41137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Strong Communication and Teamwork:</a:t>
            </a:r>
          </a:p>
          <a:p>
            <a:r>
              <a:rPr lang="en-GB" dirty="0">
                <a:solidFill>
                  <a:schemeClr val="bg1"/>
                </a:solidFill>
              </a:rPr>
              <a:t>This is vital when working within the multidisciplinary team. I work well individually and within a team.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59DDC8-D372-3BA1-2936-6046C67CA96E}"/>
              </a:ext>
            </a:extLst>
          </p:cNvPr>
          <p:cNvSpPr txBox="1"/>
          <p:nvPr/>
        </p:nvSpPr>
        <p:spPr>
          <a:xfrm>
            <a:off x="893929" y="3762259"/>
            <a:ext cx="397165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Cultural Awareness &amp; Sensitivity: </a:t>
            </a:r>
          </a:p>
          <a:p>
            <a:r>
              <a:rPr lang="en-GB" dirty="0">
                <a:solidFill>
                  <a:schemeClr val="bg1"/>
                </a:solidFill>
              </a:rPr>
              <a:t>This helps me provide inclusive support. Having studied in diverse environments, I’m able to respect and understand different values, belief and lifestyles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83373F-38D6-6D1D-F9DD-E9D1F4C39F73}"/>
              </a:ext>
            </a:extLst>
          </p:cNvPr>
          <p:cNvSpPr txBox="1"/>
          <p:nvPr/>
        </p:nvSpPr>
        <p:spPr>
          <a:xfrm>
            <a:off x="5252328" y="649097"/>
            <a:ext cx="36783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Commitment to Professional Ethics, Safeguarding &amp; Confidentiality:</a:t>
            </a:r>
          </a:p>
          <a:p>
            <a:r>
              <a:rPr lang="en-GB" dirty="0">
                <a:solidFill>
                  <a:schemeClr val="bg1"/>
                </a:solidFill>
              </a:rPr>
              <a:t>I take this very seriously which are key responsibilities for Social Workers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AE5CDD-ED67-0239-DF5E-FE8D72D6D95F}"/>
              </a:ext>
            </a:extLst>
          </p:cNvPr>
          <p:cNvSpPr txBox="1"/>
          <p:nvPr/>
        </p:nvSpPr>
        <p:spPr>
          <a:xfrm>
            <a:off x="5248874" y="2475584"/>
            <a:ext cx="38725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Motivation for Lifelong Learning &amp; Self-Improvement: </a:t>
            </a:r>
            <a:r>
              <a:rPr lang="en-GB" dirty="0">
                <a:solidFill>
                  <a:schemeClr val="bg1"/>
                </a:solidFill>
              </a:rPr>
              <a:t>I’m proactive in seeking feedback an always looking for way to improve and enhance my skills. This supports my long-term goal of becoming a competent and reflective practitioner.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F4CBF94-7470-BF84-6E8A-2FF64202C0DB}"/>
              </a:ext>
            </a:extLst>
          </p:cNvPr>
          <p:cNvSpPr txBox="1"/>
          <p:nvPr/>
        </p:nvSpPr>
        <p:spPr>
          <a:xfrm>
            <a:off x="5657153" y="6354246"/>
            <a:ext cx="4605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Department of Health &amp; Social Care (2021)</a:t>
            </a:r>
          </a:p>
        </p:txBody>
      </p:sp>
    </p:spTree>
    <p:extLst>
      <p:ext uri="{BB962C8B-B14F-4D97-AF65-F5344CB8AC3E}">
        <p14:creationId xmlns:p14="http://schemas.microsoft.com/office/powerpoint/2010/main" val="2117695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646E54-03B2-9328-BC26-CBE3A104D6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Running track">
            <a:extLst>
              <a:ext uri="{FF2B5EF4-FFF2-40B4-BE49-F238E27FC236}">
                <a16:creationId xmlns:a16="http://schemas.microsoft.com/office/drawing/2014/main" id="{6256F137-5B3D-EC4E-B8BE-AFAEF2F7746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80E7B62-240D-8212-3C81-FD771B28ECDA}"/>
              </a:ext>
            </a:extLst>
          </p:cNvPr>
          <p:cNvSpPr>
            <a:spLocks noGrp="1"/>
          </p:cNvSpPr>
          <p:nvPr>
            <p:ph type="ctrTitle"/>
          </p:nvPr>
        </p:nvSpPr>
        <p:spPr bwMode="ltGray"/>
        <p:txBody>
          <a:bodyPr rtlCol="0"/>
          <a:lstStyle/>
          <a:p>
            <a:pPr rtl="0"/>
            <a:r>
              <a:rPr lang="en-GB" dirty="0"/>
              <a:t>Weaknesses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7A2137C8-91A6-DDB1-A14E-6B16D7D29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346296"/>
            <a:ext cx="2456210" cy="1496281"/>
          </a:xfrm>
        </p:spPr>
        <p:txBody>
          <a:bodyPr rtlCol="0"/>
          <a:lstStyle/>
          <a:p>
            <a:r>
              <a:rPr lang="en-GB" dirty="0"/>
              <a:t>Personal SWOT Analysis for Professional Development in Health and Social Care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E78B92-64B7-1C16-C12D-8EE17D6A74D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4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D32754-D002-A9EB-4786-196017340D51}"/>
              </a:ext>
            </a:extLst>
          </p:cNvPr>
          <p:cNvSpPr txBox="1"/>
          <p:nvPr/>
        </p:nvSpPr>
        <p:spPr>
          <a:xfrm>
            <a:off x="893929" y="649097"/>
            <a:ext cx="41137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Limited Practical Experience in Real Settings:</a:t>
            </a:r>
          </a:p>
          <a:p>
            <a:r>
              <a:rPr lang="en-GB" dirty="0">
                <a:solidFill>
                  <a:schemeClr val="bg1"/>
                </a:solidFill>
              </a:rPr>
              <a:t>As a student I have limited hands-on experience. Though I have good theoretical knowledge, I still require opportunities to apply this in a professional setting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4A1FA3-0C94-AACC-562D-0760A35FD460}"/>
              </a:ext>
            </a:extLst>
          </p:cNvPr>
          <p:cNvSpPr txBox="1"/>
          <p:nvPr/>
        </p:nvSpPr>
        <p:spPr>
          <a:xfrm>
            <a:off x="893929" y="2905952"/>
            <a:ext cx="41137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Time Management and Prioritising Under Pressure: </a:t>
            </a:r>
          </a:p>
          <a:p>
            <a:r>
              <a:rPr lang="en-GB" dirty="0">
                <a:solidFill>
                  <a:schemeClr val="bg1"/>
                </a:solidFill>
              </a:rPr>
              <a:t>I sometimes struggle with time management especially when balancing studying, working and being a parent. Learning to prioritise tasks effectively will be important as I move 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450AC78-A2BA-8E95-805B-178D9F3FC7A4}"/>
              </a:ext>
            </a:extLst>
          </p:cNvPr>
          <p:cNvSpPr txBox="1"/>
          <p:nvPr/>
        </p:nvSpPr>
        <p:spPr>
          <a:xfrm>
            <a:off x="5252328" y="649097"/>
            <a:ext cx="36783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Confidence in Decision Making:</a:t>
            </a:r>
          </a:p>
          <a:p>
            <a:r>
              <a:rPr lang="en-GB" dirty="0">
                <a:solidFill>
                  <a:schemeClr val="bg1"/>
                </a:solidFill>
              </a:rPr>
              <a:t>This is particularly in complex and/or high-risk situations where outcomes can affect others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2DF96F-5A72-BB8C-F37A-A6DDFE5D2D64}"/>
              </a:ext>
            </a:extLst>
          </p:cNvPr>
          <p:cNvSpPr txBox="1"/>
          <p:nvPr/>
        </p:nvSpPr>
        <p:spPr>
          <a:xfrm>
            <a:off x="5248874" y="2079796"/>
            <a:ext cx="38725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Managing Emotional Boundaries:</a:t>
            </a:r>
          </a:p>
          <a:p>
            <a:r>
              <a:rPr lang="en-GB" dirty="0">
                <a:solidFill>
                  <a:schemeClr val="bg1"/>
                </a:solidFill>
              </a:rPr>
              <a:t>As someone who is empathetic, I can sometimes find it difficult to detach from emotionally challenging situations. Developing resilience and self-care strategies will help strength this area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608576-239D-AED6-F5AD-058539AC58D6}"/>
              </a:ext>
            </a:extLst>
          </p:cNvPr>
          <p:cNvSpPr txBox="1"/>
          <p:nvPr/>
        </p:nvSpPr>
        <p:spPr>
          <a:xfrm>
            <a:off x="5657153" y="6354246"/>
            <a:ext cx="4605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Department of Health &amp; Social Care (2021)</a:t>
            </a:r>
          </a:p>
        </p:txBody>
      </p:sp>
    </p:spTree>
    <p:extLst>
      <p:ext uri="{BB962C8B-B14F-4D97-AF65-F5344CB8AC3E}">
        <p14:creationId xmlns:p14="http://schemas.microsoft.com/office/powerpoint/2010/main" val="4278292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Abstract architecture polygon">
            <a:extLst>
              <a:ext uri="{FF2B5EF4-FFF2-40B4-BE49-F238E27FC236}">
                <a16:creationId xmlns:a16="http://schemas.microsoft.com/office/drawing/2014/main" id="{38475F7B-316A-47DC-9CBB-B074A5B5994C}"/>
              </a:ext>
            </a:extLst>
          </p:cNvPr>
          <p:cNvPicPr>
            <a:picLocks noGrp="1" noChangeAspect="1"/>
          </p:cNvPicPr>
          <p:nvPr>
            <p:ph type="pic" sz="quarter" idx="33"/>
          </p:nvPr>
        </p:nvPicPr>
        <p:blipFill>
          <a:blip r:embed="rId3"/>
          <a:stretch>
            <a:fillRect/>
          </a:stretch>
        </p:blipFill>
        <p:spPr>
          <a:xfrm>
            <a:off x="9980476" y="1085"/>
            <a:ext cx="2211524" cy="618983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60F281-4FF6-4617-A809-AC9C15ECF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86" y="2044500"/>
            <a:ext cx="5184913" cy="432000"/>
          </a:xfrm>
        </p:spPr>
        <p:txBody>
          <a:bodyPr rtlCol="0"/>
          <a:lstStyle/>
          <a:p>
            <a:pPr rtl="0"/>
            <a:r>
              <a:rPr lang="en-GB" dirty="0"/>
              <a:t>Opportunities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DC577-0A95-47D0-95D9-5F8DA763D46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5130800" y="2747725"/>
            <a:ext cx="4498999" cy="727550"/>
          </a:xfrm>
        </p:spPr>
        <p:txBody>
          <a:bodyPr rtlCol="0"/>
          <a:lstStyle/>
          <a:p>
            <a:r>
              <a:rPr lang="en-GB" dirty="0"/>
              <a:t>Personal SWOT Analysis for Professional Development in Health and Social Care</a:t>
            </a:r>
          </a:p>
          <a:p>
            <a:pPr rtl="0"/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5C61F-C8F1-4977-8E1F-F16C0D9EA8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04764" y="3746500"/>
            <a:ext cx="4725035" cy="1876378"/>
          </a:xfrm>
        </p:spPr>
        <p:txBody>
          <a:bodyPr rtlCol="0"/>
          <a:lstStyle/>
          <a:p>
            <a:r>
              <a:rPr lang="en-GB" dirty="0"/>
              <a:t>Placement and Volunteering Experience</a:t>
            </a:r>
          </a:p>
          <a:p>
            <a:r>
              <a:rPr lang="en-GB" dirty="0"/>
              <a:t>CPD and Specialist Training</a:t>
            </a:r>
          </a:p>
          <a:p>
            <a:r>
              <a:rPr lang="en-GB" dirty="0"/>
              <a:t>Networking and Professional Mentoring</a:t>
            </a:r>
          </a:p>
          <a:p>
            <a:r>
              <a:rPr lang="en-GB" dirty="0"/>
              <a:t>Rising Demand for Social Workers in the UK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5</a:t>
            </a:fld>
            <a:endParaRPr lang="en-GB"/>
          </a:p>
        </p:txBody>
      </p:sp>
      <p:sp>
        <p:nvSpPr>
          <p:cNvPr id="5" name="Callout: Right Arrow 4">
            <a:extLst>
              <a:ext uri="{FF2B5EF4-FFF2-40B4-BE49-F238E27FC236}">
                <a16:creationId xmlns:a16="http://schemas.microsoft.com/office/drawing/2014/main" id="{346F389E-FB13-AC54-2CDD-38FBCDFCAD86}"/>
              </a:ext>
            </a:extLst>
          </p:cNvPr>
          <p:cNvSpPr/>
          <p:nvPr/>
        </p:nvSpPr>
        <p:spPr>
          <a:xfrm>
            <a:off x="289255" y="219925"/>
            <a:ext cx="8311490" cy="1310942"/>
          </a:xfrm>
          <a:prstGeom prst="rightArrowCallou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Volunteering will give me the change to apply my theoretical learning to real-life situations which will allow me to gain valuable insights into safeguarding and cases,</a:t>
            </a:r>
          </a:p>
        </p:txBody>
      </p:sp>
      <p:sp>
        <p:nvSpPr>
          <p:cNvPr id="7" name="Callout: Right Arrow 6">
            <a:extLst>
              <a:ext uri="{FF2B5EF4-FFF2-40B4-BE49-F238E27FC236}">
                <a16:creationId xmlns:a16="http://schemas.microsoft.com/office/drawing/2014/main" id="{CAEF8B3A-9E1E-4749-D61B-3B7D9ED02DD2}"/>
              </a:ext>
            </a:extLst>
          </p:cNvPr>
          <p:cNvSpPr/>
          <p:nvPr/>
        </p:nvSpPr>
        <p:spPr>
          <a:xfrm>
            <a:off x="285189" y="1644475"/>
            <a:ext cx="6211145" cy="1407928"/>
          </a:xfrm>
          <a:prstGeom prst="rightArrowCallou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J can access continuous professional development such as </a:t>
            </a:r>
            <a:r>
              <a:rPr lang="en-GB" dirty="0">
                <a:cs typeface="Calibri" panose="020F0502020204030204" pitchFamily="34" charset="0"/>
              </a:rPr>
              <a:t>UWTSD Career Advice Service including Mental Health courses</a:t>
            </a:r>
          </a:p>
        </p:txBody>
      </p:sp>
      <p:sp>
        <p:nvSpPr>
          <p:cNvPr id="8" name="Callout: Right Arrow 7">
            <a:extLst>
              <a:ext uri="{FF2B5EF4-FFF2-40B4-BE49-F238E27FC236}">
                <a16:creationId xmlns:a16="http://schemas.microsoft.com/office/drawing/2014/main" id="{BC10B3F0-A138-D8C9-5152-064D3437716C}"/>
              </a:ext>
            </a:extLst>
          </p:cNvPr>
          <p:cNvSpPr/>
          <p:nvPr/>
        </p:nvSpPr>
        <p:spPr>
          <a:xfrm>
            <a:off x="285189" y="3166011"/>
            <a:ext cx="4619575" cy="1876377"/>
          </a:xfrm>
          <a:prstGeom prst="rightArrowCallou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Building connections with mentors, lecturers and professionals within Social Working to provide me with support, guidance and future career prospects.</a:t>
            </a:r>
          </a:p>
        </p:txBody>
      </p:sp>
      <p:sp>
        <p:nvSpPr>
          <p:cNvPr id="9" name="Callout: Right Arrow 8">
            <a:extLst>
              <a:ext uri="{FF2B5EF4-FFF2-40B4-BE49-F238E27FC236}">
                <a16:creationId xmlns:a16="http://schemas.microsoft.com/office/drawing/2014/main" id="{27AD0A2C-86CA-9183-1090-C91DD0F396F6}"/>
              </a:ext>
            </a:extLst>
          </p:cNvPr>
          <p:cNvSpPr/>
          <p:nvPr/>
        </p:nvSpPr>
        <p:spPr>
          <a:xfrm>
            <a:off x="280813" y="5155996"/>
            <a:ext cx="5110053" cy="1520078"/>
          </a:xfrm>
          <a:prstGeom prst="rightArrowCallou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As there is a growing demand in Social Workers in the UK especially in child and family services which offers a promising job outlook once I qualify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A24141B-F451-D530-1BD9-261FFD0D7271}"/>
              </a:ext>
            </a:extLst>
          </p:cNvPr>
          <p:cNvSpPr txBox="1"/>
          <p:nvPr/>
        </p:nvSpPr>
        <p:spPr>
          <a:xfrm>
            <a:off x="7783233" y="6401750"/>
            <a:ext cx="231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000000"/>
                </a:highlight>
              </a:rPr>
              <a:t>Skills for Care (2023)</a:t>
            </a:r>
          </a:p>
        </p:txBody>
      </p:sp>
    </p:spTree>
    <p:extLst>
      <p:ext uri="{BB962C8B-B14F-4D97-AF65-F5344CB8AC3E}">
        <p14:creationId xmlns:p14="http://schemas.microsoft.com/office/powerpoint/2010/main" val="1329746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5083B-CC27-4F1C-AD03-E3DBEC1C9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Threats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D051DA-5DAD-43A7-A238-51C63BA59FEC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6</a:t>
            </a:fld>
            <a:endParaRPr lang="en-GB"/>
          </a:p>
        </p:txBody>
      </p:sp>
      <p:pic>
        <p:nvPicPr>
          <p:cNvPr id="9" name="Picture Placeholder 8" descr="Top view of three men rowing a boat">
            <a:extLst>
              <a:ext uri="{FF2B5EF4-FFF2-40B4-BE49-F238E27FC236}">
                <a16:creationId xmlns:a16="http://schemas.microsoft.com/office/drawing/2014/main" id="{804D2684-B8EF-41B8-9C43-86A9D34E655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tretch>
            <a:fillRect/>
          </a:stretch>
        </p:blipFill>
        <p:spPr>
          <a:xfrm>
            <a:off x="7560193" y="1345309"/>
            <a:ext cx="3737526" cy="3932633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5E40B9-054F-4D79-BD17-68E71C740D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55202" y="194471"/>
            <a:ext cx="4209982" cy="2166591"/>
          </a:xfrm>
        </p:spPr>
        <p:txBody>
          <a:bodyPr rtlCol="0"/>
          <a:lstStyle/>
          <a:p>
            <a:r>
              <a:rPr lang="en-GB" sz="2000" dirty="0"/>
              <a:t>Emotional Stress &amp; Burnout</a:t>
            </a:r>
          </a:p>
          <a:p>
            <a:r>
              <a:rPr lang="en-GB" sz="2000" dirty="0"/>
              <a:t>Competition for Placement and Jobs</a:t>
            </a:r>
          </a:p>
          <a:p>
            <a:r>
              <a:rPr lang="en-GB" sz="2000" dirty="0"/>
              <a:t>Policy &amp; Funding Changes</a:t>
            </a:r>
          </a:p>
          <a:p>
            <a:r>
              <a:rPr lang="en-GB" sz="2000" dirty="0"/>
              <a:t>Work Life Balance Challenges </a:t>
            </a:r>
            <a:endParaRPr lang="en-GB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EAC7A1-8054-90A7-58C2-7FA75294E6E1}"/>
              </a:ext>
            </a:extLst>
          </p:cNvPr>
          <p:cNvSpPr txBox="1"/>
          <p:nvPr/>
        </p:nvSpPr>
        <p:spPr>
          <a:xfrm>
            <a:off x="432000" y="999230"/>
            <a:ext cx="47045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Although there are opportunities, there are external threats which can affect my professional development </a:t>
            </a:r>
          </a:p>
        </p:txBody>
      </p:sp>
      <p:sp>
        <p:nvSpPr>
          <p:cNvPr id="5" name="Rectangle: Folded Corner 4">
            <a:extLst>
              <a:ext uri="{FF2B5EF4-FFF2-40B4-BE49-F238E27FC236}">
                <a16:creationId xmlns:a16="http://schemas.microsoft.com/office/drawing/2014/main" id="{7974AA47-45C2-AD1C-EBCC-AFEDD767A9B6}"/>
              </a:ext>
            </a:extLst>
          </p:cNvPr>
          <p:cNvSpPr/>
          <p:nvPr/>
        </p:nvSpPr>
        <p:spPr>
          <a:xfrm>
            <a:off x="532261" y="2016846"/>
            <a:ext cx="3016157" cy="2166592"/>
          </a:xfrm>
          <a:prstGeom prst="foldedCorner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Due to the challenging nature of the job, it can lead to stress and burnout. It is vital to develop coping mechanisms, support and self care</a:t>
            </a:r>
          </a:p>
        </p:txBody>
      </p:sp>
      <p:sp>
        <p:nvSpPr>
          <p:cNvPr id="7" name="Rectangle: Folded Corner 6">
            <a:extLst>
              <a:ext uri="{FF2B5EF4-FFF2-40B4-BE49-F238E27FC236}">
                <a16:creationId xmlns:a16="http://schemas.microsoft.com/office/drawing/2014/main" id="{280103AD-05BB-A346-805F-A2B86E90168D}"/>
              </a:ext>
            </a:extLst>
          </p:cNvPr>
          <p:cNvSpPr/>
          <p:nvPr/>
        </p:nvSpPr>
        <p:spPr>
          <a:xfrm>
            <a:off x="532261" y="4277724"/>
            <a:ext cx="3016157" cy="2166592"/>
          </a:xfrm>
          <a:prstGeom prst="foldedCorner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There is competition for students which means that I need to stand out through positive attitude and consistent effort</a:t>
            </a:r>
          </a:p>
        </p:txBody>
      </p:sp>
      <p:sp>
        <p:nvSpPr>
          <p:cNvPr id="8" name="Rectangle: Folded Corner 7">
            <a:extLst>
              <a:ext uri="{FF2B5EF4-FFF2-40B4-BE49-F238E27FC236}">
                <a16:creationId xmlns:a16="http://schemas.microsoft.com/office/drawing/2014/main" id="{087EC8F0-4D78-E312-317A-8383A8ACC654}"/>
              </a:ext>
            </a:extLst>
          </p:cNvPr>
          <p:cNvSpPr/>
          <p:nvPr/>
        </p:nvSpPr>
        <p:spPr>
          <a:xfrm>
            <a:off x="3787810" y="2228329"/>
            <a:ext cx="3016157" cy="2166592"/>
          </a:xfrm>
          <a:prstGeom prst="foldedCorner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Funding and Policies changing can impact services and stabilities of jobs therefore staying adaptable and informed is important</a:t>
            </a:r>
          </a:p>
        </p:txBody>
      </p:sp>
      <p:sp>
        <p:nvSpPr>
          <p:cNvPr id="10" name="Rectangle: Folded Corner 9">
            <a:extLst>
              <a:ext uri="{FF2B5EF4-FFF2-40B4-BE49-F238E27FC236}">
                <a16:creationId xmlns:a16="http://schemas.microsoft.com/office/drawing/2014/main" id="{0F7422AA-7401-C1CE-3682-7C1ED9DF9C88}"/>
              </a:ext>
            </a:extLst>
          </p:cNvPr>
          <p:cNvSpPr/>
          <p:nvPr/>
        </p:nvSpPr>
        <p:spPr>
          <a:xfrm>
            <a:off x="3787810" y="4509482"/>
            <a:ext cx="3016157" cy="2166592"/>
          </a:xfrm>
          <a:prstGeom prst="foldedCorner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Balancing work, study and personal life can be challenging, and I will need to manage my health, time and wellbeing effectively to maintain my motivation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20555B-40E1-C93B-2664-F67C2480F1E5}"/>
              </a:ext>
            </a:extLst>
          </p:cNvPr>
          <p:cNvSpPr txBox="1"/>
          <p:nvPr/>
        </p:nvSpPr>
        <p:spPr>
          <a:xfrm>
            <a:off x="9134362" y="5328025"/>
            <a:ext cx="231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000000"/>
                </a:highlight>
              </a:rPr>
              <a:t>Skills for Care (2023)</a:t>
            </a:r>
          </a:p>
        </p:txBody>
      </p:sp>
    </p:spTree>
    <p:extLst>
      <p:ext uri="{BB962C8B-B14F-4D97-AF65-F5344CB8AC3E}">
        <p14:creationId xmlns:p14="http://schemas.microsoft.com/office/powerpoint/2010/main" val="36407016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Summary &amp; Reflection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A42D59-EAD6-4F95-84F1-32A30F057856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/>
        <p:txBody>
          <a:bodyPr rtlCol="0"/>
          <a:lstStyle/>
          <a:p>
            <a:r>
              <a:rPr lang="en-GB" dirty="0"/>
              <a:t>Personal SWOT Analysis for Professional Development in Health and Social Care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259A0-0017-492F-A0DC-4B70C7052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05474"/>
            <a:ext cx="4500000" cy="663757"/>
          </a:xfrm>
        </p:spPr>
        <p:txBody>
          <a:bodyPr rtlCol="0"/>
          <a:lstStyle/>
          <a:p>
            <a:pPr algn="ctr" rtl="0"/>
            <a:r>
              <a:rPr lang="en-GB" dirty="0"/>
              <a:t>Build of Strengths &amp; Weaknesses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29800" y="1506234"/>
            <a:ext cx="4500000" cy="663757"/>
          </a:xfrm>
        </p:spPr>
        <p:txBody>
          <a:bodyPr rtlCol="0"/>
          <a:lstStyle/>
          <a:p>
            <a:pPr algn="ctr" rtl="0"/>
            <a:r>
              <a:rPr lang="en-GB" dirty="0"/>
              <a:t>Address Weaknesses Through Training &amp; Practice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447502" y="6401750"/>
            <a:ext cx="278418" cy="274324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7</a:t>
            </a:fld>
            <a:endParaRPr lang="en-GB"/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21D927A4-6C52-E443-B1FD-6F69677AF7D6}"/>
              </a:ext>
            </a:extLst>
          </p:cNvPr>
          <p:cNvSpPr txBox="1">
            <a:spLocks/>
          </p:cNvSpPr>
          <p:nvPr/>
        </p:nvSpPr>
        <p:spPr>
          <a:xfrm>
            <a:off x="432000" y="2257099"/>
            <a:ext cx="4500000" cy="663757"/>
          </a:xfrm>
          <a:prstGeom prst="rect">
            <a:avLst/>
          </a:prstGeom>
          <a:solidFill>
            <a:schemeClr val="tx1"/>
          </a:solidFill>
        </p:spPr>
        <p:txBody>
          <a:bodyPr vert="horz" lIns="180000" tIns="36000" rIns="0" bIns="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 spc="-15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Use Opportunities for Professional Growth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BC8BFD36-9434-8970-974F-1732EA64565A}"/>
              </a:ext>
            </a:extLst>
          </p:cNvPr>
          <p:cNvSpPr txBox="1">
            <a:spLocks/>
          </p:cNvSpPr>
          <p:nvPr/>
        </p:nvSpPr>
        <p:spPr>
          <a:xfrm>
            <a:off x="5129800" y="2257859"/>
            <a:ext cx="4500000" cy="663757"/>
          </a:xfrm>
          <a:prstGeom prst="rect">
            <a:avLst/>
          </a:prstGeom>
          <a:solidFill>
            <a:schemeClr val="tx1"/>
          </a:solidFill>
        </p:spPr>
        <p:txBody>
          <a:bodyPr vert="horz" lIns="180000" tIns="36000" rIns="0" bIns="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 spc="-15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Manage Threats with Resilience and Planning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19D6BE7-457F-A9C6-4E1B-23A4C3FD93CF}"/>
              </a:ext>
            </a:extLst>
          </p:cNvPr>
          <p:cNvSpPr txBox="1"/>
          <p:nvPr/>
        </p:nvSpPr>
        <p:spPr>
          <a:xfrm>
            <a:off x="873457" y="3248167"/>
            <a:ext cx="833878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 conclusion, my SWOT analysis has facilitated the identification of both personal and external factor that will influence y career journey. </a:t>
            </a:r>
          </a:p>
          <a:p>
            <a:pPr algn="ctr"/>
            <a:r>
              <a:rPr lang="en-GB" dirty="0"/>
              <a:t>I plan to utilise my strengths in empathy and communication to build confidence and resilience. I will focus on my weaknesses by gaining more experience through placements and refining my time management skills</a:t>
            </a:r>
          </a:p>
          <a:p>
            <a:pPr algn="ctr"/>
            <a:r>
              <a:rPr lang="en-GB" dirty="0"/>
              <a:t>I will maximise learning and networking opportunities to enhance my knowledge and prepare for future roles. </a:t>
            </a:r>
          </a:p>
          <a:p>
            <a:pPr algn="ctr"/>
            <a:r>
              <a:rPr lang="en-GB" dirty="0"/>
              <a:t>Ultimately, I will manage threats such as stress and competition through strategic planning, selfcare and professional support.</a:t>
            </a:r>
          </a:p>
          <a:p>
            <a:pPr algn="ctr"/>
            <a:r>
              <a:rPr lang="en-GB" dirty="0"/>
              <a:t>Overall. This reflection provides me with a clear understanding of how to develop into an effective and compassionate Social Worker.</a:t>
            </a:r>
          </a:p>
        </p:txBody>
      </p:sp>
    </p:spTree>
    <p:extLst>
      <p:ext uri="{BB962C8B-B14F-4D97-AF65-F5344CB8AC3E}">
        <p14:creationId xmlns:p14="http://schemas.microsoft.com/office/powerpoint/2010/main" val="31888378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202D98-AA1E-41BB-B94E-180311759C1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8</a:t>
            </a:fld>
            <a:endParaRPr lang="en-GB"/>
          </a:p>
        </p:txBody>
      </p:sp>
      <p:sp>
        <p:nvSpPr>
          <p:cNvPr id="8" name="Title 7" hidden="1">
            <a:extLst>
              <a:ext uri="{FF2B5EF4-FFF2-40B4-BE49-F238E27FC236}">
                <a16:creationId xmlns:a16="http://schemas.microsoft.com/office/drawing/2014/main" id="{D4D7552C-2487-44D3-B47B-039B6E9A6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Image SLide</a:t>
            </a:r>
          </a:p>
        </p:txBody>
      </p:sp>
      <p:pic>
        <p:nvPicPr>
          <p:cNvPr id="9" name="Picture Placeholder 8" descr="Running track with numbers">
            <a:extLst>
              <a:ext uri="{FF2B5EF4-FFF2-40B4-BE49-F238E27FC236}">
                <a16:creationId xmlns:a16="http://schemas.microsoft.com/office/drawing/2014/main" id="{0696A4C5-7918-4F00-8A44-96747CE8A92C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tretch>
            <a:fillRect/>
          </a:stretch>
        </p:blipFill>
        <p:spPr>
          <a:xfrm>
            <a:off x="6299200" y="432818"/>
            <a:ext cx="5472113" cy="5757614"/>
          </a:xfr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DE39506-94F5-9E78-8413-3291FF408549}"/>
              </a:ext>
            </a:extLst>
          </p:cNvPr>
          <p:cNvSpPr txBox="1">
            <a:spLocks/>
          </p:cNvSpPr>
          <p:nvPr/>
        </p:nvSpPr>
        <p:spPr>
          <a:xfrm>
            <a:off x="432000" y="432000"/>
            <a:ext cx="91980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 cap="all" spc="-1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DCCEB8-ABF7-7E61-609C-140F52815051}"/>
              </a:ext>
            </a:extLst>
          </p:cNvPr>
          <p:cNvSpPr txBox="1"/>
          <p:nvPr/>
        </p:nvSpPr>
        <p:spPr>
          <a:xfrm>
            <a:off x="432000" y="1187355"/>
            <a:ext cx="547211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Department of Health and Social Care (2021) The future of social work in England: A workforce strategy. London: DHSC</a:t>
            </a:r>
          </a:p>
          <a:p>
            <a:endParaRPr lang="en-GB" dirty="0"/>
          </a:p>
          <a:p>
            <a:r>
              <a:rPr lang="en-GB" dirty="0"/>
              <a:t>Skills for Care (2023) Social work education and training in England. Available at: </a:t>
            </a:r>
            <a:r>
              <a:rPr lang="en-GB" dirty="0">
                <a:hlinkClick r:id="rId4"/>
              </a:rPr>
              <a:t>https://www.skillsforcare.org.uk</a:t>
            </a:r>
            <a:r>
              <a:rPr lang="en-GB" dirty="0"/>
              <a:t> (Accessed 13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  <a:p>
            <a:endParaRPr lang="en-GB" dirty="0"/>
          </a:p>
          <a:p>
            <a:r>
              <a:rPr lang="en-GB" dirty="0"/>
              <a:t>Teoli D, Sanvictores T, An J. SWOT Analysis. (2023) Sep 4. In: </a:t>
            </a:r>
            <a:r>
              <a:rPr lang="en-GB" dirty="0" err="1"/>
              <a:t>StatPearls</a:t>
            </a:r>
            <a:r>
              <a:rPr lang="en-GB" dirty="0"/>
              <a:t>. Treasure Island (FL): </a:t>
            </a:r>
            <a:r>
              <a:rPr lang="en-GB" dirty="0" err="1"/>
              <a:t>StatPearls</a:t>
            </a:r>
            <a:r>
              <a:rPr lang="en-GB" dirty="0"/>
              <a:t> Publishing; 2025 Jan–. PMID: 30725987.</a:t>
            </a:r>
          </a:p>
        </p:txBody>
      </p:sp>
    </p:spTree>
    <p:extLst>
      <p:ext uri="{BB962C8B-B14F-4D97-AF65-F5344CB8AC3E}">
        <p14:creationId xmlns:p14="http://schemas.microsoft.com/office/powerpoint/2010/main" val="665219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F11A6B65-5A20-4F4D-ACBB-ED50132D457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9352CF6-0F22-45A8-B28B-37FAFCE5C5D6}"/>
              </a:ext>
            </a:extLst>
          </p:cNvPr>
          <p:cNvSpPr txBox="1"/>
          <p:nvPr/>
        </p:nvSpPr>
        <p:spPr>
          <a:xfrm>
            <a:off x="10251642" y="182562"/>
            <a:ext cx="1662546" cy="404658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1600" b="1" spc="-10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WOODGROVE</a:t>
            </a:r>
            <a:r>
              <a:rPr lang="en-GB" sz="1600" b="1" spc="-100">
                <a:solidFill>
                  <a:schemeClr val="accent1"/>
                </a:solidFill>
                <a:latin typeface="Corbel" panose="020B0503020204020204" pitchFamily="34" charset="0"/>
              </a:rPr>
              <a:t> </a:t>
            </a:r>
            <a:r>
              <a:rPr lang="en-GB" sz="1600" b="1" spc="-100">
                <a:solidFill>
                  <a:schemeClr val="tx1"/>
                </a:solidFill>
                <a:latin typeface="Corbel" panose="020B0503020204020204" pitchFamily="34" charset="0"/>
              </a:rPr>
              <a:t>BANK</a:t>
            </a:r>
          </a:p>
        </p:txBody>
      </p:sp>
    </p:spTree>
    <p:extLst>
      <p:ext uri="{BB962C8B-B14F-4D97-AF65-F5344CB8AC3E}">
        <p14:creationId xmlns:p14="http://schemas.microsoft.com/office/powerpoint/2010/main" val="41536783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5CB8B3"/>
      </a:accent1>
      <a:accent2>
        <a:srgbClr val="F5D66E"/>
      </a:accent2>
      <a:accent3>
        <a:srgbClr val="D78189"/>
      </a:accent3>
      <a:accent4>
        <a:srgbClr val="7030A0"/>
      </a:accent4>
      <a:accent5>
        <a:srgbClr val="0070C0"/>
      </a:accent5>
      <a:accent6>
        <a:srgbClr val="C4D36D"/>
      </a:accent6>
      <a:hlink>
        <a:srgbClr val="54C3BD"/>
      </a:hlink>
      <a:folHlink>
        <a:srgbClr val="54C3BD"/>
      </a:folHlink>
    </a:clrScheme>
    <a:fontScheme name="Custom 154">
      <a:majorFont>
        <a:latin typeface="Arial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30677756_TF67328976" id="{8D41288C-A143-4C55-A19F-9A38F7741759}" vid="{98B99BFD-3B7E-4AE0-80A8-38C1178D3A4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4934E25-8442-49E9-ABDF-3146C4145F3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1BBB5711-29E1-4F8E-81A0-7947C57B20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6CB1848-D3E0-4F10-B640-720BE758B85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{B266642B-5ED1-4138-8DF8-792EB1AB8C55}tf67328976_win32</Template>
  <TotalTime>293</TotalTime>
  <Words>912</Words>
  <Application>Microsoft Office PowerPoint</Application>
  <PresentationFormat>Widescreen</PresentationFormat>
  <Paragraphs>95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Corbel</vt:lpstr>
      <vt:lpstr>Times New Roman</vt:lpstr>
      <vt:lpstr>Office Theme</vt:lpstr>
      <vt:lpstr>Welcome To my presentation</vt:lpstr>
      <vt:lpstr>Introduction</vt:lpstr>
      <vt:lpstr>Strengths</vt:lpstr>
      <vt:lpstr>Weaknesses</vt:lpstr>
      <vt:lpstr>Opportunities</vt:lpstr>
      <vt:lpstr>Threats</vt:lpstr>
      <vt:lpstr>Summary &amp; Reflection</vt:lpstr>
      <vt:lpstr>Image SLide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Imran Khan (2428179)</dc:creator>
  <cp:lastModifiedBy>Mohammed Imran Khan (2428179)</cp:lastModifiedBy>
  <cp:revision>1</cp:revision>
  <dcterms:created xsi:type="dcterms:W3CDTF">2025-10-24T14:31:24Z</dcterms:created>
  <dcterms:modified xsi:type="dcterms:W3CDTF">2025-10-24T19:25:11Z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