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8" r:id="rId3"/>
    <p:sldId id="257" r:id="rId4"/>
    <p:sldId id="259" r:id="rId5"/>
    <p:sldId id="265" r:id="rId6"/>
    <p:sldId id="266" r:id="rId7"/>
    <p:sldId id="267"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158"/>
    <p:restoredTop sz="94694"/>
  </p:normalViewPr>
  <p:slideViewPr>
    <p:cSldViewPr snapToGrid="0" snapToObjects="1">
      <p:cViewPr varScale="1">
        <p:scale>
          <a:sx n="118" d="100"/>
          <a:sy n="118" d="100"/>
        </p:scale>
        <p:origin x="21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4F72DD-15EB-EB4E-8E61-C06457B25D1C}" type="datetimeFigureOut">
              <a:rPr lang="en-US" smtClean="0"/>
              <a:t>2/23/22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249304-EA92-0A4D-BA14-786C65C954B7}" type="slidenum">
              <a:rPr lang="en-US" smtClean="0"/>
              <a:t>‹#›</a:t>
            </a:fld>
            <a:endParaRPr lang="en-US"/>
          </a:p>
        </p:txBody>
      </p:sp>
    </p:spTree>
    <p:extLst>
      <p:ext uri="{BB962C8B-B14F-4D97-AF65-F5344CB8AC3E}">
        <p14:creationId xmlns:p14="http://schemas.microsoft.com/office/powerpoint/2010/main" val="367664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0ECE9-5F15-8042-9840-B8FED71DE7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88617D8-899F-B84F-90DF-1DCC79C9CA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C024D7A-3349-5043-9AA6-5760B2AE3F47}"/>
              </a:ext>
            </a:extLst>
          </p:cNvPr>
          <p:cNvSpPr>
            <a:spLocks noGrp="1"/>
          </p:cNvSpPr>
          <p:nvPr>
            <p:ph type="dt" sz="half" idx="10"/>
          </p:nvPr>
        </p:nvSpPr>
        <p:spPr/>
        <p:txBody>
          <a:bodyPr/>
          <a:lstStyle/>
          <a:p>
            <a:fld id="{3366AB17-1452-7D41-A081-181C688708E0}" type="datetime1">
              <a:rPr lang="en-GB" smtClean="0"/>
              <a:t>23/02/2022</a:t>
            </a:fld>
            <a:endParaRPr lang="en-US"/>
          </a:p>
        </p:txBody>
      </p:sp>
      <p:sp>
        <p:nvSpPr>
          <p:cNvPr id="5" name="Footer Placeholder 4">
            <a:extLst>
              <a:ext uri="{FF2B5EF4-FFF2-40B4-BE49-F238E27FC236}">
                <a16:creationId xmlns:a16="http://schemas.microsoft.com/office/drawing/2014/main" id="{3F8F213B-6145-4247-A287-D7D3BD360A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EE9248-9F40-264A-A4F9-65271EFE93A5}"/>
              </a:ext>
            </a:extLst>
          </p:cNvPr>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3358493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4CB6-B6E1-4040-8D7D-86032782479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BC6177E-2438-FC43-8AC8-A15B20F1010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A4BD79-1DF1-F047-B5C2-7967D820998F}"/>
              </a:ext>
            </a:extLst>
          </p:cNvPr>
          <p:cNvSpPr>
            <a:spLocks noGrp="1"/>
          </p:cNvSpPr>
          <p:nvPr>
            <p:ph type="dt" sz="half" idx="10"/>
          </p:nvPr>
        </p:nvSpPr>
        <p:spPr/>
        <p:txBody>
          <a:bodyPr/>
          <a:lstStyle/>
          <a:p>
            <a:fld id="{B251177F-7C1A-8E48-BB96-7FD9892158B3}" type="datetime1">
              <a:rPr lang="en-GB" smtClean="0"/>
              <a:t>23/02/2022</a:t>
            </a:fld>
            <a:endParaRPr lang="en-US"/>
          </a:p>
        </p:txBody>
      </p:sp>
      <p:sp>
        <p:nvSpPr>
          <p:cNvPr id="5" name="Footer Placeholder 4">
            <a:extLst>
              <a:ext uri="{FF2B5EF4-FFF2-40B4-BE49-F238E27FC236}">
                <a16:creationId xmlns:a16="http://schemas.microsoft.com/office/drawing/2014/main" id="{615AC1D8-DD26-834A-9818-E85828C9BB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5AD672-03DD-924E-9C3B-07BBA93834D9}"/>
              </a:ext>
            </a:extLst>
          </p:cNvPr>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942564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A6381-F909-6742-A0BA-850ABDAC7C9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D30D127-8A80-244D-AF03-3AFB679771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FB89EE-E924-F148-A470-88281A0B1766}"/>
              </a:ext>
            </a:extLst>
          </p:cNvPr>
          <p:cNvSpPr>
            <a:spLocks noGrp="1"/>
          </p:cNvSpPr>
          <p:nvPr>
            <p:ph type="dt" sz="half" idx="10"/>
          </p:nvPr>
        </p:nvSpPr>
        <p:spPr/>
        <p:txBody>
          <a:bodyPr/>
          <a:lstStyle/>
          <a:p>
            <a:fld id="{CE2CA1F4-AEC2-3D43-9F12-60B8249A7E75}" type="datetime1">
              <a:rPr lang="en-GB" smtClean="0"/>
              <a:t>23/02/2022</a:t>
            </a:fld>
            <a:endParaRPr lang="en-US"/>
          </a:p>
        </p:txBody>
      </p:sp>
      <p:sp>
        <p:nvSpPr>
          <p:cNvPr id="5" name="Footer Placeholder 4">
            <a:extLst>
              <a:ext uri="{FF2B5EF4-FFF2-40B4-BE49-F238E27FC236}">
                <a16:creationId xmlns:a16="http://schemas.microsoft.com/office/drawing/2014/main" id="{67B0F889-907D-9347-B6F1-B907898EC3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8F9414-87F8-5447-B347-FAC0B777020C}"/>
              </a:ext>
            </a:extLst>
          </p:cNvPr>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627716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57988-E7A7-DD44-B9AB-5063E6DDFFD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0FBC3C7-27B2-DA47-810A-3A41B746E2A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F5DB035-67D0-DC40-AAA1-03546FAE0D1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C3636EE-D171-6249-AF67-60053FD6AF8F}"/>
              </a:ext>
            </a:extLst>
          </p:cNvPr>
          <p:cNvSpPr>
            <a:spLocks noGrp="1"/>
          </p:cNvSpPr>
          <p:nvPr>
            <p:ph type="dt" sz="half" idx="10"/>
          </p:nvPr>
        </p:nvSpPr>
        <p:spPr/>
        <p:txBody>
          <a:bodyPr/>
          <a:lstStyle/>
          <a:p>
            <a:fld id="{350F3D32-9F11-1447-9866-F20F72756BD2}" type="datetime1">
              <a:rPr lang="en-GB" smtClean="0"/>
              <a:t>23/02/2022</a:t>
            </a:fld>
            <a:endParaRPr lang="en-US"/>
          </a:p>
        </p:txBody>
      </p:sp>
      <p:sp>
        <p:nvSpPr>
          <p:cNvPr id="6" name="Footer Placeholder 5">
            <a:extLst>
              <a:ext uri="{FF2B5EF4-FFF2-40B4-BE49-F238E27FC236}">
                <a16:creationId xmlns:a16="http://schemas.microsoft.com/office/drawing/2014/main" id="{6BDD8CE7-6202-5A47-9871-71E3C78671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B06DCB-D2BE-254C-BFCA-209EAC0BF8F3}"/>
              </a:ext>
            </a:extLst>
          </p:cNvPr>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675472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3AFAA-C20C-3E43-91E9-2BC1AF00FEE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B5264F-9E86-9B4F-A363-177913B7D2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93CCEAE-41B8-8349-A53D-2FAA2D030D8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4D696C7-4716-4D4B-8E7A-D4A26514FC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77D9354-F620-DE42-9C28-50F0B462D0F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15FAE58-4ACC-C849-91E2-B68CCFB6299E}"/>
              </a:ext>
            </a:extLst>
          </p:cNvPr>
          <p:cNvSpPr>
            <a:spLocks noGrp="1"/>
          </p:cNvSpPr>
          <p:nvPr>
            <p:ph type="dt" sz="half" idx="10"/>
          </p:nvPr>
        </p:nvSpPr>
        <p:spPr/>
        <p:txBody>
          <a:bodyPr/>
          <a:lstStyle/>
          <a:p>
            <a:fld id="{156CDF73-8BE2-FC49-AA2A-A11E6545113A}" type="datetime1">
              <a:rPr lang="en-GB" smtClean="0"/>
              <a:t>23/02/2022</a:t>
            </a:fld>
            <a:endParaRPr lang="en-US"/>
          </a:p>
        </p:txBody>
      </p:sp>
      <p:sp>
        <p:nvSpPr>
          <p:cNvPr id="8" name="Footer Placeholder 7">
            <a:extLst>
              <a:ext uri="{FF2B5EF4-FFF2-40B4-BE49-F238E27FC236}">
                <a16:creationId xmlns:a16="http://schemas.microsoft.com/office/drawing/2014/main" id="{301B578F-571E-B042-A020-AAB135DB089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A955D78-ECBA-5C4E-B014-1268FFBCF821}"/>
              </a:ext>
            </a:extLst>
          </p:cNvPr>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3055713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73C9E-F48D-764B-A8B8-158F1B98164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7A7AF60-2898-B441-8DD3-6F8F146356C6}"/>
              </a:ext>
            </a:extLst>
          </p:cNvPr>
          <p:cNvSpPr>
            <a:spLocks noGrp="1"/>
          </p:cNvSpPr>
          <p:nvPr>
            <p:ph type="dt" sz="half" idx="10"/>
          </p:nvPr>
        </p:nvSpPr>
        <p:spPr/>
        <p:txBody>
          <a:bodyPr/>
          <a:lstStyle/>
          <a:p>
            <a:fld id="{47784B74-BBA9-2B4F-9613-2AF23F89BFF0}" type="datetime1">
              <a:rPr lang="en-GB" smtClean="0"/>
              <a:t>23/02/2022</a:t>
            </a:fld>
            <a:endParaRPr lang="en-US"/>
          </a:p>
        </p:txBody>
      </p:sp>
      <p:sp>
        <p:nvSpPr>
          <p:cNvPr id="4" name="Footer Placeholder 3">
            <a:extLst>
              <a:ext uri="{FF2B5EF4-FFF2-40B4-BE49-F238E27FC236}">
                <a16:creationId xmlns:a16="http://schemas.microsoft.com/office/drawing/2014/main" id="{7C5D0512-5705-E14F-9033-E65D447E00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8A17A0F-51E4-3D4C-A716-ACEF8952F052}"/>
              </a:ext>
            </a:extLst>
          </p:cNvPr>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4092640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1D7C5C-C53E-3D4E-BD0D-893EA15D75EC}"/>
              </a:ext>
            </a:extLst>
          </p:cNvPr>
          <p:cNvSpPr>
            <a:spLocks noGrp="1"/>
          </p:cNvSpPr>
          <p:nvPr>
            <p:ph type="dt" sz="half" idx="10"/>
          </p:nvPr>
        </p:nvSpPr>
        <p:spPr/>
        <p:txBody>
          <a:bodyPr/>
          <a:lstStyle/>
          <a:p>
            <a:fld id="{5277AA52-41A8-BC47-BCB5-13450AA3711B}" type="datetime1">
              <a:rPr lang="en-GB" smtClean="0"/>
              <a:t>23/02/2022</a:t>
            </a:fld>
            <a:endParaRPr lang="en-US"/>
          </a:p>
        </p:txBody>
      </p:sp>
      <p:sp>
        <p:nvSpPr>
          <p:cNvPr id="3" name="Footer Placeholder 2">
            <a:extLst>
              <a:ext uri="{FF2B5EF4-FFF2-40B4-BE49-F238E27FC236}">
                <a16:creationId xmlns:a16="http://schemas.microsoft.com/office/drawing/2014/main" id="{727AB30D-D90E-DC4B-986E-FBC9D6D7ED5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E2A652-F4D8-0142-9809-FFE304C7558F}"/>
              </a:ext>
            </a:extLst>
          </p:cNvPr>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3182396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F7617-F604-D341-A82C-8E3E784887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671E88B-59AC-924F-845F-58452D45DB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B060003-1528-214D-8505-F025C0B64D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5D8507-FE9E-0F46-8F98-E3E28C7A2F31}"/>
              </a:ext>
            </a:extLst>
          </p:cNvPr>
          <p:cNvSpPr>
            <a:spLocks noGrp="1"/>
          </p:cNvSpPr>
          <p:nvPr>
            <p:ph type="dt" sz="half" idx="10"/>
          </p:nvPr>
        </p:nvSpPr>
        <p:spPr/>
        <p:txBody>
          <a:bodyPr/>
          <a:lstStyle/>
          <a:p>
            <a:fld id="{29E11841-6873-3A44-AA05-59760A8C971B}" type="datetime1">
              <a:rPr lang="en-GB" smtClean="0"/>
              <a:t>23/02/2022</a:t>
            </a:fld>
            <a:endParaRPr lang="en-US"/>
          </a:p>
        </p:txBody>
      </p:sp>
      <p:sp>
        <p:nvSpPr>
          <p:cNvPr id="6" name="Footer Placeholder 5">
            <a:extLst>
              <a:ext uri="{FF2B5EF4-FFF2-40B4-BE49-F238E27FC236}">
                <a16:creationId xmlns:a16="http://schemas.microsoft.com/office/drawing/2014/main" id="{2680EEDA-5570-534C-94FE-58BB47D5CA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6D4266-AC69-944C-93A6-94A37E768E06}"/>
              </a:ext>
            </a:extLst>
          </p:cNvPr>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428388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CB4FD-48C1-1043-A123-F52012BEB5F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09CFB1-B92D-4C46-8826-5915436B1E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997787C-FA9F-0048-B2E0-A25A2E6251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F510F1-4412-2B4F-A0E2-D8613E2BE683}"/>
              </a:ext>
            </a:extLst>
          </p:cNvPr>
          <p:cNvSpPr>
            <a:spLocks noGrp="1"/>
          </p:cNvSpPr>
          <p:nvPr>
            <p:ph type="dt" sz="half" idx="10"/>
          </p:nvPr>
        </p:nvSpPr>
        <p:spPr/>
        <p:txBody>
          <a:bodyPr/>
          <a:lstStyle/>
          <a:p>
            <a:fld id="{31FDFA48-273A-8A40-8EC4-0208BFE4526F}" type="datetime1">
              <a:rPr lang="en-GB" smtClean="0"/>
              <a:t>23/02/2022</a:t>
            </a:fld>
            <a:endParaRPr lang="en-US"/>
          </a:p>
        </p:txBody>
      </p:sp>
      <p:sp>
        <p:nvSpPr>
          <p:cNvPr id="6" name="Footer Placeholder 5">
            <a:extLst>
              <a:ext uri="{FF2B5EF4-FFF2-40B4-BE49-F238E27FC236}">
                <a16:creationId xmlns:a16="http://schemas.microsoft.com/office/drawing/2014/main" id="{DB5D52EB-C01C-B14E-B75D-91420E9DA5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716ABF-CA4B-8543-B9FF-3518351F7374}"/>
              </a:ext>
            </a:extLst>
          </p:cNvPr>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1973001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3F621-0C98-AB4D-830F-A1DC354BAFB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5F154DB-ECB7-3E47-9650-69BB4F1DBB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027816-6E10-EC4E-82BC-AB4BE8FC7357}"/>
              </a:ext>
            </a:extLst>
          </p:cNvPr>
          <p:cNvSpPr>
            <a:spLocks noGrp="1"/>
          </p:cNvSpPr>
          <p:nvPr>
            <p:ph type="dt" sz="half" idx="10"/>
          </p:nvPr>
        </p:nvSpPr>
        <p:spPr/>
        <p:txBody>
          <a:bodyPr/>
          <a:lstStyle/>
          <a:p>
            <a:fld id="{03135BB4-78F1-A148-8676-76BB4FC7792D}" type="datetime1">
              <a:rPr lang="en-GB" smtClean="0"/>
              <a:t>23/02/2022</a:t>
            </a:fld>
            <a:endParaRPr lang="en-US"/>
          </a:p>
        </p:txBody>
      </p:sp>
      <p:sp>
        <p:nvSpPr>
          <p:cNvPr id="5" name="Footer Placeholder 4">
            <a:extLst>
              <a:ext uri="{FF2B5EF4-FFF2-40B4-BE49-F238E27FC236}">
                <a16:creationId xmlns:a16="http://schemas.microsoft.com/office/drawing/2014/main" id="{E1AAA85C-742E-F94B-99A0-9C504C951A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273D66-31DD-C947-8D04-3C01C6C1FE69}"/>
              </a:ext>
            </a:extLst>
          </p:cNvPr>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284482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84FEA2-6C1F-394E-B484-EB66A7BFC2A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2DAA3A-158C-F241-ACD6-7552A06EEC5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42C15E-ACDE-2B42-A766-0E69CE1803D4}"/>
              </a:ext>
            </a:extLst>
          </p:cNvPr>
          <p:cNvSpPr>
            <a:spLocks noGrp="1"/>
          </p:cNvSpPr>
          <p:nvPr>
            <p:ph type="dt" sz="half" idx="10"/>
          </p:nvPr>
        </p:nvSpPr>
        <p:spPr/>
        <p:txBody>
          <a:bodyPr/>
          <a:lstStyle/>
          <a:p>
            <a:fld id="{AEBFFC44-76F6-5646-924F-1E43B4D31907}" type="datetime1">
              <a:rPr lang="en-GB" smtClean="0"/>
              <a:t>23/02/2022</a:t>
            </a:fld>
            <a:endParaRPr lang="en-US"/>
          </a:p>
        </p:txBody>
      </p:sp>
      <p:sp>
        <p:nvSpPr>
          <p:cNvPr id="5" name="Footer Placeholder 4">
            <a:extLst>
              <a:ext uri="{FF2B5EF4-FFF2-40B4-BE49-F238E27FC236}">
                <a16:creationId xmlns:a16="http://schemas.microsoft.com/office/drawing/2014/main" id="{075CC430-39B8-C745-A0F7-2C83BFDDB0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FC0751-F77C-B743-8C9D-77DFB04ABC7F}"/>
              </a:ext>
            </a:extLst>
          </p:cNvPr>
          <p:cNvSpPr>
            <a:spLocks noGrp="1"/>
          </p:cNvSpPr>
          <p:nvPr>
            <p:ph type="sldNum" sz="quarter" idx="12"/>
          </p:nvPr>
        </p:nvSpPr>
        <p:spPr/>
        <p:txBody>
          <a:bodyPr/>
          <a:lstStyle/>
          <a:p>
            <a:fld id="{28F9E9C8-D5EA-C644-8C07-3D590C7AAC39}" type="slidenum">
              <a:rPr lang="en-US" smtClean="0"/>
              <a:t>‹#›</a:t>
            </a:fld>
            <a:endParaRPr lang="en-US"/>
          </a:p>
        </p:txBody>
      </p:sp>
    </p:spTree>
    <p:extLst>
      <p:ext uri="{BB962C8B-B14F-4D97-AF65-F5344CB8AC3E}">
        <p14:creationId xmlns:p14="http://schemas.microsoft.com/office/powerpoint/2010/main" val="769418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ADCAD4-114F-E949-AEFB-5EEB81196A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18096A6-B9BF-094E-BBC8-16AF73C3C6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9BE8EB-36E2-5946-9158-C4198DECD5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E78F63-ACF6-8A40-9D08-DC33494EA4C9}" type="datetime1">
              <a:rPr lang="en-GB" smtClean="0"/>
              <a:t>23/02/2022</a:t>
            </a:fld>
            <a:endParaRPr lang="en-US"/>
          </a:p>
        </p:txBody>
      </p:sp>
      <p:sp>
        <p:nvSpPr>
          <p:cNvPr id="5" name="Footer Placeholder 4">
            <a:extLst>
              <a:ext uri="{FF2B5EF4-FFF2-40B4-BE49-F238E27FC236}">
                <a16:creationId xmlns:a16="http://schemas.microsoft.com/office/drawing/2014/main" id="{5A1F4635-39EC-DF43-8BA8-5C8FD0E3BA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3A784E-1130-4641-9223-C5658331AB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F9E9C8-D5EA-C644-8C07-3D590C7AAC39}" type="slidenum">
              <a:rPr lang="en-US" smtClean="0"/>
              <a:t>‹#›</a:t>
            </a:fld>
            <a:endParaRPr lang="en-US"/>
          </a:p>
        </p:txBody>
      </p:sp>
    </p:spTree>
    <p:extLst>
      <p:ext uri="{BB962C8B-B14F-4D97-AF65-F5344CB8AC3E}">
        <p14:creationId xmlns:p14="http://schemas.microsoft.com/office/powerpoint/2010/main" val="3898138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tservices.manchester.ac.uk/ourservices/popular/microsoft365/onedrive/" TargetMode="External"/><Relationship Id="rId2" Type="http://schemas.openxmlformats.org/officeDocument/2006/relationships/hyperlink" Target="https://engage.dhsc.gov.uk/digital/tools/" TargetMode="External"/><Relationship Id="rId1" Type="http://schemas.openxmlformats.org/officeDocument/2006/relationships/slideLayout" Target="../slideLayouts/slideLayout2.xml"/><Relationship Id="rId4" Type="http://schemas.openxmlformats.org/officeDocument/2006/relationships/hyperlink" Target="https://www.microsoft.com/en-us/microsoft-teams/education"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4" descr="Robot operating a machine">
            <a:extLst>
              <a:ext uri="{FF2B5EF4-FFF2-40B4-BE49-F238E27FC236}">
                <a16:creationId xmlns:a16="http://schemas.microsoft.com/office/drawing/2014/main" id="{E084F732-F622-4611-A049-705DE03F7520}"/>
              </a:ext>
            </a:extLst>
          </p:cNvPr>
          <p:cNvPicPr>
            <a:picLocks noChangeAspect="1"/>
          </p:cNvPicPr>
          <p:nvPr/>
        </p:nvPicPr>
        <p:blipFill rotWithShape="1">
          <a:blip r:embed="rId2"/>
          <a:srcRect r="2989"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2A0FDC-5D30-B543-B619-EBF8F29A289E}"/>
              </a:ext>
            </a:extLst>
          </p:cNvPr>
          <p:cNvSpPr>
            <a:spLocks noGrp="1"/>
          </p:cNvSpPr>
          <p:nvPr>
            <p:ph type="ctrTitle"/>
          </p:nvPr>
        </p:nvSpPr>
        <p:spPr>
          <a:xfrm>
            <a:off x="283083" y="1266613"/>
            <a:ext cx="3591306" cy="1741084"/>
          </a:xfrm>
        </p:spPr>
        <p:txBody>
          <a:bodyPr vert="horz" lIns="91440" tIns="45720" rIns="91440" bIns="45720" rtlCol="0" anchor="b">
            <a:normAutofit/>
          </a:bodyPr>
          <a:lstStyle/>
          <a:p>
            <a:r>
              <a:rPr lang="en-US" sz="2800" b="1" u="sng" dirty="0"/>
              <a:t>How do use technology to collaborate at UWTSD</a:t>
            </a:r>
            <a:br>
              <a:rPr lang="en-US" sz="2800" dirty="0"/>
            </a:br>
            <a:r>
              <a:rPr lang="en-US" sz="1800" dirty="0"/>
              <a:t>Digital Skills and Research Methods </a:t>
            </a:r>
            <a:br>
              <a:rPr lang="en-US" sz="1800" dirty="0"/>
            </a:br>
            <a:r>
              <a:rPr lang="en-US" sz="1800" dirty="0"/>
              <a:t>Module code </a:t>
            </a:r>
            <a:r>
              <a:rPr lang="en-US" sz="1800" b="1" dirty="0"/>
              <a:t>BMSW4003</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2CF89006-E747-9446-96D4-CBA4373A803C}"/>
              </a:ext>
            </a:extLst>
          </p:cNvPr>
          <p:cNvSpPr>
            <a:spLocks noGrp="1"/>
          </p:cNvSpPr>
          <p:nvPr>
            <p:ph type="subTitle" idx="1"/>
          </p:nvPr>
        </p:nvSpPr>
        <p:spPr>
          <a:xfrm>
            <a:off x="371094" y="4847674"/>
            <a:ext cx="3870706" cy="1356360"/>
          </a:xfrm>
        </p:spPr>
        <p:txBody>
          <a:bodyPr vert="horz" lIns="91440" tIns="45720" rIns="91440" bIns="45720" rtlCol="0" anchor="t">
            <a:normAutofit/>
          </a:bodyPr>
          <a:lstStyle/>
          <a:p>
            <a:pPr indent="-228600" algn="l">
              <a:buFont typeface="Arial" panose="020B0604020202020204" pitchFamily="34" charset="0"/>
              <a:buChar char="•"/>
            </a:pPr>
            <a:r>
              <a:rPr lang="en-US" sz="1700" dirty="0" err="1"/>
              <a:t>Steliana</a:t>
            </a:r>
            <a:r>
              <a:rPr lang="en-US" sz="1700" dirty="0"/>
              <a:t> Stan 2123020</a:t>
            </a:r>
          </a:p>
          <a:p>
            <a:pPr indent="-228600" algn="l">
              <a:buFont typeface="Arial" panose="020B0604020202020204" pitchFamily="34" charset="0"/>
              <a:buChar char="•"/>
            </a:pPr>
            <a:r>
              <a:rPr lang="en-US" sz="1700" dirty="0"/>
              <a:t>Zainab Sesay 2119599</a:t>
            </a:r>
          </a:p>
          <a:p>
            <a:pPr indent="-228600" algn="l">
              <a:buFont typeface="Arial" panose="020B0604020202020204" pitchFamily="34" charset="0"/>
              <a:buChar char="•"/>
            </a:pPr>
            <a:r>
              <a:rPr lang="en-US" sz="1700" dirty="0" err="1"/>
              <a:t>Quratulain</a:t>
            </a:r>
            <a:r>
              <a:rPr lang="en-US" sz="1700" dirty="0"/>
              <a:t> </a:t>
            </a:r>
            <a:r>
              <a:rPr lang="en-US" sz="1700" dirty="0" err="1"/>
              <a:t>Kayani</a:t>
            </a:r>
            <a:r>
              <a:rPr lang="en-US" sz="1700" dirty="0"/>
              <a:t> 2118247</a:t>
            </a:r>
            <a:br>
              <a:rPr lang="en-US" sz="1700" dirty="0"/>
            </a:br>
            <a:r>
              <a:rPr lang="en-US" sz="1700" dirty="0"/>
              <a:t>Lecturer name </a:t>
            </a:r>
            <a:r>
              <a:rPr lang="en-US" sz="1700" dirty="0" err="1"/>
              <a:t>Munodzinesa</a:t>
            </a:r>
            <a:r>
              <a:rPr lang="en-US" sz="1700" dirty="0"/>
              <a:t> </a:t>
            </a:r>
            <a:r>
              <a:rPr lang="en-US" sz="1700" dirty="0" err="1"/>
              <a:t>Zuwirai</a:t>
            </a:r>
            <a:endParaRPr lang="en-US" sz="1700" dirty="0"/>
          </a:p>
          <a:p>
            <a:pPr indent="-228600" algn="l">
              <a:buFont typeface="Arial" panose="020B0604020202020204" pitchFamily="34" charset="0"/>
              <a:buChar char="•"/>
            </a:pPr>
            <a:endParaRPr lang="en-US" sz="1700" dirty="0"/>
          </a:p>
        </p:txBody>
      </p:sp>
      <p:sp>
        <p:nvSpPr>
          <p:cNvPr id="4" name="Slide Number Placeholder 3">
            <a:extLst>
              <a:ext uri="{FF2B5EF4-FFF2-40B4-BE49-F238E27FC236}">
                <a16:creationId xmlns:a16="http://schemas.microsoft.com/office/drawing/2014/main" id="{ED59383E-B147-6447-9E5E-581651AA167E}"/>
              </a:ext>
            </a:extLst>
          </p:cNvPr>
          <p:cNvSpPr>
            <a:spLocks noGrp="1"/>
          </p:cNvSpPr>
          <p:nvPr>
            <p:ph type="sldNum" sz="quarter" idx="12"/>
          </p:nvPr>
        </p:nvSpPr>
        <p:spPr/>
        <p:txBody>
          <a:bodyPr/>
          <a:lstStyle/>
          <a:p>
            <a:fld id="{28F9E9C8-D5EA-C644-8C07-3D590C7AAC39}" type="slidenum">
              <a:rPr lang="en-US" smtClean="0"/>
              <a:t>1</a:t>
            </a:fld>
            <a:endParaRPr lang="en-US"/>
          </a:p>
        </p:txBody>
      </p:sp>
    </p:spTree>
    <p:extLst>
      <p:ext uri="{BB962C8B-B14F-4D97-AF65-F5344CB8AC3E}">
        <p14:creationId xmlns:p14="http://schemas.microsoft.com/office/powerpoint/2010/main" val="35647303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barn(inVertical)">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FDFC89-36C1-364B-B0D5-47004590E3E3}"/>
              </a:ext>
            </a:extLst>
          </p:cNvPr>
          <p:cNvSpPr>
            <a:spLocks noGrp="1"/>
          </p:cNvSpPr>
          <p:nvPr>
            <p:ph type="title"/>
          </p:nvPr>
        </p:nvSpPr>
        <p:spPr>
          <a:xfrm>
            <a:off x="643467" y="321734"/>
            <a:ext cx="10905066" cy="1135737"/>
          </a:xfrm>
        </p:spPr>
        <p:txBody>
          <a:bodyPr>
            <a:normAutofit/>
          </a:bodyPr>
          <a:lstStyle/>
          <a:p>
            <a:r>
              <a:rPr lang="en-US" sz="3600" dirty="0"/>
              <a:t>Introduction </a:t>
            </a:r>
          </a:p>
        </p:txBody>
      </p:sp>
      <p:sp>
        <p:nvSpPr>
          <p:cNvPr id="3" name="Content Placeholder 2">
            <a:extLst>
              <a:ext uri="{FF2B5EF4-FFF2-40B4-BE49-F238E27FC236}">
                <a16:creationId xmlns:a16="http://schemas.microsoft.com/office/drawing/2014/main" id="{078879A4-F948-F044-9125-2F0678F4BF3A}"/>
              </a:ext>
            </a:extLst>
          </p:cNvPr>
          <p:cNvSpPr>
            <a:spLocks noGrp="1"/>
          </p:cNvSpPr>
          <p:nvPr>
            <p:ph idx="1"/>
          </p:nvPr>
        </p:nvSpPr>
        <p:spPr>
          <a:xfrm>
            <a:off x="643466" y="1782981"/>
            <a:ext cx="10508010" cy="4436844"/>
          </a:xfrm>
        </p:spPr>
        <p:txBody>
          <a:bodyPr>
            <a:normAutofit fontScale="55000" lnSpcReduction="20000"/>
          </a:bodyPr>
          <a:lstStyle/>
          <a:p>
            <a:pPr marL="0" indent="0">
              <a:buNone/>
            </a:pPr>
            <a:endParaRPr lang="en-US" sz="3000" dirty="0">
              <a:latin typeface="Arial" panose="020B0604020202020204" pitchFamily="34" charset="0"/>
              <a:cs typeface="Arial" panose="020B0604020202020204" pitchFamily="34" charset="0"/>
            </a:endParaRPr>
          </a:p>
          <a:p>
            <a:pPr marL="0" indent="0">
              <a:buNone/>
            </a:pPr>
            <a:r>
              <a:rPr lang="en-US" sz="3000" dirty="0">
                <a:latin typeface="Arial" panose="020B0604020202020204" pitchFamily="34" charset="0"/>
                <a:cs typeface="Arial" panose="020B0604020202020204" pitchFamily="34" charset="0"/>
              </a:rPr>
              <a:t>Our group chose to present the below question:</a:t>
            </a:r>
          </a:p>
          <a:p>
            <a:pPr marL="0" indent="0">
              <a:buNone/>
            </a:pPr>
            <a:endParaRPr lang="en-US" sz="3200" dirty="0">
              <a:latin typeface="Arial" panose="020B0604020202020204" pitchFamily="34" charset="0"/>
              <a:cs typeface="Arial" panose="020B0604020202020204" pitchFamily="34" charset="0"/>
            </a:endParaRPr>
          </a:p>
          <a:p>
            <a:pPr marL="0" indent="0" algn="ctr">
              <a:buNone/>
            </a:pPr>
            <a:br>
              <a:rPr lang="en-GB" sz="3200" b="1" dirty="0">
                <a:latin typeface="Arial" panose="020B0604020202020204" pitchFamily="34" charset="0"/>
                <a:cs typeface="Arial" panose="020B0604020202020204" pitchFamily="34" charset="0"/>
              </a:rPr>
            </a:br>
            <a:r>
              <a:rPr lang="en-US" sz="5700" dirty="0">
                <a:latin typeface="Arial" panose="020B0604020202020204" pitchFamily="34" charset="0"/>
                <a:cs typeface="Arial" panose="020B0604020202020204" pitchFamily="34" charset="0"/>
              </a:rPr>
              <a:t>Which digital tool is most commonly  used for</a:t>
            </a:r>
          </a:p>
          <a:p>
            <a:pPr marL="0" indent="0" algn="ctr">
              <a:buNone/>
            </a:pPr>
            <a:r>
              <a:rPr lang="en-US" sz="5700" dirty="0">
                <a:latin typeface="Arial" panose="020B0604020202020204" pitchFamily="34" charset="0"/>
                <a:cs typeface="Arial" panose="020B0604020202020204" pitchFamily="34" charset="0"/>
              </a:rPr>
              <a:t> collaboration at UWTSD ?</a:t>
            </a:r>
          </a:p>
          <a:p>
            <a:pPr marL="0" indent="0">
              <a:buNone/>
            </a:pP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                                                                        </a:t>
            </a:r>
          </a:p>
          <a:p>
            <a:pPr marL="0" indent="0">
              <a:buNone/>
            </a:pPr>
            <a:endParaRPr lang="en-US" sz="2000" dirty="0"/>
          </a:p>
          <a:p>
            <a:pPr marL="0" indent="0">
              <a:buNone/>
            </a:pPr>
            <a:endParaRPr lang="en-US" sz="2000" dirty="0"/>
          </a:p>
          <a:p>
            <a:pPr marL="0" indent="0">
              <a:buNone/>
            </a:pPr>
            <a:endParaRPr lang="en-US" sz="2000" dirty="0"/>
          </a:p>
          <a:p>
            <a:pPr marL="0" indent="0">
              <a:buNone/>
            </a:pPr>
            <a:endParaRPr lang="en-US" sz="2000" dirty="0"/>
          </a:p>
          <a:p>
            <a:pPr marL="0" indent="0">
              <a:buNone/>
            </a:pPr>
            <a:r>
              <a:rPr lang="en-US" sz="2000" dirty="0"/>
              <a:t>                                                                                                                                                                                                                                                                                        </a:t>
            </a:r>
            <a:r>
              <a:rPr lang="en-US" sz="2000" dirty="0" err="1"/>
              <a:t>Steliana</a:t>
            </a:r>
            <a:r>
              <a:rPr lang="en-US" sz="2000" dirty="0"/>
              <a:t> Stan</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6001BC3B-644C-DA47-B35D-568D0EC29EC8}"/>
              </a:ext>
            </a:extLst>
          </p:cNvPr>
          <p:cNvSpPr>
            <a:spLocks noGrp="1"/>
          </p:cNvSpPr>
          <p:nvPr>
            <p:ph type="sldNum" sz="quarter" idx="12"/>
          </p:nvPr>
        </p:nvSpPr>
        <p:spPr/>
        <p:txBody>
          <a:bodyPr/>
          <a:lstStyle/>
          <a:p>
            <a:fld id="{28F9E9C8-D5EA-C644-8C07-3D590C7AAC39}" type="slidenum">
              <a:rPr lang="en-US" smtClean="0"/>
              <a:t>2</a:t>
            </a:fld>
            <a:endParaRPr lang="en-US"/>
          </a:p>
        </p:txBody>
      </p:sp>
    </p:spTree>
    <p:extLst>
      <p:ext uri="{BB962C8B-B14F-4D97-AF65-F5344CB8AC3E}">
        <p14:creationId xmlns:p14="http://schemas.microsoft.com/office/powerpoint/2010/main" val="1261226173"/>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circle(in)">
                                      <p:cBhvr>
                                        <p:cTn id="7" dur="40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circle(in)">
                                      <p:cBhvr>
                                        <p:cTn id="12" dur="4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5CDAA5-CDBE-2F40-B4A7-4A4DB00EBB86}"/>
              </a:ext>
            </a:extLst>
          </p:cNvPr>
          <p:cNvSpPr>
            <a:spLocks noGrp="1"/>
          </p:cNvSpPr>
          <p:nvPr>
            <p:ph type="title"/>
          </p:nvPr>
        </p:nvSpPr>
        <p:spPr>
          <a:xfrm>
            <a:off x="643467" y="321734"/>
            <a:ext cx="10905066" cy="1135737"/>
          </a:xfrm>
        </p:spPr>
        <p:txBody>
          <a:bodyPr>
            <a:normAutofit/>
          </a:bodyPr>
          <a:lstStyle/>
          <a:p>
            <a:r>
              <a:rPr lang="en-US" sz="3600" dirty="0"/>
              <a:t>Rational</a:t>
            </a:r>
          </a:p>
        </p:txBody>
      </p:sp>
      <p:sp>
        <p:nvSpPr>
          <p:cNvPr id="3" name="Content Placeholder 2">
            <a:extLst>
              <a:ext uri="{FF2B5EF4-FFF2-40B4-BE49-F238E27FC236}">
                <a16:creationId xmlns:a16="http://schemas.microsoft.com/office/drawing/2014/main" id="{A14791BD-496B-964F-906F-DD2D9656A348}"/>
              </a:ext>
            </a:extLst>
          </p:cNvPr>
          <p:cNvSpPr>
            <a:spLocks noGrp="1"/>
          </p:cNvSpPr>
          <p:nvPr>
            <p:ph idx="1"/>
          </p:nvPr>
        </p:nvSpPr>
        <p:spPr>
          <a:xfrm>
            <a:off x="643467" y="1782981"/>
            <a:ext cx="10905066" cy="4393982"/>
          </a:xfrm>
        </p:spPr>
        <p:txBody>
          <a:bodyPr>
            <a:normAutofit fontScale="92500"/>
          </a:bodyPr>
          <a:lstStyle/>
          <a:p>
            <a:r>
              <a:rPr lang="en-GB" dirty="0">
                <a:latin typeface="Arial" panose="020B0604020202020204" pitchFamily="34" charset="0"/>
                <a:cs typeface="Arial" panose="020B0604020202020204" pitchFamily="34" charset="0"/>
              </a:rPr>
              <a:t>Microsoft's Office programmes are, without a doubt, the greatest at what they do. If you wish to share editable documents with others, you may transmit them in a format that is compatible with Microsoft's apps—a logical method to assure that they can be worked on by everyone.</a:t>
            </a:r>
            <a:r>
              <a:rPr lang="en-GB" dirty="0"/>
              <a:t>(Waters, </a:t>
            </a:r>
            <a:r>
              <a:rPr lang="en-GB" dirty="0" err="1"/>
              <a:t>Greve</a:t>
            </a:r>
            <a:r>
              <a:rPr lang="en-GB" dirty="0"/>
              <a:t> and </a:t>
            </a:r>
            <a:r>
              <a:rPr lang="en-GB" dirty="0" err="1"/>
              <a:t>Strant</a:t>
            </a:r>
            <a:r>
              <a:rPr lang="en-GB" dirty="0"/>
              <a:t>, n.d.)</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 one major flaw I saw with Microsoft's suite was the intermittent online connectivity I had while utilising the apps on several browsers.</a:t>
            </a:r>
          </a:p>
          <a:p>
            <a:r>
              <a:rPr lang="en-GB" dirty="0">
                <a:latin typeface="Arial" panose="020B0604020202020204" pitchFamily="34" charset="0"/>
                <a:cs typeface="Arial" panose="020B0604020202020204" pitchFamily="34" charset="0"/>
              </a:rPr>
              <a:t>For many years, Microsoft's Office applications have been available on computers, laptops, and mobile phones, When it comes to crucial work that must be done in papers or worksheets. Microsoft's suite is an option that can include additional abilities for teachers  and students.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0EF0CA69-03CE-174B-B07E-95DB4EE90BE3}"/>
              </a:ext>
            </a:extLst>
          </p:cNvPr>
          <p:cNvSpPr>
            <a:spLocks noGrp="1"/>
          </p:cNvSpPr>
          <p:nvPr>
            <p:ph type="sldNum" sz="quarter" idx="12"/>
          </p:nvPr>
        </p:nvSpPr>
        <p:spPr/>
        <p:txBody>
          <a:bodyPr/>
          <a:lstStyle/>
          <a:p>
            <a:fld id="{28F9E9C8-D5EA-C644-8C07-3D590C7AAC39}" type="slidenum">
              <a:rPr lang="en-US" smtClean="0"/>
              <a:t>3</a:t>
            </a:fld>
            <a:endParaRPr lang="en-US"/>
          </a:p>
        </p:txBody>
      </p:sp>
    </p:spTree>
    <p:extLst>
      <p:ext uri="{BB962C8B-B14F-4D97-AF65-F5344CB8AC3E}">
        <p14:creationId xmlns:p14="http://schemas.microsoft.com/office/powerpoint/2010/main" val="80480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D2319E-1BEC-E94E-ADEF-1C7B26C542D0}"/>
              </a:ext>
            </a:extLst>
          </p:cNvPr>
          <p:cNvSpPr>
            <a:spLocks noGrp="1"/>
          </p:cNvSpPr>
          <p:nvPr>
            <p:ph type="title"/>
          </p:nvPr>
        </p:nvSpPr>
        <p:spPr>
          <a:xfrm>
            <a:off x="5297762" y="329184"/>
            <a:ext cx="6251110" cy="1783080"/>
          </a:xfrm>
        </p:spPr>
        <p:txBody>
          <a:bodyPr anchor="b">
            <a:normAutofit/>
          </a:bodyPr>
          <a:lstStyle/>
          <a:p>
            <a:r>
              <a:rPr lang="en-US" sz="5400" dirty="0"/>
              <a:t>Proposed method</a:t>
            </a:r>
            <a:br>
              <a:rPr lang="en-US" sz="5400" dirty="0"/>
            </a:br>
            <a:r>
              <a:rPr lang="en-US" sz="5400" dirty="0"/>
              <a:t>(What? Who? How?)</a:t>
            </a:r>
          </a:p>
        </p:txBody>
      </p:sp>
      <p:pic>
        <p:nvPicPr>
          <p:cNvPr id="5" name="Picture 4" descr="Wood human figure">
            <a:extLst>
              <a:ext uri="{FF2B5EF4-FFF2-40B4-BE49-F238E27FC236}">
                <a16:creationId xmlns:a16="http://schemas.microsoft.com/office/drawing/2014/main" id="{AE23AF1A-BF74-431A-8AAD-61E10363B52E}"/>
              </a:ext>
            </a:extLst>
          </p:cNvPr>
          <p:cNvPicPr>
            <a:picLocks noChangeAspect="1"/>
          </p:cNvPicPr>
          <p:nvPr/>
        </p:nvPicPr>
        <p:blipFill rotWithShape="1">
          <a:blip r:embed="rId2"/>
          <a:srcRect l="2048" r="526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A716C1-19AC-0743-AAED-FC2D22F22B44}"/>
              </a:ext>
            </a:extLst>
          </p:cNvPr>
          <p:cNvSpPr>
            <a:spLocks noGrp="1"/>
          </p:cNvSpPr>
          <p:nvPr>
            <p:ph idx="1"/>
          </p:nvPr>
        </p:nvSpPr>
        <p:spPr>
          <a:xfrm>
            <a:off x="5297762" y="2706624"/>
            <a:ext cx="6251110" cy="3483864"/>
          </a:xfrm>
        </p:spPr>
        <p:txBody>
          <a:bodyPr>
            <a:normAutofit/>
          </a:bodyPr>
          <a:lstStyle/>
          <a:p>
            <a:pPr marL="0" indent="0">
              <a:buNone/>
            </a:pP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One Drive </a:t>
            </a:r>
          </a:p>
          <a:p>
            <a:r>
              <a:rPr lang="en-US" sz="3200" dirty="0">
                <a:latin typeface="Arial" panose="020B0604020202020204" pitchFamily="34" charset="0"/>
                <a:cs typeface="Arial" panose="020B0604020202020204" pitchFamily="34" charset="0"/>
              </a:rPr>
              <a:t>Microsoft Teams</a:t>
            </a:r>
          </a:p>
          <a:p>
            <a:r>
              <a:rPr lang="en-US" sz="3200" dirty="0">
                <a:latin typeface="Arial" panose="020B0604020202020204" pitchFamily="34" charset="0"/>
                <a:cs typeface="Arial" panose="020B0604020202020204" pitchFamily="34" charset="0"/>
              </a:rPr>
              <a:t>Power Point</a:t>
            </a:r>
          </a:p>
        </p:txBody>
      </p:sp>
      <p:sp>
        <p:nvSpPr>
          <p:cNvPr id="4" name="Slide Number Placeholder 3">
            <a:extLst>
              <a:ext uri="{FF2B5EF4-FFF2-40B4-BE49-F238E27FC236}">
                <a16:creationId xmlns:a16="http://schemas.microsoft.com/office/drawing/2014/main" id="{DA77834A-16B8-4C48-B1C0-B580667B851B}"/>
              </a:ext>
            </a:extLst>
          </p:cNvPr>
          <p:cNvSpPr>
            <a:spLocks noGrp="1"/>
          </p:cNvSpPr>
          <p:nvPr>
            <p:ph type="sldNum" sz="quarter" idx="12"/>
          </p:nvPr>
        </p:nvSpPr>
        <p:spPr/>
        <p:txBody>
          <a:bodyPr/>
          <a:lstStyle/>
          <a:p>
            <a:fld id="{28F9E9C8-D5EA-C644-8C07-3D590C7AAC39}" type="slidenum">
              <a:rPr lang="en-US" smtClean="0"/>
              <a:t>4</a:t>
            </a:fld>
            <a:endParaRPr lang="en-US"/>
          </a:p>
        </p:txBody>
      </p:sp>
    </p:spTree>
    <p:extLst>
      <p:ext uri="{BB962C8B-B14F-4D97-AF65-F5344CB8AC3E}">
        <p14:creationId xmlns:p14="http://schemas.microsoft.com/office/powerpoint/2010/main" val="4008718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1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1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5"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p:cTn id="17" dur="15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18" dur="15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19" dur="1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D2319E-1BEC-E94E-ADEF-1C7B26C542D0}"/>
              </a:ext>
            </a:extLst>
          </p:cNvPr>
          <p:cNvSpPr>
            <a:spLocks noGrp="1"/>
          </p:cNvSpPr>
          <p:nvPr>
            <p:ph type="title"/>
          </p:nvPr>
        </p:nvSpPr>
        <p:spPr>
          <a:xfrm>
            <a:off x="5297762" y="329184"/>
            <a:ext cx="6251110" cy="1783080"/>
          </a:xfrm>
        </p:spPr>
        <p:txBody>
          <a:bodyPr anchor="b">
            <a:normAutofit/>
          </a:bodyPr>
          <a:lstStyle/>
          <a:p>
            <a:r>
              <a:rPr lang="en-US" sz="5400" dirty="0"/>
              <a:t>Proposed method</a:t>
            </a:r>
            <a:br>
              <a:rPr lang="en-US" sz="5400" dirty="0"/>
            </a:br>
            <a:r>
              <a:rPr lang="en-US" sz="5400" dirty="0"/>
              <a:t>(What? Who? How?)</a:t>
            </a:r>
          </a:p>
        </p:txBody>
      </p:sp>
      <p:pic>
        <p:nvPicPr>
          <p:cNvPr id="5" name="Picture 4" descr="Wood human figure">
            <a:extLst>
              <a:ext uri="{FF2B5EF4-FFF2-40B4-BE49-F238E27FC236}">
                <a16:creationId xmlns:a16="http://schemas.microsoft.com/office/drawing/2014/main" id="{AE23AF1A-BF74-431A-8AAD-61E10363B52E}"/>
              </a:ext>
            </a:extLst>
          </p:cNvPr>
          <p:cNvPicPr>
            <a:picLocks noChangeAspect="1"/>
          </p:cNvPicPr>
          <p:nvPr/>
        </p:nvPicPr>
        <p:blipFill rotWithShape="1">
          <a:blip r:embed="rId2"/>
          <a:srcRect l="2048" r="526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A716C1-19AC-0743-AAED-FC2D22F22B44}"/>
              </a:ext>
            </a:extLst>
          </p:cNvPr>
          <p:cNvSpPr>
            <a:spLocks noGrp="1"/>
          </p:cNvSpPr>
          <p:nvPr>
            <p:ph idx="1"/>
          </p:nvPr>
        </p:nvSpPr>
        <p:spPr>
          <a:xfrm>
            <a:off x="5297762" y="2706624"/>
            <a:ext cx="6251110" cy="3483864"/>
          </a:xfrm>
        </p:spPr>
        <p:txBody>
          <a:bodyPr>
            <a:noAutofit/>
          </a:bodyPr>
          <a:lstStyle/>
          <a:p>
            <a:pPr marL="0" indent="0">
              <a:buNone/>
            </a:pPr>
            <a:r>
              <a:rPr lang="en-GB" sz="1600" u="sng" dirty="0"/>
              <a:t>OneDrive is a useful tool for:</a:t>
            </a:r>
          </a:p>
          <a:p>
            <a:pPr marL="0" indent="0">
              <a:buNone/>
            </a:pPr>
            <a:r>
              <a:rPr lang="en-GB" sz="1600" dirty="0"/>
              <a:t>OneDrive provides cloud storage and allows you to access all your files from anywhere.</a:t>
            </a:r>
          </a:p>
          <a:p>
            <a:r>
              <a:rPr lang="en-GB" sz="1600" dirty="0"/>
              <a:t>It helps you to store and safeguard your data, as well as share them with others and view them from anywhere, on any device. Until you choose to share files and folders in OneDrive, they are all private.</a:t>
            </a:r>
          </a:p>
          <a:p>
            <a:r>
              <a:rPr lang="en-GB" sz="1600" dirty="0"/>
              <a:t>Store all your files in OneDrive in the 'My Documents'.</a:t>
            </a:r>
          </a:p>
          <a:p>
            <a:r>
              <a:rPr lang="en-GB" sz="1600" dirty="0"/>
              <a:t>Document sharing amongst small groups of contributors is simple.</a:t>
            </a:r>
          </a:p>
          <a:p>
            <a:r>
              <a:rPr lang="en-GB" sz="1600" dirty="0"/>
              <a:t>Keeping data in a 'cloud' environment where compliance and security can be maintained.</a:t>
            </a:r>
          </a:p>
          <a:p>
            <a:r>
              <a:rPr lang="en-GB" sz="1600" dirty="0"/>
              <a:t>Files are synced to mobile computers and devices so that they may be used offline or remotely.</a:t>
            </a:r>
          </a:p>
          <a:p>
            <a:pPr marL="0" indent="0">
              <a:buNone/>
            </a:pPr>
            <a:endParaRPr lang="en-US" sz="1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A77834A-16B8-4C48-B1C0-B580667B851B}"/>
              </a:ext>
            </a:extLst>
          </p:cNvPr>
          <p:cNvSpPr>
            <a:spLocks noGrp="1"/>
          </p:cNvSpPr>
          <p:nvPr>
            <p:ph type="sldNum" sz="quarter" idx="12"/>
          </p:nvPr>
        </p:nvSpPr>
        <p:spPr/>
        <p:txBody>
          <a:bodyPr/>
          <a:lstStyle/>
          <a:p>
            <a:fld id="{28F9E9C8-D5EA-C644-8C07-3D590C7AAC39}" type="slidenum">
              <a:rPr lang="en-US" smtClean="0"/>
              <a:t>5</a:t>
            </a:fld>
            <a:endParaRPr lang="en-US"/>
          </a:p>
        </p:txBody>
      </p:sp>
    </p:spTree>
    <p:extLst>
      <p:ext uri="{BB962C8B-B14F-4D97-AF65-F5344CB8AC3E}">
        <p14:creationId xmlns:p14="http://schemas.microsoft.com/office/powerpoint/2010/main" val="3136565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D2319E-1BEC-E94E-ADEF-1C7B26C542D0}"/>
              </a:ext>
            </a:extLst>
          </p:cNvPr>
          <p:cNvSpPr>
            <a:spLocks noGrp="1"/>
          </p:cNvSpPr>
          <p:nvPr>
            <p:ph type="title"/>
          </p:nvPr>
        </p:nvSpPr>
        <p:spPr>
          <a:xfrm>
            <a:off x="5297762" y="329184"/>
            <a:ext cx="6251110" cy="1783080"/>
          </a:xfrm>
        </p:spPr>
        <p:txBody>
          <a:bodyPr anchor="b">
            <a:normAutofit/>
          </a:bodyPr>
          <a:lstStyle/>
          <a:p>
            <a:r>
              <a:rPr lang="en-US" sz="5400" dirty="0"/>
              <a:t>Proposed method</a:t>
            </a:r>
            <a:br>
              <a:rPr lang="en-US" sz="5400" dirty="0"/>
            </a:br>
            <a:r>
              <a:rPr lang="en-US" sz="5400" dirty="0"/>
              <a:t>(What? Who? How?)</a:t>
            </a:r>
          </a:p>
        </p:txBody>
      </p:sp>
      <p:pic>
        <p:nvPicPr>
          <p:cNvPr id="5" name="Picture 4" descr="Wood human figure">
            <a:extLst>
              <a:ext uri="{FF2B5EF4-FFF2-40B4-BE49-F238E27FC236}">
                <a16:creationId xmlns:a16="http://schemas.microsoft.com/office/drawing/2014/main" id="{AE23AF1A-BF74-431A-8AAD-61E10363B52E}"/>
              </a:ext>
            </a:extLst>
          </p:cNvPr>
          <p:cNvPicPr>
            <a:picLocks noChangeAspect="1"/>
          </p:cNvPicPr>
          <p:nvPr/>
        </p:nvPicPr>
        <p:blipFill rotWithShape="1">
          <a:blip r:embed="rId2"/>
          <a:srcRect l="2048" r="526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A716C1-19AC-0743-AAED-FC2D22F22B44}"/>
              </a:ext>
            </a:extLst>
          </p:cNvPr>
          <p:cNvSpPr>
            <a:spLocks noGrp="1"/>
          </p:cNvSpPr>
          <p:nvPr>
            <p:ph idx="1"/>
          </p:nvPr>
        </p:nvSpPr>
        <p:spPr>
          <a:xfrm>
            <a:off x="4776716" y="2441448"/>
            <a:ext cx="6960359" cy="3892882"/>
          </a:xfrm>
        </p:spPr>
        <p:txBody>
          <a:bodyPr>
            <a:noAutofit/>
          </a:bodyPr>
          <a:lstStyle/>
          <a:p>
            <a:pPr marL="0" indent="0">
              <a:buNone/>
            </a:pPr>
            <a:r>
              <a:rPr lang="en-GB" sz="1400" u="sng" dirty="0">
                <a:latin typeface="Arial" panose="020B0604020202020204" pitchFamily="34" charset="0"/>
                <a:cs typeface="Arial" panose="020B0604020202020204" pitchFamily="34" charset="0"/>
              </a:rPr>
              <a:t>Microsoft Teams </a:t>
            </a:r>
            <a:r>
              <a:rPr lang="en-GB" sz="1400" dirty="0">
                <a:latin typeface="Arial" panose="020B0604020202020204" pitchFamily="34" charset="0"/>
                <a:cs typeface="Arial" panose="020B0604020202020204" pitchFamily="34" charset="0"/>
              </a:rPr>
              <a:t>is a collaboration platform that allows you to chat, meet, phone, and create team channels all in one location, even if you work remotely.</a:t>
            </a:r>
          </a:p>
          <a:p>
            <a:pPr marL="0" indent="0">
              <a:buNone/>
            </a:pPr>
            <a:r>
              <a:rPr lang="en-GB" sz="1400" dirty="0">
                <a:latin typeface="Arial" panose="020B0604020202020204" pitchFamily="34" charset="0"/>
                <a:cs typeface="Arial" panose="020B0604020202020204" pitchFamily="34" charset="0"/>
              </a:rPr>
              <a:t>You may use Teams to:</a:t>
            </a:r>
          </a:p>
          <a:p>
            <a:r>
              <a:rPr lang="en-GB" sz="1400" dirty="0">
                <a:latin typeface="Arial" panose="020B0604020202020204" pitchFamily="34" charset="0"/>
                <a:cs typeface="Arial" panose="020B0604020202020204" pitchFamily="34" charset="0"/>
              </a:rPr>
              <a:t> Chat privately with internal co-workers, either one-on-one or in groups.</a:t>
            </a:r>
          </a:p>
          <a:p>
            <a:r>
              <a:rPr lang="en-GB" sz="1400" dirty="0">
                <a:latin typeface="Arial" panose="020B0604020202020204" pitchFamily="34" charset="0"/>
                <a:cs typeface="Arial" panose="020B0604020202020204" pitchFamily="34" charset="0"/>
              </a:rPr>
              <a:t>Create Teams and channels to enable real-time collaboration - keep department and work-stream specific material separate, exchange files and recordings, and communicate with the group.</a:t>
            </a:r>
          </a:p>
          <a:p>
            <a:r>
              <a:rPr lang="en-GB" sz="1400" dirty="0">
                <a:latin typeface="Arial" panose="020B0604020202020204" pitchFamily="34" charset="0"/>
                <a:cs typeface="Arial" panose="020B0604020202020204" pitchFamily="34" charset="0"/>
              </a:rPr>
              <a:t>Using built-in Office programmes such as Word, Excel, PowerPoint, OneNote, Forms, and others, teams may access and edit files.</a:t>
            </a:r>
          </a:p>
          <a:p>
            <a:r>
              <a:rPr lang="en-GB" sz="1400" dirty="0">
                <a:latin typeface="Arial" panose="020B0604020202020204" pitchFamily="34" charset="0"/>
                <a:cs typeface="Arial" panose="020B0604020202020204" pitchFamily="34" charset="0"/>
              </a:rPr>
              <a:t>Meetings may be joined from anywhere with audio and video in one place.</a:t>
            </a:r>
          </a:p>
          <a:p>
            <a:r>
              <a:rPr lang="en-GB" sz="1400" dirty="0">
                <a:latin typeface="Arial" panose="020B0604020202020204" pitchFamily="34" charset="0"/>
                <a:cs typeface="Arial" panose="020B0604020202020204" pitchFamily="34" charset="0"/>
              </a:rPr>
              <a:t>Keep track of meetings you attend and save them in the channel where you'll need them.</a:t>
            </a:r>
          </a:p>
          <a:p>
            <a:r>
              <a:rPr lang="en-GB" sz="1400" dirty="0">
                <a:latin typeface="Arial" panose="020B0604020202020204" pitchFamily="34" charset="0"/>
                <a:cs typeface="Arial" panose="020B0604020202020204" pitchFamily="34" charset="0"/>
              </a:rPr>
              <a:t>Contact, communicate with, and meet with individuals from outside the University.</a:t>
            </a:r>
          </a:p>
          <a:p>
            <a:r>
              <a:rPr lang="en-GB" sz="1400" dirty="0">
                <a:latin typeface="Arial" panose="020B0604020202020204" pitchFamily="34" charset="0"/>
                <a:cs typeface="Arial" panose="020B0604020202020204" pitchFamily="34" charset="0"/>
              </a:rPr>
              <a:t>Allows for collaboration with others inside the University.</a:t>
            </a:r>
          </a:p>
          <a:p>
            <a:pPr marL="0" indent="0">
              <a:buNone/>
            </a:pPr>
            <a:endParaRPr lang="en-US"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A77834A-16B8-4C48-B1C0-B580667B851B}"/>
              </a:ext>
            </a:extLst>
          </p:cNvPr>
          <p:cNvSpPr>
            <a:spLocks noGrp="1"/>
          </p:cNvSpPr>
          <p:nvPr>
            <p:ph type="sldNum" sz="quarter" idx="12"/>
          </p:nvPr>
        </p:nvSpPr>
        <p:spPr/>
        <p:txBody>
          <a:bodyPr/>
          <a:lstStyle/>
          <a:p>
            <a:fld id="{28F9E9C8-D5EA-C644-8C07-3D590C7AAC39}" type="slidenum">
              <a:rPr lang="en-US" smtClean="0"/>
              <a:t>6</a:t>
            </a:fld>
            <a:endParaRPr lang="en-US"/>
          </a:p>
        </p:txBody>
      </p:sp>
    </p:spTree>
    <p:extLst>
      <p:ext uri="{BB962C8B-B14F-4D97-AF65-F5344CB8AC3E}">
        <p14:creationId xmlns:p14="http://schemas.microsoft.com/office/powerpoint/2010/main" val="1551017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D2319E-1BEC-E94E-ADEF-1C7B26C542D0}"/>
              </a:ext>
            </a:extLst>
          </p:cNvPr>
          <p:cNvSpPr>
            <a:spLocks noGrp="1"/>
          </p:cNvSpPr>
          <p:nvPr>
            <p:ph type="title"/>
          </p:nvPr>
        </p:nvSpPr>
        <p:spPr>
          <a:xfrm>
            <a:off x="5297762" y="329184"/>
            <a:ext cx="6251110" cy="1783080"/>
          </a:xfrm>
        </p:spPr>
        <p:txBody>
          <a:bodyPr anchor="b">
            <a:normAutofit/>
          </a:bodyPr>
          <a:lstStyle/>
          <a:p>
            <a:r>
              <a:rPr lang="en-US" sz="5400" dirty="0"/>
              <a:t>Proposed method</a:t>
            </a:r>
            <a:br>
              <a:rPr lang="en-US" sz="5400" dirty="0"/>
            </a:br>
            <a:r>
              <a:rPr lang="en-US" sz="5400" dirty="0"/>
              <a:t>(What? Who? How?)</a:t>
            </a:r>
          </a:p>
        </p:txBody>
      </p:sp>
      <p:pic>
        <p:nvPicPr>
          <p:cNvPr id="5" name="Picture 4" descr="Wood human figure">
            <a:extLst>
              <a:ext uri="{FF2B5EF4-FFF2-40B4-BE49-F238E27FC236}">
                <a16:creationId xmlns:a16="http://schemas.microsoft.com/office/drawing/2014/main" id="{AE23AF1A-BF74-431A-8AAD-61E10363B52E}"/>
              </a:ext>
            </a:extLst>
          </p:cNvPr>
          <p:cNvPicPr>
            <a:picLocks noChangeAspect="1"/>
          </p:cNvPicPr>
          <p:nvPr/>
        </p:nvPicPr>
        <p:blipFill rotWithShape="1">
          <a:blip r:embed="rId2"/>
          <a:srcRect l="2048" r="526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A716C1-19AC-0743-AAED-FC2D22F22B44}"/>
              </a:ext>
            </a:extLst>
          </p:cNvPr>
          <p:cNvSpPr>
            <a:spLocks noGrp="1"/>
          </p:cNvSpPr>
          <p:nvPr>
            <p:ph idx="1"/>
          </p:nvPr>
        </p:nvSpPr>
        <p:spPr>
          <a:xfrm>
            <a:off x="5297762" y="2706624"/>
            <a:ext cx="6251110" cy="3483864"/>
          </a:xfrm>
        </p:spPr>
        <p:txBody>
          <a:bodyPr>
            <a:normAutofit fontScale="62500" lnSpcReduction="20000"/>
          </a:bodyPr>
          <a:lstStyle/>
          <a:p>
            <a:pPr marL="0" indent="0">
              <a:buNone/>
            </a:pPr>
            <a:r>
              <a:rPr lang="en-GB" u="sng"/>
              <a:t>PowerPoint</a:t>
            </a:r>
            <a:r>
              <a:rPr lang="en-GB"/>
              <a:t> </a:t>
            </a:r>
            <a:r>
              <a:rPr lang="en-GB" dirty="0"/>
              <a:t>is a presentation-supporting computer application that allows you to create and show slides. You may build excellent presentations for a variety of purposes by combining text, images, and multi-media content.</a:t>
            </a:r>
          </a:p>
          <a:p>
            <a:pPr marL="0" indent="0">
              <a:buNone/>
            </a:pPr>
            <a:endParaRPr lang="en-GB" dirty="0"/>
          </a:p>
          <a:p>
            <a:pPr marL="0" indent="0">
              <a:buNone/>
            </a:pPr>
            <a:r>
              <a:rPr lang="en-GB" dirty="0"/>
              <a:t>You can do the following using Microsoft PowerPoint:</a:t>
            </a:r>
          </a:p>
          <a:p>
            <a:r>
              <a:rPr lang="en-GB" dirty="0"/>
              <a:t>Prepare presentations by organising and structuring them.</a:t>
            </a:r>
          </a:p>
          <a:p>
            <a:r>
              <a:rPr lang="en-GB" dirty="0"/>
              <a:t>Make your presentations seem professional by using a consistent structure.</a:t>
            </a:r>
          </a:p>
          <a:p>
            <a:r>
              <a:rPr lang="en-GB" dirty="0"/>
              <a:t>Provide an illustrative backdrop for your presentation's content.</a:t>
            </a:r>
          </a:p>
          <a:p>
            <a:r>
              <a:rPr lang="en-GB" dirty="0"/>
              <a:t>Make your slides more visually appealing by animating them.</a:t>
            </a:r>
          </a:p>
          <a:p>
            <a:pPr marL="0" indent="0">
              <a:buNone/>
            </a:pPr>
            <a:endParaRPr lang="en-US" sz="3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A77834A-16B8-4C48-B1C0-B580667B851B}"/>
              </a:ext>
            </a:extLst>
          </p:cNvPr>
          <p:cNvSpPr>
            <a:spLocks noGrp="1"/>
          </p:cNvSpPr>
          <p:nvPr>
            <p:ph type="sldNum" sz="quarter" idx="12"/>
          </p:nvPr>
        </p:nvSpPr>
        <p:spPr/>
        <p:txBody>
          <a:bodyPr/>
          <a:lstStyle/>
          <a:p>
            <a:fld id="{28F9E9C8-D5EA-C644-8C07-3D590C7AAC39}" type="slidenum">
              <a:rPr lang="en-US" smtClean="0"/>
              <a:t>7</a:t>
            </a:fld>
            <a:endParaRPr lang="en-US"/>
          </a:p>
        </p:txBody>
      </p:sp>
    </p:spTree>
    <p:extLst>
      <p:ext uri="{BB962C8B-B14F-4D97-AF65-F5344CB8AC3E}">
        <p14:creationId xmlns:p14="http://schemas.microsoft.com/office/powerpoint/2010/main" val="2599085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44289-C004-A849-AF41-401FCD944889}"/>
              </a:ext>
            </a:extLst>
          </p:cNvPr>
          <p:cNvSpPr>
            <a:spLocks noGrp="1"/>
          </p:cNvSpPr>
          <p:nvPr>
            <p:ph type="title"/>
          </p:nvPr>
        </p:nvSpPr>
        <p:spPr>
          <a:xfrm>
            <a:off x="640080" y="325369"/>
            <a:ext cx="4368602" cy="1956841"/>
          </a:xfrm>
        </p:spPr>
        <p:txBody>
          <a:bodyPr anchor="b">
            <a:normAutofit/>
          </a:bodyPr>
          <a:lstStyle/>
          <a:p>
            <a:r>
              <a:rPr lang="en-US" sz="5400" dirty="0"/>
              <a:t>Ethical considerations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B2DE45-315A-FC42-99CC-DA5B07CB4EAC}"/>
              </a:ext>
            </a:extLst>
          </p:cNvPr>
          <p:cNvSpPr>
            <a:spLocks noGrp="1"/>
          </p:cNvSpPr>
          <p:nvPr>
            <p:ph idx="1"/>
          </p:nvPr>
        </p:nvSpPr>
        <p:spPr>
          <a:xfrm>
            <a:off x="640080" y="2872899"/>
            <a:ext cx="4243589" cy="3320668"/>
          </a:xfrm>
        </p:spPr>
        <p:txBody>
          <a:bodyPr>
            <a:normAutofit/>
          </a:bodyPr>
          <a:lstStyle/>
          <a:p>
            <a:endParaRPr lang="en-US" sz="2200" dirty="0"/>
          </a:p>
        </p:txBody>
      </p:sp>
      <p:pic>
        <p:nvPicPr>
          <p:cNvPr id="5" name="Picture 4" descr="Row of hanging black suits with one gold one">
            <a:extLst>
              <a:ext uri="{FF2B5EF4-FFF2-40B4-BE49-F238E27FC236}">
                <a16:creationId xmlns:a16="http://schemas.microsoft.com/office/drawing/2014/main" id="{A36D18DB-6523-4FD7-B01A-8661741C9F0A}"/>
              </a:ext>
            </a:extLst>
          </p:cNvPr>
          <p:cNvPicPr>
            <a:picLocks noChangeAspect="1"/>
          </p:cNvPicPr>
          <p:nvPr/>
        </p:nvPicPr>
        <p:blipFill rotWithShape="1">
          <a:blip r:embed="rId2"/>
          <a:srcRect l="31753" r="12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056F4ED8-1861-DC4B-9E3C-D7A0AA2310FB}"/>
              </a:ext>
            </a:extLst>
          </p:cNvPr>
          <p:cNvSpPr>
            <a:spLocks noGrp="1"/>
          </p:cNvSpPr>
          <p:nvPr>
            <p:ph type="sldNum" sz="quarter" idx="12"/>
          </p:nvPr>
        </p:nvSpPr>
        <p:spPr/>
        <p:txBody>
          <a:bodyPr/>
          <a:lstStyle/>
          <a:p>
            <a:fld id="{28F9E9C8-D5EA-C644-8C07-3D590C7AAC39}" type="slidenum">
              <a:rPr lang="en-US" smtClean="0"/>
              <a:t>8</a:t>
            </a:fld>
            <a:endParaRPr lang="en-US"/>
          </a:p>
        </p:txBody>
      </p:sp>
    </p:spTree>
    <p:extLst>
      <p:ext uri="{BB962C8B-B14F-4D97-AF65-F5344CB8AC3E}">
        <p14:creationId xmlns:p14="http://schemas.microsoft.com/office/powerpoint/2010/main" val="1997095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4289-C004-A849-AF41-401FCD944889}"/>
              </a:ext>
            </a:extLst>
          </p:cNvPr>
          <p:cNvSpPr>
            <a:spLocks noGrp="1"/>
          </p:cNvSpPr>
          <p:nvPr>
            <p:ph type="title"/>
          </p:nvPr>
        </p:nvSpPr>
        <p:spPr/>
        <p:txBody>
          <a:bodyPr/>
          <a:lstStyle/>
          <a:p>
            <a:r>
              <a:rPr lang="en-US"/>
              <a:t>Research Timeline</a:t>
            </a:r>
            <a:endParaRPr lang="en-US" dirty="0"/>
          </a:p>
        </p:txBody>
      </p:sp>
      <p:graphicFrame>
        <p:nvGraphicFramePr>
          <p:cNvPr id="4" name="Table 4">
            <a:extLst>
              <a:ext uri="{FF2B5EF4-FFF2-40B4-BE49-F238E27FC236}">
                <a16:creationId xmlns:a16="http://schemas.microsoft.com/office/drawing/2014/main" id="{0FB9B089-7ECA-F647-8463-D16D9158F614}"/>
              </a:ext>
            </a:extLst>
          </p:cNvPr>
          <p:cNvGraphicFramePr>
            <a:graphicFrameLocks noGrp="1"/>
          </p:cNvGraphicFramePr>
          <p:nvPr>
            <p:ph idx="1"/>
            <p:extLst>
              <p:ext uri="{D42A27DB-BD31-4B8C-83A1-F6EECF244321}">
                <p14:modId xmlns:p14="http://schemas.microsoft.com/office/powerpoint/2010/main" val="1920942502"/>
              </p:ext>
            </p:extLst>
          </p:nvPr>
        </p:nvGraphicFramePr>
        <p:xfrm>
          <a:off x="838199" y="1825624"/>
          <a:ext cx="10625920" cy="1054054"/>
        </p:xfrm>
        <a:graphic>
          <a:graphicData uri="http://schemas.openxmlformats.org/drawingml/2006/table">
            <a:tbl>
              <a:tblPr firstRow="1" bandRow="1">
                <a:tableStyleId>{5C22544A-7EE6-4342-B048-85BDC9FD1C3A}</a:tableStyleId>
              </a:tblPr>
              <a:tblGrid>
                <a:gridCol w="2125184">
                  <a:extLst>
                    <a:ext uri="{9D8B030D-6E8A-4147-A177-3AD203B41FA5}">
                      <a16:colId xmlns:a16="http://schemas.microsoft.com/office/drawing/2014/main" val="1856058677"/>
                    </a:ext>
                  </a:extLst>
                </a:gridCol>
                <a:gridCol w="2125184">
                  <a:extLst>
                    <a:ext uri="{9D8B030D-6E8A-4147-A177-3AD203B41FA5}">
                      <a16:colId xmlns:a16="http://schemas.microsoft.com/office/drawing/2014/main" val="3244470723"/>
                    </a:ext>
                  </a:extLst>
                </a:gridCol>
                <a:gridCol w="2125184">
                  <a:extLst>
                    <a:ext uri="{9D8B030D-6E8A-4147-A177-3AD203B41FA5}">
                      <a16:colId xmlns:a16="http://schemas.microsoft.com/office/drawing/2014/main" val="3981493528"/>
                    </a:ext>
                  </a:extLst>
                </a:gridCol>
                <a:gridCol w="2125184">
                  <a:extLst>
                    <a:ext uri="{9D8B030D-6E8A-4147-A177-3AD203B41FA5}">
                      <a16:colId xmlns:a16="http://schemas.microsoft.com/office/drawing/2014/main" val="445774545"/>
                    </a:ext>
                  </a:extLst>
                </a:gridCol>
                <a:gridCol w="2125184">
                  <a:extLst>
                    <a:ext uri="{9D8B030D-6E8A-4147-A177-3AD203B41FA5}">
                      <a16:colId xmlns:a16="http://schemas.microsoft.com/office/drawing/2014/main" val="3813342832"/>
                    </a:ext>
                  </a:extLst>
                </a:gridCol>
              </a:tblGrid>
              <a:tr h="527027">
                <a:tc>
                  <a:txBody>
                    <a:bodyPr/>
                    <a:lstStyle/>
                    <a:p>
                      <a:r>
                        <a:rPr lang="en-US" dirty="0"/>
                        <a:t>Week 7</a:t>
                      </a:r>
                    </a:p>
                  </a:txBody>
                  <a:tcPr/>
                </a:tc>
                <a:tc>
                  <a:txBody>
                    <a:bodyPr/>
                    <a:lstStyle/>
                    <a:p>
                      <a:r>
                        <a:rPr lang="en-US" dirty="0"/>
                        <a:t>Week 8</a:t>
                      </a:r>
                    </a:p>
                  </a:txBody>
                  <a:tcPr/>
                </a:tc>
                <a:tc>
                  <a:txBody>
                    <a:bodyPr/>
                    <a:lstStyle/>
                    <a:p>
                      <a:r>
                        <a:rPr lang="en-US" dirty="0"/>
                        <a:t>Week 9</a:t>
                      </a:r>
                    </a:p>
                  </a:txBody>
                  <a:tcPr/>
                </a:tc>
                <a:tc>
                  <a:txBody>
                    <a:bodyPr/>
                    <a:lstStyle/>
                    <a:p>
                      <a:r>
                        <a:rPr lang="en-US" dirty="0"/>
                        <a:t>Week 10</a:t>
                      </a:r>
                    </a:p>
                  </a:txBody>
                  <a:tcPr/>
                </a:tc>
                <a:tc>
                  <a:txBody>
                    <a:bodyPr/>
                    <a:lstStyle/>
                    <a:p>
                      <a:r>
                        <a:rPr lang="en-US" dirty="0"/>
                        <a:t>Week 11</a:t>
                      </a:r>
                    </a:p>
                  </a:txBody>
                  <a:tcPr/>
                </a:tc>
                <a:extLst>
                  <a:ext uri="{0D108BD9-81ED-4DB2-BD59-A6C34878D82A}">
                    <a16:rowId xmlns:a16="http://schemas.microsoft.com/office/drawing/2014/main" val="3605363640"/>
                  </a:ext>
                </a:extLst>
              </a:tr>
              <a:tr h="527027">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4000112457"/>
                  </a:ext>
                </a:extLst>
              </a:tr>
            </a:tbl>
          </a:graphicData>
        </a:graphic>
      </p:graphicFrame>
      <p:sp>
        <p:nvSpPr>
          <p:cNvPr id="3" name="Slide Number Placeholder 2">
            <a:extLst>
              <a:ext uri="{FF2B5EF4-FFF2-40B4-BE49-F238E27FC236}">
                <a16:creationId xmlns:a16="http://schemas.microsoft.com/office/drawing/2014/main" id="{70A87295-C265-7D49-8D59-B150961A785F}"/>
              </a:ext>
            </a:extLst>
          </p:cNvPr>
          <p:cNvSpPr>
            <a:spLocks noGrp="1"/>
          </p:cNvSpPr>
          <p:nvPr>
            <p:ph type="sldNum" sz="quarter" idx="12"/>
          </p:nvPr>
        </p:nvSpPr>
        <p:spPr/>
        <p:txBody>
          <a:bodyPr/>
          <a:lstStyle/>
          <a:p>
            <a:fld id="{28F9E9C8-D5EA-C644-8C07-3D590C7AAC39}" type="slidenum">
              <a:rPr lang="en-US" smtClean="0"/>
              <a:t>9</a:t>
            </a:fld>
            <a:endParaRPr lang="en-US"/>
          </a:p>
        </p:txBody>
      </p:sp>
    </p:spTree>
    <p:extLst>
      <p:ext uri="{BB962C8B-B14F-4D97-AF65-F5344CB8AC3E}">
        <p14:creationId xmlns:p14="http://schemas.microsoft.com/office/powerpoint/2010/main" val="4076966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C1A44289-C004-A849-AF41-401FCD944889}"/>
              </a:ext>
            </a:extLst>
          </p:cNvPr>
          <p:cNvSpPr>
            <a:spLocks noGrp="1"/>
          </p:cNvSpPr>
          <p:nvPr>
            <p:ph type="title"/>
          </p:nvPr>
        </p:nvSpPr>
        <p:spPr>
          <a:xfrm>
            <a:off x="3204642" y="2353641"/>
            <a:ext cx="5782716" cy="2150719"/>
          </a:xfrm>
          <a:noFill/>
        </p:spPr>
        <p:txBody>
          <a:bodyPr vert="horz" lIns="91440" tIns="45720" rIns="91440" bIns="45720" rtlCol="0" anchor="ctr">
            <a:normAutofit/>
          </a:bodyPr>
          <a:lstStyle/>
          <a:p>
            <a:pPr algn="ctr"/>
            <a:r>
              <a:rPr lang="en-US" sz="3600" kern="1200">
                <a:solidFill>
                  <a:srgbClr val="080808"/>
                </a:solidFill>
                <a:latin typeface="+mj-lt"/>
                <a:ea typeface="+mj-ea"/>
                <a:cs typeface="+mj-cs"/>
              </a:rPr>
              <a:t>Hipotesis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lide Number Placeholder 2">
            <a:extLst>
              <a:ext uri="{FF2B5EF4-FFF2-40B4-BE49-F238E27FC236}">
                <a16:creationId xmlns:a16="http://schemas.microsoft.com/office/drawing/2014/main" id="{6F0BB318-45BA-A448-968D-A483CB0AB332}"/>
              </a:ext>
            </a:extLst>
          </p:cNvPr>
          <p:cNvSpPr>
            <a:spLocks noGrp="1"/>
          </p:cNvSpPr>
          <p:nvPr>
            <p:ph type="sldNum" sz="quarter" idx="12"/>
          </p:nvPr>
        </p:nvSpPr>
        <p:spPr/>
        <p:txBody>
          <a:bodyPr/>
          <a:lstStyle/>
          <a:p>
            <a:fld id="{28F9E9C8-D5EA-C644-8C07-3D590C7AAC39}" type="slidenum">
              <a:rPr lang="en-US" smtClean="0"/>
              <a:t>10</a:t>
            </a:fld>
            <a:endParaRPr lang="en-US"/>
          </a:p>
        </p:txBody>
      </p:sp>
    </p:spTree>
    <p:extLst>
      <p:ext uri="{BB962C8B-B14F-4D97-AF65-F5344CB8AC3E}">
        <p14:creationId xmlns:p14="http://schemas.microsoft.com/office/powerpoint/2010/main" val="734155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A44289-C004-A849-AF41-401FCD944889}"/>
              </a:ext>
            </a:extLst>
          </p:cNvPr>
          <p:cNvSpPr>
            <a:spLocks noGrp="1"/>
          </p:cNvSpPr>
          <p:nvPr>
            <p:ph type="title"/>
          </p:nvPr>
        </p:nvSpPr>
        <p:spPr>
          <a:xfrm>
            <a:off x="643467" y="321734"/>
            <a:ext cx="10905066" cy="1135737"/>
          </a:xfrm>
        </p:spPr>
        <p:txBody>
          <a:bodyPr>
            <a:normAutofit/>
          </a:bodyPr>
          <a:lstStyle/>
          <a:p>
            <a:r>
              <a:rPr lang="en-US" sz="3600" dirty="0"/>
              <a:t>References </a:t>
            </a:r>
          </a:p>
        </p:txBody>
      </p:sp>
      <p:sp>
        <p:nvSpPr>
          <p:cNvPr id="3" name="Content Placeholder 2">
            <a:extLst>
              <a:ext uri="{FF2B5EF4-FFF2-40B4-BE49-F238E27FC236}">
                <a16:creationId xmlns:a16="http://schemas.microsoft.com/office/drawing/2014/main" id="{A3B2DE45-315A-FC42-99CC-DA5B07CB4EAC}"/>
              </a:ext>
            </a:extLst>
          </p:cNvPr>
          <p:cNvSpPr>
            <a:spLocks noGrp="1"/>
          </p:cNvSpPr>
          <p:nvPr>
            <p:ph idx="1"/>
          </p:nvPr>
        </p:nvSpPr>
        <p:spPr>
          <a:xfrm>
            <a:off x="643467" y="1782981"/>
            <a:ext cx="10905066" cy="4393982"/>
          </a:xfrm>
        </p:spPr>
        <p:txBody>
          <a:bodyPr>
            <a:normAutofit/>
          </a:bodyPr>
          <a:lstStyle/>
          <a:p>
            <a:pPr marL="0" indent="0">
              <a:buNone/>
            </a:pPr>
            <a:endParaRPr lang="en-GB" sz="20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hlinkClick r:id="rId2"/>
              </a:rPr>
              <a:t>https://engage.dhsc.gov.uk/digital/tools/</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hlinkClick r:id="rId3"/>
              </a:rPr>
              <a:t>https://www.itservices.manchester.ac.uk/ourservices/popular/microsoft365/onedrive/</a:t>
            </a:r>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hlinkClick r:id="rId4"/>
              </a:rPr>
              <a:t>https://www.microsoft.com/en-us/microsoft-teams/education</a:t>
            </a:r>
            <a:r>
              <a:rPr lang="en-US" sz="2000" dirty="0">
                <a:latin typeface="Arial" panose="020B0604020202020204" pitchFamily="34" charset="0"/>
                <a:cs typeface="Arial" panose="020B0604020202020204" pitchFamily="34" charset="0"/>
              </a:rPr>
              <a:t> </a:t>
            </a:r>
          </a:p>
          <a:p>
            <a:pPr marL="0" indent="0">
              <a:buNone/>
            </a:pPr>
            <a:endParaRPr lang="en-US" sz="2000" dirty="0">
              <a:latin typeface="Arial" panose="020B0604020202020204" pitchFamily="34" charset="0"/>
              <a:cs typeface="Arial" panose="020B0604020202020204" pitchFamily="34" charset="0"/>
            </a:endParaRPr>
          </a:p>
          <a:p>
            <a:r>
              <a:rPr lang="en-GB" sz="2000" dirty="0" err="1">
                <a:solidFill>
                  <a:srgbClr val="000000"/>
                </a:solidFill>
                <a:latin typeface="Open Sans" panose="020B0606030504020204" pitchFamily="34" charset="0"/>
              </a:rPr>
              <a:t>Weverka</a:t>
            </a:r>
            <a:r>
              <a:rPr lang="en-GB" sz="2000" dirty="0">
                <a:solidFill>
                  <a:srgbClr val="000000"/>
                </a:solidFill>
                <a:latin typeface="Open Sans" panose="020B0606030504020204" pitchFamily="34" charset="0"/>
              </a:rPr>
              <a:t>, P., 2019. </a:t>
            </a:r>
            <a:r>
              <a:rPr lang="en-GB" sz="2000" i="1" dirty="0">
                <a:solidFill>
                  <a:srgbClr val="000000"/>
                </a:solidFill>
                <a:latin typeface="Open Sans" panose="020B0606030504020204" pitchFamily="34" charset="0"/>
              </a:rPr>
              <a:t>Office 365 All-In-One for Dummies</a:t>
            </a:r>
            <a:r>
              <a:rPr lang="en-GB" sz="2000" dirty="0">
                <a:solidFill>
                  <a:srgbClr val="000000"/>
                </a:solidFill>
                <a:latin typeface="Open Sans" panose="020B0606030504020204" pitchFamily="34" charset="0"/>
              </a:rPr>
              <a:t>. Wiley &amp; Sons Canada, Limited, John.</a:t>
            </a:r>
          </a:p>
          <a:p>
            <a:r>
              <a:rPr lang="en-GB" sz="2000" dirty="0">
                <a:solidFill>
                  <a:srgbClr val="000000"/>
                </a:solidFill>
                <a:latin typeface="Open Sans" panose="020B0606030504020204" pitchFamily="34" charset="0"/>
              </a:rPr>
              <a:t>Waters, I., </a:t>
            </a:r>
            <a:r>
              <a:rPr lang="en-GB" sz="2000" dirty="0" err="1">
                <a:solidFill>
                  <a:srgbClr val="000000"/>
                </a:solidFill>
                <a:latin typeface="Open Sans" panose="020B0606030504020204" pitchFamily="34" charset="0"/>
              </a:rPr>
              <a:t>Greve</a:t>
            </a:r>
            <a:r>
              <a:rPr lang="en-GB" sz="2000" dirty="0">
                <a:solidFill>
                  <a:srgbClr val="000000"/>
                </a:solidFill>
                <a:latin typeface="Open Sans" panose="020B0606030504020204" pitchFamily="34" charset="0"/>
              </a:rPr>
              <a:t>, D. and </a:t>
            </a:r>
            <a:r>
              <a:rPr lang="en-GB" sz="2000" dirty="0" err="1">
                <a:solidFill>
                  <a:srgbClr val="000000"/>
                </a:solidFill>
                <a:latin typeface="Open Sans" panose="020B0606030504020204" pitchFamily="34" charset="0"/>
              </a:rPr>
              <a:t>Strant</a:t>
            </a:r>
            <a:r>
              <a:rPr lang="en-GB" sz="2000" dirty="0">
                <a:solidFill>
                  <a:srgbClr val="000000"/>
                </a:solidFill>
                <a:latin typeface="Open Sans" panose="020B0606030504020204" pitchFamily="34" charset="0"/>
              </a:rPr>
              <a:t>, L., n.d. </a:t>
            </a:r>
            <a:r>
              <a:rPr lang="en-GB" sz="2000" i="1" dirty="0">
                <a:solidFill>
                  <a:srgbClr val="000000"/>
                </a:solidFill>
                <a:latin typeface="Open Sans" panose="020B0606030504020204" pitchFamily="34" charset="0"/>
              </a:rPr>
              <a:t>Microsoft Office 365 - exchange online implementation and migration</a:t>
            </a:r>
            <a:r>
              <a:rPr lang="en-GB" sz="2000" dirty="0">
                <a:solidFill>
                  <a:srgbClr val="000000"/>
                </a:solidFill>
                <a:latin typeface="Open Sans" panose="020B0606030504020204" pitchFamily="34" charset="0"/>
              </a:rPr>
              <a:t>.</a:t>
            </a:r>
            <a:endParaRPr lang="en-US"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8C5999B6-036B-1843-9710-9B95F0B4D3D9}"/>
              </a:ext>
            </a:extLst>
          </p:cNvPr>
          <p:cNvSpPr>
            <a:spLocks noGrp="1"/>
          </p:cNvSpPr>
          <p:nvPr>
            <p:ph type="sldNum" sz="quarter" idx="12"/>
          </p:nvPr>
        </p:nvSpPr>
        <p:spPr/>
        <p:txBody>
          <a:bodyPr/>
          <a:lstStyle/>
          <a:p>
            <a:fld id="{28F9E9C8-D5EA-C644-8C07-3D590C7AAC39}" type="slidenum">
              <a:rPr lang="en-US" smtClean="0"/>
              <a:t>11</a:t>
            </a:fld>
            <a:endParaRPr lang="en-US"/>
          </a:p>
        </p:txBody>
      </p:sp>
    </p:spTree>
    <p:extLst>
      <p:ext uri="{BB962C8B-B14F-4D97-AF65-F5344CB8AC3E}">
        <p14:creationId xmlns:p14="http://schemas.microsoft.com/office/powerpoint/2010/main" val="3310481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98653F0F-E564-2F48-82D8-633421D7DC50}"/>
              </a:ext>
            </a:extLst>
          </p:cNvPr>
          <p:cNvSpPr>
            <a:spLocks noGrp="1"/>
          </p:cNvSpPr>
          <p:nvPr>
            <p:ph type="title"/>
          </p:nvPr>
        </p:nvSpPr>
        <p:spPr>
          <a:xfrm>
            <a:off x="3204642" y="2353641"/>
            <a:ext cx="5782716" cy="2150719"/>
          </a:xfrm>
          <a:noFill/>
        </p:spPr>
        <p:txBody>
          <a:bodyPr vert="horz" lIns="91440" tIns="45720" rIns="91440" bIns="45720" rtlCol="0" anchor="ctr">
            <a:normAutofit/>
          </a:bodyPr>
          <a:lstStyle/>
          <a:p>
            <a:pPr algn="ctr"/>
            <a:endParaRPr lang="en-US" sz="3600" kern="1200">
              <a:solidFill>
                <a:srgbClr val="080808"/>
              </a:solidFill>
              <a:latin typeface="+mj-lt"/>
              <a:ea typeface="+mj-ea"/>
              <a:cs typeface="+mj-cs"/>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lide Number Placeholder 2">
            <a:extLst>
              <a:ext uri="{FF2B5EF4-FFF2-40B4-BE49-F238E27FC236}">
                <a16:creationId xmlns:a16="http://schemas.microsoft.com/office/drawing/2014/main" id="{D983F4AD-A1CD-F64E-B676-C03FCD5D6D27}"/>
              </a:ext>
            </a:extLst>
          </p:cNvPr>
          <p:cNvSpPr>
            <a:spLocks noGrp="1"/>
          </p:cNvSpPr>
          <p:nvPr>
            <p:ph type="sldNum" sz="quarter" idx="12"/>
          </p:nvPr>
        </p:nvSpPr>
        <p:spPr/>
        <p:txBody>
          <a:bodyPr/>
          <a:lstStyle/>
          <a:p>
            <a:fld id="{28F9E9C8-D5EA-C644-8C07-3D590C7AAC39}" type="slidenum">
              <a:rPr lang="en-US" smtClean="0"/>
              <a:t>12</a:t>
            </a:fld>
            <a:endParaRPr lang="en-US"/>
          </a:p>
        </p:txBody>
      </p:sp>
    </p:spTree>
    <p:extLst>
      <p:ext uri="{BB962C8B-B14F-4D97-AF65-F5344CB8AC3E}">
        <p14:creationId xmlns:p14="http://schemas.microsoft.com/office/powerpoint/2010/main" val="17701558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1355</TotalTime>
  <Words>727</Words>
  <Application>Microsoft Macintosh PowerPoint</Application>
  <PresentationFormat>Widescreen</PresentationFormat>
  <Paragraphs>82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Open Sans</vt:lpstr>
      <vt:lpstr>Office Theme</vt:lpstr>
      <vt:lpstr>How do use technology to collaborate at UWTSD Digital Skills and Research Methods  Module code BMSW4003</vt:lpstr>
      <vt:lpstr>Introduction </vt:lpstr>
      <vt:lpstr>Rational</vt:lpstr>
      <vt:lpstr>Proposed method (What? Who? How?)</vt:lpstr>
      <vt:lpstr>Proposed method (What? Who? How?)</vt:lpstr>
      <vt:lpstr>Proposed method (What? Who? How?)</vt:lpstr>
      <vt:lpstr>Proposed method (What? Who? How?)</vt:lpstr>
      <vt:lpstr>Ethical considerations </vt:lpstr>
      <vt:lpstr>Research Timeline</vt:lpstr>
      <vt:lpstr>Hipotesis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use technology to collaborate at UWTSD Digital Skills and Research Methods  Module code BMSW4003</dc:title>
  <dc:creator>Nicolae- Dorel Profir (1815440)</dc:creator>
  <cp:lastModifiedBy>Nicolae- Dorel Profir (1815440)</cp:lastModifiedBy>
  <cp:revision>6</cp:revision>
  <dcterms:created xsi:type="dcterms:W3CDTF">2022-02-14T20:17:47Z</dcterms:created>
  <dcterms:modified xsi:type="dcterms:W3CDTF">2022-02-24T15:51:54Z</dcterms:modified>
</cp:coreProperties>
</file>