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4630400" cy="8229600"/>
  <p:notesSz cx="8229600" cy="14630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69" d="100"/>
          <a:sy n="69" d="100"/>
        </p:scale>
        <p:origin x="67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42731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89" y="807359"/>
            <a:ext cx="7556421" cy="22327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465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Introduction to Barriers Identifying Challenges in Implementation</a:t>
            </a:r>
            <a:endParaRPr lang="en-US" sz="4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90" y="4159568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The barriers addressed in this section fall into three main categories: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793790" y="4777621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7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Stakeholder identification and engagement challenges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93790" y="5219819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7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Implementation and delivery barriers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793790" y="5662017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7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Legal and ethical considerations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793790" y="6280071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(Greenhalgh, Jenkins and Scollo, 2024; Carah et al., 2025)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3519" y="654844"/>
            <a:ext cx="7005280" cy="5001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315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Potential Stakeholders for Facilitation</a:t>
            </a:r>
            <a:endParaRPr lang="en-US" sz="3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533519" y="1459825"/>
            <a:ext cx="6705481" cy="2261830"/>
          </a:xfrm>
          <a:prstGeom prst="roundRect">
            <a:avLst>
              <a:gd name="adj" fmla="val 4851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10659" y="1459825"/>
            <a:ext cx="91440" cy="2261830"/>
          </a:xfrm>
          <a:prstGeom prst="roundRect">
            <a:avLst>
              <a:gd name="adj" fmla="val 70024"/>
            </a:avLst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77359" y="1635085"/>
            <a:ext cx="2942392" cy="2501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1. NHS and Public Health Bodies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77359" y="1976676"/>
            <a:ext cx="6286381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Prevention and Long-Term Conditions Directorate of NHS England (NHS England,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77359" y="2517696"/>
            <a:ext cx="6286381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Local Public Health Teams and Health Education England (Public Health Wales,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77359" y="3058716"/>
            <a:ext cx="6286381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School nursing teams supporting secondary schools (Action on Smoking and Health,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391400" y="1459825"/>
            <a:ext cx="6705481" cy="2261830"/>
          </a:xfrm>
          <a:prstGeom prst="roundRect">
            <a:avLst>
              <a:gd name="adj" fmla="val 4851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7368540" y="1459825"/>
            <a:ext cx="91440" cy="2261830"/>
          </a:xfrm>
          <a:prstGeom prst="roundRect">
            <a:avLst>
              <a:gd name="adj" fmla="val 70024"/>
            </a:avLst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7635240" y="1635085"/>
            <a:ext cx="2446734" cy="2501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2. Educational Institutions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635240" y="1976676"/>
            <a:ext cx="6286381" cy="243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Secondary school PSHE departments (Public Health Wales,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635240" y="2273856"/>
            <a:ext cx="6286381" cy="243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School safeguarding leads (Royal College of Paediatrics and Child Health, 2023)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7635240" y="2571036"/>
            <a:ext cx="6286381" cy="243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Training and support for health education staff (Yazidjoglou et al.,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533519" y="3874056"/>
            <a:ext cx="6705481" cy="1774150"/>
          </a:xfrm>
          <a:prstGeom prst="roundRect">
            <a:avLst>
              <a:gd name="adj" fmla="val 618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510659" y="3874056"/>
            <a:ext cx="91440" cy="1774150"/>
          </a:xfrm>
          <a:prstGeom prst="roundRect">
            <a:avLst>
              <a:gd name="adj" fmla="val 70024"/>
            </a:avLst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777359" y="4049316"/>
            <a:ext cx="4123134" cy="2501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3. Youth Groups &amp; Community Organisations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777359" y="4390906"/>
            <a:ext cx="6286381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Youth clubs, community centres, ecclesiastical youth agencies (Yazidjoglou et al.,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7391400" y="3874056"/>
            <a:ext cx="6705481" cy="1774150"/>
          </a:xfrm>
          <a:prstGeom prst="roundRect">
            <a:avLst>
              <a:gd name="adj" fmla="val 618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7368540" y="3874056"/>
            <a:ext cx="91440" cy="1774150"/>
          </a:xfrm>
          <a:prstGeom prst="roundRect">
            <a:avLst>
              <a:gd name="adj" fmla="val 70024"/>
            </a:avLst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7635240" y="4049316"/>
            <a:ext cx="4070152" cy="2501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4. Online Health Professionals &amp; Influencers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7635240" y="4390906"/>
            <a:ext cx="6286381" cy="243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Digitally literate health educators (Kirkpatrick and Lawrie,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7635240" y="4688086"/>
            <a:ext cx="6286381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Age-appropriate TikTok health influencers (Harvard T.H. Chan School of Public Health,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7635240" y="5229106"/>
            <a:ext cx="6286381" cy="243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Digital health promotion specialists (Grosman-Rimon and Wegier,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533519" y="5800606"/>
            <a:ext cx="6705481" cy="1774150"/>
          </a:xfrm>
          <a:prstGeom prst="roundRect">
            <a:avLst>
              <a:gd name="adj" fmla="val 618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510659" y="5800606"/>
            <a:ext cx="91440" cy="1774150"/>
          </a:xfrm>
          <a:prstGeom prst="roundRect">
            <a:avLst>
              <a:gd name="adj" fmla="val 70024"/>
            </a:avLst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777359" y="5975866"/>
            <a:ext cx="3782735" cy="2501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5. Government &amp; Advocacy Organisations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777359" y="6317456"/>
            <a:ext cx="6286381" cy="243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Action on Smoking and Health (ASH) (Action on Smoking and Health,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777359" y="6614636"/>
            <a:ext cx="6286381" cy="243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Royal College of Nursing (Royal College of Paediatrics and Child Health,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28"/>
          <p:cNvSpPr/>
          <p:nvPr/>
        </p:nvSpPr>
        <p:spPr>
          <a:xfrm>
            <a:off x="777359" y="6911816"/>
            <a:ext cx="6286381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Trading Standards enforcing underage vape sales (Newham Public Health Team,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29"/>
          <p:cNvSpPr/>
          <p:nvPr/>
        </p:nvSpPr>
        <p:spPr>
          <a:xfrm>
            <a:off x="7391400" y="5800606"/>
            <a:ext cx="6705481" cy="1774150"/>
          </a:xfrm>
          <a:prstGeom prst="roundRect">
            <a:avLst>
              <a:gd name="adj" fmla="val 618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Shape 30"/>
          <p:cNvSpPr/>
          <p:nvPr/>
        </p:nvSpPr>
        <p:spPr>
          <a:xfrm>
            <a:off x="7368540" y="5800606"/>
            <a:ext cx="91440" cy="1774150"/>
          </a:xfrm>
          <a:prstGeom prst="roundRect">
            <a:avLst>
              <a:gd name="adj" fmla="val 70024"/>
            </a:avLst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7635240" y="5975866"/>
            <a:ext cx="2000845" cy="2501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6. Parents &amp; Carers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32"/>
          <p:cNvSpPr/>
          <p:nvPr/>
        </p:nvSpPr>
        <p:spPr>
          <a:xfrm>
            <a:off x="7635240" y="6317456"/>
            <a:ext cx="6286381" cy="243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Parent–teacher associations (Public Health Wales,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33"/>
          <p:cNvSpPr/>
          <p:nvPr/>
        </p:nvSpPr>
        <p:spPr>
          <a:xfrm>
            <a:off x="7635240" y="6614636"/>
            <a:ext cx="6286381" cy="243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Family support services (Yazidjoglou et al.,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7" name="Picture 36" descr="Several white paper cutout snowflakes, on a white background">
            <a:extLst>
              <a:ext uri="{FF2B5EF4-FFF2-40B4-BE49-F238E27FC236}">
                <a16:creationId xmlns:a16="http://schemas.microsoft.com/office/drawing/2014/main" id="{91AEA737-03A9-2EFB-B2A6-9BE0540400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666196"/>
            <a:ext cx="14630400" cy="56340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6992" y="557808"/>
            <a:ext cx="10429756" cy="6534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Implementation &amp; Delivery Barriers (Part 1)</a:t>
            </a:r>
            <a:endParaRPr lang="en-US" sz="4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96992" y="1290876"/>
            <a:ext cx="8370927" cy="5228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325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Technical and Platform-Specific Challenges</a:t>
            </a:r>
            <a:endParaRPr lang="en-US" sz="3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96992" y="2311360"/>
            <a:ext cx="5707023" cy="3265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Barrier 1: Algorithm &amp; Content Reach on TikTok</a:t>
            </a:r>
            <a:endParaRPr lang="en-US" sz="2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96992" y="2837021"/>
            <a:ext cx="6375321" cy="955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5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TikTok’s recommendation system prioritises engagement over health accuracy, creating distribution challenges (O’Donnell, Willoughby and Pokharel, 2023)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96992" y="3862507"/>
            <a:ext cx="6375321" cy="955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5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49% of young people exposed to online vape marketing report seeing promotions via TikTok (Action on Smoking and Health, 2024)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96992" y="4887992"/>
            <a:ext cx="6375321" cy="6372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5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Entertainment-focused formats reduce attention to educational content (Carah et al., 2025)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565708" y="2311360"/>
            <a:ext cx="5316855" cy="3265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Barrier 2: Misinformation &amp; Content Quality</a:t>
            </a:r>
            <a:endParaRPr lang="en-US" sz="2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565708" y="2837021"/>
            <a:ext cx="6375321" cy="6372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5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TikTok contains widespread health misinformation and low-quality content (Kirkpatrick and Lawrie, 2024)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565708" y="3543895"/>
            <a:ext cx="6375321" cy="6372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5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Public health content often competes poorly with engaging but inaccurate videos (Scherman, Arriagada and Valenzuela, 2022)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7565708" y="4380190"/>
            <a:ext cx="6375321" cy="6531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Barrier 3: Age Verification &amp; Reaching the Right Audience</a:t>
            </a:r>
            <a:endParaRPr lang="en-US" sz="2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565708" y="5232440"/>
            <a:ext cx="6375321" cy="6372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5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TikTok fined £12.7m for misuse of children’s data under GDPR (Information Commissioner’s Office, 2023; Clayden Law, 2023)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565708" y="5939314"/>
            <a:ext cx="6375321" cy="6372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5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Persistent under-13 presence due to weak verification (Veriff, 2025)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7565708" y="6646188"/>
            <a:ext cx="6375321" cy="955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5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Online Safety Act requires effective age assurance measures beyond self-declaration (Ondato, 2025; Wilson Sonsini Goodrich &amp; Rosati, 2025)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 descr="Several white paper cutout snowflakes, on a white background">
            <a:extLst>
              <a:ext uri="{FF2B5EF4-FFF2-40B4-BE49-F238E27FC236}">
                <a16:creationId xmlns:a16="http://schemas.microsoft.com/office/drawing/2014/main" id="{09D81B91-B186-FD55-CF22-EE83F316EA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706796"/>
            <a:ext cx="14630400" cy="52280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0443" y="449104"/>
            <a:ext cx="11081266" cy="6894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430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Implementation &amp; Delivery Barriers (Part 2)</a:t>
            </a:r>
            <a:endParaRPr lang="en-US" sz="4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90443" y="1264563"/>
            <a:ext cx="7637621" cy="5514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345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Engagement and Resource Challenges</a:t>
            </a:r>
            <a:endParaRPr lang="en-US" sz="3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35449" y="2386727"/>
            <a:ext cx="4246483" cy="5096113"/>
          </a:xfrm>
          <a:prstGeom prst="roundRect">
            <a:avLst>
              <a:gd name="adj" fmla="val 207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953094" y="2504361"/>
            <a:ext cx="3811191" cy="6893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1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Barrier 4: Youth Involvement &amp; Message Receptivity</a:t>
            </a:r>
            <a:endParaRPr lang="en-US" sz="2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953095" y="3419713"/>
            <a:ext cx="3811191" cy="1008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Peer influence strongly linked to teen vaping behaviours (Groom et al., 2021)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953095" y="4501872"/>
            <a:ext cx="3811191" cy="16811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Social acceptance of vaping among young people creates barriers to behaviour change (Greenhalgh, Jenkins and Scollo, 2024)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953095" y="6256496"/>
            <a:ext cx="3811191" cy="1008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Teen reactance to adult warnings may reduce message uptake (Yazidjoglou et al., 2024)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5191958" y="2386727"/>
            <a:ext cx="4246483" cy="5096113"/>
          </a:xfrm>
          <a:prstGeom prst="roundRect">
            <a:avLst>
              <a:gd name="adj" fmla="val 207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09605" y="2504361"/>
            <a:ext cx="3811191" cy="6893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1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Barrier 5: Influencer Credibility &amp; Trust</a:t>
            </a:r>
            <a:endParaRPr lang="en-US" sz="2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409605" y="3419713"/>
            <a:ext cx="3811191" cy="1344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Difficulty identifying influencers who are both trusted and health-aligned (Harvard T.H. Chan School of Public Health, 2024)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409605" y="4838105"/>
            <a:ext cx="3811191" cy="1008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Most influencers lack formal health education training (Helen + Gertrude, 2025)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409605" y="5920264"/>
            <a:ext cx="3811191" cy="1344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Risk of conflicting past sponsorships with vaping or unhealthy products (Helen + Gertrude, 2025)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9648468" y="2386727"/>
            <a:ext cx="4246483" cy="5096113"/>
          </a:xfrm>
          <a:prstGeom prst="roundRect">
            <a:avLst>
              <a:gd name="adj" fmla="val 207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9866113" y="2457100"/>
            <a:ext cx="3811191" cy="6893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1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Barrier 6: Resource Constraints &amp; Sustainability</a:t>
            </a:r>
            <a:endParaRPr lang="en-US" sz="2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9866114" y="3419713"/>
            <a:ext cx="3811191" cy="1344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High-quality TikTok campaigns require significant production investment (Helen + Gertrude, 2025)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9866114" y="4838105"/>
            <a:ext cx="3811191" cy="1344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Need for trained content creators, social media managers &amp; digital health communicators (Grosman-Rimon and Wegier, 2024)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9866114" y="6256496"/>
            <a:ext cx="3811191" cy="1008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5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Fast-moving platform trends require regular content updates (Carah et al., 2025)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 descr="Several white paper cutout snowflakes, on a white background">
            <a:extLst>
              <a:ext uri="{FF2B5EF4-FFF2-40B4-BE49-F238E27FC236}">
                <a16:creationId xmlns:a16="http://schemas.microsoft.com/office/drawing/2014/main" id="{A6271407-7EEF-6FCF-8892-0716C9DCF0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600474"/>
            <a:ext cx="14630400" cy="62912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4365" y="582216"/>
            <a:ext cx="4757618" cy="5947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Legal Issues (Part 1)</a:t>
            </a:r>
            <a:endParaRPr lang="en-US" sz="3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634365" y="1249323"/>
            <a:ext cx="6229945" cy="4757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Data Protection &amp; Privacy Concerns</a:t>
            </a:r>
            <a:endParaRPr lang="en-US" sz="2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2"/>
          <p:cNvSpPr/>
          <p:nvPr/>
        </p:nvSpPr>
        <p:spPr>
          <a:xfrm>
            <a:off x="634365" y="2268736"/>
            <a:ext cx="7875270" cy="2639378"/>
          </a:xfrm>
          <a:prstGeom prst="roundRect">
            <a:avLst>
              <a:gd name="adj" fmla="val 4157"/>
            </a:avLst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3"/>
          <p:cNvSpPr/>
          <p:nvPr/>
        </p:nvSpPr>
        <p:spPr>
          <a:xfrm>
            <a:off x="634365" y="2245876"/>
            <a:ext cx="7875270" cy="91440"/>
          </a:xfrm>
          <a:prstGeom prst="roundRect">
            <a:avLst>
              <a:gd name="adj" fmla="val 83250"/>
            </a:avLst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4300180" y="1996916"/>
            <a:ext cx="543639" cy="543639"/>
          </a:xfrm>
          <a:prstGeom prst="roundRect">
            <a:avLst>
              <a:gd name="adj" fmla="val 168200"/>
            </a:avLst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4463296" y="2132767"/>
            <a:ext cx="217408" cy="271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1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838438" y="2721769"/>
            <a:ext cx="3545919" cy="2972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8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Legal Issue 1: GDPR &amp; Child Data</a:t>
            </a:r>
            <a:endParaRPr lang="en-US" sz="1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838438" y="3127772"/>
            <a:ext cx="7467124" cy="579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UK GDPR restricts processing of children's data, requiring heightened protection for ages 13–17 (Information Commissioner’s Office, 2023)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838438" y="3770948"/>
            <a:ext cx="7467124" cy="2899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TikTok fined for insufficient safeguards for minors (Clayden Law, 2023)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838438" y="4124206"/>
            <a:ext cx="7467124" cy="579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Risk of children lacking full understanding of privacy implications (Munung et al., 2024)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634365" y="5361146"/>
            <a:ext cx="7875270" cy="2286119"/>
          </a:xfrm>
          <a:prstGeom prst="roundRect">
            <a:avLst>
              <a:gd name="adj" fmla="val 4800"/>
            </a:avLst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634365" y="5338286"/>
            <a:ext cx="7875270" cy="91440"/>
          </a:xfrm>
          <a:prstGeom prst="roundRect">
            <a:avLst>
              <a:gd name="adj" fmla="val 83250"/>
            </a:avLst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2"/>
          <p:cNvSpPr/>
          <p:nvPr/>
        </p:nvSpPr>
        <p:spPr>
          <a:xfrm>
            <a:off x="4300180" y="5089327"/>
            <a:ext cx="543639" cy="543639"/>
          </a:xfrm>
          <a:prstGeom prst="roundRect">
            <a:avLst>
              <a:gd name="adj" fmla="val 168200"/>
            </a:avLst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4463296" y="5225177"/>
            <a:ext cx="217408" cy="271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2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838438" y="5814179"/>
            <a:ext cx="3760589" cy="2972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8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Legal Issue 2: UK Online Safety Act</a:t>
            </a:r>
            <a:endParaRPr lang="en-US" sz="1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838438" y="6220182"/>
            <a:ext cx="7467124" cy="579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Platforms must minimise children’s exposure to harmful content and implement robust age verification (Ondato, 2025)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838438" y="6863358"/>
            <a:ext cx="7467124" cy="579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Increasing focus on protecting minors across the UK digital regulation landscape (Wilson Sonsini Goodrich &amp; Rosati, 2025)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Picture 20" descr="Several white paper cutout snowflakes, on a white background">
            <a:extLst>
              <a:ext uri="{FF2B5EF4-FFF2-40B4-BE49-F238E27FC236}">
                <a16:creationId xmlns:a16="http://schemas.microsoft.com/office/drawing/2014/main" id="{A0B327BE-A936-51F0-DB20-1CD2CA3DDD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7710606"/>
            <a:ext cx="14630400" cy="51899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0091" y="721757"/>
            <a:ext cx="5475803" cy="6843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430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Ethical Issues (Part 2)</a:t>
            </a:r>
            <a:endParaRPr lang="en-US" sz="4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30091" y="1489472"/>
            <a:ext cx="10291882" cy="5474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Ethical Considerations in Digital Health Promotion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30091" y="2349818"/>
            <a:ext cx="6480810" cy="2307788"/>
          </a:xfrm>
          <a:prstGeom prst="roundRect">
            <a:avLst>
              <a:gd name="adj" fmla="val 21694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946309" y="2566035"/>
            <a:ext cx="5827633" cy="3423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1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Ethical Issue 1: Informed Consent &amp; Autonomy</a:t>
            </a:r>
            <a:endParaRPr lang="en-US" sz="2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946309" y="3033474"/>
            <a:ext cx="6048375" cy="667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Ethical complexities arise when collecting or using data from minors (Grosman-Rimon and Wegier,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7419499" y="2349818"/>
            <a:ext cx="6480810" cy="2307788"/>
          </a:xfrm>
          <a:prstGeom prst="roundRect">
            <a:avLst>
              <a:gd name="adj" fmla="val 21694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635716" y="2566035"/>
            <a:ext cx="5314117" cy="3423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1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Ethical Issue 2: Unintended Consequences</a:t>
            </a:r>
            <a:endParaRPr lang="en-US" sz="2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635716" y="3033474"/>
            <a:ext cx="6048375" cy="667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Discussing vaping publicly may inadvertently normalise the behaviour (Greenhalgh, Jenkins and Scollo,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635716" y="3773924"/>
            <a:ext cx="6048375" cy="667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Platform algorithms may amplify harmful content despite health intentions (Carah et al., 2025)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730091" y="4866203"/>
            <a:ext cx="6480810" cy="2641521"/>
          </a:xfrm>
          <a:prstGeom prst="roundRect">
            <a:avLst>
              <a:gd name="adj" fmla="val 18953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946309" y="5082421"/>
            <a:ext cx="5737860" cy="3423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1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Ethical Issue 3: Digital Divide &amp; Health Equity</a:t>
            </a:r>
            <a:endParaRPr lang="en-US" sz="2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946309" y="5549860"/>
            <a:ext cx="6048375" cy="10011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Teens from low socioeconomic groups may lack access to TikTok and digital health information (Yazidjoglou et al.,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419499" y="4866203"/>
            <a:ext cx="6480810" cy="2641521"/>
          </a:xfrm>
          <a:prstGeom prst="roundRect">
            <a:avLst>
              <a:gd name="adj" fmla="val 18953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635716" y="5082421"/>
            <a:ext cx="5830610" cy="3423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15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Ethical Issue 4: Platform Commercial Interests</a:t>
            </a:r>
            <a:endParaRPr lang="en-US" sz="2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7635716" y="5549860"/>
            <a:ext cx="6048375" cy="667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TikTok’s commercial algorithm may prioritise profit over public health messaging (Carah et al., 2025)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7635716" y="6290310"/>
            <a:ext cx="6048375" cy="10011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WHO–TikTok collaboration highlights the need for stronger health safeguards (World Health Organization,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 descr="Several white paper cutout snowflakes, on a white background">
            <a:extLst>
              <a:ext uri="{FF2B5EF4-FFF2-40B4-BE49-F238E27FC236}">
                <a16:creationId xmlns:a16="http://schemas.microsoft.com/office/drawing/2014/main" id="{A4488342-1B9A-B503-E60D-73C691F930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723942"/>
            <a:ext cx="14630400" cy="50565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9257" y="733782"/>
            <a:ext cx="8244602" cy="6742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420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Summary &amp; Mitigation Strategies</a:t>
            </a:r>
            <a:endParaRPr lang="en-US" sz="4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19257" y="1490186"/>
            <a:ext cx="10331053" cy="5394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335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Overcoming Barriers for Successful Implementation</a:t>
            </a:r>
            <a:endParaRPr lang="en-US" sz="3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19257" y="2337911"/>
            <a:ext cx="205502" cy="2568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Petrona Light" pitchFamily="34" charset="-122"/>
                <a:cs typeface="Arial" panose="020B0604020202020204" pitchFamily="34" charset="0"/>
              </a:rPr>
              <a:t>01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19257" y="2664262"/>
            <a:ext cx="6493193" cy="22860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19257" y="2812733"/>
            <a:ext cx="3081338" cy="3371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1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Stakeholder Engagement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19257" y="3273147"/>
            <a:ext cx="6493193" cy="6574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Partnerships with NHS, schools, ASH &amp; youth workers (Action on Smoking and Health, 2024; NHS England,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417951" y="2337911"/>
            <a:ext cx="205502" cy="2568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Petrona Light" pitchFamily="34" charset="-122"/>
                <a:cs typeface="Arial" panose="020B0604020202020204" pitchFamily="34" charset="0"/>
              </a:rPr>
              <a:t>02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417951" y="2664262"/>
            <a:ext cx="6493193" cy="22860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417951" y="2812733"/>
            <a:ext cx="2697361" cy="3371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1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Technical Solutions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7417951" y="3273147"/>
            <a:ext cx="6493193" cy="6574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Use TikTok Creator Marketplace for selecting vetted influencers (Harvard T.H. Chan School of Public Health,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417951" y="4002524"/>
            <a:ext cx="6493193" cy="6574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Pilot-test messages with youth groups and apply quality control (Helen + Gertrude, 2025)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19257" y="5019556"/>
            <a:ext cx="205502" cy="2568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Petrona Light" pitchFamily="34" charset="-122"/>
                <a:cs typeface="Arial" panose="020B0604020202020204" pitchFamily="34" charset="0"/>
              </a:rPr>
              <a:t>03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19257" y="5345906"/>
            <a:ext cx="6493193" cy="22860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19257" y="5494377"/>
            <a:ext cx="2697361" cy="3371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1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Legal Compliance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719257" y="5954792"/>
            <a:ext cx="6493193" cy="6574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Conduct DPIA and comply with GDPR &amp; Online Safety Act (Information Commissioner’s Office, 2023; Ondato, 2025)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7417951" y="5019556"/>
            <a:ext cx="205502" cy="2568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Petrona Light" pitchFamily="34" charset="-122"/>
                <a:cs typeface="Arial" panose="020B0604020202020204" pitchFamily="34" charset="0"/>
              </a:rPr>
              <a:t>04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7417951" y="5345906"/>
            <a:ext cx="6493193" cy="22860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pPr>
              <a:lnSpc>
                <a:spcPct val="150000"/>
              </a:lnSpc>
            </a:pP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7417951" y="5494377"/>
            <a:ext cx="2697361" cy="3371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1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Ethical Safeguards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7417951" y="5954792"/>
            <a:ext cx="6493193" cy="6574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Involve adolescent psychologists and youth workers (Yazidjoglou et al.,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7417951" y="6684169"/>
            <a:ext cx="6493193" cy="6574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Avoid harmful messaging and ensure evidence-based approaches (Greenhalgh, Jenkins and Scollo,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Picture 22" descr="Several white paper cutout snowflakes, on a white background">
            <a:extLst>
              <a:ext uri="{FF2B5EF4-FFF2-40B4-BE49-F238E27FC236}">
                <a16:creationId xmlns:a16="http://schemas.microsoft.com/office/drawing/2014/main" id="{A3B90EA0-B06F-EDA8-FCA7-01F2E66416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572136"/>
            <a:ext cx="14630400" cy="65746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1076</Words>
  <Application>Microsoft Office PowerPoint</Application>
  <PresentationFormat>Custom</PresentationFormat>
  <Paragraphs>101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Ashraf patel</cp:lastModifiedBy>
  <cp:revision>3</cp:revision>
  <dcterms:created xsi:type="dcterms:W3CDTF">2025-12-08T15:17:41Z</dcterms:created>
  <dcterms:modified xsi:type="dcterms:W3CDTF">2025-12-08T15:23:41Z</dcterms:modified>
</cp:coreProperties>
</file>