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2" r:id="rId1"/>
  </p:sldMasterIdLst>
  <p:notesMasterIdLst>
    <p:notesMasterId r:id="rId31"/>
  </p:notesMasterIdLst>
  <p:sldIdLst>
    <p:sldId id="256" r:id="rId2"/>
    <p:sldId id="257" r:id="rId3"/>
    <p:sldId id="288" r:id="rId4"/>
    <p:sldId id="308" r:id="rId5"/>
    <p:sldId id="292" r:id="rId6"/>
    <p:sldId id="293" r:id="rId7"/>
    <p:sldId id="294" r:id="rId8"/>
    <p:sldId id="295" r:id="rId9"/>
    <p:sldId id="299" r:id="rId10"/>
    <p:sldId id="300" r:id="rId11"/>
    <p:sldId id="296" r:id="rId12"/>
    <p:sldId id="297" r:id="rId13"/>
    <p:sldId id="302" r:id="rId14"/>
    <p:sldId id="310" r:id="rId15"/>
    <p:sldId id="301" r:id="rId16"/>
    <p:sldId id="303" r:id="rId17"/>
    <p:sldId id="305" r:id="rId18"/>
    <p:sldId id="306" r:id="rId19"/>
    <p:sldId id="307" r:id="rId20"/>
    <p:sldId id="309" r:id="rId21"/>
    <p:sldId id="298" r:id="rId22"/>
    <p:sldId id="311" r:id="rId23"/>
    <p:sldId id="312" r:id="rId24"/>
    <p:sldId id="318" r:id="rId25"/>
    <p:sldId id="313" r:id="rId26"/>
    <p:sldId id="314" r:id="rId27"/>
    <p:sldId id="319" r:id="rId28"/>
    <p:sldId id="315" r:id="rId29"/>
    <p:sldId id="317" r:id="rId30"/>
  </p:sldIdLst>
  <p:sldSz cx="12192000" cy="6858000"/>
  <p:notesSz cx="6889750" cy="10018713"/>
  <p:embeddedFontLst>
    <p:embeddedFont>
      <p:font typeface="Arial Unicode MS" panose="020B0604020202020204" pitchFamily="34" charset="-128"/>
      <p:regular r:id="rId32"/>
    </p:embeddedFont>
    <p:embeddedFont>
      <p:font typeface="Arial Black" panose="020B0A04020102020204" pitchFamily="34" charset="0"/>
      <p:bold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Comic Sans MS" panose="030F0702030302020204" pitchFamily="66" charset="0"/>
      <p:regular r:id="rId38"/>
      <p:bold r:id="rId39"/>
      <p:italic r:id="rId40"/>
      <p:boldItalic r:id="rId41"/>
    </p:embeddedFont>
    <p:embeddedFont>
      <p:font typeface="Gill Sans MT" panose="020B0502020104020203" pitchFamily="34" charset="0"/>
      <p:regular r:id="rId42"/>
      <p:bold r:id="rId43"/>
      <p:italic r:id="rId44"/>
      <p:boldItalic r:id="rId45"/>
    </p:embeddedFont>
    <p:embeddedFont>
      <p:font typeface="Impact" panose="020B0806030902050204" pitchFamily="34" charset="0"/>
      <p:regular r:id="rId4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font" Target="fonts/font15.fntdata"/><Relationship Id="rId20" Type="http://schemas.openxmlformats.org/officeDocument/2006/relationships/slide" Target="slides/slide19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2T23:36:16.572" idx="1">
    <p:pos x="890" y="3711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at</a:t>
          </a:r>
          <a:endParaRPr lang="cy-GB" dirty="0">
            <a:solidFill>
              <a:schemeClr val="bg1"/>
            </a:solidFill>
          </a:endParaRPr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ysgrifennu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/>
            <a:t>mynd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anfon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anelu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ar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 err="1"/>
            <a:t>gweiddi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gwrando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sylwi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am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gofyn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talu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DFBEB397-6FDB-4124-8A6F-6AD8E98CDD15}">
      <dgm:prSet phldrT="[Testun]" custT="1"/>
      <dgm:spPr/>
      <dgm:t>
        <a:bodyPr/>
        <a:lstStyle/>
        <a:p>
          <a:r>
            <a:rPr lang="en-GB" sz="2000" dirty="0" err="1"/>
            <a:t>sôn</a:t>
          </a:r>
          <a:endParaRPr lang="cy-GB" sz="2000" dirty="0"/>
        </a:p>
      </dgm:t>
    </dgm:pt>
    <dgm:pt modelId="{1D3C81BC-4283-4CBC-AC9B-D6A23CFBB11F}" type="parTrans" cxnId="{8BBFB84B-70C5-4664-ADDC-BC0EF1F21339}">
      <dgm:prSet/>
      <dgm:spPr/>
      <dgm:t>
        <a:bodyPr/>
        <a:lstStyle/>
        <a:p>
          <a:endParaRPr lang="cy-GB"/>
        </a:p>
      </dgm:t>
    </dgm:pt>
    <dgm:pt modelId="{3A0A359A-E752-42CA-A6CE-0FC4A71E2903}" type="sibTrans" cxnId="{8BBFB84B-70C5-4664-ADDC-BC0EF1F21339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751F4E9B-2867-4504-88FE-EC46E397B775}" type="pres">
      <dgm:prSet presAssocID="{DFBEB397-6FDB-4124-8A6F-6AD8E98CDD15}" presName="node" presStyleLbl="node1" presStyleIdx="1" presStyleCnt="4" custScaleX="188084" custScaleY="125912">
        <dgm:presLayoutVars>
          <dgm:bulletEnabled val="1"/>
        </dgm:presLayoutVars>
      </dgm:prSet>
      <dgm:spPr/>
    </dgm:pt>
    <dgm:pt modelId="{2137C4D9-CEAC-47BF-B7DD-05E4D415F589}" type="pres">
      <dgm:prSet presAssocID="{DFBEB397-6FDB-4124-8A6F-6AD8E98CDD15}" presName="dummy" presStyleCnt="0"/>
      <dgm:spPr/>
    </dgm:pt>
    <dgm:pt modelId="{AC36AEEF-973D-4431-B7F7-526EAB2A1845}" type="pres">
      <dgm:prSet presAssocID="{3A0A359A-E752-42CA-A6CE-0FC4A71E2903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8BBFB84B-70C5-4664-ADDC-BC0EF1F21339}" srcId="{AEBD84F4-840A-482E-AB77-ABA537ECEFB5}" destId="{DFBEB397-6FDB-4124-8A6F-6AD8E98CDD15}" srcOrd="1" destOrd="0" parTransId="{1D3C81BC-4283-4CBC-AC9B-D6A23CFBB11F}" sibTransId="{3A0A359A-E752-42CA-A6CE-0FC4A71E2903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01E715B5-C142-4C34-BE6E-B592443A3A8B}" type="presOf" srcId="{DFBEB397-6FDB-4124-8A6F-6AD8E98CDD15}" destId="{751F4E9B-2867-4504-88FE-EC46E397B775}" srcOrd="0" destOrd="0" presId="urn:microsoft.com/office/officeart/2005/8/layout/radial6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9F7CE6FF-9FF6-44AA-8BD3-207856BB783D}" type="presOf" srcId="{3A0A359A-E752-42CA-A6CE-0FC4A71E2903}" destId="{AC36AEEF-973D-4431-B7F7-526EAB2A1845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78274782-AE4B-400A-B231-E3A099D16B03}" type="presParOf" srcId="{543B1FD4-0998-4859-8F22-EF5A635FCFCC}" destId="{751F4E9B-2867-4504-88FE-EC46E397B775}" srcOrd="4" destOrd="0" presId="urn:microsoft.com/office/officeart/2005/8/layout/radial6"/>
    <dgm:cxn modelId="{C466A787-3127-446E-AAED-8411E0C1C1CD}" type="presParOf" srcId="{543B1FD4-0998-4859-8F22-EF5A635FCFCC}" destId="{2137C4D9-CEAC-47BF-B7DD-05E4D415F589}" srcOrd="5" destOrd="0" presId="urn:microsoft.com/office/officeart/2005/8/layout/radial6"/>
    <dgm:cxn modelId="{519BCDA7-1C2A-4D93-B713-1D6E22E7F22B}" type="presParOf" srcId="{543B1FD4-0998-4859-8F22-EF5A635FCFCC}" destId="{AC36AEEF-973D-4431-B7F7-526EAB2A1845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>
              <a:solidFill>
                <a:schemeClr val="bg1"/>
              </a:solidFill>
            </a:rPr>
            <a:t>at</a:t>
          </a:r>
          <a:endParaRPr lang="cy-GB" sz="5200" kern="1200" dirty="0">
            <a:solidFill>
              <a:schemeClr val="bg1"/>
            </a:solidFill>
          </a:endParaRPr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ysgrifennu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mynd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anfon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anelu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ar</a:t>
          </a:r>
          <a:endParaRPr lang="cy-GB" sz="5200" kern="1200" dirty="0"/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gweiddi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gwrando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sylwi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6AEEF-973D-4431-B7F7-526EAB2A1845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923501" y="1071136"/>
          <a:ext cx="1175110" cy="11751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am</a:t>
          </a:r>
          <a:endParaRPr lang="cy-GB" sz="4600" kern="1200" dirty="0"/>
        </a:p>
      </dsp:txBody>
      <dsp:txXfrm>
        <a:off x="2095592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87742" y="-138870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28885" y="22317"/>
        <a:ext cx="1164340" cy="778283"/>
      </dsp:txXfrm>
    </dsp:sp>
    <dsp:sp modelId="{751F4E9B-2867-4504-88FE-EC46E397B775}">
      <dsp:nvSpPr>
        <dsp:cNvPr id="0" name=""/>
        <dsp:cNvSpPr/>
      </dsp:nvSpPr>
      <dsp:spPr>
        <a:xfrm>
          <a:off x="2984721" y="1140830"/>
          <a:ext cx="1547135" cy="10357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sôn</a:t>
          </a:r>
          <a:endParaRPr lang="cy-GB" sz="2000" kern="1200" dirty="0"/>
        </a:p>
      </dsp:txBody>
      <dsp:txXfrm>
        <a:off x="3211294" y="1292508"/>
        <a:ext cx="1093989" cy="732367"/>
      </dsp:txXfrm>
    </dsp:sp>
    <dsp:sp modelId="{1CCB1D3C-0454-4DEE-818D-38D4EFF8C4A8}">
      <dsp:nvSpPr>
        <dsp:cNvPr id="0" name=""/>
        <dsp:cNvSpPr/>
      </dsp:nvSpPr>
      <dsp:spPr>
        <a:xfrm>
          <a:off x="1687742" y="2355596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gofyn</a:t>
          </a:r>
          <a:endParaRPr lang="cy-GB" sz="2000" kern="1200" dirty="0"/>
        </a:p>
      </dsp:txBody>
      <dsp:txXfrm>
        <a:off x="1928885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40509" y="1108363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talu</a:t>
          </a:r>
          <a:endParaRPr lang="cy-GB" sz="2000" kern="1200" dirty="0"/>
        </a:p>
      </dsp:txBody>
      <dsp:txXfrm>
        <a:off x="681652" y="1269550"/>
        <a:ext cx="1164340" cy="778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8975" y="4821505"/>
            <a:ext cx="5511800" cy="3945033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579"/>
          </a:xfrm>
          <a:prstGeom prst="rect">
            <a:avLst/>
          </a:prstGeom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>
              <a:buClr>
                <a:srgbClr val="000000"/>
              </a:buClr>
            </a:pPr>
            <a:fld id="{00000000-1234-1234-1234-123412341234}" type="slidenum">
              <a:rPr lang="cy-GB"/>
              <a:pPr algn="r">
                <a:buClr>
                  <a:srgbClr val="000000"/>
                </a:buClr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8648E-1433-4D89-9239-4FC3A6093395}" type="slidenum">
              <a:rPr lang="en-GB" altLang="cy-GB"/>
              <a:pPr/>
              <a:t>17</a:t>
            </a:fld>
            <a:endParaRPr lang="en-GB" altLang="cy-GB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694595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CC765-BF94-4E59-8CF1-6983DB6559CB}" type="slidenum">
              <a:rPr lang="en-GB" altLang="cy-GB"/>
              <a:pPr/>
              <a:t>18</a:t>
            </a:fld>
            <a:endParaRPr lang="en-GB" altLang="cy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61468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BC781-BCF9-4B39-B397-CC6934191BF0}" type="slidenum">
              <a:rPr lang="en-GB" altLang="cy-GB"/>
              <a:pPr/>
              <a:t>19</a:t>
            </a:fld>
            <a:endParaRPr lang="en-GB" altLang="cy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2990592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Linc i’r Quizizz wrth glicio ar y gair ‘</a:t>
            </a:r>
            <a:r>
              <a:rPr lang="cy-GB"/>
              <a:t>Quizizz’ o fewn y PPT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21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7694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spcFirstLastPara="1" wrap="square" lIns="96600" tIns="96600" rIns="96600" bIns="96600" anchor="t" anchorCtr="0">
            <a:noAutofit/>
          </a:bodyPr>
          <a:lstStyle/>
          <a:p>
            <a:pPr marL="0" indent="0"/>
            <a:endParaRPr/>
          </a:p>
        </p:txBody>
      </p:sp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07815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23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5109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24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4697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plygu pengliniau ar yr acen. Ynganu geiriau o’u dewis mewn pâr yn uchel a plygu’r pengiliau ar y pwyslais</a:t>
            </a:r>
          </a:p>
          <a:p>
            <a:r>
              <a:rPr lang="cy-GB" dirty="0"/>
              <a:t>Linc i fideo Cymru fyw ar y llun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26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2330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ar lafar – myfyrwyr i ysgrifennu’r geiriau canlynol fel ‘prawf sillafu’ deg gair</a:t>
            </a:r>
          </a:p>
          <a:p>
            <a:r>
              <a:rPr lang="cy-GB" dirty="0"/>
              <a:t>Efallai gall un o’r myfyrwyr adrodd y geiriau a bod yn athro dros dro</a:t>
            </a:r>
          </a:p>
          <a:p>
            <a:r>
              <a:rPr lang="cy-GB" dirty="0"/>
              <a:t>ffonio, ffeindio, i ffwrdd, Addysg Gorfforol. Addysg Grefyddol, ysgrifennu, anffodus, effaith, ffreutur, diflannu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27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7793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/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>
          <a:xfrm>
            <a:off x="4741333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>
          <a:xfrm>
            <a:off x="89577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B2817DC-BC52-4C60-988D-91F9296271E1}" type="slidenum">
              <a:rPr lang="en-GB" altLang="cy-GB"/>
              <a:pPr/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078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time_continue=16&amp;v=8fjUdJqa5H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a398aaedf06a001ce4f87c/arddodiai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cymrufyw/3888116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SESIWN 5</a:t>
            </a:r>
            <a:br>
              <a:rPr lang="cy-GB" sz="6000" b="0" i="0" u="none" strike="noStrike" cap="none" dirty="0">
                <a:latin typeface="Impact"/>
                <a:ea typeface="Impact"/>
                <a:cs typeface="Impact"/>
              </a:rPr>
            </a:b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YR ARDDODIAID</a:t>
            </a:r>
            <a:b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</a:b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GWALLAU CYFFREDIN</a:t>
            </a:r>
            <a:r>
              <a:rPr lang="cy-GB" sz="6000" dirty="0"/>
              <a:t> </a:t>
            </a:r>
            <a:endParaRPr sz="6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B7D41E-7FF8-4798-B4C7-A4255FCE61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9613" y="1413442"/>
            <a:ext cx="6466496" cy="4960865"/>
          </a:xfrm>
          <a:prstGeom prst="rect">
            <a:avLst/>
          </a:prstGeom>
        </p:spPr>
      </p:pic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dirty="0"/>
              <a:t>Adolygu CWESTIYNAU</a:t>
            </a:r>
            <a:endParaRPr dirty="0"/>
          </a:p>
        </p:txBody>
      </p:sp>
      <p:sp>
        <p:nvSpPr>
          <p:cNvPr id="106" name="Google Shape;106;p14"/>
          <p:cNvSpPr txBox="1">
            <a:spLocks noGrp="1"/>
          </p:cNvSpPr>
          <p:nvPr>
            <p:ph idx="1"/>
          </p:nvPr>
        </p:nvSpPr>
        <p:spPr>
          <a:xfrm>
            <a:off x="1784233" y="2091723"/>
            <a:ext cx="5177255" cy="360430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cy-GB" dirty="0"/>
              <a:t>Defnyddiwch fwrdd gwyn bach. Ysgrifennwch gwestiynau yn cychwyn gyda’r geiriau yma:</a:t>
            </a:r>
          </a:p>
          <a:p>
            <a:pPr marL="228600" lvl="0" indent="-101600" algn="ctr">
              <a:buNone/>
            </a:pPr>
            <a:r>
              <a:rPr lang="cy-GB" sz="2400" b="1" dirty="0"/>
              <a:t>Oes...?</a:t>
            </a:r>
          </a:p>
          <a:p>
            <a:pPr marL="228600" lvl="0" indent="-101600" algn="ctr">
              <a:buNone/>
            </a:pPr>
            <a:r>
              <a:rPr lang="cy-GB" sz="2400" b="1" dirty="0"/>
              <a:t>Ydy...?</a:t>
            </a:r>
          </a:p>
          <a:p>
            <a:pPr marL="228600" lvl="0" indent="-101600" algn="ctr">
              <a:buNone/>
            </a:pPr>
            <a:r>
              <a:rPr lang="cy-GB" sz="2400" b="1" dirty="0"/>
              <a:t>Faint...?</a:t>
            </a:r>
          </a:p>
          <a:p>
            <a:pPr marL="228600" lvl="0" indent="-101600" algn="ctr">
              <a:buNone/>
            </a:pPr>
            <a:r>
              <a:rPr lang="cy-GB" sz="2400" b="1" dirty="0"/>
              <a:t>Sawl...?</a:t>
            </a:r>
          </a:p>
          <a:p>
            <a:pPr marL="228600" lvl="0" indent="-101600">
              <a:buNone/>
            </a:pPr>
            <a:r>
              <a:rPr lang="cy-GB" dirty="0"/>
              <a:t>Gofynnwch y cwestiynau i bartner.  Y partner i ateb y cwestiynau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72C12-8265-4BE0-A8D0-282AC100C3AD}"/>
              </a:ext>
            </a:extLst>
          </p:cNvPr>
          <p:cNvSpPr txBox="1"/>
          <p:nvPr/>
        </p:nvSpPr>
        <p:spPr>
          <a:xfrm>
            <a:off x="8180772" y="2507449"/>
            <a:ext cx="3120501" cy="230832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/>
              <a:t>Help!</a:t>
            </a:r>
          </a:p>
          <a:p>
            <a:endParaRPr lang="cy-GB" sz="2400" dirty="0"/>
          </a:p>
          <a:p>
            <a:r>
              <a:rPr lang="cy-GB" sz="2400" dirty="0"/>
              <a:t>Oes – enw amhendant</a:t>
            </a:r>
          </a:p>
          <a:p>
            <a:r>
              <a:rPr lang="cy-GB" sz="2400" dirty="0"/>
              <a:t>Ydy – enw pendant</a:t>
            </a:r>
          </a:p>
          <a:p>
            <a:r>
              <a:rPr lang="cy-GB" sz="2400" dirty="0"/>
              <a:t>Faint – enw lluosog</a:t>
            </a:r>
          </a:p>
          <a:p>
            <a:r>
              <a:rPr lang="cy-GB" sz="2400" dirty="0"/>
              <a:t>Sawl – enw unigol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YW ARDDODIAD?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9332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arddodiad yn dangos y berthynas rhwng gair ac enw neu ragenw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2731C-C094-45DE-A289-C9CB303CB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36" y="2180374"/>
            <a:ext cx="6842671" cy="3991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1D88-6757-4A1A-AAFD-A1E6AEE5E99F}"/>
              </a:ext>
            </a:extLst>
          </p:cNvPr>
          <p:cNvSpPr txBox="1"/>
          <p:nvPr/>
        </p:nvSpPr>
        <p:spPr>
          <a:xfrm>
            <a:off x="956910" y="2962558"/>
            <a:ext cx="3890298" cy="175432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3600" dirty="0"/>
              <a:t>Ble mae‘r bêl?</a:t>
            </a:r>
          </a:p>
          <a:p>
            <a:endParaRPr lang="cy-GB" sz="3600" dirty="0"/>
          </a:p>
          <a:p>
            <a:r>
              <a:rPr lang="cy-GB" sz="3600" dirty="0"/>
              <a:t>Mae’r bêl YN y bocs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446CA4-A292-487E-BCA8-957DEAB4165A}"/>
              </a:ext>
            </a:extLst>
          </p:cNvPr>
          <p:cNvSpPr txBox="1"/>
          <p:nvPr/>
        </p:nvSpPr>
        <p:spPr>
          <a:xfrm>
            <a:off x="2320217" y="5543315"/>
            <a:ext cx="169563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arddodiad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4E0AE18-2030-4DAA-89CA-69A6C7A293E8}"/>
              </a:ext>
            </a:extLst>
          </p:cNvPr>
          <p:cNvCxnSpPr>
            <a:cxnSpLocks/>
          </p:cNvCxnSpPr>
          <p:nvPr/>
        </p:nvCxnSpPr>
        <p:spPr>
          <a:xfrm flipH="1" flipV="1">
            <a:off x="3168034" y="4651899"/>
            <a:ext cx="116704" cy="7634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54424B-2BFE-4599-AB8F-9A599FE1E088}"/>
              </a:ext>
            </a:extLst>
          </p:cNvPr>
          <p:cNvSpPr txBox="1"/>
          <p:nvPr/>
        </p:nvSpPr>
        <p:spPr>
          <a:xfrm>
            <a:off x="5188998" y="3816360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yn			ar/uwchben	          dan		wrth/gerllaw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C0214-C44C-4576-ADC2-767CFE97BEFC}"/>
              </a:ext>
            </a:extLst>
          </p:cNvPr>
          <p:cNvSpPr txBox="1"/>
          <p:nvPr/>
        </p:nvSpPr>
        <p:spPr>
          <a:xfrm>
            <a:off x="5048435" y="5674287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Tu ôl			o flaen				rhwng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8B5A-46D6-4CE2-AE8A-C1AF70F4F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4384-EF85-4477-B97B-2197A93B2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Defnyddiwch feiro neu bensil fel gwrthrych</a:t>
            </a:r>
          </a:p>
          <a:p>
            <a:pPr marL="0" indent="0">
              <a:buNone/>
            </a:pPr>
            <a:r>
              <a:rPr lang="cy-GB" dirty="0"/>
              <a:t>Sawl arddodiad allwch chi feddwl amdanyn nhw?</a:t>
            </a:r>
          </a:p>
          <a:p>
            <a:pPr marL="0" indent="0">
              <a:buNone/>
            </a:pPr>
            <a:r>
              <a:rPr lang="cy-GB" dirty="0"/>
              <a:t>Mae’r beiro ‘</a:t>
            </a:r>
            <a:r>
              <a:rPr lang="cy-GB" dirty="0">
                <a:solidFill>
                  <a:srgbClr val="FF0000"/>
                </a:solidFill>
              </a:rPr>
              <a:t>ar</a:t>
            </a:r>
            <a:r>
              <a:rPr lang="cy-GB" dirty="0"/>
              <a:t>’ y bwrdd...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5EAC5-1196-49E1-AAC8-76D105C21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7031" y="2360721"/>
            <a:ext cx="4371188" cy="326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993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YR ARDDODIAID CYFFREDIN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08952"/>
            <a:ext cx="10178322" cy="43101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Dyma’r arddodiaid mwyaf cyffredin: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</a:t>
            </a:r>
            <a:r>
              <a:rPr lang="cy-GB" u="sng" dirty="0"/>
              <a:t>treiglad meddal</a:t>
            </a:r>
            <a:r>
              <a:rPr lang="cy-GB" dirty="0"/>
              <a:t> ar ôl yr arddodiaid yma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0E4A7A-75DE-4075-93B2-EA01735C5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045919"/>
              </p:ext>
            </p:extLst>
          </p:nvPr>
        </p:nvGraphicFramePr>
        <p:xfrm>
          <a:off x="2307205" y="2666986"/>
          <a:ext cx="7298432" cy="2316498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824608">
                  <a:extLst>
                    <a:ext uri="{9D8B030D-6E8A-4147-A177-3AD203B41FA5}">
                      <a16:colId xmlns:a16="http://schemas.microsoft.com/office/drawing/2014/main" val="2487021480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959334868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76115664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753513168"/>
                    </a:ext>
                  </a:extLst>
                </a:gridCol>
              </a:tblGrid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am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ar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at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350423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dros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drwy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wrth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gan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13997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heb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hyd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i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o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87933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958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TREIGLAD MEDDAL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731072" y="4609295"/>
            <a:ext cx="4104093" cy="1734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TASG: ysgrifennwch y 9 llythyren sy’n treiglo’n feddal ar bapur.  Wrth wylio’r fideo, nodwch sut mae’r llythrennau yn treiglo’n feddal...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5" name="Dalfan Testun 2">
            <a:extLst>
              <a:ext uri="{FF2B5EF4-FFF2-40B4-BE49-F238E27FC236}">
                <a16:creationId xmlns:a16="http://schemas.microsoft.com/office/drawing/2014/main" id="{45334166-14FB-4E62-8FE7-4C7E7932F705}"/>
              </a:ext>
            </a:extLst>
          </p:cNvPr>
          <p:cNvSpPr txBox="1">
            <a:spLocks/>
          </p:cNvSpPr>
          <p:nvPr/>
        </p:nvSpPr>
        <p:spPr>
          <a:xfrm>
            <a:off x="8291159" y="1277097"/>
            <a:ext cx="1554178" cy="473308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800" dirty="0"/>
              <a:t>c &gt;</a:t>
            </a:r>
          </a:p>
          <a:p>
            <a:pPr marL="0" indent="0">
              <a:buNone/>
            </a:pPr>
            <a:r>
              <a:rPr lang="cy-GB" sz="2800" dirty="0"/>
              <a:t>p &gt;</a:t>
            </a:r>
          </a:p>
          <a:p>
            <a:pPr marL="0" indent="0">
              <a:buNone/>
            </a:pPr>
            <a:r>
              <a:rPr lang="cy-GB" sz="2800" dirty="0"/>
              <a:t>t &gt;</a:t>
            </a:r>
          </a:p>
          <a:p>
            <a:pPr marL="0" indent="0">
              <a:buNone/>
            </a:pPr>
            <a:r>
              <a:rPr lang="cy-GB" sz="2800" dirty="0"/>
              <a:t>b &gt;</a:t>
            </a:r>
          </a:p>
          <a:p>
            <a:pPr marL="0" indent="0">
              <a:buNone/>
            </a:pPr>
            <a:r>
              <a:rPr lang="cy-GB" sz="2800" dirty="0"/>
              <a:t>d &gt;</a:t>
            </a:r>
          </a:p>
          <a:p>
            <a:pPr marL="0" indent="0">
              <a:buNone/>
            </a:pPr>
            <a:r>
              <a:rPr lang="cy-GB" sz="2800" dirty="0"/>
              <a:t>g &gt;</a:t>
            </a:r>
          </a:p>
          <a:p>
            <a:pPr marL="0" indent="0">
              <a:buNone/>
            </a:pPr>
            <a:r>
              <a:rPr lang="cy-GB" sz="2800" dirty="0"/>
              <a:t>ll &gt; </a:t>
            </a:r>
          </a:p>
          <a:p>
            <a:pPr marL="0" indent="0">
              <a:buNone/>
            </a:pPr>
            <a:r>
              <a:rPr lang="cy-GB" sz="2800" dirty="0"/>
              <a:t>m &gt;</a:t>
            </a:r>
          </a:p>
          <a:p>
            <a:pPr marL="0" indent="0">
              <a:buNone/>
            </a:pPr>
            <a:r>
              <a:rPr lang="cy-GB" sz="2800" dirty="0"/>
              <a:t>rh &gt;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B9A201C-2EE9-46BE-A405-A2C45FA15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599" y="1381235"/>
            <a:ext cx="4761040" cy="2678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48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Ymarfer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Defnyddiwch fwrdd gwyn bach</a:t>
            </a:r>
          </a:p>
          <a:p>
            <a:pPr marL="0" indent="0">
              <a:buNone/>
            </a:pPr>
            <a:r>
              <a:rPr lang="cy-GB" dirty="0"/>
              <a:t>Ysgrifennwch bum brawddeg yn cynnwys arddodiad cyffredin. Cofiwch dreiglo yn gywir!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13FF6C-AEBE-468E-975A-11255EBAB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722" y="3337778"/>
            <a:ext cx="4082094" cy="3137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89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-o?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42901"/>
            <a:ext cx="10178322" cy="35935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800" dirty="0"/>
              <a:t>A minnau ar wyliau eleni, </a:t>
            </a:r>
          </a:p>
          <a:p>
            <a:pPr marL="0" indent="0">
              <a:buNone/>
            </a:pPr>
            <a:r>
              <a:rPr lang="cy-GB" sz="2800" dirty="0"/>
              <a:t>Ces air o gyngor gan </a:t>
            </a:r>
            <a:r>
              <a:rPr lang="cy-GB" sz="2800" dirty="0" err="1"/>
              <a:t>ieithgi</a:t>
            </a:r>
            <a:r>
              <a:rPr lang="cy-GB" sz="2800" dirty="0"/>
              <a:t>: </a:t>
            </a:r>
          </a:p>
          <a:p>
            <a:pPr marL="0" indent="0">
              <a:buNone/>
            </a:pPr>
            <a:r>
              <a:rPr lang="cy-GB" sz="2800" dirty="0"/>
              <a:t>    ‘Paid dodi arddodiad</a:t>
            </a:r>
          </a:p>
          <a:p>
            <a:pPr marL="0" indent="0">
              <a:buNone/>
            </a:pPr>
            <a:r>
              <a:rPr lang="cy-GB" sz="2800" dirty="0"/>
              <a:t>    Ar ddiwedd gosodiad.’ </a:t>
            </a:r>
          </a:p>
          <a:p>
            <a:pPr marL="0" indent="0">
              <a:buNone/>
            </a:pPr>
            <a:r>
              <a:rPr lang="cy-GB" sz="2800" dirty="0"/>
              <a:t>Atebais mewn eiliad, ‘</a:t>
            </a:r>
            <a:r>
              <a:rPr lang="cy-GB" sz="2800" dirty="0" err="1"/>
              <a:t>Sa’i</a:t>
            </a:r>
            <a:r>
              <a:rPr lang="cy-GB" sz="2800" dirty="0"/>
              <a:t> ’n mynd i!’ </a:t>
            </a:r>
          </a:p>
          <a:p>
            <a:pPr marL="0" indent="0">
              <a:buNone/>
            </a:pPr>
            <a:endParaRPr lang="cy-GB" sz="2800" dirty="0"/>
          </a:p>
          <a:p>
            <a:pPr marL="0" indent="0">
              <a:buNone/>
            </a:pPr>
            <a:r>
              <a:rPr lang="en-GB" sz="2800" b="1" dirty="0" err="1"/>
              <a:t>Emyr</a:t>
            </a:r>
            <a:r>
              <a:rPr lang="en-GB" sz="2800" b="1" dirty="0"/>
              <a:t> Davies</a:t>
            </a:r>
            <a:endParaRPr lang="cy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248" y="1438237"/>
            <a:ext cx="4417123" cy="3593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4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 err="1"/>
              <a:t>Arddodiad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 err="1"/>
              <a:t>Dyw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syml</a:t>
            </a:r>
            <a:r>
              <a:rPr lang="en-GB" sz="2800" dirty="0"/>
              <a:t> </a:t>
            </a:r>
            <a:r>
              <a:rPr lang="en-GB" sz="2800" dirty="0" err="1"/>
              <a:t>byth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ymddangos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ddiwedd</a:t>
            </a:r>
            <a:r>
              <a:rPr lang="en-GB" sz="2800" dirty="0"/>
              <a:t> </a:t>
            </a:r>
            <a:r>
              <a:rPr lang="en-GB" sz="2800" dirty="0" err="1"/>
              <a:t>brawddeg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Un </a:t>
            </a:r>
            <a:r>
              <a:rPr lang="en-GB" sz="2800" dirty="0" err="1"/>
              <a:t>ffordd</a:t>
            </a:r>
            <a:r>
              <a:rPr lang="en-GB" sz="2800" dirty="0"/>
              <a:t> o </a:t>
            </a:r>
            <a:r>
              <a:rPr lang="en-GB" sz="2800" dirty="0" err="1"/>
              <a:t>gywiro</a:t>
            </a:r>
            <a:r>
              <a:rPr lang="en-GB" sz="2800" dirty="0"/>
              <a:t> </a:t>
            </a:r>
            <a:r>
              <a:rPr lang="en-GB" sz="2800" dirty="0" err="1"/>
              <a:t>hwn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agosach</a:t>
            </a:r>
            <a:r>
              <a:rPr lang="en-GB" sz="2800" dirty="0"/>
              <a:t> at </a:t>
            </a:r>
            <a:r>
              <a:rPr lang="en-GB" sz="2800" dirty="0" err="1"/>
              <a:t>ddechrau’r</a:t>
            </a:r>
            <a:r>
              <a:rPr lang="en-GB" sz="2800" dirty="0"/>
              <a:t> </a:t>
            </a:r>
            <a:r>
              <a:rPr lang="en-GB" sz="2800" dirty="0" err="1"/>
              <a:t>frawddeg</a:t>
            </a:r>
            <a:r>
              <a:rPr lang="en-GB" sz="2800" dirty="0"/>
              <a:t>!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/>
              <a:t>e.e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O </a:t>
            </a: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?</a:t>
            </a: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  <p:sp>
        <p:nvSpPr>
          <p:cNvPr id="5" name="Hirgrwn 4"/>
          <p:cNvSpPr/>
          <p:nvPr/>
        </p:nvSpPr>
        <p:spPr>
          <a:xfrm>
            <a:off x="3496887" y="4452855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  <p:cxnSp>
        <p:nvCxnSpPr>
          <p:cNvPr id="7" name="Cysylltydd Saeth Syth 6"/>
          <p:cNvCxnSpPr/>
          <p:nvPr/>
        </p:nvCxnSpPr>
        <p:spPr>
          <a:xfrm flipH="1">
            <a:off x="1823258" y="5087389"/>
            <a:ext cx="1673629" cy="44888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irgrwn 7"/>
          <p:cNvSpPr/>
          <p:nvPr/>
        </p:nvSpPr>
        <p:spPr>
          <a:xfrm>
            <a:off x="1296399" y="5425440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437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/>
              <a:t>CYWIRWCH Y </a:t>
            </a:r>
            <a:r>
              <a:rPr lang="en-GB" dirty="0" err="1"/>
              <a:t>cwestiynau</a:t>
            </a:r>
            <a:r>
              <a:rPr lang="en-GB" dirty="0"/>
              <a:t> YMA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</a:t>
            </a:r>
            <a:r>
              <a:rPr lang="en-GB" sz="2800" dirty="0" err="1"/>
              <a:t>i</a:t>
            </a:r>
            <a:r>
              <a:rPr lang="en-GB" sz="2800" dirty="0"/>
              <a:t>?</a:t>
            </a:r>
          </a:p>
          <a:p>
            <a:pPr marL="0" indent="0">
              <a:buNone/>
            </a:pPr>
            <a:r>
              <a:rPr lang="en-GB" sz="2800" dirty="0"/>
              <a:t>Faint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am?</a:t>
            </a:r>
          </a:p>
          <a:p>
            <a:pPr marL="0" indent="0">
              <a:buNone/>
            </a:pPr>
            <a:r>
              <a:rPr lang="en-GB" sz="2800" dirty="0"/>
              <a:t>Pa </a:t>
            </a:r>
            <a:r>
              <a:rPr lang="en-GB" sz="2800" dirty="0" err="1"/>
              <a:t>wers</a:t>
            </a:r>
            <a:r>
              <a:rPr lang="en-GB" sz="2800" dirty="0"/>
              <a:t> chi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r>
              <a:rPr lang="en-GB" sz="2800" dirty="0" err="1"/>
              <a:t>Chi’n</a:t>
            </a:r>
            <a:r>
              <a:rPr lang="en-GB" sz="2800" dirty="0"/>
              <a:t> </a:t>
            </a:r>
            <a:r>
              <a:rPr lang="en-GB" sz="2800" dirty="0" err="1"/>
              <a:t>deall</a:t>
            </a:r>
            <a:r>
              <a:rPr lang="en-GB" sz="2800" dirty="0"/>
              <a:t> be </a:t>
            </a:r>
            <a:r>
              <a:rPr lang="en-GB" sz="2800" dirty="0" err="1"/>
              <a:t>dwi’n</a:t>
            </a:r>
            <a:r>
              <a:rPr lang="en-GB" sz="2800" dirty="0"/>
              <a:t> </a:t>
            </a:r>
            <a:r>
              <a:rPr lang="en-GB" sz="2800" dirty="0" err="1"/>
              <a:t>siarad</a:t>
            </a:r>
            <a:r>
              <a:rPr lang="en-GB" sz="2800" dirty="0"/>
              <a:t> am?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952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05957" y="1579418"/>
            <a:ext cx="10269763" cy="5043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Gallwn ddefnyddio arddodiaid ar ôl berfenwau: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  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am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goll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/>
              <a:t> y </a:t>
            </a:r>
            <a:r>
              <a:rPr lang="en-GB" dirty="0" err="1"/>
              <a:t>teledu</a:t>
            </a:r>
            <a:r>
              <a:rPr lang="en-GB" dirty="0"/>
              <a:t>.</a:t>
            </a: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4" name="Petryal 3"/>
          <p:cNvSpPr/>
          <p:nvPr/>
        </p:nvSpPr>
        <p:spPr>
          <a:xfrm>
            <a:off x="987056" y="2002233"/>
            <a:ext cx="1060781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siarad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â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gwrando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ar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meddwl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dweud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 err="1">
                <a:ln/>
                <a:solidFill>
                  <a:srgbClr val="FF0000"/>
                </a:solidFill>
              </a:rPr>
              <a:t>wrth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ysgrifennu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at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aros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am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1" name="Petryal 10"/>
          <p:cNvSpPr/>
          <p:nvPr/>
        </p:nvSpPr>
        <p:spPr>
          <a:xfrm>
            <a:off x="624066" y="4426778"/>
            <a:ext cx="1060781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e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    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edrych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 err="1">
                <a:ln/>
                <a:solidFill>
                  <a:srgbClr val="FF0000"/>
                </a:solidFill>
                <a:effectLst/>
              </a:rPr>
              <a:t>ar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41902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07096" y="235804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Pa arddodiad i ddefnyddio gyda berfenwau?</a:t>
            </a:r>
          </a:p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(£5.99) 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156" y="1419917"/>
            <a:ext cx="3512647" cy="514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854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graphicFrame>
        <p:nvGraphicFramePr>
          <p:cNvPr id="5" name="Dalfan Cynnwys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724383"/>
              </p:ext>
            </p:extLst>
          </p:nvPr>
        </p:nvGraphicFramePr>
        <p:xfrm>
          <a:off x="59603" y="1874517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1069923"/>
              </p:ext>
            </p:extLst>
          </p:nvPr>
        </p:nvGraphicFramePr>
        <p:xfrm>
          <a:off x="3639618" y="3179616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31222972"/>
              </p:ext>
            </p:extLst>
          </p:nvPr>
        </p:nvGraphicFramePr>
        <p:xfrm>
          <a:off x="7219633" y="1608510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285236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7E96D-A6C5-4393-AA8D-663136FDB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6287-F5A9-4E73-97A5-85235D9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26959"/>
            <a:ext cx="10014085" cy="43526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Ysgrifennwch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arddodiad</a:t>
            </a:r>
            <a:r>
              <a:rPr lang="en-GB" b="1" dirty="0"/>
              <a:t> </a:t>
            </a:r>
            <a:r>
              <a:rPr lang="en-GB" b="1" dirty="0" err="1"/>
              <a:t>cywir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bylchau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1)	</a:t>
            </a:r>
            <a:r>
              <a:rPr lang="en-GB" dirty="0" err="1"/>
              <a:t>Ysgrifennodd</a:t>
            </a:r>
            <a:r>
              <a:rPr lang="en-GB" dirty="0"/>
              <a:t> </a:t>
            </a:r>
            <a:r>
              <a:rPr lang="en-GB" dirty="0" err="1"/>
              <a:t>Siôn</a:t>
            </a:r>
            <a:r>
              <a:rPr lang="en-GB" dirty="0"/>
              <a:t> _____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gwyno</a:t>
            </a:r>
            <a:r>
              <a:rPr lang="en-GB" dirty="0"/>
              <a:t> am y </a:t>
            </a:r>
            <a:r>
              <a:rPr lang="en-GB" dirty="0" err="1"/>
              <a:t>sefyllfa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2)	</a:t>
            </a:r>
            <a:r>
              <a:rPr lang="en-GB" dirty="0" err="1"/>
              <a:t>Roedd</a:t>
            </a:r>
            <a:r>
              <a:rPr lang="en-GB" dirty="0"/>
              <a:t> 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_____ y </a:t>
            </a:r>
            <a:r>
              <a:rPr lang="en-GB" dirty="0" err="1"/>
              <a:t>ddamwain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basio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char.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3)	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_____ y radio pan </a:t>
            </a:r>
            <a:r>
              <a:rPr lang="en-GB" dirty="0" err="1"/>
              <a:t>glywais</a:t>
            </a:r>
            <a:r>
              <a:rPr lang="en-GB" dirty="0"/>
              <a:t> y </a:t>
            </a:r>
            <a:r>
              <a:rPr lang="en-GB" dirty="0" err="1"/>
              <a:t>gân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4)	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____ y </a:t>
            </a:r>
            <a:r>
              <a:rPr lang="en-GB" dirty="0" err="1"/>
              <a:t>deintydd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dannedd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5)	</a:t>
            </a:r>
            <a:r>
              <a:rPr lang="en-GB" dirty="0" err="1"/>
              <a:t>Gwaeddodd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_____ y </a:t>
            </a:r>
            <a:r>
              <a:rPr lang="en-GB" dirty="0" err="1"/>
              <a:t>disgyblion</a:t>
            </a:r>
            <a:r>
              <a:rPr lang="en-GB" dirty="0"/>
              <a:t> ____ </a:t>
            </a:r>
            <a:r>
              <a:rPr lang="en-GB" dirty="0" err="1"/>
              <a:t>beidio</a:t>
            </a:r>
            <a:r>
              <a:rPr lang="en-GB" dirty="0"/>
              <a:t> â </a:t>
            </a:r>
            <a:r>
              <a:rPr lang="en-GB" dirty="0" err="1"/>
              <a:t>gwrando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6)	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_____ y </a:t>
            </a:r>
            <a:r>
              <a:rPr lang="en-GB" dirty="0" err="1"/>
              <a:t>parti</a:t>
            </a:r>
            <a:r>
              <a:rPr lang="en-GB" dirty="0"/>
              <a:t> _____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688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936867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Pan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Dyma’r</a:t>
            </a:r>
            <a:r>
              <a:rPr lang="en-GB" dirty="0"/>
              <a:t> </a:t>
            </a:r>
            <a:r>
              <a:rPr lang="en-GB" dirty="0" err="1"/>
              <a:t>rhagenwau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796764"/>
              </p:ext>
            </p:extLst>
          </p:nvPr>
        </p:nvGraphicFramePr>
        <p:xfrm>
          <a:off x="3256742" y="4055839"/>
          <a:ext cx="4756728" cy="173736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378364">
                  <a:extLst>
                    <a:ext uri="{9D8B030D-6E8A-4147-A177-3AD203B41FA5}">
                      <a16:colId xmlns:a16="http://schemas.microsoft.com/office/drawing/2014/main" val="3143748331"/>
                    </a:ext>
                  </a:extLst>
                </a:gridCol>
                <a:gridCol w="2378364">
                  <a:extLst>
                    <a:ext uri="{9D8B030D-6E8A-4147-A177-3AD203B41FA5}">
                      <a16:colId xmlns:a16="http://schemas.microsoft.com/office/drawing/2014/main" val="1986141647"/>
                    </a:ext>
                  </a:extLst>
                </a:gridCol>
              </a:tblGrid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fi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1828100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ti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22024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fe</a:t>
                      </a:r>
                      <a:r>
                        <a:rPr lang="en-GB" sz="3200" b="1" dirty="0"/>
                        <a:t>/hi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nhw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45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4553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‘</a:t>
            </a:r>
            <a:r>
              <a:rPr lang="en-GB" dirty="0" err="1"/>
              <a:t>rhedeg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‘</a:t>
            </a:r>
            <a:r>
              <a:rPr lang="en-GB" dirty="0" err="1"/>
              <a:t>ymestyn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/>
              <a:t> + fi = </a:t>
            </a: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 err="1">
                <a:solidFill>
                  <a:srgbClr val="00B050"/>
                </a:solidFill>
              </a:rPr>
              <a:t>naf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  <a:p>
            <a:pPr marL="0" indent="0">
              <a:buNone/>
            </a:pPr>
            <a:r>
              <a:rPr lang="en-GB" sz="3200" dirty="0">
                <a:solidFill>
                  <a:srgbClr val="FF0000"/>
                </a:solidFill>
              </a:rPr>
              <a:t>i</a:t>
            </a:r>
            <a:r>
              <a:rPr lang="en-GB" sz="3200" dirty="0"/>
              <a:t> + hi =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i</a:t>
            </a:r>
            <a:r>
              <a:rPr lang="en-GB" sz="3200" dirty="0" err="1">
                <a:solidFill>
                  <a:srgbClr val="00B050"/>
                </a:solidFill>
              </a:rPr>
              <a:t>ddi</a:t>
            </a:r>
            <a:r>
              <a:rPr lang="en-GB" sz="3200" dirty="0"/>
              <a:t> hi</a:t>
            </a:r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/>
              <a:t> + </a:t>
            </a:r>
            <a:r>
              <a:rPr lang="en-GB" sz="3200" dirty="0" err="1"/>
              <a:t>nhw</a:t>
            </a:r>
            <a:r>
              <a:rPr lang="en-GB" sz="3200" dirty="0"/>
              <a:t> = </a:t>
            </a: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 err="1">
                <a:solidFill>
                  <a:srgbClr val="00B050"/>
                </a:solidFill>
              </a:rPr>
              <a:t>ddyn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5" name="Blwch Testun 4"/>
          <p:cNvSpPr txBox="1"/>
          <p:nvPr/>
        </p:nvSpPr>
        <p:spPr>
          <a:xfrm>
            <a:off x="6404956" y="2715967"/>
            <a:ext cx="322533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rgbClr val="00B050"/>
                </a:solidFill>
              </a:rPr>
              <a:t>Rhedeg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FF0000"/>
                </a:solidFill>
              </a:rPr>
              <a:t>arddodiad</a:t>
            </a:r>
            <a:endParaRPr lang="cy-GB" sz="2800" dirty="0">
              <a:solidFill>
                <a:srgbClr val="FF0000"/>
              </a:solidFill>
            </a:endParaRPr>
          </a:p>
        </p:txBody>
      </p:sp>
      <p:cxnSp>
        <p:nvCxnSpPr>
          <p:cNvPr id="6" name="Cysylltydd Saeth Syth 5"/>
          <p:cNvCxnSpPr/>
          <p:nvPr/>
        </p:nvCxnSpPr>
        <p:spPr>
          <a:xfrm flipH="1">
            <a:off x="3435929" y="3053542"/>
            <a:ext cx="2615736" cy="61777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3442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 dirty="0" err="1">
                <a:latin typeface="Arial Black" panose="020B0A04020102020204" pitchFamily="34" charset="0"/>
              </a:rPr>
              <a:t>Rhedeg</a:t>
            </a:r>
            <a:r>
              <a:rPr lang="en-GB" altLang="cy-GB" sz="2800" dirty="0">
                <a:latin typeface="Arial Black" panose="020B0A04020102020204" pitchFamily="34" charset="0"/>
              </a:rPr>
              <a:t> y </a:t>
            </a:r>
            <a:r>
              <a:rPr lang="en-GB" altLang="cy-GB" sz="2800" dirty="0" err="1">
                <a:latin typeface="Arial Black" panose="020B0A04020102020204" pitchFamily="34" charset="0"/>
              </a:rPr>
              <a:t>prif</a:t>
            </a:r>
            <a:r>
              <a:rPr lang="en-GB" altLang="cy-GB" sz="2800" dirty="0">
                <a:latin typeface="Arial Black" panose="020B0A04020102020204" pitchFamily="34" charset="0"/>
              </a:rPr>
              <a:t> </a:t>
            </a:r>
            <a:r>
              <a:rPr lang="en-GB" altLang="cy-GB" sz="2800" dirty="0" err="1">
                <a:latin typeface="Arial Black" panose="020B0A04020102020204" pitchFamily="34" charset="0"/>
              </a:rPr>
              <a:t>arddodiaid</a:t>
            </a:r>
            <a:endParaRPr lang="en-GB" altLang="cy-GB" sz="2800" dirty="0">
              <a:latin typeface="Arial Black" panose="020B0A04020102020204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9359" name="Group 14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637638812"/>
              </p:ext>
            </p:extLst>
          </p:nvPr>
        </p:nvGraphicFramePr>
        <p:xfrm>
          <a:off x="1774825" y="1484314"/>
          <a:ext cx="8281988" cy="3889375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467255469"/>
                    </a:ext>
                  </a:extLst>
                </a:gridCol>
                <a:gridCol w="2052637">
                  <a:extLst>
                    <a:ext uri="{9D8B030D-6E8A-4147-A177-3AD203B41FA5}">
                      <a16:colId xmlns:a16="http://schemas.microsoft.com/office/drawing/2014/main" val="3781605973"/>
                    </a:ext>
                  </a:extLst>
                </a:gridCol>
                <a:gridCol w="1835150">
                  <a:extLst>
                    <a:ext uri="{9D8B030D-6E8A-4147-A177-3AD203B41FA5}">
                      <a16:colId xmlns:a16="http://schemas.microsoft.com/office/drawing/2014/main" val="1854121831"/>
                    </a:ext>
                  </a:extLst>
                </a:gridCol>
                <a:gridCol w="2233613">
                  <a:extLst>
                    <a:ext uri="{9D8B030D-6E8A-4147-A177-3AD203B41FA5}">
                      <a16:colId xmlns:a16="http://schemas.microsoft.com/office/drawing/2014/main" val="1502109650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137567"/>
                  </a:ext>
                </a:extLst>
              </a:tr>
              <a:tr h="328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531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11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arddodiaid(2)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2313" name="Group 2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67767706"/>
              </p:ext>
            </p:extLst>
          </p:nvPr>
        </p:nvGraphicFramePr>
        <p:xfrm>
          <a:off x="1774825" y="1484313"/>
          <a:ext cx="8066088" cy="3816350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516114588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3904892879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834584708"/>
                    </a:ext>
                  </a:extLst>
                </a:gridCol>
                <a:gridCol w="2017713">
                  <a:extLst>
                    <a:ext uri="{9D8B030D-6E8A-4147-A177-3AD203B41FA5}">
                      <a16:colId xmlns:a16="http://schemas.microsoft.com/office/drawing/2014/main" val="674225832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heb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305701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mi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51583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25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 (3)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1299" name="Group 3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06296286"/>
              </p:ext>
            </p:extLst>
          </p:nvPr>
        </p:nvGraphicFramePr>
        <p:xfrm>
          <a:off x="1703388" y="1484313"/>
          <a:ext cx="8208962" cy="3816350"/>
        </p:xfrm>
        <a:graphic>
          <a:graphicData uri="http://schemas.openxmlformats.org/drawingml/2006/table">
            <a:tbl>
              <a:tblPr/>
              <a:tblGrid>
                <a:gridCol w="1873250">
                  <a:extLst>
                    <a:ext uri="{9D8B030D-6E8A-4147-A177-3AD203B41FA5}">
                      <a16:colId xmlns:a16="http://schemas.microsoft.com/office/drawing/2014/main" val="488430049"/>
                    </a:ext>
                  </a:extLst>
                </a:gridCol>
                <a:gridCol w="2160587">
                  <a:extLst>
                    <a:ext uri="{9D8B030D-6E8A-4147-A177-3AD203B41FA5}">
                      <a16:colId xmlns:a16="http://schemas.microsoft.com/office/drawing/2014/main" val="2672928301"/>
                    </a:ext>
                  </a:extLst>
                </a:gridCol>
                <a:gridCol w="1871663">
                  <a:extLst>
                    <a:ext uri="{9D8B030D-6E8A-4147-A177-3AD203B41FA5}">
                      <a16:colId xmlns:a16="http://schemas.microsoft.com/office/drawing/2014/main" val="2267525748"/>
                    </a:ext>
                  </a:extLst>
                </a:gridCol>
                <a:gridCol w="2303462">
                  <a:extLst>
                    <a:ext uri="{9D8B030D-6E8A-4147-A177-3AD203B41FA5}">
                      <a16:colId xmlns:a16="http://schemas.microsoft.com/office/drawing/2014/main" val="3236028317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dros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rhwng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991337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9815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748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BA48-F30A-4D5B-96BB-94DF33FAA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08293-562E-42E2-837F-5E434DC1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7" y="1376039"/>
            <a:ext cx="10404703" cy="509957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"/>
              </a:lnSpc>
              <a:buNone/>
            </a:pPr>
            <a:r>
              <a:rPr lang="en-GB" b="1" dirty="0" err="1"/>
              <a:t>Rhowch</a:t>
            </a:r>
            <a:r>
              <a:rPr lang="en-GB" b="1" dirty="0"/>
              <a:t> </a:t>
            </a:r>
            <a:r>
              <a:rPr lang="en-GB" b="1" dirty="0" err="1"/>
              <a:t>ffurf</a:t>
            </a:r>
            <a:r>
              <a:rPr lang="en-GB" b="1" dirty="0"/>
              <a:t> </a:t>
            </a:r>
            <a:r>
              <a:rPr lang="en-GB" b="1" dirty="0" err="1"/>
              <a:t>gywir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arddodiaid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brawddegau</a:t>
            </a:r>
            <a:r>
              <a:rPr lang="en-GB" b="1" dirty="0"/>
              <a:t> </a:t>
            </a:r>
            <a:r>
              <a:rPr lang="en-GB" b="1" dirty="0" err="1"/>
              <a:t>canlynol</a:t>
            </a:r>
            <a:r>
              <a:rPr lang="en-GB" b="1" dirty="0"/>
              <a:t>: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  <a:p>
            <a:pPr marL="0" indent="0">
              <a:lnSpc>
                <a:spcPct val="2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1.	Mae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goesau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felly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.	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2.	</a:t>
            </a:r>
            <a:r>
              <a:rPr lang="en-GB" dirty="0" err="1"/>
              <a:t>Ysgrifennais</a:t>
            </a:r>
            <a:r>
              <a:rPr lang="en-GB" dirty="0"/>
              <a:t> </a:t>
            </a:r>
            <a:r>
              <a:rPr lang="en-GB" dirty="0" err="1"/>
              <a:t>bortread</a:t>
            </a:r>
            <a:r>
              <a:rPr lang="en-GB" dirty="0"/>
              <a:t> </a:t>
            </a:r>
            <a:r>
              <a:rPr lang="en-GB" b="1" dirty="0"/>
              <a:t>(o)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3.	</a:t>
            </a:r>
            <a:r>
              <a:rPr lang="en-GB" dirty="0" err="1"/>
              <a:t>Rhedon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adref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4.	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5.	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anrheg</a:t>
            </a:r>
            <a:r>
              <a:rPr lang="en-GB" dirty="0"/>
              <a:t> </a:t>
            </a:r>
            <a:r>
              <a:rPr lang="en-GB" dirty="0" err="1"/>
              <a:t>Nadolig</a:t>
            </a:r>
            <a:r>
              <a:rPr lang="en-GB" dirty="0"/>
              <a:t> a </a:t>
            </a:r>
            <a:r>
              <a:rPr lang="en-GB" dirty="0" err="1"/>
              <a:t>ges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ardderchog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6.	</a:t>
            </a:r>
            <a:r>
              <a:rPr lang="en-GB" dirty="0" err="1"/>
              <a:t>Dywedais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chi am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7.	</a:t>
            </a:r>
            <a:r>
              <a:rPr lang="en-GB" dirty="0" err="1"/>
              <a:t>Galwodd</a:t>
            </a:r>
            <a:r>
              <a:rPr lang="en-GB" dirty="0"/>
              <a:t> y </a:t>
            </a:r>
            <a:r>
              <a:rPr lang="en-GB" dirty="0" err="1"/>
              <a:t>Prifathro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b="1" dirty="0"/>
              <a:t>(at)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8.	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i</a:t>
            </a:r>
            <a:r>
              <a:rPr lang="en-GB" b="1" dirty="0"/>
              <a:t>)</a:t>
            </a:r>
            <a:r>
              <a:rPr lang="en-GB" dirty="0"/>
              <a:t> fi </a:t>
            </a:r>
            <a:r>
              <a:rPr lang="en-GB" dirty="0" err="1"/>
              <a:t>fynd</a:t>
            </a:r>
            <a:r>
              <a:rPr lang="en-GB" dirty="0"/>
              <a:t> neu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hwyr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9.	</a:t>
            </a:r>
            <a:r>
              <a:rPr lang="en-GB" dirty="0" err="1"/>
              <a:t>Chlywi</a:t>
            </a:r>
            <a:r>
              <a:rPr lang="en-GB" dirty="0"/>
              <a:t> di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am </a:t>
            </a:r>
            <a:r>
              <a:rPr lang="en-GB" dirty="0" err="1"/>
              <a:t>bythefnos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ngwyliau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10.	Mae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.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8039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26ADEF2-2BA7-419F-A580-9C6541A73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146248-6675-4D3A-B34A-7363E28C9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A29828-0E9F-418B-A95D-A7D6ABF1C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74038" y="4242032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spc="800"/>
              <a:t>adolygu</a:t>
            </a:r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397636A1-434C-40B3-A908-6730DB23C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9CC9A326-0024-4BD3-8BB5-26705F0D80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038" y="883644"/>
            <a:ext cx="10274497" cy="279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3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6000" b="0" i="0" u="none" strike="noStrike" cap="none" dirty="0">
                <a:latin typeface="Impact"/>
                <a:ea typeface="Impact"/>
                <a:cs typeface="Impact"/>
                <a:sym typeface="Impact"/>
              </a:rPr>
              <a:t>GWALLAU CYFREDIN</a:t>
            </a:r>
            <a:r>
              <a:rPr lang="cy-GB" sz="6000" dirty="0"/>
              <a:t> </a:t>
            </a:r>
            <a:endParaRPr sz="6000" dirty="0"/>
          </a:p>
        </p:txBody>
      </p:sp>
    </p:spTree>
    <p:extLst>
      <p:ext uri="{BB962C8B-B14F-4D97-AF65-F5344CB8AC3E}">
        <p14:creationId xmlns:p14="http://schemas.microsoft.com/office/powerpoint/2010/main" val="2657833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‘f’ neu ‘ff’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s</a:t>
            </a:r>
            <a:r>
              <a:rPr lang="cy-GB" dirty="0">
                <a:cs typeface="Calibri Light" panose="020F0302020204030204" pitchFamily="34" charset="0"/>
              </a:rPr>
              <a:t>ŵn y llythyren yn dweud wrthon ni pa un sy’n gywir:</a:t>
            </a:r>
          </a:p>
          <a:p>
            <a:pPr marL="0" indent="0">
              <a:buNone/>
            </a:pPr>
            <a:r>
              <a:rPr lang="cy-GB" sz="4000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dirty="0"/>
              <a:t>s</a:t>
            </a:r>
            <a:r>
              <a:rPr lang="cy-GB" dirty="0">
                <a:cs typeface="Calibri Light" panose="020F0302020204030204" pitchFamily="34" charset="0"/>
              </a:rPr>
              <a:t>ŵn y llythyren Saesneg </a:t>
            </a:r>
            <a:r>
              <a:rPr lang="cy-GB" sz="4000" dirty="0">
                <a:cs typeface="Calibri Light" panose="020F0302020204030204" pitchFamily="34" charset="0"/>
              </a:rPr>
              <a:t>‘v’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eiolin, rhy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edd, a</a:t>
            </a:r>
            <a:r>
              <a:rPr lang="cy-GB" b="1" dirty="0">
                <a:cs typeface="Calibri Light" panose="020F0302020204030204" pitchFamily="34" charset="0"/>
              </a:rPr>
              <a:t>f</a:t>
            </a:r>
            <a:r>
              <a:rPr lang="cy-GB" dirty="0">
                <a:cs typeface="Calibri Light" panose="020F0302020204030204" pitchFamily="34" charset="0"/>
              </a:rPr>
              <a:t>on</a:t>
            </a:r>
          </a:p>
          <a:p>
            <a:pPr marL="0" indent="0">
              <a:buNone/>
            </a:pPr>
            <a:r>
              <a:rPr lang="cy-GB" sz="4000" dirty="0">
                <a:cs typeface="Calibri Light" panose="020F0302020204030204" pitchFamily="34" charset="0"/>
              </a:rPr>
              <a:t>ff </a:t>
            </a:r>
            <a:r>
              <a:rPr lang="cy-GB" dirty="0">
                <a:cs typeface="Calibri Light" panose="020F0302020204030204" pitchFamily="34" charset="0"/>
              </a:rPr>
              <a:t>– </a:t>
            </a:r>
            <a:r>
              <a:rPr lang="cy-GB" dirty="0"/>
              <a:t>s</a:t>
            </a:r>
            <a:r>
              <a:rPr lang="cy-GB" dirty="0">
                <a:cs typeface="Calibri Light" panose="020F0302020204030204" pitchFamily="34" charset="0"/>
              </a:rPr>
              <a:t>ŵn y llythyren Saesneg </a:t>
            </a:r>
            <a:r>
              <a:rPr lang="cy-GB" sz="4000" dirty="0">
                <a:cs typeface="Calibri Light" panose="020F0302020204030204" pitchFamily="34" charset="0"/>
              </a:rPr>
              <a:t>‘f’</a:t>
            </a:r>
            <a:r>
              <a:rPr lang="cy-GB" dirty="0">
                <a:cs typeface="Calibri Light" panose="020F0302020204030204" pitchFamily="34" charset="0"/>
              </a:rPr>
              <a:t> – 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rind, sa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, </a:t>
            </a:r>
            <a:r>
              <a:rPr lang="cy-GB" b="1" dirty="0">
                <a:cs typeface="Calibri Light" panose="020F0302020204030204" pitchFamily="34" charset="0"/>
              </a:rPr>
              <a:t>ff</a:t>
            </a:r>
            <a:r>
              <a:rPr lang="cy-GB" dirty="0">
                <a:cs typeface="Calibri Light" panose="020F0302020204030204" pitchFamily="34" charset="0"/>
              </a:rPr>
              <a:t>enestr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4095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‘f’ neu ‘ff’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468" y="1256191"/>
            <a:ext cx="4225845" cy="5437572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800" dirty="0"/>
              <a:t>ATEBION</a:t>
            </a:r>
            <a:endParaRPr lang="cy-GB" dirty="0"/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ffonio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ffeindio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i ffwrdd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Addysg Gorfforol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Addysg Grefyddol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ysgrifennu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anffodus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effaith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ffreutur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diflannu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145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‘Â’ neu ‘a’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/>
              <a:t>Defnyddiwch </a:t>
            </a:r>
            <a:r>
              <a:rPr lang="cy-GB" sz="4000" dirty="0"/>
              <a:t>â</a:t>
            </a:r>
            <a:r>
              <a:rPr lang="cy-GB" dirty="0"/>
              <a:t> ar gyfer: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 ‘gyda’ (</a:t>
            </a:r>
            <a:r>
              <a:rPr lang="cy-GB" i="1" dirty="0"/>
              <a:t>with</a:t>
            </a:r>
            <a:r>
              <a:rPr lang="cy-GB" dirty="0"/>
              <a:t> yn Saesneg) e.e. Mynd </a:t>
            </a:r>
            <a:r>
              <a:rPr lang="cy-GB" sz="4000" b="1" dirty="0"/>
              <a:t>â</a:t>
            </a:r>
            <a:r>
              <a:rPr lang="cy-GB" dirty="0"/>
              <a:t>’r plant i’r neuadd,   “Cofiwch ddod </a:t>
            </a:r>
            <a:r>
              <a:rPr lang="cy-GB" sz="4000" b="1" dirty="0"/>
              <a:t>â</a:t>
            </a:r>
            <a:r>
              <a:rPr lang="cy-GB" dirty="0"/>
              <a:t> brechdanau”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cymharu</a:t>
            </a:r>
            <a:r>
              <a:rPr lang="en-GB" dirty="0"/>
              <a:t> (</a:t>
            </a:r>
            <a:r>
              <a:rPr lang="en-GB" i="1" dirty="0"/>
              <a:t>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)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felyn</a:t>
            </a:r>
            <a:r>
              <a:rPr lang="en-GB" dirty="0"/>
              <a:t> </a:t>
            </a:r>
            <a:r>
              <a:rPr lang="en-GB" sz="4000" b="1" dirty="0" err="1"/>
              <a:t>â</a:t>
            </a:r>
            <a:r>
              <a:rPr lang="en-GB" dirty="0" err="1"/>
              <a:t>’r</a:t>
            </a:r>
            <a:r>
              <a:rPr lang="en-GB" dirty="0"/>
              <a:t> haul,    </a:t>
            </a:r>
          </a:p>
          <a:p>
            <a:pPr marL="0" indent="0">
              <a:buNone/>
            </a:pP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sz="4000" dirty="0"/>
              <a:t>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cysylltair</a:t>
            </a:r>
            <a:r>
              <a:rPr lang="en-GB" i="1" dirty="0"/>
              <a:t> (and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) </a:t>
            </a:r>
            <a:r>
              <a:rPr lang="en-GB" dirty="0" err="1"/>
              <a:t>e.e.</a:t>
            </a:r>
            <a:r>
              <a:rPr lang="en-GB" dirty="0"/>
              <a:t> castell </a:t>
            </a:r>
            <a:r>
              <a:rPr lang="en-GB" sz="4000" b="1" dirty="0"/>
              <a:t>a</a:t>
            </a:r>
            <a:r>
              <a:rPr lang="en-GB" dirty="0"/>
              <a:t> </a:t>
            </a:r>
            <a:r>
              <a:rPr lang="en-GB" dirty="0" err="1"/>
              <a:t>mynydd</a:t>
            </a:r>
            <a:r>
              <a:rPr lang="en-GB" dirty="0"/>
              <a:t>,   </a:t>
            </a:r>
            <a:r>
              <a:rPr lang="en-GB" dirty="0" err="1"/>
              <a:t>bechgyn</a:t>
            </a:r>
            <a:r>
              <a:rPr lang="en-GB" dirty="0"/>
              <a:t> </a:t>
            </a:r>
            <a:r>
              <a:rPr lang="en-GB" sz="4000" b="1" dirty="0"/>
              <a:t>a</a:t>
            </a:r>
            <a:r>
              <a:rPr lang="en-GB" dirty="0"/>
              <a:t> </a:t>
            </a:r>
            <a:r>
              <a:rPr lang="en-GB" dirty="0" err="1"/>
              <a:t>merched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i="1" dirty="0"/>
              <a:t>that, which, who, whom </a:t>
            </a:r>
            <a:r>
              <a:rPr lang="en-GB" dirty="0" err="1"/>
              <a:t>e.e.</a:t>
            </a:r>
            <a:r>
              <a:rPr lang="en-GB" dirty="0"/>
              <a:t> y </a:t>
            </a:r>
            <a:r>
              <a:rPr lang="en-GB" dirty="0" err="1"/>
              <a:t>ferch</a:t>
            </a:r>
            <a:r>
              <a:rPr lang="en-GB" dirty="0"/>
              <a:t> </a:t>
            </a:r>
            <a:r>
              <a:rPr lang="en-GB" sz="3900" b="1" dirty="0"/>
              <a:t>a</a:t>
            </a:r>
            <a:r>
              <a:rPr lang="en-GB" dirty="0"/>
              <a:t> </a:t>
            </a:r>
            <a:r>
              <a:rPr lang="en-GB" dirty="0" err="1"/>
              <a:t>gollodd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chot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202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‘n’ neu ‘nn’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Yr unig lythrennau sy’n dyblu yn Gymraeg yw </a:t>
            </a:r>
            <a:r>
              <a:rPr lang="cy-GB" sz="4000" dirty="0"/>
              <a:t>‘n’</a:t>
            </a:r>
            <a:r>
              <a:rPr lang="cy-GB" dirty="0"/>
              <a:t> neu </a:t>
            </a:r>
            <a:r>
              <a:rPr lang="cy-GB" sz="4000" dirty="0"/>
              <a:t>‘r’</a:t>
            </a:r>
          </a:p>
          <a:p>
            <a:pPr marL="0" indent="0">
              <a:buNone/>
            </a:pPr>
            <a:r>
              <a:rPr lang="cy-GB" dirty="0"/>
              <a:t>Mae’r llythrennau yn dyblu </a:t>
            </a:r>
            <a:r>
              <a:rPr lang="cy-GB" u="sng" dirty="0"/>
              <a:t>ar ôl yr acen</a:t>
            </a:r>
            <a:r>
              <a:rPr lang="cy-GB" dirty="0"/>
              <a:t> yn unig. Mae’r acen fel arfer ar y sillaf olaf ond un mewn gair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Felly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dwbl</a:t>
            </a:r>
            <a:r>
              <a:rPr lang="en-GB" sz="1800" dirty="0"/>
              <a:t> ‘n’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diflannu</a:t>
            </a:r>
            <a:r>
              <a:rPr lang="en-GB" sz="1800" dirty="0"/>
              <a:t>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ymestyn</a:t>
            </a:r>
            <a:r>
              <a:rPr lang="en-GB" sz="1800" dirty="0"/>
              <a:t> y </a:t>
            </a:r>
            <a:r>
              <a:rPr lang="en-GB" sz="1800" dirty="0" err="1"/>
              <a:t>gair</a:t>
            </a:r>
            <a:r>
              <a:rPr lang="en-GB" sz="1800" dirty="0"/>
              <a:t>…</a:t>
            </a:r>
          </a:p>
          <a:p>
            <a:pPr marL="0" indent="0">
              <a:buNone/>
            </a:pPr>
            <a:r>
              <a:rPr lang="en-GB" sz="1800" dirty="0" err="1"/>
              <a:t>e</a:t>
            </a:r>
            <a:r>
              <a:rPr lang="en-GB" sz="3200" b="1" dirty="0" err="1"/>
              <a:t>nn</a:t>
            </a:r>
            <a:r>
              <a:rPr lang="en-GB" sz="1800" dirty="0" err="1"/>
              <a:t>ill</a:t>
            </a:r>
            <a:r>
              <a:rPr lang="en-GB" sz="1800" dirty="0"/>
              <a:t> &gt; </a:t>
            </a:r>
            <a:r>
              <a:rPr lang="en-GB" sz="1800" dirty="0" err="1"/>
              <a:t>e</a:t>
            </a:r>
            <a:r>
              <a:rPr lang="en-GB" sz="3200" b="1" dirty="0" err="1"/>
              <a:t>n</a:t>
            </a:r>
            <a:r>
              <a:rPr lang="en-GB" sz="1800" dirty="0" err="1"/>
              <a:t>illodd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Abse</a:t>
            </a:r>
            <a:r>
              <a:rPr lang="en-GB" sz="3200" b="1" dirty="0" err="1"/>
              <a:t>nn</a:t>
            </a:r>
            <a:r>
              <a:rPr lang="en-GB" sz="1800" dirty="0" err="1"/>
              <a:t>ol</a:t>
            </a:r>
            <a:r>
              <a:rPr lang="en-GB" sz="1800" dirty="0"/>
              <a:t> &gt; </a:t>
            </a:r>
            <a:r>
              <a:rPr lang="en-GB" sz="1800" dirty="0" err="1"/>
              <a:t>abse</a:t>
            </a:r>
            <a:r>
              <a:rPr lang="en-GB" sz="3200" b="1" dirty="0" err="1"/>
              <a:t>n</a:t>
            </a:r>
            <a:r>
              <a:rPr lang="en-GB" sz="1800" dirty="0" err="1"/>
              <a:t>oldeb</a:t>
            </a:r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4AD784-42D9-415E-99B9-A314FB0F9FFC}"/>
              </a:ext>
            </a:extLst>
          </p:cNvPr>
          <p:cNvSpPr txBox="1"/>
          <p:nvPr/>
        </p:nvSpPr>
        <p:spPr>
          <a:xfrm>
            <a:off x="8380520" y="4287916"/>
            <a:ext cx="2911876" cy="184665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cyfrifiadur = cyf/rif/</a:t>
            </a:r>
            <a:r>
              <a:rPr lang="cy-GB" sz="3200" dirty="0"/>
              <a:t>iad</a:t>
            </a:r>
            <a:r>
              <a:rPr lang="cy-GB" dirty="0"/>
              <a:t>/ur</a:t>
            </a:r>
          </a:p>
          <a:p>
            <a:r>
              <a:rPr lang="cy-GB" dirty="0"/>
              <a:t>Drama = </a:t>
            </a:r>
            <a:r>
              <a:rPr lang="cy-GB" sz="3200" dirty="0"/>
              <a:t>Dra</a:t>
            </a:r>
            <a:r>
              <a:rPr lang="cy-GB" dirty="0"/>
              <a:t>/ma</a:t>
            </a:r>
          </a:p>
          <a:p>
            <a:r>
              <a:rPr lang="cy-GB" dirty="0"/>
              <a:t>cofrestru = cof/</a:t>
            </a:r>
            <a:r>
              <a:rPr lang="cy-GB" sz="3200" dirty="0"/>
              <a:t>rest</a:t>
            </a:r>
            <a:r>
              <a:rPr lang="cy-GB" dirty="0"/>
              <a:t>/ru</a:t>
            </a:r>
          </a:p>
          <a:p>
            <a:endParaRPr lang="en-GB" dirty="0"/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55C391C3-872A-4164-94F0-C628C5371D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1768" y="5967887"/>
            <a:ext cx="2040523" cy="4328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5C5348-B97C-43CF-9D5D-4F379D4205D0}"/>
              </a:ext>
            </a:extLst>
          </p:cNvPr>
          <p:cNvSpPr txBox="1"/>
          <p:nvPr/>
        </p:nvSpPr>
        <p:spPr>
          <a:xfrm>
            <a:off x="4971495" y="5921744"/>
            <a:ext cx="249462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Fideo yn egluro dyblu ‘n’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85D4191-287B-4233-8016-606C0312D289}"/>
              </a:ext>
            </a:extLst>
          </p:cNvPr>
          <p:cNvCxnSpPr/>
          <p:nvPr/>
        </p:nvCxnSpPr>
        <p:spPr>
          <a:xfrm flipH="1">
            <a:off x="3746377" y="6134575"/>
            <a:ext cx="927716" cy="497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85484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‘n’ neu ‘nn’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37E023-E0E5-4338-A451-5F64E46EB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Geiriau sy’n cael eu camsillafu yn gyson: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penderfynu</a:t>
            </a:r>
          </a:p>
          <a:p>
            <a:r>
              <a:rPr lang="cy-GB" dirty="0"/>
              <a:t>prynu</a:t>
            </a:r>
          </a:p>
          <a:p>
            <a:r>
              <a:rPr lang="cy-GB" dirty="0"/>
              <a:t>arbennig</a:t>
            </a:r>
          </a:p>
          <a:p>
            <a:r>
              <a:rPr lang="cy-GB" dirty="0"/>
              <a:t>crynu</a:t>
            </a:r>
          </a:p>
          <a:p>
            <a:r>
              <a:rPr lang="cy-GB" dirty="0"/>
              <a:t>ysgrifennu</a:t>
            </a:r>
          </a:p>
          <a:p>
            <a:r>
              <a:rPr lang="cy-GB" dirty="0"/>
              <a:t>fyny</a:t>
            </a:r>
          </a:p>
          <a:p>
            <a:r>
              <a:rPr lang="cy-GB" dirty="0"/>
              <a:t>anodd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8220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‘ei’ neu ‘eu’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/>
              <a:t>Mae </a:t>
            </a:r>
            <a:r>
              <a:rPr lang="cy-GB" sz="4000" b="1" dirty="0"/>
              <a:t>‘ei’ </a:t>
            </a:r>
            <a:r>
              <a:rPr lang="cy-GB" dirty="0"/>
              <a:t>yn sôn am rywbeth sy’n perthyn i </a:t>
            </a:r>
            <a:r>
              <a:rPr lang="cy-GB" sz="4000" b="1" dirty="0"/>
              <a:t>un</a:t>
            </a:r>
            <a:r>
              <a:rPr lang="cy-GB" dirty="0"/>
              <a:t> person</a:t>
            </a:r>
          </a:p>
          <a:p>
            <a:pPr marL="0" indent="0">
              <a:buNone/>
            </a:pPr>
            <a:r>
              <a:rPr lang="cy-GB" dirty="0"/>
              <a:t>e.e. Cafodd Huw farc da yn </a:t>
            </a:r>
            <a:r>
              <a:rPr lang="cy-GB" sz="3600" b="1" dirty="0"/>
              <a:t>ei</a:t>
            </a:r>
            <a:r>
              <a:rPr lang="cy-GB" dirty="0"/>
              <a:t> brawf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</a:t>
            </a:r>
            <a:r>
              <a:rPr lang="cy-GB" sz="4000" b="1" dirty="0"/>
              <a:t>‘eu’ </a:t>
            </a:r>
            <a:r>
              <a:rPr lang="cy-GB" dirty="0"/>
              <a:t>yn sôn am rywbeth sy’n perthyn i </a:t>
            </a:r>
            <a:r>
              <a:rPr lang="cy-GB" sz="4000" b="1" dirty="0"/>
              <a:t>fwy nag un </a:t>
            </a:r>
            <a:r>
              <a:rPr lang="cy-GB" dirty="0"/>
              <a:t>person</a:t>
            </a:r>
          </a:p>
          <a:p>
            <a:pPr marL="0" indent="0">
              <a:buNone/>
            </a:pPr>
            <a:r>
              <a:rPr lang="cy-GB" dirty="0"/>
              <a:t>e.e. Roedd y disgyblion wedi anghofio </a:t>
            </a:r>
            <a:r>
              <a:rPr lang="cy-GB" sz="3500" b="1" dirty="0"/>
              <a:t>eu</a:t>
            </a:r>
            <a:r>
              <a:rPr lang="cy-GB" dirty="0"/>
              <a:t> cit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Un eithriad...</a:t>
            </a:r>
          </a:p>
          <a:p>
            <a:pPr marL="0" indent="0">
              <a:buNone/>
            </a:pPr>
            <a:r>
              <a:rPr lang="cy-GB" sz="3800" b="1" dirty="0"/>
              <a:t>‘ei’ </a:t>
            </a:r>
            <a:r>
              <a:rPr lang="cy-GB" dirty="0"/>
              <a:t>gilydd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570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13D0-0988-46F2-AC42-7F468CEB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Gwallau cyffredin – to bach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F38C-9AE5-4630-8FE4-CF1D03ECF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acen grom (neu’r to bach) yn </a:t>
            </a:r>
            <a:r>
              <a:rPr lang="cy-GB" u="sng" dirty="0"/>
              <a:t>ymestyn s</a:t>
            </a:r>
            <a:r>
              <a:rPr lang="cy-GB" u="sng" dirty="0">
                <a:cs typeface="Calibri Light" panose="020F0302020204030204" pitchFamily="34" charset="0"/>
              </a:rPr>
              <a:t>ŵn llythyren</a:t>
            </a:r>
          </a:p>
          <a:p>
            <a:r>
              <a:rPr lang="cy-GB" dirty="0">
                <a:cs typeface="Calibri Light" panose="020F0302020204030204" pitchFamily="34" charset="0"/>
              </a:rPr>
              <a:t>Pa un sy’n gywir?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1C26BA-D9AF-4BAF-B527-2D48BC536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0333" y="3512975"/>
            <a:ext cx="2139775" cy="1371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5C325D-D1D1-4BDC-8AD5-6A7C39A3E621}"/>
              </a:ext>
            </a:extLst>
          </p:cNvPr>
          <p:cNvSpPr txBox="1"/>
          <p:nvPr/>
        </p:nvSpPr>
        <p:spPr>
          <a:xfrm>
            <a:off x="1583183" y="5154112"/>
            <a:ext cx="203407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mor</a:t>
            </a:r>
            <a:r>
              <a:rPr lang="cy-GB" dirty="0"/>
              <a:t> neu </a:t>
            </a:r>
            <a:r>
              <a:rPr lang="cy-GB" sz="2800" dirty="0"/>
              <a:t>môr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535B47-7865-48DE-8F34-27778C52C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1177" y="3101721"/>
            <a:ext cx="2057400" cy="1962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C29261-DDFD-4D7C-A332-CFED1FC35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0940" y="3266449"/>
            <a:ext cx="2363819" cy="16443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BB1A985-54FA-4003-9F12-8E3C4A9F1CB7}"/>
              </a:ext>
            </a:extLst>
          </p:cNvPr>
          <p:cNvSpPr txBox="1"/>
          <p:nvPr/>
        </p:nvSpPr>
        <p:spPr>
          <a:xfrm>
            <a:off x="6552122" y="5154112"/>
            <a:ext cx="178145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ffon</a:t>
            </a:r>
            <a:r>
              <a:rPr lang="cy-GB" dirty="0"/>
              <a:t> neu </a:t>
            </a:r>
            <a:r>
              <a:rPr lang="cy-GB" sz="2800" dirty="0"/>
              <a:t>ffôn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B3E27F-5ABA-4FF9-9C6F-758FED4F4789}"/>
              </a:ext>
            </a:extLst>
          </p:cNvPr>
          <p:cNvSpPr txBox="1"/>
          <p:nvPr/>
        </p:nvSpPr>
        <p:spPr>
          <a:xfrm>
            <a:off x="4148432" y="5186849"/>
            <a:ext cx="1781454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ffon</a:t>
            </a:r>
            <a:r>
              <a:rPr lang="cy-GB" dirty="0"/>
              <a:t> neu </a:t>
            </a:r>
            <a:r>
              <a:rPr lang="cy-GB" sz="2800" dirty="0"/>
              <a:t>ffôn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354ADC-1896-4784-ADD0-AA7F71C978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176" y="3068430"/>
            <a:ext cx="1790700" cy="19431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A8B653-A5DC-4C87-81AC-C316559763B3}"/>
              </a:ext>
            </a:extLst>
          </p:cNvPr>
          <p:cNvSpPr txBox="1"/>
          <p:nvPr/>
        </p:nvSpPr>
        <p:spPr>
          <a:xfrm>
            <a:off x="9497823" y="5186849"/>
            <a:ext cx="168340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can</a:t>
            </a:r>
            <a:r>
              <a:rPr lang="cy-GB" dirty="0"/>
              <a:t> neu </a:t>
            </a:r>
            <a:r>
              <a:rPr lang="cy-GB" sz="2800" dirty="0"/>
              <a:t>cân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92325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1303</Words>
  <Application>Microsoft Office PowerPoint</Application>
  <PresentationFormat>Widescreen</PresentationFormat>
  <Paragraphs>349</Paragraphs>
  <Slides>29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Badge</vt:lpstr>
      <vt:lpstr>SESIWN 5 YR ARDDODIAID GWALLAU CYFFREDIN </vt:lpstr>
      <vt:lpstr>Adolygu CWESTIYNAU</vt:lpstr>
      <vt:lpstr>BETH YW ARDDODIAD?</vt:lpstr>
      <vt:lpstr>YMARfer</vt:lpstr>
      <vt:lpstr>YR ARDDODIAID CYFFREDIN</vt:lpstr>
      <vt:lpstr>TREIGLAD MEDDAL</vt:lpstr>
      <vt:lpstr>Ymarfer</vt:lpstr>
      <vt:lpstr>Ble wyt ti’n dod-o?</vt:lpstr>
      <vt:lpstr>Arddodiad ar ddiwedd brawddeg?</vt:lpstr>
      <vt:lpstr>CYWIRWCH Y cwestiynau YMA</vt:lpstr>
      <vt:lpstr>Arddodiaid gyda berfenwau</vt:lpstr>
      <vt:lpstr>Arddodiaid gyda berfenwau</vt:lpstr>
      <vt:lpstr>Arddodiaid gyda berfenwau</vt:lpstr>
      <vt:lpstr>ymarfer</vt:lpstr>
      <vt:lpstr>Rhedeg arddodiaid</vt:lpstr>
      <vt:lpstr>Rhedeg arddodiaid</vt:lpstr>
      <vt:lpstr>PowerPoint Presentation</vt:lpstr>
      <vt:lpstr>PowerPoint Presentation</vt:lpstr>
      <vt:lpstr>PowerPoint Presentation</vt:lpstr>
      <vt:lpstr>ymarfer</vt:lpstr>
      <vt:lpstr>adolygu</vt:lpstr>
      <vt:lpstr>GWALLAU CYFREDIN </vt:lpstr>
      <vt:lpstr>Gwallau cyffredin – ‘f’ neu ‘ff’</vt:lpstr>
      <vt:lpstr>Gwallau cyffredin – ‘f’ neu ‘ff’</vt:lpstr>
      <vt:lpstr>Gwallau cyffredin – ‘Â’ neu ‘a’</vt:lpstr>
      <vt:lpstr>Gwallau cyffredin – ‘n’ neu ‘nn’</vt:lpstr>
      <vt:lpstr>Gwallau cyffredin – ‘n’ neu ‘nn’</vt:lpstr>
      <vt:lpstr>Gwallau cyffredin – ‘ei’ neu ‘eu’</vt:lpstr>
      <vt:lpstr>Gwallau cyffredin – to bach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5 YR ARDDODIAID GWALLAU CYFFREDIN </dc:title>
  <dc:creator>Aled Williams</dc:creator>
  <cp:lastModifiedBy>Aled Williams</cp:lastModifiedBy>
  <cp:revision>10</cp:revision>
  <cp:lastPrinted>2019-10-14T20:25:12Z</cp:lastPrinted>
  <dcterms:created xsi:type="dcterms:W3CDTF">2019-10-13T21:59:24Z</dcterms:created>
  <dcterms:modified xsi:type="dcterms:W3CDTF">2023-02-02T03:21:51Z</dcterms:modified>
</cp:coreProperties>
</file>