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tiff" ContentType="image/tif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1"/>
  </p:notesMasterIdLst>
  <p:sldIdLst>
    <p:sldId id="256" r:id="rId2"/>
    <p:sldId id="309" r:id="rId3"/>
    <p:sldId id="267" r:id="rId4"/>
    <p:sldId id="289" r:id="rId5"/>
    <p:sldId id="290" r:id="rId6"/>
    <p:sldId id="291" r:id="rId7"/>
    <p:sldId id="292" r:id="rId8"/>
    <p:sldId id="293" r:id="rId9"/>
    <p:sldId id="312" r:id="rId10"/>
    <p:sldId id="294" r:id="rId11"/>
    <p:sldId id="295" r:id="rId12"/>
    <p:sldId id="310" r:id="rId13"/>
    <p:sldId id="296" r:id="rId14"/>
    <p:sldId id="297" r:id="rId15"/>
    <p:sldId id="298" r:id="rId16"/>
    <p:sldId id="299" r:id="rId17"/>
    <p:sldId id="300" r:id="rId18"/>
    <p:sldId id="301" r:id="rId19"/>
    <p:sldId id="302" r:id="rId20"/>
    <p:sldId id="303" r:id="rId21"/>
    <p:sldId id="304" r:id="rId22"/>
    <p:sldId id="305" r:id="rId23"/>
    <p:sldId id="306" r:id="rId24"/>
    <p:sldId id="307" r:id="rId25"/>
    <p:sldId id="308" r:id="rId26"/>
    <p:sldId id="311" r:id="rId27"/>
    <p:sldId id="313" r:id="rId28"/>
    <p:sldId id="314" r:id="rId29"/>
    <p:sldId id="288"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832"/>
    <a:srgbClr val="26D944"/>
  </p:clrMru>
  <p:extLst>
    <p:ext uri="{E76CE94A-603C-4142-B9EB-6D1370010A27}">
      <p14:discardImageEditData xmlns:p14="http://schemas.microsoft.com/office/powerpoint/2010/main" xmlns="" val="0"/>
    </p:ext>
    <p:ext uri="{D31A062A-798A-4329-ABDD-BBA856620510}">
      <p14:defaultImageDpi xmlns:p14="http://schemas.microsoft.com/office/powerpoint/2010/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661" autoAdjust="0"/>
    <p:restoredTop sz="78345" autoAdjust="0"/>
  </p:normalViewPr>
  <p:slideViewPr>
    <p:cSldViewPr snapToGrid="0" snapToObjects="1">
      <p:cViewPr>
        <p:scale>
          <a:sx n="75" d="100"/>
          <a:sy n="75" d="100"/>
        </p:scale>
        <p:origin x="-1026" y="21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4BA1EE-1FD6-FC46-8AFF-02CF75AB4DA5}" type="datetimeFigureOut">
              <a:rPr lang="en-US" smtClean="0"/>
              <a:pPr/>
              <a:t>2/5/2013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FEEC3DE-CBD3-1B47-8E4C-69FC8F8ABB6A}" type="slidenum">
              <a:rPr lang="en-US" smtClean="0"/>
              <a:pPr/>
              <a:t>‹#›</a:t>
            </a:fld>
            <a:endParaRPr lang="en-US"/>
          </a:p>
        </p:txBody>
      </p:sp>
    </p:spTree>
    <p:extLst>
      <p:ext uri="{BB962C8B-B14F-4D97-AF65-F5344CB8AC3E}">
        <p14:creationId xmlns:p14="http://schemas.microsoft.com/office/powerpoint/2010/main" xmlns="" val="81377332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en.wikipedia.org/wiki/Central_Asia" TargetMode="External"/><Relationship Id="rId3" Type="http://schemas.openxmlformats.org/officeDocument/2006/relationships/hyperlink" Target="http://en.wikipedia.org/wiki/Regional_Internet_registry" TargetMode="External"/><Relationship Id="rId7" Type="http://schemas.openxmlformats.org/officeDocument/2006/relationships/hyperlink" Target="http://en.wikipedia.org/wiki/Middle_East" TargetMode="External"/><Relationship Id="rId2" Type="http://schemas.openxmlformats.org/officeDocument/2006/relationships/slide" Target="../slides/slide18.xml"/><Relationship Id="rId1" Type="http://schemas.openxmlformats.org/officeDocument/2006/relationships/notesMaster" Target="../notesMasters/notesMaster1.xml"/><Relationship Id="rId6" Type="http://schemas.openxmlformats.org/officeDocument/2006/relationships/hyperlink" Target="http://en.wikipedia.org/wiki/Europe" TargetMode="External"/><Relationship Id="rId5" Type="http://schemas.openxmlformats.org/officeDocument/2006/relationships/hyperlink" Target="http://en.wikipedia.org/wiki/Regional_Internet_Registry" TargetMode="External"/><Relationship Id="rId10" Type="http://schemas.openxmlformats.org/officeDocument/2006/relationships/hyperlink" Target="http://en.wikipedia.org/wiki/Netherlands" TargetMode="External"/><Relationship Id="rId4" Type="http://schemas.openxmlformats.org/officeDocument/2006/relationships/hyperlink" Target="http://en.wikipedia.org/wiki/Asia_Pacific" TargetMode="External"/><Relationship Id="rId9" Type="http://schemas.openxmlformats.org/officeDocument/2006/relationships/hyperlink" Target="http://en.wikipedia.org/wiki/Amsterdam"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Loopback - The loopback address creates a shortcut method for TCP/IP applications and services that run on the same device to communicate with one another. By using the loopback address instead of the assigned IPv4 host address, two services on the same host can bypass the lower layers of the TCP/IP stack. You can also ping the loopback address to test the configuration of TCP/IP on the local host. </a:t>
            </a:r>
          </a:p>
          <a:p>
            <a:endParaRPr lang="en-US" dirty="0" smtClean="0"/>
          </a:p>
          <a:p>
            <a:pPr eaLnBrk="1" hangingPunct="1">
              <a:buFont typeface="Wingdings" pitchFamily="2" charset="2"/>
              <a:buNone/>
            </a:pPr>
            <a:r>
              <a:rPr lang="en-US" sz="1200" b="1" dirty="0" smtClean="0"/>
              <a:t>Link-Local Addresses</a:t>
            </a:r>
          </a:p>
          <a:p>
            <a:pPr lvl="1" eaLnBrk="1" hangingPunct="1">
              <a:buFont typeface="Wingdings" pitchFamily="2" charset="2"/>
              <a:buChar char="q"/>
            </a:pPr>
            <a:r>
              <a:rPr lang="en-US" sz="1200" dirty="0" smtClean="0"/>
              <a:t>Addresses 169.254.0.0 to 169.254.255.255 (169.254.0.0/16) are designated as link-local addresses.</a:t>
            </a:r>
            <a:endParaRPr lang="en-US" sz="1000" dirty="0" smtClean="0"/>
          </a:p>
          <a:p>
            <a:pPr lvl="1" eaLnBrk="1" hangingPunct="1">
              <a:buFont typeface="Wingdings" pitchFamily="2" charset="2"/>
              <a:buChar char="q"/>
            </a:pPr>
            <a:r>
              <a:rPr lang="en-US" sz="1200" dirty="0" smtClean="0"/>
              <a:t>These addresses can be automatically assigned to the local host by the operating system in environments where no IP configuration is available.</a:t>
            </a:r>
          </a:p>
          <a:p>
            <a:pPr lvl="1" eaLnBrk="1" hangingPunct="1">
              <a:buFont typeface="Wingdings" pitchFamily="2" charset="2"/>
              <a:buChar char="q"/>
            </a:pPr>
            <a:r>
              <a:rPr lang="en-US" sz="1200" dirty="0" smtClean="0"/>
              <a:t>Link-local addresses do not provide services outside of the local network. </a:t>
            </a:r>
          </a:p>
          <a:p>
            <a:endParaRPr lang="en-US" baseline="0" dirty="0" smtClean="0"/>
          </a:p>
          <a:p>
            <a:r>
              <a:rPr lang="en-US" baseline="0" dirty="0" smtClean="0"/>
              <a:t>TEST-NET Addresses - The address block 192.0.2.0 to 192.0.2.255 (192.0.2.0 /24) is set aside for teaching and learning purposes. These addresses can be used in documentation and network examples. Unlike the experimental addresses, network devices will accept these addresses in their configurations. </a:t>
            </a:r>
          </a:p>
          <a:p>
            <a:pPr eaLnBrk="1" hangingPunct="1"/>
            <a:r>
              <a:rPr lang="en-US" sz="1200" dirty="0" smtClean="0"/>
              <a:t>Addresses within this block should not appear on the Internet. </a:t>
            </a:r>
          </a:p>
          <a:p>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13</a:t>
            </a:fld>
            <a:endParaRPr lang="en-US"/>
          </a:p>
        </p:txBody>
      </p:sp>
    </p:spTree>
    <p:extLst>
      <p:ext uri="{BB962C8B-B14F-4D97-AF65-F5344CB8AC3E}">
        <p14:creationId xmlns:p14="http://schemas.microsoft.com/office/powerpoint/2010/main" xmlns="" val="36651859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err="1" smtClean="0"/>
              <a:t>AfriNIC</a:t>
            </a:r>
            <a:r>
              <a:rPr lang="en-GB" dirty="0" smtClean="0"/>
              <a:t> – African Network Information Centre, </a:t>
            </a:r>
            <a:r>
              <a:rPr lang="en-GB" sz="1200" b="0" i="0" kern="1200" dirty="0" smtClean="0">
                <a:solidFill>
                  <a:schemeClr val="tx1"/>
                </a:solidFill>
                <a:latin typeface="+mn-lt"/>
                <a:ea typeface="+mn-ea"/>
                <a:cs typeface="+mn-cs"/>
              </a:rPr>
              <a:t>The African Network Information </a:t>
            </a:r>
            <a:r>
              <a:rPr lang="en-GB" sz="1200" b="0" i="0" kern="1200" dirty="0" err="1" smtClean="0">
                <a:solidFill>
                  <a:schemeClr val="tx1"/>
                </a:solidFill>
                <a:latin typeface="+mn-lt"/>
                <a:ea typeface="+mn-ea"/>
                <a:cs typeface="+mn-cs"/>
              </a:rPr>
              <a:t>Center</a:t>
            </a:r>
            <a:r>
              <a:rPr lang="en-GB" sz="1200" b="0" i="0" kern="1200" dirty="0" smtClean="0">
                <a:solidFill>
                  <a:schemeClr val="tx1"/>
                </a:solidFill>
                <a:latin typeface="+mn-lt"/>
                <a:ea typeface="+mn-ea"/>
                <a:cs typeface="+mn-cs"/>
              </a:rPr>
              <a:t> (AFRINIC) is the Regional Internet Registry (RIR) for Africa, responsible for the distribution and management of Internet number resources such as IP addresses and ASN (Autonomous System Numbers) for the African region.</a:t>
            </a:r>
          </a:p>
          <a:p>
            <a:endParaRPr lang="en-GB" dirty="0" smtClean="0"/>
          </a:p>
          <a:p>
            <a:r>
              <a:rPr lang="en-GB" dirty="0" smtClean="0"/>
              <a:t>APNIC - </a:t>
            </a:r>
            <a:r>
              <a:rPr lang="en-GB" sz="1200" b="1" i="0" kern="1200" dirty="0" smtClean="0">
                <a:solidFill>
                  <a:schemeClr val="tx1"/>
                </a:solidFill>
                <a:latin typeface="+mn-lt"/>
                <a:ea typeface="+mn-ea"/>
                <a:cs typeface="+mn-cs"/>
              </a:rPr>
              <a:t>Asia Pacific Network Information Centre</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APNIC</a:t>
            </a:r>
            <a:r>
              <a:rPr lang="en-GB" sz="1200" b="0" i="0" kern="1200" dirty="0" smtClean="0">
                <a:solidFill>
                  <a:schemeClr val="tx1"/>
                </a:solidFill>
                <a:latin typeface="+mn-lt"/>
                <a:ea typeface="+mn-ea"/>
                <a:cs typeface="+mn-cs"/>
              </a:rPr>
              <a:t>), is the</a:t>
            </a:r>
            <a:r>
              <a:rPr lang="en-GB" sz="1200" b="0" i="0" u="none" kern="1200" dirty="0" smtClean="0">
                <a:solidFill>
                  <a:schemeClr val="tx1"/>
                </a:solidFill>
                <a:latin typeface="+mn-lt"/>
                <a:ea typeface="+mn-ea"/>
                <a:cs typeface="+mn-cs"/>
              </a:rPr>
              <a:t> </a:t>
            </a:r>
            <a:r>
              <a:rPr lang="en-GB" sz="1200" b="0" i="0" u="none" kern="1200" dirty="0" smtClean="0">
                <a:solidFill>
                  <a:schemeClr val="tx1">
                    <a:lumMod val="75000"/>
                    <a:lumOff val="25000"/>
                  </a:schemeClr>
                </a:solidFill>
                <a:latin typeface="+mn-lt"/>
                <a:ea typeface="+mn-ea"/>
                <a:cs typeface="+mn-cs"/>
                <a:hlinkClick r:id="rId3" tooltip="Regional Internet registry"/>
              </a:rPr>
              <a:t>regional Internet registry</a:t>
            </a:r>
            <a:r>
              <a:rPr lang="en-GB" sz="1200" b="0" i="0" u="none" kern="1200" dirty="0" smtClean="0">
                <a:solidFill>
                  <a:schemeClr val="tx1">
                    <a:lumMod val="75000"/>
                    <a:lumOff val="25000"/>
                  </a:schemeClr>
                </a:solidFill>
                <a:latin typeface="+mn-lt"/>
                <a:ea typeface="+mn-ea"/>
                <a:cs typeface="+mn-cs"/>
              </a:rPr>
              <a:t> for the </a:t>
            </a:r>
            <a:r>
              <a:rPr lang="en-GB" sz="1200" b="0" i="0" u="none" kern="1200" dirty="0" smtClean="0">
                <a:solidFill>
                  <a:schemeClr val="tx1">
                    <a:lumMod val="75000"/>
                    <a:lumOff val="25000"/>
                  </a:schemeClr>
                </a:solidFill>
                <a:latin typeface="+mn-lt"/>
                <a:ea typeface="+mn-ea"/>
                <a:cs typeface="+mn-cs"/>
                <a:hlinkClick r:id="rId4" tooltip="Asia Pacific"/>
              </a:rPr>
              <a:t>Asia Pacific</a:t>
            </a:r>
            <a:r>
              <a:rPr lang="en-GB" sz="1200" b="0" i="0" u="none" kern="1200" dirty="0" smtClean="0">
                <a:solidFill>
                  <a:schemeClr val="tx1">
                    <a:lumMod val="75000"/>
                    <a:lumOff val="25000"/>
                  </a:schemeClr>
                </a:solidFill>
                <a:latin typeface="+mn-lt"/>
                <a:ea typeface="+mn-ea"/>
                <a:cs typeface="+mn-cs"/>
              </a:rPr>
              <a:t> </a:t>
            </a:r>
            <a:r>
              <a:rPr lang="en-GB" sz="1200" b="0" i="0" kern="1200" dirty="0" smtClean="0">
                <a:solidFill>
                  <a:schemeClr val="tx1">
                    <a:lumMod val="75000"/>
                    <a:lumOff val="25000"/>
                  </a:schemeClr>
                </a:solidFill>
                <a:latin typeface="+mn-lt"/>
                <a:ea typeface="+mn-ea"/>
                <a:cs typeface="+mn-cs"/>
              </a:rPr>
              <a:t>region.</a:t>
            </a:r>
          </a:p>
          <a:p>
            <a:endParaRPr lang="en-GB" sz="1200" b="0" i="0" kern="1200" dirty="0" smtClean="0">
              <a:solidFill>
                <a:schemeClr val="tx1">
                  <a:lumMod val="75000"/>
                  <a:lumOff val="25000"/>
                </a:schemeClr>
              </a:solidFill>
              <a:latin typeface="+mn-lt"/>
              <a:ea typeface="+mn-ea"/>
              <a:cs typeface="+mn-cs"/>
            </a:endParaRPr>
          </a:p>
          <a:p>
            <a:r>
              <a:rPr lang="en-GB" sz="1200" b="0" i="0" kern="1200" dirty="0" smtClean="0">
                <a:solidFill>
                  <a:schemeClr val="tx1">
                    <a:lumMod val="75000"/>
                    <a:lumOff val="25000"/>
                  </a:schemeClr>
                </a:solidFill>
                <a:latin typeface="+mn-lt"/>
                <a:ea typeface="+mn-ea"/>
                <a:cs typeface="+mn-cs"/>
              </a:rPr>
              <a:t>LANIC - </a:t>
            </a:r>
            <a:r>
              <a:rPr lang="en-GB" sz="1200" b="0" i="0" kern="1200" dirty="0" smtClean="0">
                <a:solidFill>
                  <a:schemeClr val="tx1"/>
                </a:solidFill>
                <a:latin typeface="+mn-lt"/>
                <a:ea typeface="+mn-ea"/>
                <a:cs typeface="+mn-cs"/>
              </a:rPr>
              <a:t>the Internet Address Registry for Latin America and the Caribbean, is the organization responsible for allocating and administrating IP Addresses and other related resources (Autonomous System Numbers and Reverse Resolution) for the region of Latin America and the Caribbean and is one of the five Regional Internet Registries that exist worldwide.</a:t>
            </a:r>
          </a:p>
          <a:p>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ARIN- Established in December 1997, the American Registry for Internet Numbers (ARIN) is a Regional Internet Registry (RIR) incorporated in the Commonwealth of Virginia, USA. ARIN is one of five (5) RIRs</a:t>
            </a:r>
          </a:p>
          <a:p>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RIPE NCC - The </a:t>
            </a:r>
            <a:r>
              <a:rPr lang="en-GB" sz="1200" b="1" i="0" kern="1200" dirty="0" err="1" smtClean="0">
                <a:solidFill>
                  <a:schemeClr val="tx1"/>
                </a:solidFill>
                <a:latin typeface="+mn-lt"/>
                <a:ea typeface="+mn-ea"/>
                <a:cs typeface="+mn-cs"/>
              </a:rPr>
              <a:t>Réseaux</a:t>
            </a:r>
            <a:r>
              <a:rPr lang="en-GB" sz="1200" b="1" i="0" kern="1200" dirty="0" smtClean="0">
                <a:solidFill>
                  <a:schemeClr val="tx1"/>
                </a:solidFill>
                <a:latin typeface="+mn-lt"/>
                <a:ea typeface="+mn-ea"/>
                <a:cs typeface="+mn-cs"/>
              </a:rPr>
              <a:t> IP </a:t>
            </a:r>
            <a:r>
              <a:rPr lang="en-GB" sz="1200" b="1" i="0" kern="1200" dirty="0" err="1" smtClean="0">
                <a:solidFill>
                  <a:schemeClr val="tx1"/>
                </a:solidFill>
                <a:latin typeface="+mn-lt"/>
                <a:ea typeface="+mn-ea"/>
                <a:cs typeface="+mn-cs"/>
              </a:rPr>
              <a:t>Européens</a:t>
            </a:r>
            <a:r>
              <a:rPr lang="en-GB" sz="1200" b="1" i="0" kern="1200" dirty="0" smtClean="0">
                <a:solidFill>
                  <a:schemeClr val="tx1"/>
                </a:solidFill>
                <a:latin typeface="+mn-lt"/>
                <a:ea typeface="+mn-ea"/>
                <a:cs typeface="+mn-cs"/>
              </a:rPr>
              <a:t> Network Coordination Centre</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RIPE NCC</a:t>
            </a:r>
            <a:r>
              <a:rPr lang="en-GB" sz="1200" b="0" i="0" kern="1200" dirty="0" smtClean="0">
                <a:solidFill>
                  <a:schemeClr val="tx1"/>
                </a:solidFill>
                <a:latin typeface="+mn-lt"/>
                <a:ea typeface="+mn-ea"/>
                <a:cs typeface="+mn-cs"/>
              </a:rPr>
              <a:t>) is the </a:t>
            </a:r>
            <a:r>
              <a:rPr lang="en-GB" sz="1200" b="0" i="0" kern="1200" dirty="0" smtClean="0">
                <a:solidFill>
                  <a:schemeClr val="tx1"/>
                </a:solidFill>
                <a:latin typeface="+mn-lt"/>
                <a:ea typeface="+mn-ea"/>
                <a:cs typeface="+mn-cs"/>
                <a:hlinkClick r:id="rId5" tooltip="Regional Internet Registry"/>
              </a:rPr>
              <a:t>Regional Internet Registry</a:t>
            </a:r>
            <a:r>
              <a:rPr lang="en-GB" sz="1200" b="0" i="0" kern="1200" dirty="0" smtClean="0">
                <a:solidFill>
                  <a:schemeClr val="tx1"/>
                </a:solidFill>
                <a:latin typeface="+mn-lt"/>
                <a:ea typeface="+mn-ea"/>
                <a:cs typeface="+mn-cs"/>
              </a:rPr>
              <a:t> (RIR) for </a:t>
            </a:r>
            <a:r>
              <a:rPr lang="en-GB" sz="1200" b="0" i="0" kern="1200" dirty="0" smtClean="0">
                <a:solidFill>
                  <a:schemeClr val="tx1"/>
                </a:solidFill>
                <a:latin typeface="+mn-lt"/>
                <a:ea typeface="+mn-ea"/>
                <a:cs typeface="+mn-cs"/>
                <a:hlinkClick r:id="rId6" tooltip="Europe"/>
              </a:rPr>
              <a:t>Europe</a:t>
            </a:r>
            <a:r>
              <a:rPr lang="en-GB" sz="1200" b="0" i="0" kern="1200" dirty="0" smtClean="0">
                <a:solidFill>
                  <a:schemeClr val="tx1"/>
                </a:solidFill>
                <a:latin typeface="+mn-lt"/>
                <a:ea typeface="+mn-ea"/>
                <a:cs typeface="+mn-cs"/>
              </a:rPr>
              <a:t>, the </a:t>
            </a:r>
            <a:r>
              <a:rPr lang="en-GB" sz="1200" b="0" i="0" kern="1200" dirty="0" smtClean="0">
                <a:solidFill>
                  <a:schemeClr val="tx1"/>
                </a:solidFill>
                <a:latin typeface="+mn-lt"/>
                <a:ea typeface="+mn-ea"/>
                <a:cs typeface="+mn-cs"/>
                <a:hlinkClick r:id="rId7" tooltip="Middle East"/>
              </a:rPr>
              <a:t>Middle East</a:t>
            </a:r>
            <a:r>
              <a:rPr lang="en-GB" sz="1200" b="0" i="0" kern="1200" dirty="0" smtClean="0">
                <a:solidFill>
                  <a:schemeClr val="tx1"/>
                </a:solidFill>
                <a:latin typeface="+mn-lt"/>
                <a:ea typeface="+mn-ea"/>
                <a:cs typeface="+mn-cs"/>
              </a:rPr>
              <a:t> and parts of </a:t>
            </a:r>
            <a:r>
              <a:rPr lang="en-GB" sz="1200" b="0" i="0" kern="1200" dirty="0" smtClean="0">
                <a:solidFill>
                  <a:schemeClr val="tx1"/>
                </a:solidFill>
                <a:latin typeface="+mn-lt"/>
                <a:ea typeface="+mn-ea"/>
                <a:cs typeface="+mn-cs"/>
                <a:hlinkClick r:id="rId8" tooltip="Central Asia"/>
              </a:rPr>
              <a:t>Central Asia</a:t>
            </a:r>
            <a:r>
              <a:rPr lang="en-GB" sz="1200" b="0" i="0" kern="1200" dirty="0" smtClean="0">
                <a:solidFill>
                  <a:schemeClr val="tx1"/>
                </a:solidFill>
                <a:latin typeface="+mn-lt"/>
                <a:ea typeface="+mn-ea"/>
                <a:cs typeface="+mn-cs"/>
              </a:rPr>
              <a:t>. It is headquartered in </a:t>
            </a:r>
            <a:r>
              <a:rPr lang="en-GB" sz="1200" b="0" i="0" kern="1200" dirty="0" smtClean="0">
                <a:solidFill>
                  <a:schemeClr val="tx1"/>
                </a:solidFill>
                <a:latin typeface="+mn-lt"/>
                <a:ea typeface="+mn-ea"/>
                <a:cs typeface="+mn-cs"/>
                <a:hlinkClick r:id="rId9" tooltip="Amsterdam"/>
              </a:rPr>
              <a:t>Amsterdam</a:t>
            </a:r>
            <a:r>
              <a:rPr lang="en-GB" sz="1200" b="0" i="0" kern="1200" dirty="0" smtClean="0">
                <a:solidFill>
                  <a:schemeClr val="tx1"/>
                </a:solidFill>
                <a:latin typeface="+mn-lt"/>
                <a:ea typeface="+mn-ea"/>
                <a:cs typeface="+mn-cs"/>
              </a:rPr>
              <a:t>, </a:t>
            </a:r>
            <a:r>
              <a:rPr lang="en-GB" sz="1200" b="0" i="0" kern="1200" dirty="0" smtClean="0">
                <a:solidFill>
                  <a:schemeClr val="tx1"/>
                </a:solidFill>
                <a:latin typeface="+mn-lt"/>
                <a:ea typeface="+mn-ea"/>
                <a:cs typeface="+mn-cs"/>
                <a:hlinkClick r:id="rId10" tooltip="Netherlands"/>
              </a:rPr>
              <a:t>Netherlands</a:t>
            </a:r>
            <a:r>
              <a:rPr lang="en-GB" sz="1200" b="0" i="0" kern="1200" dirty="0" smtClean="0">
                <a:solidFill>
                  <a:schemeClr val="tx1"/>
                </a:solidFill>
                <a:latin typeface="+mn-lt"/>
                <a:ea typeface="+mn-ea"/>
                <a:cs typeface="+mn-cs"/>
              </a:rPr>
              <a:t>. The </a:t>
            </a:r>
            <a:r>
              <a:rPr lang="en-GB" sz="1200" b="0" i="0" kern="1200" dirty="0" err="1" smtClean="0">
                <a:solidFill>
                  <a:schemeClr val="tx1"/>
                </a:solidFill>
                <a:latin typeface="+mn-lt"/>
                <a:ea typeface="+mn-ea"/>
                <a:cs typeface="+mn-cs"/>
              </a:rPr>
              <a:t>Réseaux</a:t>
            </a:r>
            <a:r>
              <a:rPr lang="en-GB" sz="1200" b="0" i="0" kern="1200" dirty="0" smtClean="0">
                <a:solidFill>
                  <a:schemeClr val="tx1"/>
                </a:solidFill>
                <a:latin typeface="+mn-lt"/>
                <a:ea typeface="+mn-ea"/>
                <a:cs typeface="+mn-cs"/>
              </a:rPr>
              <a:t> IP </a:t>
            </a:r>
            <a:r>
              <a:rPr lang="en-GB" sz="1200" b="0" i="0" kern="1200" dirty="0" err="1" smtClean="0">
                <a:solidFill>
                  <a:schemeClr val="tx1"/>
                </a:solidFill>
                <a:latin typeface="+mn-lt"/>
                <a:ea typeface="+mn-ea"/>
                <a:cs typeface="+mn-cs"/>
              </a:rPr>
              <a:t>Européens</a:t>
            </a:r>
            <a:r>
              <a:rPr lang="en-GB" sz="1200" b="0" i="0" kern="1200" dirty="0" smtClean="0">
                <a:solidFill>
                  <a:schemeClr val="tx1"/>
                </a:solidFill>
                <a:latin typeface="+mn-lt"/>
                <a:ea typeface="+mn-ea"/>
                <a:cs typeface="+mn-cs"/>
              </a:rPr>
              <a:t> Network Coordination Centre (RIPE NCC) is an independent, not-for-profit membership organisation that supports the infrastructure of the Internet through technical coordination in its service region.</a:t>
            </a:r>
            <a:endParaRPr lang="en-GB" dirty="0">
              <a:solidFill>
                <a:schemeClr val="tx1">
                  <a:lumMod val="75000"/>
                  <a:lumOff val="25000"/>
                </a:schemeClr>
              </a:solidFill>
            </a:endParaRPr>
          </a:p>
        </p:txBody>
      </p:sp>
      <p:sp>
        <p:nvSpPr>
          <p:cNvPr id="4" name="Slide Number Placeholder 3"/>
          <p:cNvSpPr>
            <a:spLocks noGrp="1"/>
          </p:cNvSpPr>
          <p:nvPr>
            <p:ph type="sldNum" sz="quarter" idx="10"/>
          </p:nvPr>
        </p:nvSpPr>
        <p:spPr/>
        <p:txBody>
          <a:bodyPr/>
          <a:lstStyle/>
          <a:p>
            <a:fld id="{1FEEC3DE-CBD3-1B47-8E4C-69FC8F8ABB6A}" type="slidenum">
              <a:rPr lang="en-US" smtClean="0"/>
              <a:pPr/>
              <a:t>18</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buFont typeface="Wingdings" pitchFamily="2" charset="2"/>
              <a:buNone/>
            </a:pPr>
            <a:r>
              <a:rPr lang="en-US" sz="1200" b="1" dirty="0" smtClean="0"/>
              <a:t>Loopback Address</a:t>
            </a:r>
          </a:p>
          <a:p>
            <a:pPr lvl="1" eaLnBrk="1" hangingPunct="1">
              <a:buFont typeface="Wingdings" pitchFamily="2" charset="2"/>
              <a:buChar char="q"/>
            </a:pPr>
            <a:r>
              <a:rPr lang="en-US" sz="1200" dirty="0" smtClean="0"/>
              <a:t>Addresses 127.0.0.0 to 127.255.255.255 are reserved for loopback purposes.</a:t>
            </a:r>
          </a:p>
          <a:p>
            <a:pPr lvl="1" eaLnBrk="1" hangingPunct="1">
              <a:buFont typeface="Wingdings" pitchFamily="2" charset="2"/>
              <a:buChar char="q"/>
            </a:pPr>
            <a:r>
              <a:rPr lang="en-US" sz="1200" dirty="0" smtClean="0"/>
              <a:t>The loopback is a special address that hosts use to direct traffic to themselves.</a:t>
            </a:r>
          </a:p>
          <a:p>
            <a:pPr lvl="1" eaLnBrk="1" hangingPunct="1">
              <a:buFont typeface="Wingdings" pitchFamily="2" charset="2"/>
              <a:buChar char="q"/>
            </a:pPr>
            <a:r>
              <a:rPr lang="en-US" sz="1200" dirty="0" smtClean="0"/>
              <a:t>Used to check that TCP/IP stack is working properly</a:t>
            </a:r>
          </a:p>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r>
              <a:rPr lang="en-US" dirty="0" smtClean="0"/>
              <a:t>Use ping to verify connectivity</a:t>
            </a:r>
          </a:p>
          <a:p>
            <a:pPr eaLnBrk="1" hangingPunct="1"/>
            <a:endParaRPr lang="en-US" dirty="0" smtClean="0"/>
          </a:p>
          <a:p>
            <a:pPr eaLnBrk="1" hangingPunct="1"/>
            <a:r>
              <a:rPr lang="en-US" dirty="0" smtClean="0"/>
              <a:t>Ping to loopback address to check TCP/IP stack</a:t>
            </a:r>
          </a:p>
          <a:p>
            <a:pPr eaLnBrk="1" hangingPunct="1"/>
            <a:endParaRPr lang="en-US" dirty="0" smtClean="0"/>
          </a:p>
          <a:p>
            <a:pPr eaLnBrk="1" hangingPunct="1"/>
            <a:r>
              <a:rPr lang="en-US" dirty="0" smtClean="0"/>
              <a:t>Use </a:t>
            </a:r>
            <a:r>
              <a:rPr lang="en-US" dirty="0" err="1" smtClean="0"/>
              <a:t>tracert</a:t>
            </a:r>
            <a:r>
              <a:rPr lang="en-US" dirty="0" smtClean="0"/>
              <a:t> tool to trace the path.</a:t>
            </a:r>
          </a:p>
          <a:p>
            <a:pPr algn="l"/>
            <a:r>
              <a:rPr lang="en-US" sz="1200" b="1" dirty="0" err="1" smtClean="0"/>
              <a:t>Tracert</a:t>
            </a:r>
            <a:r>
              <a:rPr lang="en-US" sz="1200" b="1" dirty="0" smtClean="0"/>
              <a:t> (</a:t>
            </a:r>
            <a:r>
              <a:rPr lang="en-US" sz="1200" b="1" dirty="0" err="1" smtClean="0"/>
              <a:t>traceroute</a:t>
            </a:r>
            <a:r>
              <a:rPr lang="en-US" sz="1200" b="1" dirty="0" smtClean="0"/>
              <a:t>)</a:t>
            </a:r>
          </a:p>
          <a:p>
            <a:pPr algn="l">
              <a:buFontTx/>
              <a:buChar char="-"/>
            </a:pPr>
            <a:r>
              <a:rPr lang="en-US" sz="1200" dirty="0" smtClean="0"/>
              <a:t> is a utility that allows us to observe the path </a:t>
            </a:r>
          </a:p>
          <a:p>
            <a:pPr algn="l"/>
            <a:r>
              <a:rPr lang="en-US" sz="1200" dirty="0" smtClean="0"/>
              <a:t>  between these  hosts. </a:t>
            </a:r>
          </a:p>
          <a:p>
            <a:pPr algn="l">
              <a:buFontTx/>
              <a:buChar char="-"/>
            </a:pPr>
            <a:r>
              <a:rPr lang="en-US" sz="1200" dirty="0" smtClean="0"/>
              <a:t> The trace generates a list of hops that were   </a:t>
            </a:r>
          </a:p>
          <a:p>
            <a:pPr algn="l"/>
            <a:r>
              <a:rPr lang="en-US" sz="1200" dirty="0" smtClean="0"/>
              <a:t>   successfully reached along the path</a:t>
            </a:r>
            <a:endParaRPr lang="en-US" dirty="0" smtClean="0"/>
          </a:p>
          <a:p>
            <a:pPr eaLnBrk="1" hangingPunct="1"/>
            <a:endParaRPr lang="en-US" dirty="0" smtClean="0"/>
          </a:p>
          <a:p>
            <a:pPr eaLnBrk="1" hangingPunct="1">
              <a:buFont typeface="Wingdings" pitchFamily="2" charset="2"/>
              <a:buNone/>
            </a:pPr>
            <a:r>
              <a:rPr lang="en-US" sz="1200" dirty="0" smtClean="0"/>
              <a:t>Note :  PING - </a:t>
            </a:r>
            <a:r>
              <a:rPr lang="en-US" sz="1200" b="1" i="1" dirty="0" smtClean="0"/>
              <a:t>P</a:t>
            </a:r>
            <a:r>
              <a:rPr lang="en-US" sz="1200" i="1" dirty="0" smtClean="0"/>
              <a:t>acket </a:t>
            </a:r>
            <a:r>
              <a:rPr lang="en-US" sz="1200" b="1" i="1" dirty="0" smtClean="0"/>
              <a:t>In</a:t>
            </a:r>
            <a:r>
              <a:rPr lang="en-US" sz="1200" i="1" dirty="0" smtClean="0"/>
              <a:t>ternet </a:t>
            </a:r>
            <a:r>
              <a:rPr lang="en-US" sz="1200" b="1" i="1" dirty="0" smtClean="0"/>
              <a:t>G</a:t>
            </a:r>
            <a:r>
              <a:rPr lang="en-US" sz="1200" i="1" dirty="0" smtClean="0"/>
              <a:t>roper</a:t>
            </a:r>
            <a:endParaRPr lang="en-US" sz="1200" dirty="0" smtClean="0"/>
          </a:p>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altLang="ja-JP" dirty="0" smtClean="0">
                <a:ea typeface="ＭＳ Ｐゴシック" pitchFamily="34" charset="-128"/>
              </a:rPr>
              <a:t>NAT Describe the operation and benefits of using private and public IP addressing </a:t>
            </a:r>
            <a:endParaRPr lang="en-US" dirty="0" smtClean="0"/>
          </a:p>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2/5/2013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2/5/2013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2/5/2013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2/5/2013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2/5/2013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2/5/2013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2/5/2013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2/5/2013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
        <p:nvSpPr>
          <p:cNvPr id="8" name="TextBox 7"/>
          <p:cNvSpPr txBox="1"/>
          <p:nvPr userDrawn="1"/>
        </p:nvSpPr>
        <p:spPr>
          <a:xfrm>
            <a:off x="264458" y="5994462"/>
            <a:ext cx="5028297" cy="646331"/>
          </a:xfrm>
          <a:prstGeom prst="rect">
            <a:avLst/>
          </a:prstGeom>
          <a:noFill/>
        </p:spPr>
        <p:txBody>
          <a:bodyPr wrap="square" rtlCol="0">
            <a:spAutoFit/>
          </a:bodyPr>
          <a:lstStyle/>
          <a:p>
            <a:r>
              <a:rPr lang="en-US" b="1" dirty="0" smtClean="0">
                <a:solidFill>
                  <a:schemeClr val="tx2">
                    <a:lumMod val="90000"/>
                    <a:lumOff val="10000"/>
                  </a:schemeClr>
                </a:solidFill>
                <a:latin typeface="Apple Chancery"/>
                <a:cs typeface="Apple Chancery"/>
              </a:rPr>
              <a:t>School of Applied Computing</a:t>
            </a:r>
          </a:p>
          <a:p>
            <a:r>
              <a:rPr lang="en-US" b="1" dirty="0" smtClean="0">
                <a:solidFill>
                  <a:schemeClr val="tx2">
                    <a:lumMod val="90000"/>
                    <a:lumOff val="10000"/>
                  </a:schemeClr>
                </a:solidFill>
                <a:latin typeface="Apple Chancery"/>
                <a:cs typeface="Apple Chancery"/>
              </a:rPr>
              <a:t>Faculty of Design and Applied Engineering</a:t>
            </a:r>
            <a:endParaRPr lang="en-US" b="1" dirty="0">
              <a:solidFill>
                <a:schemeClr val="tx2">
                  <a:lumMod val="90000"/>
                  <a:lumOff val="10000"/>
                </a:schemeClr>
              </a:solidFill>
              <a:latin typeface="Apple Chancery"/>
              <a:cs typeface="Apple Chancery"/>
            </a:endParaRPr>
          </a:p>
        </p:txBody>
      </p:sp>
      <p:pic>
        <p:nvPicPr>
          <p:cNvPr id="9" name="Picture 17" descr="smu80"/>
          <p:cNvPicPr>
            <a:picLocks noChangeAspect="1" noChangeArrowheads="1"/>
          </p:cNvPicPr>
          <p:nvPr userDrawn="1"/>
        </p:nvPicPr>
        <p:blipFill>
          <a:blip r:embed="rId14" cstate="print">
            <a:extLst>
              <a:ext uri="{28A0092B-C50C-407E-A947-70E740481C1C}">
                <a14:useLocalDpi xmlns:a14="http://schemas.microsoft.com/office/drawing/2010/main" xmlns="" val="0"/>
              </a:ext>
            </a:extLst>
          </a:blip>
          <a:srcRect/>
          <a:stretch>
            <a:fillRect/>
          </a:stretch>
        </p:blipFill>
        <p:spPr bwMode="auto">
          <a:xfrm>
            <a:off x="5527902" y="107576"/>
            <a:ext cx="3495675" cy="762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 name="TextBox 9"/>
          <p:cNvSpPr txBox="1"/>
          <p:nvPr userDrawn="1"/>
        </p:nvSpPr>
        <p:spPr>
          <a:xfrm>
            <a:off x="6096000" y="6271461"/>
            <a:ext cx="2927575" cy="369332"/>
          </a:xfrm>
          <a:prstGeom prst="rect">
            <a:avLst/>
          </a:prstGeom>
          <a:noFill/>
        </p:spPr>
        <p:txBody>
          <a:bodyPr wrap="square" rtlCol="0">
            <a:spAutoFit/>
          </a:bodyPr>
          <a:lstStyle/>
          <a:p>
            <a:pPr algn="r"/>
            <a:r>
              <a:rPr lang="en-US" b="1" dirty="0" smtClean="0">
                <a:solidFill>
                  <a:schemeClr val="tx2">
                    <a:lumMod val="90000"/>
                    <a:lumOff val="10000"/>
                  </a:schemeClr>
                </a:solidFill>
                <a:latin typeface="Apple Chancery"/>
                <a:cs typeface="Apple Chancery"/>
              </a:rPr>
              <a:t>IP Address </a:t>
            </a:r>
            <a:r>
              <a:rPr lang="en-US" b="1" baseline="0" dirty="0" smtClean="0">
                <a:solidFill>
                  <a:schemeClr val="tx2">
                    <a:lumMod val="90000"/>
                    <a:lumOff val="10000"/>
                  </a:schemeClr>
                </a:solidFill>
                <a:latin typeface="Apple Chancery"/>
                <a:cs typeface="Apple Chancery"/>
              </a:rPr>
              <a:t>Management</a:t>
            </a:r>
            <a:endParaRPr lang="en-US" b="1" dirty="0">
              <a:solidFill>
                <a:schemeClr val="tx2">
                  <a:lumMod val="90000"/>
                  <a:lumOff val="10000"/>
                </a:schemeClr>
              </a:solidFill>
              <a:latin typeface="Apple Chancery"/>
              <a:cs typeface="Apple Chancery"/>
            </a:endParaRPr>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2.xml"/><Relationship Id="rId6" Type="http://schemas.openxmlformats.org/officeDocument/2006/relationships/image" Target="../media/image8.tiff"/><Relationship Id="rId5" Type="http://schemas.openxmlformats.org/officeDocument/2006/relationships/image" Target="../media/image7.tiff"/><Relationship Id="rId4" Type="http://schemas.openxmlformats.org/officeDocument/2006/relationships/image" Target="../media/image6.tiff"/></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2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204228"/>
            <a:ext cx="6498158" cy="1037999"/>
          </a:xfrm>
        </p:spPr>
        <p:txBody>
          <a:bodyPr/>
          <a:lstStyle/>
          <a:p>
            <a:r>
              <a:rPr lang="en-US" dirty="0" smtClean="0">
                <a:solidFill>
                  <a:srgbClr val="0F3661"/>
                </a:solidFill>
                <a:latin typeface="Arial"/>
                <a:cs typeface="Arial"/>
              </a:rPr>
              <a:t>Network Management</a:t>
            </a:r>
            <a:endParaRPr lang="en-US" dirty="0">
              <a:solidFill>
                <a:srgbClr val="0F3661"/>
              </a:solidFill>
              <a:latin typeface="Arial"/>
              <a:cs typeface="Arial"/>
            </a:endParaRPr>
          </a:p>
        </p:txBody>
      </p:sp>
      <p:sp>
        <p:nvSpPr>
          <p:cNvPr id="3" name="TextBox 2"/>
          <p:cNvSpPr txBox="1"/>
          <p:nvPr/>
        </p:nvSpPr>
        <p:spPr>
          <a:xfrm>
            <a:off x="3848296" y="3753711"/>
            <a:ext cx="1467920" cy="461665"/>
          </a:xfrm>
          <a:prstGeom prst="rect">
            <a:avLst/>
          </a:prstGeom>
          <a:noFill/>
        </p:spPr>
        <p:txBody>
          <a:bodyPr wrap="none" rtlCol="0">
            <a:spAutoFit/>
          </a:bodyPr>
          <a:lstStyle/>
          <a:p>
            <a:r>
              <a:rPr lang="en-US" sz="2400" dirty="0" smtClean="0">
                <a:solidFill>
                  <a:srgbClr val="800000"/>
                </a:solidFill>
                <a:latin typeface="Arial"/>
                <a:cs typeface="Arial"/>
              </a:rPr>
              <a:t>Lecture 2</a:t>
            </a:r>
            <a:endParaRPr lang="en-US" sz="2400" dirty="0">
              <a:solidFill>
                <a:srgbClr val="800000"/>
              </a:solidFill>
              <a:latin typeface="Arial"/>
              <a:cs typeface="Arial"/>
            </a:endParaRPr>
          </a:p>
        </p:txBody>
      </p:sp>
      <p:sp>
        <p:nvSpPr>
          <p:cNvPr id="4" name="Title 1"/>
          <p:cNvSpPr txBox="1">
            <a:spLocks/>
          </p:cNvSpPr>
          <p:nvPr/>
        </p:nvSpPr>
        <p:spPr>
          <a:xfrm>
            <a:off x="1322921" y="2541962"/>
            <a:ext cx="6498158" cy="1037999"/>
          </a:xfrm>
          <a:prstGeom prst="rect">
            <a:avLst/>
          </a:prstGeo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US" sz="2800" dirty="0" smtClean="0">
                <a:solidFill>
                  <a:schemeClr val="accent6">
                    <a:lumMod val="75000"/>
                  </a:schemeClr>
                </a:solidFill>
                <a:latin typeface="Arial"/>
                <a:cs typeface="Arial"/>
              </a:rPr>
              <a:t>IP Address Management</a:t>
            </a:r>
            <a:endParaRPr lang="en-US" sz="2800" dirty="0">
              <a:solidFill>
                <a:schemeClr val="accent6">
                  <a:lumMod val="75000"/>
                </a:schemeClr>
              </a:solidFill>
              <a:latin typeface="Arial"/>
              <a:cs typeface="Arial"/>
            </a:endParaRPr>
          </a:p>
        </p:txBody>
      </p:sp>
    </p:spTree>
    <p:extLst>
      <p:ext uri="{BB962C8B-B14F-4D97-AF65-F5344CB8AC3E}">
        <p14:creationId xmlns:p14="http://schemas.microsoft.com/office/powerpoint/2010/main" xmlns="" val="660449210"/>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Importance of IP Address Management</a:t>
            </a:r>
            <a:endParaRPr lang="en-GB" sz="2800" dirty="0"/>
          </a:p>
        </p:txBody>
      </p:sp>
      <p:sp>
        <p:nvSpPr>
          <p:cNvPr id="3" name="Content Placeholder 2"/>
          <p:cNvSpPr>
            <a:spLocks noGrp="1"/>
          </p:cNvSpPr>
          <p:nvPr>
            <p:ph idx="1"/>
          </p:nvPr>
        </p:nvSpPr>
        <p:spPr/>
        <p:txBody>
          <a:bodyPr/>
          <a:lstStyle/>
          <a:p>
            <a:pPr>
              <a:lnSpc>
                <a:spcPct val="90000"/>
              </a:lnSpc>
            </a:pPr>
            <a:r>
              <a:rPr lang="en-US" dirty="0" smtClean="0"/>
              <a:t>IP addresses are one of the most critical resources that need to be managed in any network. </a:t>
            </a:r>
          </a:p>
          <a:p>
            <a:pPr>
              <a:lnSpc>
                <a:spcPct val="90000"/>
              </a:lnSpc>
            </a:pPr>
            <a:r>
              <a:rPr lang="en-US" dirty="0" smtClean="0"/>
              <a:t>Every networked device depends on IP and requires address assignment.</a:t>
            </a:r>
          </a:p>
          <a:p>
            <a:pPr>
              <a:lnSpc>
                <a:spcPct val="90000"/>
              </a:lnSpc>
            </a:pPr>
            <a:r>
              <a:rPr lang="en-US" dirty="0" smtClean="0"/>
              <a:t>New core services (e.g. VoIP) increase IP address assignment needs, requiring more robust allocation, classification, and tracking of addresses. </a:t>
            </a:r>
          </a:p>
          <a:p>
            <a:pPr>
              <a:lnSpc>
                <a:spcPct val="90000"/>
              </a:lnSpc>
            </a:pPr>
            <a:r>
              <a:rPr lang="en-US" dirty="0" smtClean="0"/>
              <a:t>This is known collectively as IP address management (IPAM). </a:t>
            </a:r>
          </a:p>
          <a:p>
            <a:endParaRPr lang="en-GB" dirty="0"/>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6" y="107576"/>
            <a:ext cx="4022724" cy="901791"/>
          </a:xfrm>
        </p:spPr>
        <p:txBody>
          <a:bodyPr/>
          <a:lstStyle/>
          <a:p>
            <a:r>
              <a:rPr lang="en-US" sz="4000" dirty="0" smtClean="0">
                <a:latin typeface="Arial"/>
                <a:cs typeface="Arial"/>
              </a:rPr>
              <a:t>IP Addressing</a:t>
            </a:r>
            <a:endParaRPr lang="en-US" sz="4000" dirty="0">
              <a:latin typeface="Arial"/>
              <a:cs typeface="Arial"/>
            </a:endParaRPr>
          </a:p>
        </p:txBody>
      </p:sp>
      <p:pic>
        <p:nvPicPr>
          <p:cNvPr id="5" name="Picture 11"/>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419225" y="1328211"/>
            <a:ext cx="6234642" cy="410262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2"/>
                </a:solidFill>
                <a:miter lim="800000"/>
                <a:headEnd/>
                <a:tailEnd/>
              </a14:hiddenLine>
            </a:ext>
            <a:ext uri="{AF507438-7753-43e0-B8FC-AC1667EBCBE1}">
              <a14:hiddenEffects xmlns:a14="http://schemas.microsoft.com/office/drawing/2010/main" xmlns="">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xmlns="" val="4215508711"/>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5055658" cy="891490"/>
          </a:xfrm>
        </p:spPr>
        <p:txBody>
          <a:bodyPr/>
          <a:lstStyle/>
          <a:p>
            <a:r>
              <a:rPr lang="en-US" dirty="0" smtClean="0">
                <a:latin typeface="Arial"/>
                <a:cs typeface="Arial"/>
              </a:rPr>
              <a:t>IPv4 Address</a:t>
            </a:r>
            <a:endParaRPr lang="en-US" dirty="0">
              <a:latin typeface="Arial"/>
              <a:cs typeface="Arial"/>
            </a:endParaRPr>
          </a:p>
        </p:txBody>
      </p:sp>
      <p:grpSp>
        <p:nvGrpSpPr>
          <p:cNvPr id="16" name="Group 15"/>
          <p:cNvGrpSpPr/>
          <p:nvPr/>
        </p:nvGrpSpPr>
        <p:grpSpPr>
          <a:xfrm>
            <a:off x="156635" y="1256268"/>
            <a:ext cx="4466165" cy="2001798"/>
            <a:chOff x="156635" y="1256268"/>
            <a:chExt cx="4466165" cy="2001798"/>
          </a:xfrm>
        </p:grpSpPr>
        <p:pic>
          <p:nvPicPr>
            <p:cNvPr id="5" name="Picture 4" descr="Untitled.tiff"/>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56635" y="1657866"/>
              <a:ext cx="4466165" cy="1600200"/>
            </a:xfrm>
            <a:prstGeom prst="rect">
              <a:avLst/>
            </a:prstGeom>
          </p:spPr>
        </p:pic>
        <p:sp>
          <p:nvSpPr>
            <p:cNvPr id="6" name="TextBox 5"/>
            <p:cNvSpPr txBox="1"/>
            <p:nvPr/>
          </p:nvSpPr>
          <p:spPr>
            <a:xfrm>
              <a:off x="1411425" y="1256268"/>
              <a:ext cx="1724300"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Decimal dotted</a:t>
              </a:r>
              <a:endParaRPr lang="en-US" dirty="0">
                <a:solidFill>
                  <a:schemeClr val="accent2">
                    <a:lumMod val="50000"/>
                  </a:schemeClr>
                </a:solidFill>
                <a:latin typeface="Arial"/>
                <a:cs typeface="Arial"/>
              </a:endParaRPr>
            </a:p>
          </p:txBody>
        </p:sp>
      </p:grpSp>
      <p:grpSp>
        <p:nvGrpSpPr>
          <p:cNvPr id="15" name="Group 14"/>
          <p:cNvGrpSpPr/>
          <p:nvPr/>
        </p:nvGrpSpPr>
        <p:grpSpPr>
          <a:xfrm>
            <a:off x="4622800" y="1256268"/>
            <a:ext cx="4262965" cy="1620798"/>
            <a:chOff x="4622800" y="1256268"/>
            <a:chExt cx="4262965" cy="1620798"/>
          </a:xfrm>
        </p:grpSpPr>
        <p:pic>
          <p:nvPicPr>
            <p:cNvPr id="7" name="Picture 6" descr="32bit.tiff"/>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622800" y="1657866"/>
              <a:ext cx="4262965" cy="1219200"/>
            </a:xfrm>
            <a:prstGeom prst="rect">
              <a:avLst/>
            </a:prstGeom>
          </p:spPr>
        </p:pic>
        <p:sp>
          <p:nvSpPr>
            <p:cNvPr id="8" name="TextBox 7"/>
            <p:cNvSpPr txBox="1"/>
            <p:nvPr/>
          </p:nvSpPr>
          <p:spPr>
            <a:xfrm>
              <a:off x="6205008" y="1256268"/>
              <a:ext cx="749349"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32 bit</a:t>
              </a:r>
              <a:endParaRPr lang="en-US" dirty="0">
                <a:solidFill>
                  <a:schemeClr val="accent2">
                    <a:lumMod val="50000"/>
                  </a:schemeClr>
                </a:solidFill>
                <a:latin typeface="Arial"/>
                <a:cs typeface="Arial"/>
              </a:endParaRPr>
            </a:p>
          </p:txBody>
        </p:sp>
      </p:grpSp>
      <p:grpSp>
        <p:nvGrpSpPr>
          <p:cNvPr id="18" name="Group 17"/>
          <p:cNvGrpSpPr/>
          <p:nvPr/>
        </p:nvGrpSpPr>
        <p:grpSpPr>
          <a:xfrm>
            <a:off x="4831290" y="3060700"/>
            <a:ext cx="4173790" cy="1542482"/>
            <a:chOff x="4831290" y="3060700"/>
            <a:chExt cx="4173790" cy="1542482"/>
          </a:xfrm>
        </p:grpSpPr>
        <p:sp>
          <p:nvSpPr>
            <p:cNvPr id="9" name="TextBox 8"/>
            <p:cNvSpPr txBox="1"/>
            <p:nvPr/>
          </p:nvSpPr>
          <p:spPr>
            <a:xfrm>
              <a:off x="6205008" y="3060700"/>
              <a:ext cx="1031239"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Network </a:t>
              </a:r>
              <a:endParaRPr lang="en-US" dirty="0">
                <a:solidFill>
                  <a:schemeClr val="accent2">
                    <a:lumMod val="50000"/>
                  </a:schemeClr>
                </a:solidFill>
                <a:latin typeface="Arial"/>
                <a:cs typeface="Arial"/>
              </a:endParaRPr>
            </a:p>
          </p:txBody>
        </p:sp>
        <p:pic>
          <p:nvPicPr>
            <p:cNvPr id="10" name="Picture 9" descr="network.tiff"/>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4831290" y="3472882"/>
              <a:ext cx="4173790" cy="1130300"/>
            </a:xfrm>
            <a:prstGeom prst="rect">
              <a:avLst/>
            </a:prstGeom>
          </p:spPr>
        </p:pic>
      </p:grpSp>
      <p:grpSp>
        <p:nvGrpSpPr>
          <p:cNvPr id="19" name="Group 18"/>
          <p:cNvGrpSpPr/>
          <p:nvPr/>
        </p:nvGrpSpPr>
        <p:grpSpPr>
          <a:xfrm>
            <a:off x="2973281" y="4728634"/>
            <a:ext cx="4922259" cy="1155700"/>
            <a:chOff x="2973281" y="4728634"/>
            <a:chExt cx="4922259" cy="1155700"/>
          </a:xfrm>
        </p:grpSpPr>
        <p:sp>
          <p:nvSpPr>
            <p:cNvPr id="11" name="TextBox 10"/>
            <p:cNvSpPr txBox="1"/>
            <p:nvPr/>
          </p:nvSpPr>
          <p:spPr>
            <a:xfrm>
              <a:off x="7236247" y="5156200"/>
              <a:ext cx="659293"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Host </a:t>
              </a:r>
              <a:endParaRPr lang="en-US" dirty="0">
                <a:solidFill>
                  <a:schemeClr val="accent2">
                    <a:lumMod val="50000"/>
                  </a:schemeClr>
                </a:solidFill>
                <a:latin typeface="Arial"/>
                <a:cs typeface="Arial"/>
              </a:endParaRPr>
            </a:p>
          </p:txBody>
        </p:sp>
        <p:pic>
          <p:nvPicPr>
            <p:cNvPr id="12" name="Picture 11" descr="host.tiff"/>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2973281" y="4728634"/>
              <a:ext cx="4262966" cy="1155700"/>
            </a:xfrm>
            <a:prstGeom prst="rect">
              <a:avLst/>
            </a:prstGeom>
          </p:spPr>
        </p:pic>
      </p:grpSp>
      <p:grpSp>
        <p:nvGrpSpPr>
          <p:cNvPr id="17" name="Group 16"/>
          <p:cNvGrpSpPr/>
          <p:nvPr/>
        </p:nvGrpSpPr>
        <p:grpSpPr>
          <a:xfrm>
            <a:off x="245810" y="3430032"/>
            <a:ext cx="4476472" cy="1570463"/>
            <a:chOff x="245810" y="3430032"/>
            <a:chExt cx="4476472" cy="1570463"/>
          </a:xfrm>
        </p:grpSpPr>
        <p:pic>
          <p:nvPicPr>
            <p:cNvPr id="13" name="Picture 12" descr="octet.tiff"/>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a:off x="245810" y="3430032"/>
              <a:ext cx="4476472" cy="1168400"/>
            </a:xfrm>
            <a:prstGeom prst="rect">
              <a:avLst/>
            </a:prstGeom>
          </p:spPr>
        </p:pic>
        <p:sp>
          <p:nvSpPr>
            <p:cNvPr id="14" name="TextBox 13"/>
            <p:cNvSpPr txBox="1"/>
            <p:nvPr/>
          </p:nvSpPr>
          <p:spPr>
            <a:xfrm>
              <a:off x="1905438" y="4631163"/>
              <a:ext cx="736274"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Octet</a:t>
              </a:r>
              <a:endParaRPr lang="en-US" dirty="0">
                <a:solidFill>
                  <a:schemeClr val="accent2">
                    <a:lumMod val="50000"/>
                  </a:schemeClr>
                </a:solidFill>
                <a:latin typeface="Arial"/>
                <a:cs typeface="Arial"/>
              </a:endParaRPr>
            </a:p>
          </p:txBody>
        </p:sp>
      </p:grpSp>
    </p:spTree>
    <p:extLst>
      <p:ext uri="{BB962C8B-B14F-4D97-AF65-F5344CB8AC3E}">
        <p14:creationId xmlns:p14="http://schemas.microsoft.com/office/powerpoint/2010/main" xmlns="" val="2266646208"/>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smtClean="0">
                <a:latin typeface="Arial"/>
                <a:cs typeface="Arial"/>
              </a:rPr>
              <a:t>Binary to Decimal Conversion</a:t>
            </a:r>
            <a:endParaRPr lang="en-US" sz="4000" dirty="0">
              <a:latin typeface="Arial"/>
              <a:cs typeface="Arial"/>
            </a:endParaRPr>
          </a:p>
        </p:txBody>
      </p:sp>
      <p:pic>
        <p:nvPicPr>
          <p:cNvPr id="4" name="Picture 5"/>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49275" y="1693332"/>
            <a:ext cx="8042276" cy="394546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2"/>
                </a:solidFill>
                <a:miter lim="800000"/>
                <a:headEnd/>
                <a:tailEnd/>
              </a14:hiddenLine>
            </a:ext>
            <a:ext uri="{AF507438-7753-43e0-B8FC-AC1667EBCBE1}">
              <a14:hiddenEffects xmlns:a14="http://schemas.microsoft.com/office/drawing/2010/main" xmlns="">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xmlns="" val="3537083512"/>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US" dirty="0" smtClean="0">
                <a:latin typeface="Arial"/>
                <a:cs typeface="Arial"/>
              </a:rPr>
              <a:t>Binary to Decimal example</a:t>
            </a:r>
            <a:endParaRPr lang="en-US" dirty="0">
              <a:latin typeface="Arial"/>
              <a:cs typeface="Arial"/>
            </a:endParaRPr>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78883" y="1512265"/>
            <a:ext cx="8420100" cy="4363602"/>
          </a:xfrm>
          <a:prstGeom prst="rect">
            <a:avLst/>
          </a:prstGeom>
        </p:spPr>
      </p:pic>
    </p:spTree>
    <p:extLst>
      <p:ext uri="{BB962C8B-B14F-4D97-AF65-F5344CB8AC3E}">
        <p14:creationId xmlns:p14="http://schemas.microsoft.com/office/powerpoint/2010/main" xmlns="" val="724855174"/>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a:cs typeface="Arial"/>
              </a:rPr>
              <a:t>Types of Addresses</a:t>
            </a:r>
            <a:endParaRPr lang="en-US" dirty="0">
              <a:latin typeface="Arial"/>
              <a:cs typeface="Arial"/>
            </a:endParaRPr>
          </a:p>
        </p:txBody>
      </p:sp>
      <p:pic>
        <p:nvPicPr>
          <p:cNvPr id="4" name="Picture 7"/>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25476" y="1476282"/>
            <a:ext cx="7966075" cy="38798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2"/>
                </a:solidFill>
                <a:miter lim="800000"/>
                <a:headEnd/>
                <a:tailEnd/>
              </a14:hiddenLine>
            </a:ext>
            <a:ext uri="{AF507438-7753-43e0-B8FC-AC1667EBCBE1}">
              <a14:hiddenEffects xmlns:a14="http://schemas.microsoft.com/office/drawing/2010/main" xmlns="">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xmlns="" val="1044301791"/>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750858" cy="1336956"/>
          </a:xfrm>
        </p:spPr>
        <p:txBody>
          <a:bodyPr/>
          <a:lstStyle/>
          <a:p>
            <a:r>
              <a:rPr lang="en-US" sz="4000" dirty="0" smtClean="0">
                <a:latin typeface="Arial"/>
                <a:cs typeface="Arial"/>
              </a:rPr>
              <a:t>Addresses for Different Purposes</a:t>
            </a:r>
            <a:endParaRPr lang="en-US" sz="4000" dirty="0">
              <a:latin typeface="Arial"/>
              <a:cs typeface="Arial"/>
            </a:endParaRPr>
          </a:p>
        </p:txBody>
      </p:sp>
      <p:pic>
        <p:nvPicPr>
          <p:cNvPr id="4"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43417" y="1582208"/>
            <a:ext cx="2889250" cy="28638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2"/>
                </a:solidFill>
                <a:miter lim="800000"/>
                <a:headEnd/>
                <a:tailEnd/>
              </a14:hiddenLine>
            </a:ext>
            <a:ext uri="{AF507438-7753-43e0-B8FC-AC1667EBCBE1}">
              <a14:hiddenEffects xmlns:a14="http://schemas.microsoft.com/office/drawing/2010/main" xmlns="">
                <a:effectLst>
                  <a:outerShdw blurRad="63500" dist="17961" dir="2700000" algn="ctr" rotWithShape="0">
                    <a:schemeClr val="bg2">
                      <a:alpha val="74998"/>
                    </a:schemeClr>
                  </a:outerShdw>
                </a:effectLst>
              </a14:hiddenEffects>
            </a:ext>
          </a:extLst>
        </p:spPr>
      </p:pic>
      <p:pic>
        <p:nvPicPr>
          <p:cNvPr id="5" name="Picture 4"/>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571066" y="1012561"/>
            <a:ext cx="3359150" cy="28178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2"/>
                </a:solidFill>
                <a:miter lim="800000"/>
                <a:headEnd/>
                <a:tailEnd/>
              </a14:hiddenLine>
            </a:ext>
            <a:ext uri="{AF507438-7753-43e0-B8FC-AC1667EBCBE1}">
              <a14:hiddenEffects xmlns:a14="http://schemas.microsoft.com/office/drawing/2010/main" xmlns="">
                <a:effectLst>
                  <a:outerShdw blurRad="63500" dist="17961" dir="2700000" algn="ctr" rotWithShape="0">
                    <a:schemeClr val="bg2">
                      <a:alpha val="74998"/>
                    </a:schemeClr>
                  </a:outerShdw>
                </a:effectLst>
              </a14:hiddenEffects>
            </a:ext>
          </a:extLst>
        </p:spPr>
      </p:pic>
      <p:pic>
        <p:nvPicPr>
          <p:cNvPr id="6" name="Picture 5"/>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3132667" y="3240358"/>
            <a:ext cx="3017837" cy="28424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2"/>
                </a:solidFill>
                <a:miter lim="800000"/>
                <a:headEnd/>
                <a:tailEnd/>
              </a14:hiddenLine>
            </a:ext>
            <a:ext uri="{AF507438-7753-43e0-B8FC-AC1667EBCBE1}">
              <a14:hiddenEffects xmlns:a14="http://schemas.microsoft.com/office/drawing/2010/main" xmlns="">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xmlns="" val="4132788242"/>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smtClean="0">
                <a:latin typeface="Arial"/>
                <a:cs typeface="Arial"/>
              </a:rPr>
              <a:t>Addresses for Different Purposes</a:t>
            </a:r>
            <a:endParaRPr lang="en-GB" sz="4000" dirty="0"/>
          </a:p>
        </p:txBody>
      </p:sp>
      <p:sp>
        <p:nvSpPr>
          <p:cNvPr id="4" name="Content Placeholder 2"/>
          <p:cNvSpPr>
            <a:spLocks noGrp="1"/>
          </p:cNvSpPr>
          <p:nvPr>
            <p:ph idx="1"/>
          </p:nvPr>
        </p:nvSpPr>
        <p:spPr/>
        <p:txBody>
          <a:bodyPr>
            <a:normAutofit/>
          </a:bodyPr>
          <a:lstStyle/>
          <a:p>
            <a:pPr marL="320040" indent="-320040" eaLnBrk="1" fontAlgn="auto" hangingPunct="1">
              <a:spcAft>
                <a:spcPts val="0"/>
              </a:spcAft>
              <a:buFont typeface="Wingdings"/>
              <a:buChar char=""/>
              <a:defRPr/>
            </a:pPr>
            <a:r>
              <a:rPr lang="en-US" dirty="0" smtClean="0"/>
              <a:t>Unicast - the process of sending a packet from one host to an individual host. It is used for the normal host-to-host communication in both a client/server and a peer-to-peer network. </a:t>
            </a:r>
          </a:p>
          <a:p>
            <a:pPr marL="320040" indent="-320040" eaLnBrk="1" fontAlgn="auto" hangingPunct="1">
              <a:spcAft>
                <a:spcPts val="0"/>
              </a:spcAft>
              <a:buFont typeface="Wingdings"/>
              <a:buChar char=""/>
              <a:defRPr/>
            </a:pPr>
            <a:r>
              <a:rPr lang="en-US" dirty="0" smtClean="0"/>
              <a:t>Broadcast </a:t>
            </a:r>
            <a:r>
              <a:rPr lang="en-US" dirty="0" smtClean="0"/>
              <a:t>- the process of sending a packet from one host to all hosts in the network</a:t>
            </a:r>
          </a:p>
          <a:p>
            <a:pPr marL="320040" indent="-320040" eaLnBrk="1" fontAlgn="auto" hangingPunct="1">
              <a:spcAft>
                <a:spcPts val="0"/>
              </a:spcAft>
              <a:buFont typeface="Wingdings"/>
              <a:buChar char=""/>
              <a:defRPr/>
            </a:pPr>
            <a:r>
              <a:rPr lang="en-US" dirty="0" smtClean="0"/>
              <a:t>Multicast </a:t>
            </a:r>
            <a:r>
              <a:rPr lang="en-US" dirty="0" smtClean="0"/>
              <a:t>- the process of sending a packet from one host to a selected group of hosts</a:t>
            </a:r>
            <a:endParaRPr lang="en-US" dirty="0"/>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a:cs typeface="Arial"/>
              </a:rPr>
              <a:t>Reserved IPv4 Addresses</a:t>
            </a:r>
            <a:endParaRPr lang="en-US" dirty="0">
              <a:latin typeface="Arial"/>
              <a:cs typeface="Arial"/>
            </a:endParaRPr>
          </a:p>
        </p:txBody>
      </p:sp>
      <p:pic>
        <p:nvPicPr>
          <p:cNvPr id="5" name="Picture 4" descr="Untitled.tiff"/>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577851" y="1642533"/>
            <a:ext cx="8013700" cy="4131734"/>
          </a:xfrm>
          <a:prstGeom prst="rect">
            <a:avLst/>
          </a:prstGeom>
        </p:spPr>
      </p:pic>
    </p:spTree>
    <p:extLst>
      <p:ext uri="{BB962C8B-B14F-4D97-AF65-F5344CB8AC3E}">
        <p14:creationId xmlns:p14="http://schemas.microsoft.com/office/powerpoint/2010/main" xmlns="" val="2737933685"/>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13552"/>
            <a:ext cx="4852458" cy="1010024"/>
          </a:xfrm>
        </p:spPr>
        <p:txBody>
          <a:bodyPr/>
          <a:lstStyle/>
          <a:p>
            <a:r>
              <a:rPr lang="en-US" sz="3600" dirty="0" smtClean="0">
                <a:latin typeface="Arial"/>
                <a:cs typeface="Arial"/>
              </a:rPr>
              <a:t>Public and Private Addresses</a:t>
            </a:r>
            <a:endParaRPr lang="en-US" sz="3600" dirty="0">
              <a:latin typeface="Arial"/>
              <a:cs typeface="Arial"/>
            </a:endParaRPr>
          </a:p>
        </p:txBody>
      </p:sp>
      <p:pic>
        <p:nvPicPr>
          <p:cNvPr id="4" name="Picture 4"/>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49275" y="1123576"/>
            <a:ext cx="7646458" cy="360261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2"/>
                </a:solidFill>
                <a:miter lim="800000"/>
                <a:headEnd/>
                <a:tailEnd/>
              </a14:hiddenLine>
            </a:ext>
            <a:ext uri="{AF507438-7753-43e0-B8FC-AC1667EBCBE1}">
              <a14:hiddenEffects xmlns:a14="http://schemas.microsoft.com/office/drawing/2010/main" xmlns="">
                <a:effectLst>
                  <a:outerShdw blurRad="63500" dist="17961" dir="2700000" algn="ctr" rotWithShape="0">
                    <a:schemeClr val="bg2">
                      <a:alpha val="74998"/>
                    </a:schemeClr>
                  </a:outerShdw>
                </a:effectLst>
              </a14:hiddenEffects>
            </a:ext>
          </a:extLst>
        </p:spPr>
      </p:pic>
      <p:sp>
        <p:nvSpPr>
          <p:cNvPr id="5" name="Rectangle 4"/>
          <p:cNvSpPr/>
          <p:nvPr/>
        </p:nvSpPr>
        <p:spPr>
          <a:xfrm>
            <a:off x="2184400" y="4726194"/>
            <a:ext cx="6180667" cy="1200329"/>
          </a:xfrm>
          <a:prstGeom prst="rect">
            <a:avLst/>
          </a:prstGeom>
        </p:spPr>
        <p:txBody>
          <a:bodyPr wrap="square">
            <a:spAutoFit/>
          </a:bodyPr>
          <a:lstStyle/>
          <a:p>
            <a:r>
              <a:rPr lang="en-US" dirty="0">
                <a:solidFill>
                  <a:srgbClr val="12252C"/>
                </a:solidFill>
                <a:latin typeface="Arial"/>
                <a:cs typeface="Arial"/>
              </a:rPr>
              <a:t>The private address blocks are</a:t>
            </a:r>
            <a:r>
              <a:rPr lang="en-US" dirty="0" smtClean="0">
                <a:solidFill>
                  <a:srgbClr val="12252C"/>
                </a:solidFill>
                <a:latin typeface="Arial"/>
                <a:cs typeface="Arial"/>
              </a:rPr>
              <a:t>:</a:t>
            </a:r>
            <a:endParaRPr lang="en-US" dirty="0">
              <a:solidFill>
                <a:srgbClr val="12252C"/>
              </a:solidFill>
              <a:latin typeface="Arial"/>
              <a:cs typeface="Arial"/>
            </a:endParaRPr>
          </a:p>
          <a:p>
            <a:r>
              <a:rPr lang="en-US" dirty="0">
                <a:solidFill>
                  <a:srgbClr val="12252C"/>
                </a:solidFill>
                <a:latin typeface="Arial"/>
                <a:cs typeface="Arial"/>
              </a:rPr>
              <a:t>10.0.0.0 to 10.255.255.255 (10.0.0.0 /8)</a:t>
            </a:r>
          </a:p>
          <a:p>
            <a:r>
              <a:rPr lang="en-US" dirty="0">
                <a:solidFill>
                  <a:srgbClr val="12252C"/>
                </a:solidFill>
                <a:latin typeface="Arial"/>
                <a:cs typeface="Arial"/>
              </a:rPr>
              <a:t>172.16.0.0 to 172.31.255.255 (172.16.0.0 /12)</a:t>
            </a:r>
          </a:p>
          <a:p>
            <a:r>
              <a:rPr lang="en-US" dirty="0">
                <a:solidFill>
                  <a:srgbClr val="12252C"/>
                </a:solidFill>
                <a:latin typeface="Arial"/>
                <a:cs typeface="Arial"/>
              </a:rPr>
              <a:t>192.168.0.0 to 192.168.255.255 (192.168.0.0 /16)</a:t>
            </a:r>
          </a:p>
        </p:txBody>
      </p:sp>
    </p:spTree>
    <p:extLst>
      <p:ext uri="{BB962C8B-B14F-4D97-AF65-F5344CB8AC3E}">
        <p14:creationId xmlns:p14="http://schemas.microsoft.com/office/powerpoint/2010/main" xmlns="" val="470511926"/>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smtClean="0"/>
              <a:t>Class Range</a:t>
            </a:r>
            <a:endParaRPr lang="en-GB" sz="4400" dirty="0"/>
          </a:p>
        </p:txBody>
      </p:sp>
      <p:graphicFrame>
        <p:nvGraphicFramePr>
          <p:cNvPr id="4" name="Group 3"/>
          <p:cNvGraphicFramePr>
            <a:graphicFrameLocks/>
          </p:cNvGraphicFramePr>
          <p:nvPr/>
        </p:nvGraphicFramePr>
        <p:xfrm>
          <a:off x="685800" y="1600201"/>
          <a:ext cx="7772400" cy="3890964"/>
        </p:xfrm>
        <a:graphic>
          <a:graphicData uri="http://schemas.openxmlformats.org/drawingml/2006/table">
            <a:tbl>
              <a:tblPr/>
              <a:tblGrid>
                <a:gridCol w="2590800"/>
                <a:gridCol w="2590800"/>
                <a:gridCol w="2590800"/>
              </a:tblGrid>
              <a:tr h="6492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smtClean="0">
                          <a:ln>
                            <a:noFill/>
                          </a:ln>
                          <a:solidFill>
                            <a:schemeClr val="tx1"/>
                          </a:solidFill>
                          <a:effectLst/>
                          <a:latin typeface="Times New Roman" pitchFamily="18" charset="0"/>
                        </a:rPr>
                        <a:t>Class</a:t>
                      </a:r>
                      <a:endParaRPr kumimoji="0" lang="en-US" sz="2800" b="1" i="0" u="none" strike="noStrike" cap="none" normalizeH="0" baseline="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smtClean="0">
                          <a:ln>
                            <a:noFill/>
                          </a:ln>
                          <a:solidFill>
                            <a:schemeClr val="tx1"/>
                          </a:solidFill>
                          <a:effectLst/>
                          <a:latin typeface="Times New Roman" pitchFamily="18" charset="0"/>
                        </a:rPr>
                        <a:t>Start Address</a:t>
                      </a:r>
                      <a:endParaRPr kumimoji="0" lang="en-US" sz="2800" b="1"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smtClean="0">
                          <a:ln>
                            <a:noFill/>
                          </a:ln>
                          <a:solidFill>
                            <a:schemeClr val="tx1"/>
                          </a:solidFill>
                          <a:effectLst/>
                          <a:latin typeface="Times New Roman" pitchFamily="18" charset="0"/>
                        </a:rPr>
                        <a:t>Finish Address</a:t>
                      </a:r>
                      <a:endParaRPr kumimoji="0" lang="en-US" sz="2800" b="1"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A</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0.0.0.0</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126.255.255.255</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92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B</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128.0.0.0</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191.255.255.255</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C</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192.0.0.0</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223.255.255.255</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D</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224.0.0.0</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239.255.255.255</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92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E</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240.0.0.0</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255.255.255.255</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a:cs typeface="Arial"/>
              </a:rPr>
              <a:t>Special IPv4 Addresses</a:t>
            </a:r>
            <a:endParaRPr lang="en-US" dirty="0">
              <a:latin typeface="Arial"/>
              <a:cs typeface="Arial"/>
            </a:endParaRPr>
          </a:p>
        </p:txBody>
      </p:sp>
      <p:pic>
        <p:nvPicPr>
          <p:cNvPr id="4" name="Picture 6"/>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49275" y="1595584"/>
            <a:ext cx="7748058" cy="401252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2"/>
                </a:solidFill>
                <a:miter lim="800000"/>
                <a:headEnd/>
                <a:tailEnd/>
              </a14:hiddenLine>
            </a:ext>
            <a:ext uri="{AF507438-7753-43e0-B8FC-AC1667EBCBE1}">
              <a14:hiddenEffects xmlns:a14="http://schemas.microsoft.com/office/drawing/2010/main" xmlns="">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xmlns="" val="347489775"/>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a:cs typeface="Arial"/>
              </a:rPr>
              <a:t>Legacy IPv4 Addressing</a:t>
            </a:r>
            <a:endParaRPr lang="en-US" dirty="0">
              <a:latin typeface="Arial"/>
              <a:cs typeface="Arial"/>
            </a:endParaRPr>
          </a:p>
        </p:txBody>
      </p:sp>
      <p:pic>
        <p:nvPicPr>
          <p:cNvPr id="4" name="Picture 5"/>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49275" y="1647732"/>
            <a:ext cx="8042275" cy="405880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2"/>
                </a:solidFill>
                <a:miter lim="800000"/>
                <a:headEnd/>
                <a:tailEnd/>
              </a14:hiddenLine>
            </a:ext>
            <a:ext uri="{AF507438-7753-43e0-B8FC-AC1667EBCBE1}">
              <a14:hiddenEffects xmlns:a14="http://schemas.microsoft.com/office/drawing/2010/main" xmlns="">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xmlns="" val="1444956173"/>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767792" cy="1077757"/>
          </a:xfrm>
        </p:spPr>
        <p:txBody>
          <a:bodyPr/>
          <a:lstStyle/>
          <a:p>
            <a:r>
              <a:rPr lang="en-US" sz="3600" dirty="0" smtClean="0">
                <a:latin typeface="Arial"/>
                <a:cs typeface="Arial"/>
              </a:rPr>
              <a:t>Planning to Address the Network</a:t>
            </a:r>
            <a:endParaRPr lang="en-US" sz="3600" dirty="0">
              <a:latin typeface="Arial"/>
              <a:cs typeface="Arial"/>
            </a:endParaRPr>
          </a:p>
        </p:txBody>
      </p:sp>
      <p:pic>
        <p:nvPicPr>
          <p:cNvPr id="4" name="Picture 4"/>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49275" y="1473200"/>
            <a:ext cx="7968192" cy="28956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2"/>
                </a:solidFill>
                <a:miter lim="800000"/>
                <a:headEnd/>
                <a:tailEnd/>
              </a14:hiddenLine>
            </a:ext>
            <a:ext uri="{AF507438-7753-43e0-B8FC-AC1667EBCBE1}">
              <a14:hiddenEffects xmlns:a14="http://schemas.microsoft.com/office/drawing/2010/main" xmlns="">
                <a:effectLst>
                  <a:outerShdw blurRad="63500" dist="17961" dir="2700000" algn="ctr" rotWithShape="0">
                    <a:schemeClr val="bg2">
                      <a:alpha val="74998"/>
                    </a:schemeClr>
                  </a:outerShdw>
                </a:effectLst>
              </a14:hiddenEffects>
            </a:ext>
          </a:extLst>
        </p:spPr>
      </p:pic>
      <p:sp>
        <p:nvSpPr>
          <p:cNvPr id="5" name="TextBox 4"/>
          <p:cNvSpPr txBox="1"/>
          <p:nvPr/>
        </p:nvSpPr>
        <p:spPr>
          <a:xfrm>
            <a:off x="2624666" y="4419599"/>
            <a:ext cx="4046688" cy="1477328"/>
          </a:xfrm>
          <a:prstGeom prst="rect">
            <a:avLst/>
          </a:prstGeom>
          <a:noFill/>
        </p:spPr>
        <p:txBody>
          <a:bodyPr wrap="none" rtlCol="0">
            <a:spAutoFit/>
          </a:bodyPr>
          <a:lstStyle/>
          <a:p>
            <a:r>
              <a:rPr lang="en-US" dirty="0" smtClean="0">
                <a:latin typeface="Arial"/>
                <a:cs typeface="Arial"/>
              </a:rPr>
              <a:t>Prevent Duplication</a:t>
            </a:r>
          </a:p>
          <a:p>
            <a:r>
              <a:rPr lang="en-US" dirty="0" smtClean="0">
                <a:latin typeface="Arial"/>
                <a:cs typeface="Arial"/>
              </a:rPr>
              <a:t>Providing and controlling access</a:t>
            </a:r>
          </a:p>
          <a:p>
            <a:r>
              <a:rPr lang="en-US" dirty="0" smtClean="0">
                <a:latin typeface="Arial"/>
                <a:cs typeface="Arial"/>
              </a:rPr>
              <a:t>Monitoring security and Performance </a:t>
            </a:r>
          </a:p>
          <a:p>
            <a:r>
              <a:rPr lang="en-US" dirty="0" smtClean="0">
                <a:latin typeface="Arial"/>
                <a:cs typeface="Arial"/>
              </a:rPr>
              <a:t>Assigning addresses within a network</a:t>
            </a:r>
          </a:p>
          <a:p>
            <a:endParaRPr lang="en-US" dirty="0">
              <a:latin typeface="Arial"/>
              <a:cs typeface="Arial"/>
            </a:endParaRPr>
          </a:p>
        </p:txBody>
      </p:sp>
    </p:spTree>
    <p:extLst>
      <p:ext uri="{BB962C8B-B14F-4D97-AF65-F5344CB8AC3E}">
        <p14:creationId xmlns:p14="http://schemas.microsoft.com/office/powerpoint/2010/main" xmlns="" val="2953456682"/>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74" y="159379"/>
            <a:ext cx="5241925" cy="1179357"/>
          </a:xfrm>
        </p:spPr>
        <p:txBody>
          <a:bodyPr/>
          <a:lstStyle/>
          <a:p>
            <a:r>
              <a:rPr lang="en-US" sz="3200" dirty="0" smtClean="0">
                <a:latin typeface="Arial"/>
                <a:cs typeface="Arial"/>
              </a:rPr>
              <a:t>Static and Dynamic Addressing for End User</a:t>
            </a:r>
            <a:endParaRPr lang="en-US" sz="3200" dirty="0">
              <a:latin typeface="Arial"/>
              <a:cs typeface="Arial"/>
            </a:endParaRPr>
          </a:p>
        </p:txBody>
      </p:sp>
      <p:pic>
        <p:nvPicPr>
          <p:cNvPr id="4" name="Picture 5"/>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27125" y="1443510"/>
            <a:ext cx="6811963" cy="40560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2"/>
                </a:solidFill>
                <a:miter lim="800000"/>
                <a:headEnd/>
                <a:tailEnd/>
              </a14:hiddenLine>
            </a:ext>
            <a:ext uri="{AF507438-7753-43e0-B8FC-AC1667EBCBE1}">
              <a14:hiddenEffects xmlns:a14="http://schemas.microsoft.com/office/drawing/2010/main" xmlns="">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xmlns="" val="2566956654"/>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852458" cy="993091"/>
          </a:xfrm>
        </p:spPr>
        <p:txBody>
          <a:bodyPr/>
          <a:lstStyle/>
          <a:p>
            <a:r>
              <a:rPr lang="en-US" sz="3200" dirty="0" smtClean="0">
                <a:latin typeface="Arial"/>
                <a:cs typeface="Arial"/>
              </a:rPr>
              <a:t>Assigning Address to the Devices</a:t>
            </a:r>
            <a:endParaRPr lang="en-US" sz="3200" dirty="0">
              <a:latin typeface="Arial"/>
              <a:cs typeface="Arial"/>
            </a:endParaRPr>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98966" y="1286930"/>
            <a:ext cx="8623300" cy="4284133"/>
          </a:xfrm>
          <a:prstGeom prst="rect">
            <a:avLst/>
          </a:prstGeom>
        </p:spPr>
      </p:pic>
    </p:spTree>
    <p:extLst>
      <p:ext uri="{BB962C8B-B14F-4D97-AF65-F5344CB8AC3E}">
        <p14:creationId xmlns:p14="http://schemas.microsoft.com/office/powerpoint/2010/main" xmlns="" val="2930439220"/>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63176"/>
            <a:ext cx="8042276" cy="1336956"/>
          </a:xfrm>
        </p:spPr>
        <p:txBody>
          <a:bodyPr/>
          <a:lstStyle/>
          <a:p>
            <a:r>
              <a:rPr lang="en-US" dirty="0" smtClean="0">
                <a:latin typeface="Arial"/>
                <a:cs typeface="Arial"/>
              </a:rPr>
              <a:t>Who Assign IP addresses</a:t>
            </a:r>
            <a:endParaRPr lang="en-US" dirty="0">
              <a:latin typeface="Arial"/>
              <a:cs typeface="Arial"/>
            </a:endParaRPr>
          </a:p>
        </p:txBody>
      </p:sp>
      <p:pic>
        <p:nvPicPr>
          <p:cNvPr id="4" name="Picture 3" descr="Untitled.tiff"/>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55600" y="2131483"/>
            <a:ext cx="8356600" cy="2882900"/>
          </a:xfrm>
          <a:prstGeom prst="rect">
            <a:avLst/>
          </a:prstGeom>
        </p:spPr>
      </p:pic>
      <p:sp>
        <p:nvSpPr>
          <p:cNvPr id="5" name="Rectangle 4"/>
          <p:cNvSpPr/>
          <p:nvPr/>
        </p:nvSpPr>
        <p:spPr>
          <a:xfrm>
            <a:off x="549275" y="5219700"/>
            <a:ext cx="8042276" cy="535531"/>
          </a:xfrm>
          <a:prstGeom prst="rect">
            <a:avLst/>
          </a:prstGeom>
        </p:spPr>
        <p:txBody>
          <a:bodyPr wrap="square">
            <a:spAutoFit/>
          </a:bodyPr>
          <a:lstStyle/>
          <a:p>
            <a:pPr>
              <a:lnSpc>
                <a:spcPct val="80000"/>
              </a:lnSpc>
            </a:pPr>
            <a:endParaRPr lang="en-GB" dirty="0" smtClean="0"/>
          </a:p>
          <a:p>
            <a:pPr>
              <a:lnSpc>
                <a:spcPct val="80000"/>
              </a:lnSpc>
            </a:pPr>
            <a:r>
              <a:rPr lang="en-GB" dirty="0" smtClean="0"/>
              <a:t>An </a:t>
            </a:r>
            <a:r>
              <a:rPr lang="en-GB" dirty="0" smtClean="0"/>
              <a:t>entire continent has just one routing table entry!</a:t>
            </a:r>
            <a:endParaRPr lang="en-GB" dirty="0"/>
          </a:p>
        </p:txBody>
      </p:sp>
    </p:spTree>
    <p:extLst>
      <p:ext uri="{BB962C8B-B14F-4D97-AF65-F5344CB8AC3E}">
        <p14:creationId xmlns:p14="http://schemas.microsoft.com/office/powerpoint/2010/main" xmlns="" val="2384783604"/>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76910"/>
            <a:ext cx="4716992" cy="756024"/>
          </a:xfrm>
        </p:spPr>
        <p:txBody>
          <a:bodyPr/>
          <a:lstStyle/>
          <a:p>
            <a:r>
              <a:rPr lang="en-US" dirty="0" smtClean="0">
                <a:latin typeface="Arial"/>
                <a:cs typeface="Arial"/>
              </a:rPr>
              <a:t>Subnet Mask</a:t>
            </a:r>
            <a:endParaRPr lang="en-US" dirty="0">
              <a:latin typeface="Arial"/>
              <a:cs typeface="Arial"/>
            </a:endParaRPr>
          </a:p>
        </p:txBody>
      </p:sp>
      <p:pic>
        <p:nvPicPr>
          <p:cNvPr id="5" name="Picture 4" descr="Untitled.tiff"/>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253067" y="2374899"/>
            <a:ext cx="6485466" cy="3073400"/>
          </a:xfrm>
          <a:prstGeom prst="rect">
            <a:avLst/>
          </a:prstGeom>
        </p:spPr>
      </p:pic>
      <p:sp>
        <p:nvSpPr>
          <p:cNvPr id="6" name="Rectangle 5"/>
          <p:cNvSpPr/>
          <p:nvPr/>
        </p:nvSpPr>
        <p:spPr>
          <a:xfrm>
            <a:off x="812800" y="1563349"/>
            <a:ext cx="7552267" cy="707886"/>
          </a:xfrm>
          <a:prstGeom prst="rect">
            <a:avLst/>
          </a:prstGeom>
        </p:spPr>
        <p:txBody>
          <a:bodyPr wrap="square">
            <a:spAutoFit/>
          </a:bodyPr>
          <a:lstStyle/>
          <a:p>
            <a:r>
              <a:rPr lang="en-US" sz="2000" dirty="0">
                <a:latin typeface="Arial"/>
                <a:cs typeface="Arial"/>
              </a:rPr>
              <a:t>To define the network and host portions of an address, the devices use a separate 32-bit pattern called a subnet mask</a:t>
            </a:r>
          </a:p>
        </p:txBody>
      </p:sp>
    </p:spTree>
    <p:extLst>
      <p:ext uri="{BB962C8B-B14F-4D97-AF65-F5344CB8AC3E}">
        <p14:creationId xmlns:p14="http://schemas.microsoft.com/office/powerpoint/2010/main" xmlns="" val="3460318653"/>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4344458" cy="857624"/>
          </a:xfrm>
        </p:spPr>
        <p:txBody>
          <a:bodyPr/>
          <a:lstStyle/>
          <a:p>
            <a:r>
              <a:rPr lang="en-US" dirty="0" err="1" smtClean="0">
                <a:latin typeface="Arial"/>
                <a:cs typeface="Arial"/>
              </a:rPr>
              <a:t>ANDing</a:t>
            </a:r>
            <a:endParaRPr lang="en-US" dirty="0">
              <a:latin typeface="Arial"/>
              <a:cs typeface="Arial"/>
            </a:endParaRPr>
          </a:p>
        </p:txBody>
      </p:sp>
      <p:pic>
        <p:nvPicPr>
          <p:cNvPr id="5" name="Picture 4" descr="Untitled.tiff"/>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549275" y="1134532"/>
            <a:ext cx="7595658" cy="4453467"/>
          </a:xfrm>
          <a:prstGeom prst="rect">
            <a:avLst/>
          </a:prstGeom>
        </p:spPr>
      </p:pic>
    </p:spTree>
    <p:extLst>
      <p:ext uri="{BB962C8B-B14F-4D97-AF65-F5344CB8AC3E}">
        <p14:creationId xmlns:p14="http://schemas.microsoft.com/office/powerpoint/2010/main" xmlns="" val="152398529"/>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92244"/>
            <a:ext cx="5208058" cy="942290"/>
          </a:xfrm>
        </p:spPr>
        <p:txBody>
          <a:bodyPr/>
          <a:lstStyle/>
          <a:p>
            <a:r>
              <a:rPr lang="en-US" dirty="0" smtClean="0">
                <a:latin typeface="Arial"/>
                <a:cs typeface="Arial"/>
              </a:rPr>
              <a:t>Basic </a:t>
            </a:r>
            <a:r>
              <a:rPr lang="en-US" dirty="0" err="1" smtClean="0">
                <a:latin typeface="Arial"/>
                <a:cs typeface="Arial"/>
              </a:rPr>
              <a:t>Subnetting</a:t>
            </a:r>
            <a:endParaRPr lang="en-US" dirty="0">
              <a:latin typeface="Arial"/>
              <a:cs typeface="Arial"/>
            </a:endParaRPr>
          </a:p>
        </p:txBody>
      </p:sp>
      <p:sp>
        <p:nvSpPr>
          <p:cNvPr id="4" name="Rectangle 3"/>
          <p:cNvSpPr/>
          <p:nvPr/>
        </p:nvSpPr>
        <p:spPr>
          <a:xfrm>
            <a:off x="346075" y="1443084"/>
            <a:ext cx="8289925" cy="4339650"/>
          </a:xfrm>
          <a:prstGeom prst="rect">
            <a:avLst/>
          </a:prstGeom>
        </p:spPr>
        <p:txBody>
          <a:bodyPr wrap="square">
            <a:spAutoFit/>
          </a:bodyPr>
          <a:lstStyle/>
          <a:p>
            <a:r>
              <a:rPr lang="en-US" sz="2000" dirty="0" err="1">
                <a:solidFill>
                  <a:schemeClr val="accent1">
                    <a:lumMod val="50000"/>
                  </a:schemeClr>
                </a:solidFill>
                <a:latin typeface="Arial"/>
                <a:cs typeface="Arial"/>
              </a:rPr>
              <a:t>Subnetting</a:t>
            </a:r>
            <a:r>
              <a:rPr lang="en-US" sz="2000" dirty="0">
                <a:solidFill>
                  <a:schemeClr val="accent1">
                    <a:lumMod val="50000"/>
                  </a:schemeClr>
                </a:solidFill>
                <a:latin typeface="Arial"/>
                <a:cs typeface="Arial"/>
              </a:rPr>
              <a:t> allows for creating multiple logical networks from a single address block. </a:t>
            </a:r>
            <a:endParaRPr lang="en-US" sz="2000" dirty="0" smtClean="0">
              <a:solidFill>
                <a:schemeClr val="accent1">
                  <a:lumMod val="50000"/>
                </a:schemeClr>
              </a:solidFill>
              <a:latin typeface="Arial"/>
              <a:cs typeface="Arial"/>
            </a:endParaRPr>
          </a:p>
          <a:p>
            <a:endParaRPr lang="en-US" sz="2000" dirty="0">
              <a:solidFill>
                <a:schemeClr val="tx2">
                  <a:lumMod val="50000"/>
                  <a:lumOff val="50000"/>
                </a:schemeClr>
              </a:solidFill>
              <a:latin typeface="Arial"/>
              <a:cs typeface="Arial"/>
            </a:endParaRPr>
          </a:p>
          <a:p>
            <a:pPr marL="342900" indent="-342900">
              <a:buFont typeface="Arial"/>
              <a:buChar char="•"/>
            </a:pPr>
            <a:r>
              <a:rPr lang="en-US" sz="2000" dirty="0" smtClean="0">
                <a:solidFill>
                  <a:schemeClr val="tx2">
                    <a:lumMod val="50000"/>
                    <a:lumOff val="50000"/>
                  </a:schemeClr>
                </a:solidFill>
                <a:latin typeface="Arial"/>
                <a:cs typeface="Arial"/>
              </a:rPr>
              <a:t>Formula </a:t>
            </a:r>
            <a:r>
              <a:rPr lang="en-US" sz="2000" dirty="0">
                <a:solidFill>
                  <a:schemeClr val="tx2">
                    <a:lumMod val="50000"/>
                    <a:lumOff val="50000"/>
                  </a:schemeClr>
                </a:solidFill>
                <a:latin typeface="Arial"/>
                <a:cs typeface="Arial"/>
              </a:rPr>
              <a:t>for calculating subnets</a:t>
            </a:r>
          </a:p>
          <a:p>
            <a:endParaRPr lang="en-US" sz="2000" dirty="0">
              <a:latin typeface="Arial"/>
              <a:cs typeface="Arial"/>
            </a:endParaRPr>
          </a:p>
          <a:p>
            <a:r>
              <a:rPr lang="en-US" sz="2000" dirty="0" smtClean="0">
                <a:latin typeface="Arial"/>
                <a:cs typeface="Arial"/>
              </a:rPr>
              <a:t>	Use </a:t>
            </a:r>
            <a:r>
              <a:rPr lang="en-US" sz="2000" dirty="0">
                <a:latin typeface="Arial"/>
                <a:cs typeface="Arial"/>
              </a:rPr>
              <a:t>this formula to calculate the number of subnets: </a:t>
            </a:r>
          </a:p>
          <a:p>
            <a:endParaRPr lang="en-US" sz="2000" dirty="0">
              <a:latin typeface="Arial"/>
              <a:cs typeface="Arial"/>
            </a:endParaRPr>
          </a:p>
          <a:p>
            <a:r>
              <a:rPr lang="en-US" sz="2000" dirty="0" smtClean="0">
                <a:latin typeface="Arial"/>
                <a:cs typeface="Arial"/>
              </a:rPr>
              <a:t>	2</a:t>
            </a:r>
            <a:r>
              <a:rPr lang="en-US" sz="2000" dirty="0">
                <a:latin typeface="Arial"/>
                <a:cs typeface="Arial"/>
              </a:rPr>
              <a:t>^n where n = the number of bits </a:t>
            </a:r>
            <a:r>
              <a:rPr lang="en-US" sz="2000" dirty="0" smtClean="0">
                <a:latin typeface="Arial"/>
                <a:cs typeface="Arial"/>
              </a:rPr>
              <a:t>borrowed</a:t>
            </a:r>
          </a:p>
          <a:p>
            <a:endParaRPr lang="en-US" sz="2000" dirty="0">
              <a:latin typeface="Arial"/>
              <a:cs typeface="Arial"/>
            </a:endParaRPr>
          </a:p>
          <a:p>
            <a:pPr marL="342900" indent="-342900">
              <a:buFont typeface="Arial"/>
              <a:buChar char="•"/>
            </a:pPr>
            <a:r>
              <a:rPr lang="en-US" sz="2000" dirty="0">
                <a:solidFill>
                  <a:srgbClr val="3F8DE2"/>
                </a:solidFill>
                <a:latin typeface="Arial"/>
                <a:cs typeface="Arial"/>
              </a:rPr>
              <a:t>The number of hosts</a:t>
            </a:r>
          </a:p>
          <a:p>
            <a:endParaRPr lang="en-US" sz="2000" dirty="0">
              <a:latin typeface="Arial"/>
              <a:cs typeface="Arial"/>
            </a:endParaRPr>
          </a:p>
          <a:p>
            <a:r>
              <a:rPr lang="en-US" sz="2000" dirty="0" smtClean="0">
                <a:latin typeface="Arial"/>
                <a:cs typeface="Arial"/>
              </a:rPr>
              <a:t>	To </a:t>
            </a:r>
            <a:r>
              <a:rPr lang="en-US" sz="2000" dirty="0">
                <a:latin typeface="Arial"/>
                <a:cs typeface="Arial"/>
              </a:rPr>
              <a:t>calculate the number of hosts per network, we use the </a:t>
            </a:r>
            <a:r>
              <a:rPr lang="en-US" sz="2000" dirty="0" smtClean="0">
                <a:latin typeface="Arial"/>
                <a:cs typeface="Arial"/>
              </a:rPr>
              <a:t>	formula </a:t>
            </a:r>
            <a:r>
              <a:rPr lang="en-US" sz="2000" dirty="0">
                <a:latin typeface="Arial"/>
                <a:cs typeface="Arial"/>
              </a:rPr>
              <a:t>of 2^n - 2 where n = the number of bits left for hosts.</a:t>
            </a:r>
          </a:p>
          <a:p>
            <a:endParaRPr lang="en-US" sz="1600" dirty="0">
              <a:latin typeface="Arial"/>
              <a:cs typeface="Arial"/>
            </a:endParaRPr>
          </a:p>
        </p:txBody>
      </p:sp>
    </p:spTree>
    <p:extLst>
      <p:ext uri="{BB962C8B-B14F-4D97-AF65-F5344CB8AC3E}">
        <p14:creationId xmlns:p14="http://schemas.microsoft.com/office/powerpoint/2010/main" xmlns="" val="3916737893"/>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07576"/>
            <a:ext cx="5384800" cy="772957"/>
          </a:xfrm>
        </p:spPr>
        <p:txBody>
          <a:bodyPr/>
          <a:lstStyle/>
          <a:p>
            <a:r>
              <a:rPr lang="en-US" sz="3200" dirty="0" smtClean="0">
                <a:latin typeface="Arial"/>
                <a:cs typeface="Arial"/>
              </a:rPr>
              <a:t>VLSM- </a:t>
            </a:r>
            <a:r>
              <a:rPr lang="en-US" sz="3200" dirty="0" err="1" smtClean="0">
                <a:latin typeface="Arial"/>
                <a:cs typeface="Arial"/>
              </a:rPr>
              <a:t>Subnetting</a:t>
            </a:r>
            <a:r>
              <a:rPr lang="en-US" sz="3200" dirty="0" smtClean="0">
                <a:latin typeface="Arial"/>
                <a:cs typeface="Arial"/>
              </a:rPr>
              <a:t> a Subnet</a:t>
            </a:r>
            <a:endParaRPr lang="en-US" sz="3200" dirty="0">
              <a:latin typeface="Arial"/>
              <a:cs typeface="Arial"/>
            </a:endParaRPr>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423333" y="1768275"/>
            <a:ext cx="8331199" cy="4107591"/>
          </a:xfrm>
          <a:prstGeom prst="rect">
            <a:avLst/>
          </a:prstGeom>
        </p:spPr>
      </p:pic>
      <p:sp>
        <p:nvSpPr>
          <p:cNvPr id="5" name="Rectangle 4"/>
          <p:cNvSpPr/>
          <p:nvPr/>
        </p:nvSpPr>
        <p:spPr>
          <a:xfrm>
            <a:off x="270932" y="1121945"/>
            <a:ext cx="8483599" cy="646331"/>
          </a:xfrm>
          <a:prstGeom prst="rect">
            <a:avLst/>
          </a:prstGeom>
        </p:spPr>
        <p:txBody>
          <a:bodyPr wrap="square">
            <a:spAutoFit/>
          </a:bodyPr>
          <a:lstStyle/>
          <a:p>
            <a:r>
              <a:rPr lang="en-US" dirty="0" err="1">
                <a:latin typeface="Arial"/>
                <a:cs typeface="Arial"/>
              </a:rPr>
              <a:t>Subnetting</a:t>
            </a:r>
            <a:r>
              <a:rPr lang="en-US" dirty="0">
                <a:latin typeface="Arial"/>
                <a:cs typeface="Arial"/>
              </a:rPr>
              <a:t> a subnet, or using Variable Length Subnet Mask (VLSM) was designed to maximize addressing efficiency.</a:t>
            </a:r>
          </a:p>
        </p:txBody>
      </p:sp>
    </p:spTree>
    <p:extLst>
      <p:ext uri="{BB962C8B-B14F-4D97-AF65-F5344CB8AC3E}">
        <p14:creationId xmlns:p14="http://schemas.microsoft.com/office/powerpoint/2010/main" xmlns="" val="3441821839"/>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a:cs typeface="Arial"/>
              </a:rPr>
              <a:t>Testing the Network Layer</a:t>
            </a:r>
            <a:endParaRPr lang="en-US" dirty="0">
              <a:latin typeface="Arial"/>
              <a:cs typeface="Arial"/>
            </a:endParaRPr>
          </a:p>
        </p:txBody>
      </p:sp>
      <p:pic>
        <p:nvPicPr>
          <p:cNvPr id="4"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712913" y="1714500"/>
            <a:ext cx="5364162" cy="39814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2"/>
                </a:solidFill>
                <a:miter lim="800000"/>
                <a:headEnd/>
                <a:tailEnd/>
              </a14:hiddenLine>
            </a:ext>
            <a:ext uri="{AF507438-7753-43e0-B8FC-AC1667EBCBE1}">
              <a14:hiddenEffects xmlns:a14="http://schemas.microsoft.com/office/drawing/2010/main" xmlns="">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xmlns="" val="3807834315"/>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801658" cy="1213224"/>
          </a:xfrm>
        </p:spPr>
        <p:txBody>
          <a:bodyPr/>
          <a:lstStyle/>
          <a:p>
            <a:r>
              <a:rPr lang="en-US" sz="3200" dirty="0" smtClean="0">
                <a:latin typeface="Arial"/>
                <a:cs typeface="Arial"/>
              </a:rPr>
              <a:t>Testing Connectivity to the Local LAN</a:t>
            </a:r>
            <a:endParaRPr lang="en-US" sz="3200" dirty="0">
              <a:latin typeface="Arial"/>
              <a:cs typeface="Arial"/>
            </a:endParaRPr>
          </a:p>
        </p:txBody>
      </p:sp>
      <p:pic>
        <p:nvPicPr>
          <p:cNvPr id="4" name="Picture 4"/>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78934" y="1913467"/>
            <a:ext cx="7636934" cy="387773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2"/>
                </a:solidFill>
                <a:miter lim="800000"/>
                <a:headEnd/>
                <a:tailEnd/>
              </a14:hiddenLine>
            </a:ext>
            <a:ext uri="{AF507438-7753-43e0-B8FC-AC1667EBCBE1}">
              <a14:hiddenEffects xmlns:a14="http://schemas.microsoft.com/office/drawing/2010/main" xmlns="">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xmlns="" val="1689102582"/>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897466"/>
            <a:ext cx="8991599" cy="558801"/>
          </a:xfrm>
        </p:spPr>
        <p:txBody>
          <a:bodyPr/>
          <a:lstStyle/>
          <a:p>
            <a:r>
              <a:rPr lang="en-US" sz="4000" dirty="0" smtClean="0">
                <a:latin typeface="Arial"/>
                <a:cs typeface="Arial"/>
              </a:rPr>
              <a:t>Ping and </a:t>
            </a:r>
            <a:r>
              <a:rPr lang="en-US" sz="4000" dirty="0" err="1">
                <a:latin typeface="Arial"/>
                <a:cs typeface="Arial"/>
              </a:rPr>
              <a:t>T</a:t>
            </a:r>
            <a:r>
              <a:rPr lang="en-US" sz="4000" dirty="0" err="1" smtClean="0">
                <a:latin typeface="Arial"/>
                <a:cs typeface="Arial"/>
              </a:rPr>
              <a:t>raceroute</a:t>
            </a:r>
            <a:r>
              <a:rPr lang="en-US" sz="4000" dirty="0" smtClean="0">
                <a:latin typeface="Arial"/>
                <a:cs typeface="Arial"/>
              </a:rPr>
              <a:t> Commands</a:t>
            </a:r>
            <a:endParaRPr lang="en-US" sz="4000" dirty="0">
              <a:latin typeface="Arial"/>
              <a:cs typeface="Arial"/>
            </a:endParaRPr>
          </a:p>
        </p:txBody>
      </p:sp>
      <p:pic>
        <p:nvPicPr>
          <p:cNvPr id="4" name="Picture 4"/>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132947" y="1761067"/>
            <a:ext cx="6889750" cy="365486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2"/>
                </a:solidFill>
                <a:miter lim="800000"/>
                <a:headEnd/>
                <a:tailEnd/>
              </a14:hiddenLine>
            </a:ext>
            <a:ext uri="{AF507438-7753-43e0-B8FC-AC1667EBCBE1}">
              <a14:hiddenEffects xmlns:a14="http://schemas.microsoft.com/office/drawing/2010/main" xmlns="">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xmlns="" val="3956277223"/>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smtClean="0"/>
              <a:t>Translation Between Private &amp; Public Addresses</a:t>
            </a:r>
            <a:endParaRPr lang="en-GB" sz="2800" dirty="0"/>
          </a:p>
        </p:txBody>
      </p:sp>
      <p:sp>
        <p:nvSpPr>
          <p:cNvPr id="3" name="Content Placeholder 2"/>
          <p:cNvSpPr>
            <a:spLocks noGrp="1"/>
          </p:cNvSpPr>
          <p:nvPr>
            <p:ph idx="1"/>
          </p:nvPr>
        </p:nvSpPr>
        <p:spPr/>
        <p:txBody>
          <a:bodyPr/>
          <a:lstStyle/>
          <a:p>
            <a:pPr>
              <a:lnSpc>
                <a:spcPct val="90000"/>
              </a:lnSpc>
            </a:pPr>
            <a:r>
              <a:rPr lang="en-GB" dirty="0" smtClean="0"/>
              <a:t>NAT (</a:t>
            </a:r>
            <a:r>
              <a:rPr lang="en-GB" i="1" dirty="0" smtClean="0"/>
              <a:t>Network Address Translation</a:t>
            </a:r>
            <a:r>
              <a:rPr lang="en-GB" dirty="0" smtClean="0"/>
              <a:t>) is a method that enables hosts on private networks to communicate with hosts on the Internet.</a:t>
            </a:r>
          </a:p>
          <a:p>
            <a:pPr>
              <a:lnSpc>
                <a:spcPct val="90000"/>
              </a:lnSpc>
            </a:pPr>
            <a:r>
              <a:rPr lang="en-GB" dirty="0" smtClean="0"/>
              <a:t>NAT router has an external valid public IP address and internal private IP address. </a:t>
            </a:r>
          </a:p>
          <a:p>
            <a:pPr>
              <a:lnSpc>
                <a:spcPct val="90000"/>
              </a:lnSpc>
            </a:pPr>
            <a:r>
              <a:rPr lang="en-GB" dirty="0" smtClean="0"/>
              <a:t>IP addresses (and possibly port numbers) of IP datagram are replaced at the boundary of a private network (i.e. NAT device).</a:t>
            </a:r>
            <a:endParaRPr lang="en-US" dirty="0" smtClean="0"/>
          </a:p>
          <a:p>
            <a:endParaRPr lang="en-GB" dirty="0"/>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284662"/>
          </a:xfrm>
        </p:spPr>
        <p:txBody>
          <a:bodyPr/>
          <a:lstStyle/>
          <a:p>
            <a:r>
              <a:rPr lang="en-GB" sz="3600" dirty="0" smtClean="0"/>
              <a:t>Key features of NAT and NAT overload</a:t>
            </a:r>
            <a:endParaRPr lang="en-GB" sz="3600" dirty="0"/>
          </a:p>
        </p:txBody>
      </p:sp>
      <p:sp>
        <p:nvSpPr>
          <p:cNvPr id="4" name="Rectangle 3"/>
          <p:cNvSpPr txBox="1">
            <a:spLocks noChangeArrowheads="1"/>
          </p:cNvSpPr>
          <p:nvPr/>
        </p:nvSpPr>
        <p:spPr>
          <a:xfrm>
            <a:off x="655638" y="1392238"/>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Symbol" pitchFamily="18" charset="2"/>
              <a:buChar char=""/>
              <a:tabLst/>
              <a:defRPr/>
            </a:pPr>
            <a:endPar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pic>
        <p:nvPicPr>
          <p:cNvPr id="5" name="Picture 4"/>
          <p:cNvPicPr>
            <a:picLocks noChangeAspect="1" noChangeArrowheads="1"/>
          </p:cNvPicPr>
          <p:nvPr/>
        </p:nvPicPr>
        <p:blipFill>
          <a:blip r:embed="rId2" cstate="print"/>
          <a:srcRect/>
          <a:stretch>
            <a:fillRect/>
          </a:stretch>
        </p:blipFill>
        <p:spPr bwMode="auto">
          <a:xfrm>
            <a:off x="334963" y="2105025"/>
            <a:ext cx="4011612" cy="2592388"/>
          </a:xfrm>
          <a:prstGeom prst="rect">
            <a:avLst/>
          </a:prstGeom>
          <a:noFill/>
          <a:ln w="9525" algn="ctr">
            <a:noFill/>
            <a:miter lim="800000"/>
            <a:headEnd/>
            <a:tailEnd/>
          </a:ln>
          <a:effectLst/>
        </p:spPr>
      </p:pic>
      <p:pic>
        <p:nvPicPr>
          <p:cNvPr id="6" name="Picture 5"/>
          <p:cNvPicPr>
            <a:picLocks noChangeAspect="1" noChangeArrowheads="1"/>
          </p:cNvPicPr>
          <p:nvPr/>
        </p:nvPicPr>
        <p:blipFill>
          <a:blip r:embed="rId3" cstate="print"/>
          <a:srcRect/>
          <a:stretch>
            <a:fillRect/>
          </a:stretch>
        </p:blipFill>
        <p:spPr bwMode="auto">
          <a:xfrm>
            <a:off x="4443413" y="1314450"/>
            <a:ext cx="4421187" cy="2792413"/>
          </a:xfrm>
          <a:prstGeom prst="rect">
            <a:avLst/>
          </a:prstGeom>
          <a:noFill/>
          <a:ln w="9525" algn="ctr">
            <a:noFill/>
            <a:miter lim="800000"/>
            <a:headEnd/>
            <a:tailEnd/>
          </a:ln>
          <a:effectLst/>
        </p:spPr>
      </p:pic>
      <p:pic>
        <p:nvPicPr>
          <p:cNvPr id="7" name="Picture 6"/>
          <p:cNvPicPr>
            <a:picLocks noChangeAspect="1" noChangeArrowheads="1"/>
          </p:cNvPicPr>
          <p:nvPr/>
        </p:nvPicPr>
        <p:blipFill>
          <a:blip r:embed="rId4" cstate="print"/>
          <a:srcRect/>
          <a:stretch>
            <a:fillRect/>
          </a:stretch>
        </p:blipFill>
        <p:spPr bwMode="auto">
          <a:xfrm>
            <a:off x="4291013" y="3987800"/>
            <a:ext cx="4240212" cy="2155825"/>
          </a:xfrm>
          <a:prstGeom prst="rect">
            <a:avLst/>
          </a:prstGeom>
          <a:noFill/>
          <a:ln w="9525" algn="ctr">
            <a:noFill/>
            <a:miter lim="800000"/>
            <a:headEnd/>
            <a:tailEnd/>
          </a:ln>
          <a:effectLst/>
        </p:spPr>
      </p:pic>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Advantages &amp; Disadvantages of NAT</a:t>
            </a:r>
            <a:endParaRPr lang="en-GB" sz="3600" dirty="0"/>
          </a:p>
        </p:txBody>
      </p:sp>
      <p:pic>
        <p:nvPicPr>
          <p:cNvPr id="4" name="Picture 4"/>
          <p:cNvPicPr>
            <a:picLocks noGrp="1" noChangeAspect="1" noChangeArrowheads="1"/>
          </p:cNvPicPr>
          <p:nvPr>
            <p:ph idx="1"/>
          </p:nvPr>
        </p:nvPicPr>
        <p:blipFill>
          <a:blip r:embed="rId2" cstate="print"/>
          <a:srcRect/>
          <a:stretch>
            <a:fillRect/>
          </a:stretch>
        </p:blipFill>
        <p:spPr bwMode="auto">
          <a:xfrm>
            <a:off x="758945" y="1600200"/>
            <a:ext cx="7622934" cy="4343400"/>
          </a:xfrm>
          <a:prstGeom prst="rect">
            <a:avLst/>
          </a:prstGeom>
          <a:noFill/>
          <a:ln w="9525" algn="ctr">
            <a:noFill/>
            <a:miter lim="800000"/>
            <a:headEnd/>
            <a:tailEnd/>
          </a:ln>
          <a:effectLst/>
        </p:spPr>
      </p:pic>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927967"/>
            <a:ext cx="8042276" cy="5015634"/>
          </a:xfrm>
        </p:spPr>
        <p:txBody>
          <a:bodyPr>
            <a:normAutofit/>
          </a:bodyPr>
          <a:lstStyle/>
          <a:p>
            <a:pPr marL="0" indent="0">
              <a:buNone/>
            </a:pPr>
            <a:endParaRPr lang="en-US" sz="4400" dirty="0" smtClean="0">
              <a:latin typeface="Arial"/>
              <a:cs typeface="Arial"/>
            </a:endParaRPr>
          </a:p>
          <a:p>
            <a:pPr marL="0" indent="0" algn="ctr">
              <a:buNone/>
            </a:pPr>
            <a:r>
              <a:rPr lang="en-US" sz="4800" dirty="0" smtClean="0">
                <a:solidFill>
                  <a:schemeClr val="tx2">
                    <a:lumMod val="90000"/>
                    <a:lumOff val="10000"/>
                  </a:schemeClr>
                </a:solidFill>
                <a:latin typeface="Arial"/>
                <a:cs typeface="Arial"/>
              </a:rPr>
              <a:t>Summary</a:t>
            </a:r>
          </a:p>
          <a:p>
            <a:pPr marL="0" indent="0" algn="ctr">
              <a:buNone/>
            </a:pPr>
            <a:r>
              <a:rPr lang="en-US" sz="4800" dirty="0" smtClean="0">
                <a:solidFill>
                  <a:schemeClr val="tx2">
                    <a:lumMod val="90000"/>
                    <a:lumOff val="10000"/>
                  </a:schemeClr>
                </a:solidFill>
                <a:latin typeface="Arial"/>
                <a:cs typeface="Arial"/>
              </a:rPr>
              <a:t> &amp;</a:t>
            </a:r>
          </a:p>
          <a:p>
            <a:pPr marL="0" indent="0" algn="ctr">
              <a:buNone/>
            </a:pPr>
            <a:r>
              <a:rPr lang="en-US" sz="4800" dirty="0" smtClean="0">
                <a:solidFill>
                  <a:schemeClr val="tx2">
                    <a:lumMod val="90000"/>
                    <a:lumOff val="10000"/>
                  </a:schemeClr>
                </a:solidFill>
                <a:latin typeface="Arial"/>
                <a:cs typeface="Arial"/>
              </a:rPr>
              <a:t> Questions</a:t>
            </a:r>
            <a:endParaRPr lang="en-US" sz="4800" dirty="0">
              <a:solidFill>
                <a:schemeClr val="tx2">
                  <a:lumMod val="90000"/>
                  <a:lumOff val="10000"/>
                </a:schemeClr>
              </a:solidFill>
              <a:latin typeface="Arial"/>
              <a:cs typeface="Arial"/>
            </a:endParaRPr>
          </a:p>
        </p:txBody>
      </p:sp>
    </p:spTree>
    <p:extLst>
      <p:ext uri="{BB962C8B-B14F-4D97-AF65-F5344CB8AC3E}">
        <p14:creationId xmlns:p14="http://schemas.microsoft.com/office/powerpoint/2010/main" xmlns="" val="3787568340"/>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4223</TotalTime>
  <Words>815</Words>
  <Application>Microsoft Office PowerPoint</Application>
  <PresentationFormat>On-screen Show (4:3)</PresentationFormat>
  <Paragraphs>131</Paragraphs>
  <Slides>29</Slides>
  <Notes>5</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Breeze</vt:lpstr>
      <vt:lpstr>Network Management</vt:lpstr>
      <vt:lpstr>Importance of IP Address Management</vt:lpstr>
      <vt:lpstr>IP Addressing</vt:lpstr>
      <vt:lpstr>IPv4 Address</vt:lpstr>
      <vt:lpstr>Binary to Decimal Conversion</vt:lpstr>
      <vt:lpstr>Binary to Decimal example</vt:lpstr>
      <vt:lpstr>Types of Addresses</vt:lpstr>
      <vt:lpstr>Addresses for Different Purposes</vt:lpstr>
      <vt:lpstr>Addresses for Different Purposes</vt:lpstr>
      <vt:lpstr>Reserved IPv4 Addresses</vt:lpstr>
      <vt:lpstr>Public and Private Addresses</vt:lpstr>
      <vt:lpstr>Class Range</vt:lpstr>
      <vt:lpstr>Special IPv4 Addresses</vt:lpstr>
      <vt:lpstr>Legacy IPv4 Addressing</vt:lpstr>
      <vt:lpstr>Planning to Address the Network</vt:lpstr>
      <vt:lpstr>Static and Dynamic Addressing for End User</vt:lpstr>
      <vt:lpstr>Assigning Address to the Devices</vt:lpstr>
      <vt:lpstr>Who Assign IP addresses</vt:lpstr>
      <vt:lpstr>Subnet Mask</vt:lpstr>
      <vt:lpstr>ANDing</vt:lpstr>
      <vt:lpstr>Basic Subnetting</vt:lpstr>
      <vt:lpstr>VLSM- Subnetting a Subnet</vt:lpstr>
      <vt:lpstr>Testing the Network Layer</vt:lpstr>
      <vt:lpstr>Testing Connectivity to the Local LAN</vt:lpstr>
      <vt:lpstr>Ping and Traceroute Commands</vt:lpstr>
      <vt:lpstr>Translation Between Private &amp; Public Addresses</vt:lpstr>
      <vt:lpstr>Key features of NAT and NAT overload</vt:lpstr>
      <vt:lpstr>Advantages &amp; Disadvantages of NAT</vt:lpstr>
      <vt:lpstr>Slide 29</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cp:lastModifiedBy>
  <cp:revision>175</cp:revision>
  <dcterms:created xsi:type="dcterms:W3CDTF">2011-10-03T10:20:59Z</dcterms:created>
  <dcterms:modified xsi:type="dcterms:W3CDTF">2013-02-05T22:33:54Z</dcterms:modified>
</cp:coreProperties>
</file>