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5" r:id="rId7"/>
    <p:sldId id="263" r:id="rId8"/>
    <p:sldId id="267" r:id="rId9"/>
    <p:sldId id="268" r:id="rId10"/>
    <p:sldId id="271" r:id="rId11"/>
    <p:sldId id="272" r:id="rId12"/>
    <p:sldId id="274" r:id="rId13"/>
    <p:sldId id="269" r:id="rId14"/>
    <p:sldId id="266" r:id="rId15"/>
    <p:sldId id="25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60"/>
  </p:normalViewPr>
  <p:slideViewPr>
    <p:cSldViewPr snapToGrid="0">
      <p:cViewPr varScale="1">
        <p:scale>
          <a:sx n="69" d="100"/>
          <a:sy n="69" d="100"/>
        </p:scale>
        <p:origin x="5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957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536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743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756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386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204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31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559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221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115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63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F6505-5EE6-4DE0-833A-703F466B63A6}" type="datetimeFigureOut">
              <a:rPr lang="en-GB" smtClean="0"/>
              <a:t>12/05/2021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6E9B-F1BD-41E4-9238-D5C74A716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521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Pathways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Route map…..Inputs and Outputs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69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Requirements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570015"/>
              </p:ext>
            </p:extLst>
          </p:nvPr>
        </p:nvGraphicFramePr>
        <p:xfrm>
          <a:off x="157018" y="922866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1198419" y="3224773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Requirements Gathering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7774707" y="3224773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Requirements</a:t>
            </a:r>
          </a:p>
          <a:p>
            <a:pPr algn="ctr"/>
            <a:r>
              <a:rPr lang="en-GB" dirty="0" smtClean="0"/>
              <a:t>Analysis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74435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Stake holder map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050145" y="134523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Stake holder viewpoint exploration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5" name="Straight Arrow Connector 14"/>
          <p:cNvCxnSpPr>
            <a:stCxn id="12" idx="3"/>
            <a:endCxn id="13" idx="1"/>
          </p:cNvCxnSpPr>
          <p:nvPr/>
        </p:nvCxnSpPr>
        <p:spPr>
          <a:xfrm>
            <a:off x="3052617" y="1796087"/>
            <a:ext cx="997528" cy="63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13" idx="2"/>
            <a:endCxn id="9" idx="0"/>
          </p:cNvCxnSpPr>
          <p:nvPr/>
        </p:nvCxnSpPr>
        <p:spPr>
          <a:xfrm flipH="1">
            <a:off x="2237510" y="2259637"/>
            <a:ext cx="2851726" cy="96513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7" idx="3"/>
            <a:endCxn id="10" idx="1"/>
          </p:cNvCxnSpPr>
          <p:nvPr/>
        </p:nvCxnSpPr>
        <p:spPr>
          <a:xfrm>
            <a:off x="6128327" y="3681973"/>
            <a:ext cx="1646380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2"/>
            <a:endCxn id="31" idx="0"/>
          </p:cNvCxnSpPr>
          <p:nvPr/>
        </p:nvCxnSpPr>
        <p:spPr>
          <a:xfrm flipH="1">
            <a:off x="6158344" y="4139173"/>
            <a:ext cx="3032991" cy="96513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Flowchart: Document 27"/>
          <p:cNvSpPr/>
          <p:nvPr/>
        </p:nvSpPr>
        <p:spPr>
          <a:xfrm>
            <a:off x="9670472" y="5056524"/>
            <a:ext cx="2041237" cy="1016000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System Requirements Document</a:t>
            </a:r>
            <a:endParaRPr lang="en-GB" dirty="0"/>
          </a:p>
        </p:txBody>
      </p:sp>
      <p:sp>
        <p:nvSpPr>
          <p:cNvPr id="31" name="Rectangle 30"/>
          <p:cNvSpPr/>
          <p:nvPr/>
        </p:nvSpPr>
        <p:spPr>
          <a:xfrm>
            <a:off x="4741716" y="5104309"/>
            <a:ext cx="2833255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“Post it” Requirements Structure</a:t>
            </a:r>
            <a:endParaRPr lang="en-GB" dirty="0"/>
          </a:p>
        </p:txBody>
      </p:sp>
      <p:cxnSp>
        <p:nvCxnSpPr>
          <p:cNvPr id="34" name="Straight Arrow Connector 33"/>
          <p:cNvCxnSpPr>
            <a:stCxn id="31" idx="3"/>
          </p:cNvCxnSpPr>
          <p:nvPr/>
        </p:nvCxnSpPr>
        <p:spPr>
          <a:xfrm>
            <a:off x="7574971" y="5561509"/>
            <a:ext cx="2095501" cy="301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4050145" y="2919973"/>
            <a:ext cx="2078182" cy="152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Identify missing requirements </a:t>
            </a:r>
          </a:p>
          <a:p>
            <a:pPr algn="ctr"/>
            <a:r>
              <a:rPr lang="en-GB" dirty="0" smtClean="0"/>
              <a:t>(Expressed, Assumed, Basic, Delighters.)</a:t>
            </a:r>
            <a:endParaRPr lang="en-GB" dirty="0"/>
          </a:p>
        </p:txBody>
      </p:sp>
      <p:cxnSp>
        <p:nvCxnSpPr>
          <p:cNvPr id="22" name="Straight Arrow Connector 21"/>
          <p:cNvCxnSpPr>
            <a:stCxn id="9" idx="3"/>
            <a:endCxn id="17" idx="1"/>
          </p:cNvCxnSpPr>
          <p:nvPr/>
        </p:nvCxnSpPr>
        <p:spPr>
          <a:xfrm>
            <a:off x="3276601" y="3681973"/>
            <a:ext cx="773544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345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Functionality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9755907"/>
              </p:ext>
            </p:extLst>
          </p:nvPr>
        </p:nvGraphicFramePr>
        <p:xfrm>
          <a:off x="157018" y="922866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Inputs/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1432214" y="3255433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Identify generic Functionality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4971760" y="3038764"/>
            <a:ext cx="2833255" cy="13577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Identify Architectural, Solution dependent and emergent functionality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74435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Use Case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691780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Existing Design drawings / specification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5" name="Straight Arrow Connector 14"/>
          <p:cNvCxnSpPr>
            <a:stCxn id="12" idx="2"/>
            <a:endCxn id="9" idx="0"/>
          </p:cNvCxnSpPr>
          <p:nvPr/>
        </p:nvCxnSpPr>
        <p:spPr>
          <a:xfrm>
            <a:off x="2013526" y="2253287"/>
            <a:ext cx="457779" cy="10021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13" idx="2"/>
            <a:endCxn id="10" idx="0"/>
          </p:cNvCxnSpPr>
          <p:nvPr/>
        </p:nvCxnSpPr>
        <p:spPr>
          <a:xfrm>
            <a:off x="5730871" y="2253287"/>
            <a:ext cx="657517" cy="78547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9" idx="3"/>
            <a:endCxn id="10" idx="1"/>
          </p:cNvCxnSpPr>
          <p:nvPr/>
        </p:nvCxnSpPr>
        <p:spPr>
          <a:xfrm>
            <a:off x="3510396" y="3712633"/>
            <a:ext cx="1461364" cy="500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3"/>
            <a:endCxn id="33" idx="1"/>
          </p:cNvCxnSpPr>
          <p:nvPr/>
        </p:nvCxnSpPr>
        <p:spPr>
          <a:xfrm flipV="1">
            <a:off x="7805015" y="3712633"/>
            <a:ext cx="1111542" cy="500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Flowchart: Document 27"/>
          <p:cNvSpPr/>
          <p:nvPr/>
        </p:nvSpPr>
        <p:spPr>
          <a:xfrm>
            <a:off x="9670472" y="5056524"/>
            <a:ext cx="2041237" cy="1016000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QFD1</a:t>
            </a:r>
          </a:p>
          <a:p>
            <a:pPr algn="ctr"/>
            <a:r>
              <a:rPr lang="en-GB" dirty="0" smtClean="0"/>
              <a:t>Identification of key functions</a:t>
            </a:r>
            <a:endParaRPr lang="en-GB" dirty="0"/>
          </a:p>
        </p:txBody>
      </p:sp>
      <p:cxnSp>
        <p:nvCxnSpPr>
          <p:cNvPr id="34" name="Straight Arrow Connector 33"/>
          <p:cNvCxnSpPr>
            <a:endCxn id="28" idx="0"/>
          </p:cNvCxnSpPr>
          <p:nvPr/>
        </p:nvCxnSpPr>
        <p:spPr>
          <a:xfrm>
            <a:off x="10314133" y="4391505"/>
            <a:ext cx="376958" cy="665019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3" name="Rectangle 32"/>
          <p:cNvSpPr/>
          <p:nvPr/>
        </p:nvSpPr>
        <p:spPr>
          <a:xfrm>
            <a:off x="8916557" y="3033760"/>
            <a:ext cx="2795152" cy="13577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Create QFD 1 </a:t>
            </a:r>
            <a:endParaRPr lang="en-GB" dirty="0"/>
          </a:p>
        </p:txBody>
      </p:sp>
      <p:sp>
        <p:nvSpPr>
          <p:cNvPr id="41" name="Left Arrow 40"/>
          <p:cNvSpPr/>
          <p:nvPr/>
        </p:nvSpPr>
        <p:spPr>
          <a:xfrm>
            <a:off x="6695967" y="5176982"/>
            <a:ext cx="2717727" cy="720158"/>
          </a:xfrm>
          <a:prstGeom prst="lef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Check Back?</a:t>
            </a:r>
            <a:endParaRPr lang="en-GB" dirty="0"/>
          </a:p>
        </p:txBody>
      </p:sp>
      <p:sp>
        <p:nvSpPr>
          <p:cNvPr id="44" name="TextBox 43"/>
          <p:cNvSpPr txBox="1"/>
          <p:nvPr/>
        </p:nvSpPr>
        <p:spPr>
          <a:xfrm>
            <a:off x="4756435" y="5251580"/>
            <a:ext cx="2226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Fast Ball!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Anything missing?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8255002" y="1320800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Input from OME Course Material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46" name="Straight Arrow Connector 45"/>
          <p:cNvCxnSpPr>
            <a:stCxn id="45" idx="1"/>
            <a:endCxn id="10" idx="0"/>
          </p:cNvCxnSpPr>
          <p:nvPr/>
        </p:nvCxnSpPr>
        <p:spPr>
          <a:xfrm flipH="1">
            <a:off x="6388388" y="1778000"/>
            <a:ext cx="1866614" cy="126076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8177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Trail and </a:t>
            </a:r>
            <a:r>
              <a:rPr lang="en-GB" dirty="0"/>
              <a:t>T</a:t>
            </a:r>
            <a:r>
              <a:rPr lang="en-GB" dirty="0" smtClean="0"/>
              <a:t>est </a:t>
            </a:r>
            <a:r>
              <a:rPr lang="en-GB" dirty="0"/>
              <a:t>R</a:t>
            </a:r>
            <a:r>
              <a:rPr lang="en-GB" dirty="0" smtClean="0"/>
              <a:t>equirements Generic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570015"/>
              </p:ext>
            </p:extLst>
          </p:nvPr>
        </p:nvGraphicFramePr>
        <p:xfrm>
          <a:off x="157018" y="922866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2327563" y="3255433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How are you going to demonstrate compliance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159662" y="3255433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Functional Metrics</a:t>
            </a:r>
          </a:p>
          <a:p>
            <a:pPr algn="ctr"/>
            <a:r>
              <a:rPr lang="en-GB" dirty="0" smtClean="0"/>
              <a:t>Analysis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74435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QFD 1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486726" y="1016000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Stanags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Test procedures, etc.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5" name="Straight Arrow Connector 14"/>
          <p:cNvCxnSpPr>
            <a:stCxn id="12" idx="2"/>
            <a:endCxn id="9" idx="0"/>
          </p:cNvCxnSpPr>
          <p:nvPr/>
        </p:nvCxnSpPr>
        <p:spPr>
          <a:xfrm>
            <a:off x="2013526" y="2253287"/>
            <a:ext cx="1353128" cy="10021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13" idx="2"/>
            <a:endCxn id="9" idx="0"/>
          </p:cNvCxnSpPr>
          <p:nvPr/>
        </p:nvCxnSpPr>
        <p:spPr>
          <a:xfrm flipH="1">
            <a:off x="3366654" y="1930400"/>
            <a:ext cx="1159163" cy="132503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9" idx="3"/>
            <a:endCxn id="10" idx="1"/>
          </p:cNvCxnSpPr>
          <p:nvPr/>
        </p:nvCxnSpPr>
        <p:spPr>
          <a:xfrm>
            <a:off x="4405745" y="3712633"/>
            <a:ext cx="753917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25" idx="2"/>
            <a:endCxn id="28" idx="0"/>
          </p:cNvCxnSpPr>
          <p:nvPr/>
        </p:nvCxnSpPr>
        <p:spPr>
          <a:xfrm flipH="1">
            <a:off x="10196079" y="4169833"/>
            <a:ext cx="1" cy="93787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Flowchart: Document 27"/>
          <p:cNvSpPr/>
          <p:nvPr/>
        </p:nvSpPr>
        <p:spPr>
          <a:xfrm>
            <a:off x="8953355" y="5107710"/>
            <a:ext cx="2485447" cy="1039924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Generic Test Specifications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6128327" y="1377116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Input from OME Course Material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9" name="Straight Arrow Connector 18"/>
          <p:cNvCxnSpPr>
            <a:stCxn id="18" idx="1"/>
          </p:cNvCxnSpPr>
          <p:nvPr/>
        </p:nvCxnSpPr>
        <p:spPr>
          <a:xfrm flipH="1">
            <a:off x="3486727" y="1834316"/>
            <a:ext cx="2641600" cy="138840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8449541" y="3255433"/>
            <a:ext cx="3493077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DO TESTS DEMONSTRATE THE FUNCTION CAN BE PEROFRME TO THE REQUIRED LEVEL?</a:t>
            </a:r>
            <a:endParaRPr lang="en-GB" dirty="0"/>
          </a:p>
        </p:txBody>
      </p:sp>
      <p:cxnSp>
        <p:nvCxnSpPr>
          <p:cNvPr id="29" name="Straight Arrow Connector 28"/>
          <p:cNvCxnSpPr>
            <a:endCxn id="25" idx="1"/>
          </p:cNvCxnSpPr>
          <p:nvPr/>
        </p:nvCxnSpPr>
        <p:spPr>
          <a:xfrm>
            <a:off x="7992917" y="3712633"/>
            <a:ext cx="456624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40" name="Flowchart: Document 39"/>
          <p:cNvSpPr/>
          <p:nvPr/>
        </p:nvSpPr>
        <p:spPr>
          <a:xfrm>
            <a:off x="6128327" y="5133750"/>
            <a:ext cx="2485447" cy="1039924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Environmental Impact Statement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24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How are we going to do it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570015"/>
              </p:ext>
            </p:extLst>
          </p:nvPr>
        </p:nvGraphicFramePr>
        <p:xfrm>
          <a:off x="157018" y="922866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2327563" y="3255433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Brainstorm means of  achieving functions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74435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List of functions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5" name="Straight Arrow Connector 14"/>
          <p:cNvCxnSpPr>
            <a:stCxn id="12" idx="2"/>
            <a:endCxn id="9" idx="0"/>
          </p:cNvCxnSpPr>
          <p:nvPr/>
        </p:nvCxnSpPr>
        <p:spPr>
          <a:xfrm>
            <a:off x="2013526" y="2253287"/>
            <a:ext cx="1353128" cy="10021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9" idx="2"/>
          </p:cNvCxnSpPr>
          <p:nvPr/>
        </p:nvCxnSpPr>
        <p:spPr>
          <a:xfrm>
            <a:off x="3366654" y="4169833"/>
            <a:ext cx="2118589" cy="139469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Flowchart: Document 27"/>
          <p:cNvSpPr/>
          <p:nvPr/>
        </p:nvSpPr>
        <p:spPr>
          <a:xfrm>
            <a:off x="9670472" y="5056524"/>
            <a:ext cx="2041237" cy="1016000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Function means table</a:t>
            </a:r>
            <a:endParaRPr lang="en-GB" dirty="0"/>
          </a:p>
        </p:txBody>
      </p:sp>
      <p:sp>
        <p:nvSpPr>
          <p:cNvPr id="31" name="Rectangle 30"/>
          <p:cNvSpPr/>
          <p:nvPr/>
        </p:nvSpPr>
        <p:spPr>
          <a:xfrm>
            <a:off x="5485243" y="5107324"/>
            <a:ext cx="2833255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“Post it” Table of solutions</a:t>
            </a:r>
            <a:endParaRPr lang="en-GB" dirty="0"/>
          </a:p>
        </p:txBody>
      </p:sp>
      <p:cxnSp>
        <p:nvCxnSpPr>
          <p:cNvPr id="34" name="Straight Arrow Connector 33"/>
          <p:cNvCxnSpPr/>
          <p:nvPr/>
        </p:nvCxnSpPr>
        <p:spPr>
          <a:xfrm flipV="1">
            <a:off x="8318498" y="5564523"/>
            <a:ext cx="1351974" cy="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4218709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Input from OME Course Material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8" name="Straight Arrow Connector 17"/>
          <p:cNvCxnSpPr>
            <a:stCxn id="17" idx="2"/>
            <a:endCxn id="9" idx="0"/>
          </p:cNvCxnSpPr>
          <p:nvPr/>
        </p:nvCxnSpPr>
        <p:spPr>
          <a:xfrm flipH="1">
            <a:off x="3366654" y="2253287"/>
            <a:ext cx="1891146" cy="10021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311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Concept Generation + Selection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2808253"/>
              </p:ext>
            </p:extLst>
          </p:nvPr>
        </p:nvGraphicFramePr>
        <p:xfrm>
          <a:off x="157018" y="922866"/>
          <a:ext cx="11942618" cy="57642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942772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878718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942772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1950027" y="3255433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Generate design concepts ( x 3)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148696" y="3306329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Evaluate Concepts</a:t>
            </a:r>
          </a:p>
          <a:p>
            <a:pPr algn="ctr"/>
            <a:r>
              <a:rPr lang="en-GB" dirty="0"/>
              <a:t>(</a:t>
            </a:r>
            <a:r>
              <a:rPr lang="en-GB" dirty="0" smtClean="0"/>
              <a:t>Julie’s “Dragons Den”)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381000" y="1359956"/>
            <a:ext cx="2078182" cy="93066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Function means chart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683164" y="1351009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OME Course material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5" name="Straight Arrow Connector 14"/>
          <p:cNvCxnSpPr>
            <a:stCxn id="12" idx="2"/>
            <a:endCxn id="9" idx="0"/>
          </p:cNvCxnSpPr>
          <p:nvPr/>
        </p:nvCxnSpPr>
        <p:spPr>
          <a:xfrm>
            <a:off x="1420091" y="2290617"/>
            <a:ext cx="1569027" cy="96481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13" idx="2"/>
            <a:endCxn id="9" idx="0"/>
          </p:cNvCxnSpPr>
          <p:nvPr/>
        </p:nvCxnSpPr>
        <p:spPr>
          <a:xfrm flipH="1">
            <a:off x="2989118" y="2265409"/>
            <a:ext cx="733137" cy="99002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9" idx="3"/>
            <a:endCxn id="10" idx="1"/>
          </p:cNvCxnSpPr>
          <p:nvPr/>
        </p:nvCxnSpPr>
        <p:spPr>
          <a:xfrm>
            <a:off x="4028209" y="3712633"/>
            <a:ext cx="1120487" cy="5089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29" idx="2"/>
            <a:endCxn id="31" idx="0"/>
          </p:cNvCxnSpPr>
          <p:nvPr/>
        </p:nvCxnSpPr>
        <p:spPr>
          <a:xfrm flipH="1">
            <a:off x="7303655" y="4139173"/>
            <a:ext cx="2833255" cy="9681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Flowchart: Document 27"/>
          <p:cNvSpPr/>
          <p:nvPr/>
        </p:nvSpPr>
        <p:spPr>
          <a:xfrm>
            <a:off x="9670472" y="5056524"/>
            <a:ext cx="2041237" cy="1016000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Draft Product Specification.</a:t>
            </a:r>
            <a:endParaRPr lang="en-GB" dirty="0"/>
          </a:p>
        </p:txBody>
      </p:sp>
      <p:sp>
        <p:nvSpPr>
          <p:cNvPr id="31" name="Rectangle 30"/>
          <p:cNvSpPr/>
          <p:nvPr/>
        </p:nvSpPr>
        <p:spPr>
          <a:xfrm>
            <a:off x="5887027" y="5107323"/>
            <a:ext cx="2833255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Multi Criteria </a:t>
            </a:r>
            <a:r>
              <a:rPr lang="en-GB" dirty="0" err="1" smtClean="0"/>
              <a:t>Ananlysis</a:t>
            </a:r>
            <a:endParaRPr lang="en-GB" dirty="0"/>
          </a:p>
        </p:txBody>
      </p:sp>
      <p:cxnSp>
        <p:nvCxnSpPr>
          <p:cNvPr id="34" name="Straight Arrow Connector 33"/>
          <p:cNvCxnSpPr/>
          <p:nvPr/>
        </p:nvCxnSpPr>
        <p:spPr>
          <a:xfrm>
            <a:off x="8720282" y="5564522"/>
            <a:ext cx="950190" cy="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2" name="Rectangle 21"/>
          <p:cNvSpPr/>
          <p:nvPr/>
        </p:nvSpPr>
        <p:spPr>
          <a:xfrm>
            <a:off x="5089236" y="1329843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SRD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8720282" y="3224773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Record design Decisions</a:t>
            </a:r>
            <a:endParaRPr lang="en-GB" dirty="0"/>
          </a:p>
        </p:txBody>
      </p:sp>
      <p:cxnSp>
        <p:nvCxnSpPr>
          <p:cNvPr id="30" name="Straight Arrow Connector 29"/>
          <p:cNvCxnSpPr>
            <a:stCxn id="22" idx="2"/>
            <a:endCxn id="10" idx="0"/>
          </p:cNvCxnSpPr>
          <p:nvPr/>
        </p:nvCxnSpPr>
        <p:spPr>
          <a:xfrm>
            <a:off x="6128327" y="2244243"/>
            <a:ext cx="436997" cy="106208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endCxn id="29" idx="1"/>
          </p:cNvCxnSpPr>
          <p:nvPr/>
        </p:nvCxnSpPr>
        <p:spPr>
          <a:xfrm>
            <a:off x="7967519" y="3638936"/>
            <a:ext cx="752763" cy="430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41" name="Left Arrow 40"/>
          <p:cNvSpPr/>
          <p:nvPr/>
        </p:nvSpPr>
        <p:spPr>
          <a:xfrm>
            <a:off x="2985801" y="5154223"/>
            <a:ext cx="2717727" cy="720158"/>
          </a:xfrm>
          <a:prstGeom prst="lef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Check Back?</a:t>
            </a:r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498764" y="4833766"/>
            <a:ext cx="27575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Fast Ball!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Anything changed?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Anything requiring a change to the test regime?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Any solution based emergence? Patches?</a:t>
            </a:r>
          </a:p>
        </p:txBody>
      </p:sp>
      <p:sp>
        <p:nvSpPr>
          <p:cNvPr id="46" name="Rectangle 45"/>
          <p:cNvSpPr/>
          <p:nvPr/>
        </p:nvSpPr>
        <p:spPr>
          <a:xfrm>
            <a:off x="7615382" y="1341389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Safety Data Sheets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47" name="Straight Arrow Connector 46"/>
          <p:cNvCxnSpPr>
            <a:stCxn id="46" idx="2"/>
          </p:cNvCxnSpPr>
          <p:nvPr/>
        </p:nvCxnSpPr>
        <p:spPr>
          <a:xfrm flipH="1">
            <a:off x="6565323" y="2255789"/>
            <a:ext cx="2089150" cy="99679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449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Trail and </a:t>
            </a:r>
            <a:r>
              <a:rPr lang="en-GB" dirty="0"/>
              <a:t>T</a:t>
            </a:r>
            <a:r>
              <a:rPr lang="en-GB" dirty="0" smtClean="0"/>
              <a:t>est Requirements Solution Dependent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570015"/>
              </p:ext>
            </p:extLst>
          </p:nvPr>
        </p:nvGraphicFramePr>
        <p:xfrm>
          <a:off x="157018" y="922866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1602510" y="2983418"/>
            <a:ext cx="2570016" cy="12066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How are you going to demonstrate compliance at component level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4957616" y="3134067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Functional Metrics</a:t>
            </a:r>
          </a:p>
          <a:p>
            <a:pPr algn="ctr"/>
            <a:r>
              <a:rPr lang="en-GB" dirty="0" smtClean="0"/>
              <a:t>Analysis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74435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QFD 2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486726" y="1016000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Stannags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Test procedures, etc.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5" name="Straight Arrow Connector 14"/>
          <p:cNvCxnSpPr>
            <a:stCxn id="12" idx="2"/>
            <a:endCxn id="9" idx="0"/>
          </p:cNvCxnSpPr>
          <p:nvPr/>
        </p:nvCxnSpPr>
        <p:spPr>
          <a:xfrm>
            <a:off x="2013526" y="2253287"/>
            <a:ext cx="873992" cy="73013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13" idx="2"/>
            <a:endCxn id="9" idx="0"/>
          </p:cNvCxnSpPr>
          <p:nvPr/>
        </p:nvCxnSpPr>
        <p:spPr>
          <a:xfrm flipH="1">
            <a:off x="2887518" y="1930400"/>
            <a:ext cx="1638299" cy="105301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9" idx="3"/>
            <a:endCxn id="10" idx="1"/>
          </p:cNvCxnSpPr>
          <p:nvPr/>
        </p:nvCxnSpPr>
        <p:spPr>
          <a:xfrm>
            <a:off x="4172526" y="3586723"/>
            <a:ext cx="785090" cy="454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3"/>
            <a:endCxn id="37" idx="1"/>
          </p:cNvCxnSpPr>
          <p:nvPr/>
        </p:nvCxnSpPr>
        <p:spPr>
          <a:xfrm flipV="1">
            <a:off x="7790871" y="3586723"/>
            <a:ext cx="415637" cy="454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8" name="Rectangle 17"/>
          <p:cNvSpPr/>
          <p:nvPr/>
        </p:nvSpPr>
        <p:spPr>
          <a:xfrm>
            <a:off x="6128327" y="1377116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Input from OME Course Material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9" name="Straight Arrow Connector 18"/>
          <p:cNvCxnSpPr>
            <a:stCxn id="18" idx="1"/>
            <a:endCxn id="9" idx="0"/>
          </p:cNvCxnSpPr>
          <p:nvPr/>
        </p:nvCxnSpPr>
        <p:spPr>
          <a:xfrm flipH="1">
            <a:off x="2887518" y="1834316"/>
            <a:ext cx="3240809" cy="114910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Left Arrow 16"/>
          <p:cNvSpPr/>
          <p:nvPr/>
        </p:nvSpPr>
        <p:spPr>
          <a:xfrm>
            <a:off x="4449691" y="5189581"/>
            <a:ext cx="2717727" cy="720158"/>
          </a:xfrm>
          <a:prstGeom prst="lef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Check Back?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2177325" y="5291768"/>
            <a:ext cx="2226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Fast Ball!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Anything missing?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8206508" y="2863273"/>
            <a:ext cx="3477491" cy="1446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Functional metrics.</a:t>
            </a:r>
          </a:p>
          <a:p>
            <a:pPr algn="ctr"/>
            <a:r>
              <a:rPr lang="en-GB" dirty="0" smtClean="0"/>
              <a:t>DO TESTS DEMONSTRATE THE FUNCTION CAN BE PEROFRMED TO THE REQUIRED LEVEL BY THE CHOSEN SOLUTION?</a:t>
            </a:r>
            <a:endParaRPr lang="en-GB" dirty="0"/>
          </a:p>
        </p:txBody>
      </p:sp>
      <p:grpSp>
        <p:nvGrpSpPr>
          <p:cNvPr id="71" name="Group 70"/>
          <p:cNvGrpSpPr/>
          <p:nvPr/>
        </p:nvGrpSpPr>
        <p:grpSpPr>
          <a:xfrm>
            <a:off x="7564579" y="4881930"/>
            <a:ext cx="3140366" cy="1280378"/>
            <a:chOff x="7564579" y="4881930"/>
            <a:chExt cx="3140366" cy="1280378"/>
          </a:xfrm>
        </p:grpSpPr>
        <p:sp>
          <p:nvSpPr>
            <p:cNvPr id="69" name="Flowchart: Document 68"/>
            <p:cNvSpPr/>
            <p:nvPr/>
          </p:nvSpPr>
          <p:spPr>
            <a:xfrm>
              <a:off x="7564579" y="5549660"/>
              <a:ext cx="1999674" cy="612648"/>
            </a:xfrm>
            <a:prstGeom prst="flowChartDocumen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Component specification</a:t>
              </a:r>
              <a:endParaRPr lang="en-GB" dirty="0"/>
            </a:p>
          </p:txBody>
        </p:sp>
        <p:sp>
          <p:nvSpPr>
            <p:cNvPr id="70" name="Flowchart: Document 69"/>
            <p:cNvSpPr/>
            <p:nvPr/>
          </p:nvSpPr>
          <p:spPr>
            <a:xfrm>
              <a:off x="8705271" y="4881930"/>
              <a:ext cx="1999674" cy="612648"/>
            </a:xfrm>
            <a:prstGeom prst="flowChartDocumen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Component test specification</a:t>
              </a:r>
              <a:endParaRPr lang="en-GB" dirty="0"/>
            </a:p>
          </p:txBody>
        </p:sp>
      </p:grpSp>
      <p:cxnSp>
        <p:nvCxnSpPr>
          <p:cNvPr id="73" name="Straight Arrow Connector 72"/>
          <p:cNvCxnSpPr>
            <a:stCxn id="37" idx="2"/>
            <a:endCxn id="70" idx="0"/>
          </p:cNvCxnSpPr>
          <p:nvPr/>
        </p:nvCxnSpPr>
        <p:spPr>
          <a:xfrm flipH="1">
            <a:off x="9705108" y="4310173"/>
            <a:ext cx="240146" cy="57175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128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Critical feature Identification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570015"/>
              </p:ext>
            </p:extLst>
          </p:nvPr>
        </p:nvGraphicFramePr>
        <p:xfrm>
          <a:off x="157018" y="922866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2171125" y="3324080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Sensitivity analysis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004954" y="3331493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Severity / Probability / </a:t>
            </a:r>
            <a:r>
              <a:rPr lang="en-GB" dirty="0" err="1" smtClean="0"/>
              <a:t>Occurence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1021773" y="134523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QFD 2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452088" y="134523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Noises and Controls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21" name="Straight Arrow Connector 20"/>
          <p:cNvCxnSpPr>
            <a:stCxn id="9" idx="3"/>
            <a:endCxn id="10" idx="1"/>
          </p:cNvCxnSpPr>
          <p:nvPr/>
        </p:nvCxnSpPr>
        <p:spPr>
          <a:xfrm>
            <a:off x="4249307" y="3781280"/>
            <a:ext cx="755647" cy="741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3"/>
          </p:cNvCxnSpPr>
          <p:nvPr/>
        </p:nvCxnSpPr>
        <p:spPr>
          <a:xfrm>
            <a:off x="7838209" y="3788693"/>
            <a:ext cx="1568447" cy="88850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pSp>
        <p:nvGrpSpPr>
          <p:cNvPr id="2" name="Group 1"/>
          <p:cNvGrpSpPr/>
          <p:nvPr/>
        </p:nvGrpSpPr>
        <p:grpSpPr>
          <a:xfrm>
            <a:off x="7583053" y="4797457"/>
            <a:ext cx="3743036" cy="1427082"/>
            <a:chOff x="7583053" y="4797457"/>
            <a:chExt cx="3743036" cy="1427082"/>
          </a:xfrm>
        </p:grpSpPr>
        <p:sp>
          <p:nvSpPr>
            <p:cNvPr id="28" name="Flowchart: Document 27"/>
            <p:cNvSpPr/>
            <p:nvPr/>
          </p:nvSpPr>
          <p:spPr>
            <a:xfrm>
              <a:off x="7583053" y="4797457"/>
              <a:ext cx="2041237" cy="1016000"/>
            </a:xfrm>
            <a:prstGeom prst="flowChartDocumen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DFMEA</a:t>
              </a:r>
              <a:endParaRPr lang="en-GB" dirty="0"/>
            </a:p>
          </p:txBody>
        </p:sp>
        <p:sp>
          <p:nvSpPr>
            <p:cNvPr id="17" name="Flowchart: Document 16"/>
            <p:cNvSpPr/>
            <p:nvPr/>
          </p:nvSpPr>
          <p:spPr>
            <a:xfrm>
              <a:off x="9284852" y="5208539"/>
              <a:ext cx="2041237" cy="1016000"/>
            </a:xfrm>
            <a:prstGeom prst="flowChartDocumen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Critical Features list</a:t>
              </a:r>
              <a:endParaRPr lang="en-GB" dirty="0"/>
            </a:p>
          </p:txBody>
        </p:sp>
      </p:grpSp>
      <p:sp>
        <p:nvSpPr>
          <p:cNvPr id="18" name="Rectangle 17"/>
          <p:cNvSpPr/>
          <p:nvPr/>
        </p:nvSpPr>
        <p:spPr>
          <a:xfrm>
            <a:off x="5882403" y="134523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Design Function Flow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Left Arrow 18"/>
          <p:cNvSpPr/>
          <p:nvPr/>
        </p:nvSpPr>
        <p:spPr>
          <a:xfrm>
            <a:off x="4449691" y="5189581"/>
            <a:ext cx="2717727" cy="720158"/>
          </a:xfrm>
          <a:prstGeom prst="lef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Check Back?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891162" y="5107324"/>
            <a:ext cx="36000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Fast Ball!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Taguchi / Design of experiments required before test sequence?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22" name="Straight Arrow Connector 21"/>
          <p:cNvCxnSpPr>
            <a:stCxn id="12" idx="2"/>
            <a:endCxn id="9" idx="0"/>
          </p:cNvCxnSpPr>
          <p:nvPr/>
        </p:nvCxnSpPr>
        <p:spPr>
          <a:xfrm>
            <a:off x="2060864" y="2259637"/>
            <a:ext cx="1149352" cy="106444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3" idx="2"/>
            <a:endCxn id="9" idx="0"/>
          </p:cNvCxnSpPr>
          <p:nvPr/>
        </p:nvCxnSpPr>
        <p:spPr>
          <a:xfrm flipH="1">
            <a:off x="3210216" y="2259637"/>
            <a:ext cx="1280963" cy="106444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>
            <a:off x="3320477" y="2269691"/>
            <a:ext cx="3635946" cy="103251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6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1933382" cy="775855"/>
          </a:xfrm>
        </p:spPr>
        <p:txBody>
          <a:bodyPr>
            <a:noAutofit/>
          </a:bodyPr>
          <a:lstStyle/>
          <a:p>
            <a:r>
              <a:rPr lang="en-GB" sz="3600" dirty="0" smtClean="0"/>
              <a:t>Production method selection(Start at the pre-production stage)</a:t>
            </a:r>
            <a:endParaRPr lang="en-GB" sz="3600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570015"/>
              </p:ext>
            </p:extLst>
          </p:nvPr>
        </p:nvGraphicFramePr>
        <p:xfrm>
          <a:off x="157018" y="922866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2327563" y="3255433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Requirements Gathering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485244" y="3255433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Requirements</a:t>
            </a:r>
          </a:p>
          <a:p>
            <a:pPr algn="ctr"/>
            <a:r>
              <a:rPr lang="en-GB" dirty="0" smtClean="0"/>
              <a:t>Analysis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74435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Stake holder map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050145" y="134523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Stake holder investigation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5" name="Straight Arrow Connector 14"/>
          <p:cNvCxnSpPr>
            <a:stCxn id="12" idx="2"/>
            <a:endCxn id="9" idx="0"/>
          </p:cNvCxnSpPr>
          <p:nvPr/>
        </p:nvCxnSpPr>
        <p:spPr>
          <a:xfrm>
            <a:off x="2013526" y="2253287"/>
            <a:ext cx="1353128" cy="10021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13" idx="2"/>
            <a:endCxn id="9" idx="0"/>
          </p:cNvCxnSpPr>
          <p:nvPr/>
        </p:nvCxnSpPr>
        <p:spPr>
          <a:xfrm flipH="1">
            <a:off x="3366654" y="2259637"/>
            <a:ext cx="1722582" cy="99579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9" idx="3"/>
            <a:endCxn id="10" idx="1"/>
          </p:cNvCxnSpPr>
          <p:nvPr/>
        </p:nvCxnSpPr>
        <p:spPr>
          <a:xfrm>
            <a:off x="4405745" y="3712633"/>
            <a:ext cx="1079499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2"/>
            <a:endCxn id="31" idx="0"/>
          </p:cNvCxnSpPr>
          <p:nvPr/>
        </p:nvCxnSpPr>
        <p:spPr>
          <a:xfrm flipH="1">
            <a:off x="6901871" y="4169833"/>
            <a:ext cx="1" cy="93749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Flowchart: Document 27"/>
          <p:cNvSpPr/>
          <p:nvPr/>
        </p:nvSpPr>
        <p:spPr>
          <a:xfrm>
            <a:off x="9670472" y="5056524"/>
            <a:ext cx="2041237" cy="1016000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Process</a:t>
            </a:r>
            <a:r>
              <a:rPr lang="en-GB" dirty="0" smtClean="0"/>
              <a:t> Requirements Document</a:t>
            </a:r>
            <a:endParaRPr lang="en-GB" dirty="0"/>
          </a:p>
        </p:txBody>
      </p:sp>
      <p:sp>
        <p:nvSpPr>
          <p:cNvPr id="31" name="Rectangle 30"/>
          <p:cNvSpPr/>
          <p:nvPr/>
        </p:nvSpPr>
        <p:spPr>
          <a:xfrm>
            <a:off x="5485243" y="5107324"/>
            <a:ext cx="2833255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“Post it” Requirements Structure</a:t>
            </a:r>
            <a:endParaRPr lang="en-GB" dirty="0"/>
          </a:p>
        </p:txBody>
      </p:sp>
      <p:cxnSp>
        <p:nvCxnSpPr>
          <p:cNvPr id="34" name="Straight Arrow Connector 33"/>
          <p:cNvCxnSpPr/>
          <p:nvPr/>
        </p:nvCxnSpPr>
        <p:spPr>
          <a:xfrm flipV="1">
            <a:off x="8318498" y="5564523"/>
            <a:ext cx="1351974" cy="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5285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How are we going to do it (Process)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57018" y="922866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2327563" y="3255433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Brainstorm means of  achieving functions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74435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List of Process functions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5" name="Straight Arrow Connector 14"/>
          <p:cNvCxnSpPr>
            <a:stCxn id="12" idx="2"/>
            <a:endCxn id="9" idx="0"/>
          </p:cNvCxnSpPr>
          <p:nvPr/>
        </p:nvCxnSpPr>
        <p:spPr>
          <a:xfrm>
            <a:off x="2013526" y="2253287"/>
            <a:ext cx="1353128" cy="10021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9" idx="2"/>
          </p:cNvCxnSpPr>
          <p:nvPr/>
        </p:nvCxnSpPr>
        <p:spPr>
          <a:xfrm>
            <a:off x="3366654" y="4169833"/>
            <a:ext cx="2118589" cy="139469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Flowchart: Document 27"/>
          <p:cNvSpPr/>
          <p:nvPr/>
        </p:nvSpPr>
        <p:spPr>
          <a:xfrm>
            <a:off x="9670472" y="5056524"/>
            <a:ext cx="2041237" cy="1016000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Function means table for process</a:t>
            </a:r>
            <a:endParaRPr lang="en-GB" dirty="0"/>
          </a:p>
        </p:txBody>
      </p:sp>
      <p:sp>
        <p:nvSpPr>
          <p:cNvPr id="31" name="Rectangle 30"/>
          <p:cNvSpPr/>
          <p:nvPr/>
        </p:nvSpPr>
        <p:spPr>
          <a:xfrm>
            <a:off x="5485243" y="5107324"/>
            <a:ext cx="2833255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“Post it” Table of solutions</a:t>
            </a:r>
            <a:endParaRPr lang="en-GB" dirty="0"/>
          </a:p>
        </p:txBody>
      </p:sp>
      <p:cxnSp>
        <p:nvCxnSpPr>
          <p:cNvPr id="34" name="Straight Arrow Connector 33"/>
          <p:cNvCxnSpPr/>
          <p:nvPr/>
        </p:nvCxnSpPr>
        <p:spPr>
          <a:xfrm flipV="1">
            <a:off x="8318498" y="5564523"/>
            <a:ext cx="1351974" cy="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4218709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Input from OME Course Material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8" name="Straight Arrow Connector 17"/>
          <p:cNvCxnSpPr>
            <a:stCxn id="17" idx="2"/>
            <a:endCxn id="9" idx="0"/>
          </p:cNvCxnSpPr>
          <p:nvPr/>
        </p:nvCxnSpPr>
        <p:spPr>
          <a:xfrm flipH="1">
            <a:off x="3366654" y="2253287"/>
            <a:ext cx="1891146" cy="10021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6791036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Process Functional Flow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4" name="Straight Arrow Connector 13"/>
          <p:cNvCxnSpPr>
            <a:stCxn id="13" idx="2"/>
            <a:endCxn id="9" idx="3"/>
          </p:cNvCxnSpPr>
          <p:nvPr/>
        </p:nvCxnSpPr>
        <p:spPr>
          <a:xfrm flipH="1">
            <a:off x="4405745" y="2253287"/>
            <a:ext cx="3424382" cy="14593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996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Process Concept Generation + Selection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57018" y="922866"/>
          <a:ext cx="11942618" cy="57642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942772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878718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942772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1950027" y="3255433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Generate design concepts ( x 3)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148696" y="3306329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Evaluate Concepts</a:t>
            </a:r>
          </a:p>
          <a:p>
            <a:pPr algn="ctr"/>
            <a:r>
              <a:rPr lang="en-GB" dirty="0"/>
              <a:t>(</a:t>
            </a:r>
            <a:r>
              <a:rPr lang="en-GB" dirty="0" smtClean="0"/>
              <a:t>Julie’s “Dragons Den”)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381000" y="1359956"/>
            <a:ext cx="2078182" cy="93066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Function means chart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683164" y="1351009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OME Course material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5" name="Straight Arrow Connector 14"/>
          <p:cNvCxnSpPr>
            <a:stCxn id="12" idx="2"/>
            <a:endCxn id="9" idx="0"/>
          </p:cNvCxnSpPr>
          <p:nvPr/>
        </p:nvCxnSpPr>
        <p:spPr>
          <a:xfrm>
            <a:off x="1420091" y="2290617"/>
            <a:ext cx="1569027" cy="96481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13" idx="2"/>
            <a:endCxn id="9" idx="0"/>
          </p:cNvCxnSpPr>
          <p:nvPr/>
        </p:nvCxnSpPr>
        <p:spPr>
          <a:xfrm flipH="1">
            <a:off x="2989118" y="2265409"/>
            <a:ext cx="733137" cy="99002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9" idx="3"/>
            <a:endCxn id="10" idx="1"/>
          </p:cNvCxnSpPr>
          <p:nvPr/>
        </p:nvCxnSpPr>
        <p:spPr>
          <a:xfrm>
            <a:off x="4028209" y="3712633"/>
            <a:ext cx="1120487" cy="5089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29" idx="2"/>
            <a:endCxn id="31" idx="0"/>
          </p:cNvCxnSpPr>
          <p:nvPr/>
        </p:nvCxnSpPr>
        <p:spPr>
          <a:xfrm flipH="1">
            <a:off x="7303655" y="4139173"/>
            <a:ext cx="2833255" cy="9681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Flowchart: Document 27"/>
          <p:cNvSpPr/>
          <p:nvPr/>
        </p:nvSpPr>
        <p:spPr>
          <a:xfrm>
            <a:off x="9670472" y="4827923"/>
            <a:ext cx="2041237" cy="1016000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Draft Process Specification.</a:t>
            </a:r>
            <a:endParaRPr lang="en-GB" dirty="0"/>
          </a:p>
        </p:txBody>
      </p:sp>
      <p:sp>
        <p:nvSpPr>
          <p:cNvPr id="31" name="Rectangle 30"/>
          <p:cNvSpPr/>
          <p:nvPr/>
        </p:nvSpPr>
        <p:spPr>
          <a:xfrm>
            <a:off x="5887027" y="5107323"/>
            <a:ext cx="2833255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Multi Criteria </a:t>
            </a:r>
            <a:r>
              <a:rPr lang="en-GB" dirty="0" err="1" smtClean="0"/>
              <a:t>Ananlysis</a:t>
            </a:r>
            <a:endParaRPr lang="en-GB" dirty="0"/>
          </a:p>
        </p:txBody>
      </p:sp>
      <p:cxnSp>
        <p:nvCxnSpPr>
          <p:cNvPr id="34" name="Straight Arrow Connector 33"/>
          <p:cNvCxnSpPr/>
          <p:nvPr/>
        </p:nvCxnSpPr>
        <p:spPr>
          <a:xfrm>
            <a:off x="8720282" y="5564522"/>
            <a:ext cx="950190" cy="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8720282" y="3224773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Record design Decisions</a:t>
            </a:r>
            <a:endParaRPr lang="en-GB" dirty="0"/>
          </a:p>
        </p:txBody>
      </p:sp>
      <p:cxnSp>
        <p:nvCxnSpPr>
          <p:cNvPr id="37" name="Straight Arrow Connector 36"/>
          <p:cNvCxnSpPr>
            <a:endCxn id="29" idx="1"/>
          </p:cNvCxnSpPr>
          <p:nvPr/>
        </p:nvCxnSpPr>
        <p:spPr>
          <a:xfrm>
            <a:off x="7967519" y="3638936"/>
            <a:ext cx="752763" cy="430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41" name="Left Arrow 40"/>
          <p:cNvSpPr/>
          <p:nvPr/>
        </p:nvSpPr>
        <p:spPr>
          <a:xfrm>
            <a:off x="2985801" y="5154223"/>
            <a:ext cx="2717727" cy="720158"/>
          </a:xfrm>
          <a:prstGeom prst="lef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Check Back?</a:t>
            </a:r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264441" y="4914137"/>
            <a:ext cx="275758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Fast Ball!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Is the design compatible with the chosen process route (Binders etc.)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Any process based issues arising?</a:t>
            </a:r>
          </a:p>
          <a:p>
            <a:pPr algn="ctr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5209310" y="1359956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Safety Data Sheets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47" name="Straight Arrow Connector 46"/>
          <p:cNvCxnSpPr>
            <a:stCxn id="46" idx="2"/>
          </p:cNvCxnSpPr>
          <p:nvPr/>
        </p:nvCxnSpPr>
        <p:spPr>
          <a:xfrm>
            <a:off x="6248401" y="2274356"/>
            <a:ext cx="382731" cy="99679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085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Critical feature Identification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57018" y="922866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2171125" y="3324080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Sensitivity analysis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004954" y="3331493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P-Diagrams, What / Why tables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1021773" y="134523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Critical Features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452088" y="134523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Noises and Controls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21" name="Straight Arrow Connector 20"/>
          <p:cNvCxnSpPr>
            <a:stCxn id="9" idx="3"/>
            <a:endCxn id="10" idx="1"/>
          </p:cNvCxnSpPr>
          <p:nvPr/>
        </p:nvCxnSpPr>
        <p:spPr>
          <a:xfrm>
            <a:off x="4249307" y="3781280"/>
            <a:ext cx="755647" cy="741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3"/>
          </p:cNvCxnSpPr>
          <p:nvPr/>
        </p:nvCxnSpPr>
        <p:spPr>
          <a:xfrm>
            <a:off x="7838209" y="3788693"/>
            <a:ext cx="1568447" cy="88850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Flowchart: Document 27"/>
          <p:cNvSpPr/>
          <p:nvPr/>
        </p:nvSpPr>
        <p:spPr>
          <a:xfrm>
            <a:off x="7583053" y="4797457"/>
            <a:ext cx="2041237" cy="1016000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</a:t>
            </a:r>
            <a:r>
              <a:rPr lang="en-GB" dirty="0" smtClean="0"/>
              <a:t>FMEA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5882403" y="134523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Design Function Flow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Left Arrow 18"/>
          <p:cNvSpPr/>
          <p:nvPr/>
        </p:nvSpPr>
        <p:spPr>
          <a:xfrm>
            <a:off x="4449691" y="5189581"/>
            <a:ext cx="2717727" cy="720158"/>
          </a:xfrm>
          <a:prstGeom prst="lef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Check Back?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891162" y="5107324"/>
            <a:ext cx="36000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Fast Ball!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Taguchi / Design of experiments required before test sequence?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22" name="Straight Arrow Connector 21"/>
          <p:cNvCxnSpPr>
            <a:stCxn id="12" idx="2"/>
            <a:endCxn id="9" idx="0"/>
          </p:cNvCxnSpPr>
          <p:nvPr/>
        </p:nvCxnSpPr>
        <p:spPr>
          <a:xfrm>
            <a:off x="2060864" y="2259637"/>
            <a:ext cx="1149352" cy="106444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3" idx="2"/>
            <a:endCxn id="9" idx="0"/>
          </p:cNvCxnSpPr>
          <p:nvPr/>
        </p:nvCxnSpPr>
        <p:spPr>
          <a:xfrm flipH="1">
            <a:off x="3210216" y="2259637"/>
            <a:ext cx="1280963" cy="106444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>
            <a:off x="3320477" y="2269691"/>
            <a:ext cx="3635946" cy="103251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3" name="Flowchart: Document 22"/>
          <p:cNvSpPr/>
          <p:nvPr/>
        </p:nvSpPr>
        <p:spPr>
          <a:xfrm>
            <a:off x="9130145" y="5228761"/>
            <a:ext cx="2485447" cy="1039924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Environmental Impact Statement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155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Production method selection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570015"/>
              </p:ext>
            </p:extLst>
          </p:nvPr>
        </p:nvGraphicFramePr>
        <p:xfrm>
          <a:off x="157018" y="922866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2327563" y="3255433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Construct QFD 3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485244" y="3255433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Analyse QFD 3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74435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Key Noises / Controls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144980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Side Effects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5" name="Straight Arrow Connector 14"/>
          <p:cNvCxnSpPr>
            <a:stCxn id="12" idx="2"/>
            <a:endCxn id="9" idx="0"/>
          </p:cNvCxnSpPr>
          <p:nvPr/>
        </p:nvCxnSpPr>
        <p:spPr>
          <a:xfrm>
            <a:off x="2013526" y="2253287"/>
            <a:ext cx="1353128" cy="10021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13" idx="2"/>
            <a:endCxn id="9" idx="0"/>
          </p:cNvCxnSpPr>
          <p:nvPr/>
        </p:nvCxnSpPr>
        <p:spPr>
          <a:xfrm flipH="1">
            <a:off x="3366654" y="2253287"/>
            <a:ext cx="817417" cy="10021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9" idx="3"/>
            <a:endCxn id="10" idx="1"/>
          </p:cNvCxnSpPr>
          <p:nvPr/>
        </p:nvCxnSpPr>
        <p:spPr>
          <a:xfrm>
            <a:off x="4405745" y="3712633"/>
            <a:ext cx="1079499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0" idx="2"/>
            <a:endCxn id="28" idx="0"/>
          </p:cNvCxnSpPr>
          <p:nvPr/>
        </p:nvCxnSpPr>
        <p:spPr>
          <a:xfrm flipH="1">
            <a:off x="5426364" y="4169833"/>
            <a:ext cx="1475508" cy="87322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Flowchart: Document 27"/>
          <p:cNvSpPr/>
          <p:nvPr/>
        </p:nvSpPr>
        <p:spPr>
          <a:xfrm>
            <a:off x="4405745" y="5043054"/>
            <a:ext cx="2041237" cy="1016000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Critical process steps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5340924" y="1320801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Critical Features </a:t>
            </a:r>
          </a:p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(Safety and Performance)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7592290" y="1338887"/>
            <a:ext cx="1775687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New or historically difficult 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9627756" y="1364096"/>
            <a:ext cx="1775687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Process Methods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Flowchart: Document 24"/>
          <p:cNvSpPr/>
          <p:nvPr/>
        </p:nvSpPr>
        <p:spPr>
          <a:xfrm>
            <a:off x="6589567" y="5021630"/>
            <a:ext cx="2041237" cy="1016000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 Measures</a:t>
            </a:r>
            <a:endParaRPr lang="en-GB" dirty="0"/>
          </a:p>
        </p:txBody>
      </p:sp>
      <p:sp>
        <p:nvSpPr>
          <p:cNvPr id="26" name="Flowchart: Document 25"/>
          <p:cNvSpPr/>
          <p:nvPr/>
        </p:nvSpPr>
        <p:spPr>
          <a:xfrm>
            <a:off x="8773389" y="5021630"/>
            <a:ext cx="2041237" cy="1016000"/>
          </a:xfrm>
          <a:prstGeom prst="flowChartDocumen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Process Control Plan</a:t>
            </a:r>
            <a:endParaRPr lang="en-GB" dirty="0"/>
          </a:p>
        </p:txBody>
      </p:sp>
      <p:cxnSp>
        <p:nvCxnSpPr>
          <p:cNvPr id="27" name="Straight Arrow Connector 26"/>
          <p:cNvCxnSpPr/>
          <p:nvPr/>
        </p:nvCxnSpPr>
        <p:spPr>
          <a:xfrm flipH="1">
            <a:off x="3528291" y="2253287"/>
            <a:ext cx="2835564" cy="10021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>
            <a:off x="3703782" y="2278496"/>
            <a:ext cx="4614717" cy="9769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H="1">
            <a:off x="4017818" y="2346036"/>
            <a:ext cx="6497783" cy="97905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6" name="Oval Callout 35"/>
          <p:cNvSpPr/>
          <p:nvPr/>
        </p:nvSpPr>
        <p:spPr>
          <a:xfrm>
            <a:off x="544945" y="4858327"/>
            <a:ext cx="3009902" cy="1600840"/>
          </a:xfrm>
          <a:prstGeom prst="wedgeEllipseCallout">
            <a:avLst>
              <a:gd name="adj1" fmla="val 28322"/>
              <a:gd name="adj2" fmla="val -106923"/>
            </a:avLst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</a:rPr>
              <a:t>The bit I didn’t get to explain yesterday. It’s about finding out where in the process the critical bits are made (Safety or performance)</a:t>
            </a:r>
            <a:endParaRPr lang="en-GB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039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Prototype </a:t>
            </a:r>
            <a:r>
              <a:rPr lang="en-GB" dirty="0"/>
              <a:t>T</a:t>
            </a:r>
            <a:r>
              <a:rPr lang="en-GB" dirty="0" smtClean="0"/>
              <a:t>est </a:t>
            </a:r>
            <a:r>
              <a:rPr lang="en-GB" dirty="0"/>
              <a:t>S</a:t>
            </a:r>
            <a:r>
              <a:rPr lang="en-GB" dirty="0" smtClean="0"/>
              <a:t>equence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6906903"/>
              </p:ext>
            </p:extLst>
          </p:nvPr>
        </p:nvGraphicFramePr>
        <p:xfrm>
          <a:off x="138545" y="953525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660400" y="3375505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Define Build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012209" y="3375505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Develop Process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74435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Product Specification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341254" y="1314451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Critical Features List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333663" y="5107324"/>
            <a:ext cx="1846119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Process</a:t>
            </a:r>
          </a:p>
          <a:p>
            <a:pPr algn="ctr"/>
            <a:r>
              <a:rPr lang="en-GB" dirty="0" smtClean="0"/>
              <a:t>Instructions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5708073" y="1314451"/>
            <a:ext cx="154247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DFMEA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7539182" y="1314451"/>
            <a:ext cx="154247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Test Specification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2356427" y="5097703"/>
            <a:ext cx="1412009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Safety Assessment</a:t>
            </a:r>
            <a:endParaRPr lang="en-GB" dirty="0"/>
          </a:p>
        </p:txBody>
      </p:sp>
      <p:sp>
        <p:nvSpPr>
          <p:cNvPr id="22" name="Rectangle 21"/>
          <p:cNvSpPr/>
          <p:nvPr/>
        </p:nvSpPr>
        <p:spPr>
          <a:xfrm>
            <a:off x="5845464" y="5097703"/>
            <a:ext cx="1522847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Trials Plans</a:t>
            </a:r>
            <a:endParaRPr lang="en-GB" dirty="0"/>
          </a:p>
        </p:txBody>
      </p:sp>
      <p:sp>
        <p:nvSpPr>
          <p:cNvPr id="23" name="Rectangle 22"/>
          <p:cNvSpPr/>
          <p:nvPr/>
        </p:nvSpPr>
        <p:spPr>
          <a:xfrm>
            <a:off x="9455727" y="1338887"/>
            <a:ext cx="154247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Safety Data Sheets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044045" y="3375505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Develop Test Sequence</a:t>
            </a:r>
            <a:endParaRPr lang="en-GB" dirty="0"/>
          </a:p>
        </p:txBody>
      </p:sp>
      <p:sp>
        <p:nvSpPr>
          <p:cNvPr id="27" name="Rectangle 26"/>
          <p:cNvSpPr/>
          <p:nvPr/>
        </p:nvSpPr>
        <p:spPr>
          <a:xfrm>
            <a:off x="7685809" y="5120409"/>
            <a:ext cx="2193638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Draft manufacturing function flow</a:t>
            </a:r>
            <a:endParaRPr lang="en-GB" dirty="0"/>
          </a:p>
        </p:txBody>
      </p:sp>
      <p:sp>
        <p:nvSpPr>
          <p:cNvPr id="29" name="Rectangle 28"/>
          <p:cNvSpPr/>
          <p:nvPr/>
        </p:nvSpPr>
        <p:spPr>
          <a:xfrm>
            <a:off x="10196945" y="5097703"/>
            <a:ext cx="1557480" cy="93710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Draft PFMEA</a:t>
            </a:r>
            <a:endParaRPr lang="en-GB" dirty="0"/>
          </a:p>
        </p:txBody>
      </p:sp>
      <p:sp>
        <p:nvSpPr>
          <p:cNvPr id="30" name="Rectangle 29"/>
          <p:cNvSpPr/>
          <p:nvPr/>
        </p:nvSpPr>
        <p:spPr>
          <a:xfrm>
            <a:off x="9062604" y="3375505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Develop Breakdown and Disposal processes</a:t>
            </a:r>
            <a:endParaRPr lang="en-GB" dirty="0"/>
          </a:p>
        </p:txBody>
      </p:sp>
      <p:sp>
        <p:nvSpPr>
          <p:cNvPr id="32" name="Rectangle 31"/>
          <p:cNvSpPr/>
          <p:nvPr/>
        </p:nvSpPr>
        <p:spPr>
          <a:xfrm>
            <a:off x="4045526" y="5097703"/>
            <a:ext cx="1522847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Disposal and Waste  </a:t>
            </a:r>
            <a:r>
              <a:rPr lang="en-GB" dirty="0" err="1" smtClean="0"/>
              <a:t>Managment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951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5855"/>
          </a:xfrm>
        </p:spPr>
        <p:txBody>
          <a:bodyPr/>
          <a:lstStyle/>
          <a:p>
            <a:r>
              <a:rPr lang="en-GB" dirty="0" smtClean="0"/>
              <a:t>Requirements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8091629"/>
              </p:ext>
            </p:extLst>
          </p:nvPr>
        </p:nvGraphicFramePr>
        <p:xfrm>
          <a:off x="157018" y="922866"/>
          <a:ext cx="11942618" cy="551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42618">
                  <a:extLst>
                    <a:ext uri="{9D8B030D-6E8A-4147-A177-3AD203B41FA5}">
                      <a16:colId xmlns:a16="http://schemas.microsoft.com/office/drawing/2014/main" val="1914967923"/>
                    </a:ext>
                  </a:extLst>
                </a:gridCol>
              </a:tblGrid>
              <a:tr h="1859845">
                <a:tc>
                  <a:txBody>
                    <a:bodyPr/>
                    <a:lstStyle/>
                    <a:p>
                      <a:r>
                        <a:rPr lang="en-GB" dirty="0" smtClean="0"/>
                        <a:t>Inputs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054619"/>
                  </a:ext>
                </a:extLst>
              </a:tr>
              <a:tr h="1798525">
                <a:tc>
                  <a:txBody>
                    <a:bodyPr/>
                    <a:lstStyle/>
                    <a:p>
                      <a:r>
                        <a:rPr lang="en-GB" dirty="0" smtClean="0"/>
                        <a:t>Tasking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378471"/>
                  </a:ext>
                </a:extLst>
              </a:tr>
              <a:tr h="1859845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Outputs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767670"/>
                  </a:ext>
                </a:extLst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2327563" y="3255433"/>
            <a:ext cx="207818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Analyse Test Results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485244" y="3255433"/>
            <a:ext cx="283325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Write trials reports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74435" y="1338887"/>
            <a:ext cx="2078182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Test Results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5" name="Straight Arrow Connector 14"/>
          <p:cNvCxnSpPr>
            <a:stCxn id="12" idx="2"/>
            <a:endCxn id="9" idx="0"/>
          </p:cNvCxnSpPr>
          <p:nvPr/>
        </p:nvCxnSpPr>
        <p:spPr>
          <a:xfrm>
            <a:off x="2013526" y="2253287"/>
            <a:ext cx="1353128" cy="100214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9" idx="3"/>
            <a:endCxn id="10" idx="1"/>
          </p:cNvCxnSpPr>
          <p:nvPr/>
        </p:nvCxnSpPr>
        <p:spPr>
          <a:xfrm>
            <a:off x="4405745" y="3712633"/>
            <a:ext cx="1079499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358774" y="5171979"/>
            <a:ext cx="1416628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Certificate of Design</a:t>
            </a:r>
            <a:endParaRPr lang="en-GB" dirty="0"/>
          </a:p>
        </p:txBody>
      </p:sp>
      <p:sp>
        <p:nvSpPr>
          <p:cNvPr id="41" name="Rectangle 40"/>
          <p:cNvSpPr/>
          <p:nvPr/>
        </p:nvSpPr>
        <p:spPr>
          <a:xfrm>
            <a:off x="2085686" y="5171979"/>
            <a:ext cx="1416628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Certificate of Manufacture</a:t>
            </a:r>
            <a:endParaRPr lang="en-GB" dirty="0"/>
          </a:p>
        </p:txBody>
      </p:sp>
      <p:sp>
        <p:nvSpPr>
          <p:cNvPr id="42" name="Rectangle 41"/>
          <p:cNvSpPr/>
          <p:nvPr/>
        </p:nvSpPr>
        <p:spPr>
          <a:xfrm>
            <a:off x="3717635" y="5171979"/>
            <a:ext cx="1376219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Product Safety Data Sheet</a:t>
            </a:r>
            <a:endParaRPr lang="en-GB" dirty="0"/>
          </a:p>
        </p:txBody>
      </p:sp>
      <p:sp>
        <p:nvSpPr>
          <p:cNvPr id="43" name="Rectangle 42"/>
          <p:cNvSpPr/>
          <p:nvPr/>
        </p:nvSpPr>
        <p:spPr>
          <a:xfrm>
            <a:off x="5309175" y="5171979"/>
            <a:ext cx="1376219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Disposal / Render safe</a:t>
            </a:r>
          </a:p>
          <a:p>
            <a:pPr algn="ctr"/>
            <a:r>
              <a:rPr lang="en-GB" dirty="0" smtClean="0"/>
              <a:t>Procedure</a:t>
            </a:r>
            <a:endParaRPr lang="en-GB" dirty="0"/>
          </a:p>
        </p:txBody>
      </p:sp>
      <p:sp>
        <p:nvSpPr>
          <p:cNvPr id="44" name="Rectangle 43"/>
          <p:cNvSpPr/>
          <p:nvPr/>
        </p:nvSpPr>
        <p:spPr>
          <a:xfrm>
            <a:off x="6942280" y="5171979"/>
            <a:ext cx="1376219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Process Basis of Safety</a:t>
            </a:r>
            <a:endParaRPr lang="en-GB" dirty="0"/>
          </a:p>
        </p:txBody>
      </p:sp>
      <p:sp>
        <p:nvSpPr>
          <p:cNvPr id="45" name="Rectangle 44"/>
          <p:cNvSpPr/>
          <p:nvPr/>
        </p:nvSpPr>
        <p:spPr>
          <a:xfrm>
            <a:off x="8575385" y="5171979"/>
            <a:ext cx="1376219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Product Specification</a:t>
            </a:r>
            <a:endParaRPr lang="en-GB" dirty="0"/>
          </a:p>
        </p:txBody>
      </p:sp>
      <p:sp>
        <p:nvSpPr>
          <p:cNvPr id="49" name="Left Arrow 48"/>
          <p:cNvSpPr/>
          <p:nvPr/>
        </p:nvSpPr>
        <p:spPr>
          <a:xfrm>
            <a:off x="5799280" y="984185"/>
            <a:ext cx="4466360" cy="170000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Fast Ball! What if it fails!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99384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684</Words>
  <Application>Microsoft Office PowerPoint</Application>
  <PresentationFormat>Widescreen</PresentationFormat>
  <Paragraphs>205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Pathways Project</vt:lpstr>
      <vt:lpstr>Requirements</vt:lpstr>
      <vt:lpstr>Functionality</vt:lpstr>
      <vt:lpstr>Trail and Test Requirements Generic</vt:lpstr>
      <vt:lpstr>How are we going to do it</vt:lpstr>
      <vt:lpstr>Concept Generation + Selection</vt:lpstr>
      <vt:lpstr>Trail and Test Requirements Solution Dependent</vt:lpstr>
      <vt:lpstr>Critical feature Identification</vt:lpstr>
      <vt:lpstr>Production method selection(Start at the pre-production stage)</vt:lpstr>
      <vt:lpstr>How are we going to do it (Process)</vt:lpstr>
      <vt:lpstr>Process Concept Generation + Selection</vt:lpstr>
      <vt:lpstr>Critical feature Identification</vt:lpstr>
      <vt:lpstr>Production method selection</vt:lpstr>
      <vt:lpstr>Prototype Test Sequence</vt:lpstr>
      <vt:lpstr>Requirements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Pathways Project</dc:title>
  <dc:creator>David Holley</dc:creator>
  <cp:lastModifiedBy>David Holley</cp:lastModifiedBy>
  <cp:revision>2</cp:revision>
  <dcterms:created xsi:type="dcterms:W3CDTF">2021-05-12T12:54:14Z</dcterms:created>
  <dcterms:modified xsi:type="dcterms:W3CDTF">2021-05-12T14:07:30Z</dcterms:modified>
</cp:coreProperties>
</file>