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8"/>
  </p:notesMasterIdLst>
  <p:handoutMasterIdLst>
    <p:handoutMasterId r:id="rId9"/>
  </p:handoutMasterIdLst>
  <p:sldIdLst>
    <p:sldId id="277" r:id="rId2"/>
    <p:sldId id="641" r:id="rId3"/>
    <p:sldId id="643" r:id="rId4"/>
    <p:sldId id="644" r:id="rId5"/>
    <p:sldId id="645" r:id="rId6"/>
    <p:sldId id="656" r:id="rId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37889540-F95B-4035-BF9F-7B7A280A3D71}">
          <p14:sldIdLst>
            <p14:sldId id="277"/>
            <p14:sldId id="641"/>
            <p14:sldId id="643"/>
            <p14:sldId id="644"/>
            <p14:sldId id="645"/>
          </p14:sldIdLst>
        </p14:section>
        <p14:section name="Untitled Section" id="{BD86FF22-6F19-4E24-ABF6-7ED7CEB33452}">
          <p14:sldIdLst>
            <p14:sldId id="656"/>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80" autoAdjust="0"/>
    <p:restoredTop sz="93258" autoAdjust="0"/>
  </p:normalViewPr>
  <p:slideViewPr>
    <p:cSldViewPr>
      <p:cViewPr varScale="1">
        <p:scale>
          <a:sx n="106" d="100"/>
          <a:sy n="106" d="100"/>
        </p:scale>
        <p:origin x="690"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18/12/2024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7620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2649751"/>
            <a:ext cx="4368800" cy="347641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12/18/2024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5892800" y="2649539"/>
            <a:ext cx="5588000" cy="3476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623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0"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ornerstoneresults.com/RefLib/KnlgeBk/entrepreneurial_assessments/aptitude_test-2.pdf"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Kja2TQgFd1g&amp;t=241s" TargetMode="Externa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 </a:t>
            </a:r>
          </a:p>
        </p:txBody>
      </p:sp>
      <p:sp>
        <p:nvSpPr>
          <p:cNvPr id="6147" name="Subtitle 4"/>
          <p:cNvSpPr>
            <a:spLocks noGrp="1"/>
          </p:cNvSpPr>
          <p:nvPr>
            <p:ph type="subTitle" idx="1"/>
          </p:nvPr>
        </p:nvSpPr>
        <p:spPr>
          <a:xfrm>
            <a:off x="1575456" y="2223813"/>
            <a:ext cx="9041088" cy="3384376"/>
          </a:xfrm>
        </p:spPr>
        <p:txBody>
          <a:bodyPr/>
          <a:lstStyle/>
          <a:p>
            <a:pPr eaLnBrk="1" hangingPunct="1"/>
            <a:r>
              <a:rPr lang="en-GB" altLang="en-US" sz="3600" b="1" dirty="0">
                <a:solidFill>
                  <a:schemeClr val="accent2"/>
                </a:solidFill>
              </a:rPr>
              <a:t>﻿Entrepreneurship</a:t>
            </a:r>
          </a:p>
          <a:p>
            <a:pPr eaLnBrk="1" hangingPunct="1"/>
            <a:r>
              <a:rPr lang="en-GB" altLang="en-US" sz="3600" dirty="0">
                <a:solidFill>
                  <a:schemeClr val="accent2"/>
                </a:solidFill>
              </a:rPr>
              <a:t>Week 1</a:t>
            </a:r>
          </a:p>
          <a:p>
            <a:pPr eaLnBrk="1" hangingPunct="1"/>
            <a:endParaRPr lang="en-GB" altLang="en-US" sz="3600" dirty="0">
              <a:solidFill>
                <a:schemeClr val="accent2"/>
              </a:solidFill>
            </a:endParaRPr>
          </a:p>
          <a:p>
            <a:pPr eaLnBrk="1" hangingPunct="1"/>
            <a:r>
              <a:rPr lang="en-GB" altLang="en-US" sz="3600" b="1" dirty="0">
                <a:solidFill>
                  <a:schemeClr val="accent2"/>
                </a:solidFill>
              </a:rPr>
              <a:t>Introduction to Entrepreneurship</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5542-D817-CF5B-4539-27F80ED9928C}"/>
              </a:ext>
            </a:extLst>
          </p:cNvPr>
          <p:cNvSpPr>
            <a:spLocks noGrp="1"/>
          </p:cNvSpPr>
          <p:nvPr>
            <p:ph type="title"/>
          </p:nvPr>
        </p:nvSpPr>
        <p:spPr>
          <a:xfrm>
            <a:off x="609600" y="274638"/>
            <a:ext cx="10972800" cy="1143000"/>
          </a:xfrm>
        </p:spPr>
        <p:txBody>
          <a:bodyPr wrap="square" anchor="ctr">
            <a:normAutofit/>
          </a:bodyPr>
          <a:lstStyle/>
          <a:p>
            <a:r>
              <a:rPr lang="en-GB" dirty="0"/>
              <a:t>Start Up Activity </a:t>
            </a:r>
          </a:p>
        </p:txBody>
      </p:sp>
      <p:sp>
        <p:nvSpPr>
          <p:cNvPr id="3" name="Content Placeholder 2">
            <a:extLst>
              <a:ext uri="{FF2B5EF4-FFF2-40B4-BE49-F238E27FC236}">
                <a16:creationId xmlns:a16="http://schemas.microsoft.com/office/drawing/2014/main" id="{C68E298C-543F-0749-2D3A-A84A8E6EE489}"/>
              </a:ext>
            </a:extLst>
          </p:cNvPr>
          <p:cNvSpPr>
            <a:spLocks noGrp="1"/>
          </p:cNvSpPr>
          <p:nvPr>
            <p:ph sz="half" idx="1"/>
          </p:nvPr>
        </p:nvSpPr>
        <p:spPr>
          <a:xfrm>
            <a:off x="609600" y="1417638"/>
            <a:ext cx="6278488" cy="4171603"/>
          </a:xfrm>
        </p:spPr>
        <p:txBody>
          <a:bodyPr wrap="square" anchor="t">
            <a:normAutofit/>
          </a:bodyPr>
          <a:lstStyle/>
          <a:p>
            <a:pPr marL="0" indent="0">
              <a:buNone/>
            </a:pPr>
            <a:r>
              <a:rPr lang="en-GB" dirty="0"/>
              <a:t>Complete the Questionnaire ( The Questionnaire is also available on Moodle Week 1 ) </a:t>
            </a:r>
          </a:p>
          <a:p>
            <a:r>
              <a:rPr lang="en-US" dirty="0">
                <a:hlinkClick r:id="rId2"/>
              </a:rPr>
              <a:t>Entrepreneurial Aptitude Test (cornerstoneresults.com)</a:t>
            </a:r>
            <a:endParaRPr lang="en-GB" dirty="0"/>
          </a:p>
        </p:txBody>
      </p:sp>
      <p:pic>
        <p:nvPicPr>
          <p:cNvPr id="7" name="Picture 6">
            <a:extLst>
              <a:ext uri="{FF2B5EF4-FFF2-40B4-BE49-F238E27FC236}">
                <a16:creationId xmlns:a16="http://schemas.microsoft.com/office/drawing/2014/main" id="{1905D586-7901-B07E-FAA3-35D39BFA7AD3}"/>
              </a:ext>
            </a:extLst>
          </p:cNvPr>
          <p:cNvPicPr>
            <a:picLocks noChangeAspect="1"/>
          </p:cNvPicPr>
          <p:nvPr/>
        </p:nvPicPr>
        <p:blipFill>
          <a:blip r:embed="rId3"/>
          <a:stretch>
            <a:fillRect/>
          </a:stretch>
        </p:blipFill>
        <p:spPr>
          <a:xfrm>
            <a:off x="5807968" y="3143532"/>
            <a:ext cx="5384800" cy="1480819"/>
          </a:xfrm>
          <a:prstGeom prst="rect">
            <a:avLst/>
          </a:prstGeom>
          <a:noFill/>
        </p:spPr>
      </p:pic>
      <p:sp>
        <p:nvSpPr>
          <p:cNvPr id="4" name="Date Placeholder 3">
            <a:extLst>
              <a:ext uri="{FF2B5EF4-FFF2-40B4-BE49-F238E27FC236}">
                <a16:creationId xmlns:a16="http://schemas.microsoft.com/office/drawing/2014/main" id="{92FF0DEC-28C2-BBAC-E815-DDF207070E6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18/12/2024</a:t>
            </a:fld>
            <a:endParaRPr lang="en-GB" altLang="en-US" sz="900"/>
          </a:p>
        </p:txBody>
      </p:sp>
      <p:sp>
        <p:nvSpPr>
          <p:cNvPr id="5" name="Slide Number Placeholder 4">
            <a:extLst>
              <a:ext uri="{FF2B5EF4-FFF2-40B4-BE49-F238E27FC236}">
                <a16:creationId xmlns:a16="http://schemas.microsoft.com/office/drawing/2014/main" id="{3682E6D6-348A-D9E1-F1EF-01AB272E433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4169734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CE7EC-38F2-90D0-ACE0-1F66D8F0404C}"/>
              </a:ext>
            </a:extLst>
          </p:cNvPr>
          <p:cNvSpPr>
            <a:spLocks noGrp="1"/>
          </p:cNvSpPr>
          <p:nvPr>
            <p:ph type="title"/>
          </p:nvPr>
        </p:nvSpPr>
        <p:spPr/>
        <p:txBody>
          <a:bodyPr/>
          <a:lstStyle/>
          <a:p>
            <a:r>
              <a:rPr lang="en-GB" dirty="0"/>
              <a:t>Let’s Look at an example : Scenario 1 </a:t>
            </a:r>
          </a:p>
        </p:txBody>
      </p:sp>
      <p:sp>
        <p:nvSpPr>
          <p:cNvPr id="3" name="Content Placeholder 2">
            <a:extLst>
              <a:ext uri="{FF2B5EF4-FFF2-40B4-BE49-F238E27FC236}">
                <a16:creationId xmlns:a16="http://schemas.microsoft.com/office/drawing/2014/main" id="{11246C00-04FE-96D0-7E6F-75099F7B151F}"/>
              </a:ext>
            </a:extLst>
          </p:cNvPr>
          <p:cNvSpPr>
            <a:spLocks noGrp="1"/>
          </p:cNvSpPr>
          <p:nvPr>
            <p:ph idx="1"/>
          </p:nvPr>
        </p:nvSpPr>
        <p:spPr/>
        <p:txBody>
          <a:bodyPr/>
          <a:lstStyle/>
          <a:p>
            <a:pPr marL="0" indent="0" algn="l" fontAlgn="base">
              <a:buNone/>
            </a:pPr>
            <a:r>
              <a:rPr lang="en-US" sz="2000" b="0" i="0" dirty="0">
                <a:solidFill>
                  <a:srgbClr val="000000"/>
                </a:solidFill>
                <a:effectLst/>
                <a:latin typeface="Merriweather" panose="00000500000000000000" pitchFamily="2" charset="0"/>
              </a:rPr>
              <a:t>Mark is a recent graduate from a university who, after completing his degree in mechanical engineering, now wants to apply his knowledge to innovate and present new products to the market. In the hope of doing this he joins one of the best engineering firms in a graduate scheme. </a:t>
            </a:r>
          </a:p>
          <a:p>
            <a:pPr marL="0" indent="0" algn="l" fontAlgn="base">
              <a:buNone/>
            </a:pPr>
            <a:endParaRPr lang="en-US" sz="2000" b="0" i="0" dirty="0">
              <a:solidFill>
                <a:srgbClr val="000000"/>
              </a:solidFill>
              <a:effectLst/>
              <a:latin typeface="Merriweather" panose="00000500000000000000" pitchFamily="2" charset="0"/>
            </a:endParaRPr>
          </a:p>
          <a:p>
            <a:pPr marL="0" indent="0" algn="l" fontAlgn="base">
              <a:buNone/>
            </a:pPr>
            <a:r>
              <a:rPr lang="en-US" sz="2000" b="0" i="0" dirty="0">
                <a:solidFill>
                  <a:srgbClr val="000000"/>
                </a:solidFill>
                <a:effectLst/>
                <a:latin typeface="Merriweather" panose="00000500000000000000" pitchFamily="2" charset="0"/>
              </a:rPr>
              <a:t>After a year’s training and experience, he’s gained new knowledge of practical business opportunities and resources needed for him to achieve his goal. He has also </a:t>
            </a:r>
            <a:r>
              <a:rPr lang="en-US" sz="2000" b="0" i="0" dirty="0" err="1">
                <a:solidFill>
                  <a:srgbClr val="000000"/>
                </a:solidFill>
                <a:effectLst/>
                <a:latin typeface="Merriweather" panose="00000500000000000000" pitchFamily="2" charset="0"/>
              </a:rPr>
              <a:t>realised</a:t>
            </a:r>
            <a:r>
              <a:rPr lang="en-US" sz="2000" b="0" i="0" dirty="0">
                <a:solidFill>
                  <a:srgbClr val="000000"/>
                </a:solidFill>
                <a:effectLst/>
                <a:latin typeface="Merriweather" panose="00000500000000000000" pitchFamily="2" charset="0"/>
              </a:rPr>
              <a:t> that there can be chances of failure and loss in business; however, now he wants to set up his own business in the hope of profiting from his new ideas, so he is called an entrepreneur. </a:t>
            </a:r>
          </a:p>
          <a:p>
            <a:endParaRPr lang="en-GB" dirty="0"/>
          </a:p>
        </p:txBody>
      </p:sp>
      <p:sp>
        <p:nvSpPr>
          <p:cNvPr id="4" name="Date Placeholder 3">
            <a:extLst>
              <a:ext uri="{FF2B5EF4-FFF2-40B4-BE49-F238E27FC236}">
                <a16:creationId xmlns:a16="http://schemas.microsoft.com/office/drawing/2014/main" id="{908DDE4C-99D3-B17F-53D1-D8FD849A8C8A}"/>
              </a:ext>
            </a:extLst>
          </p:cNvPr>
          <p:cNvSpPr>
            <a:spLocks noGrp="1"/>
          </p:cNvSpPr>
          <p:nvPr>
            <p:ph type="dt" sz="half" idx="10"/>
          </p:nvPr>
        </p:nvSpPr>
        <p:spPr/>
        <p:txBody>
          <a:bodyPr/>
          <a:lstStyle/>
          <a:p>
            <a:pPr>
              <a:defRPr/>
            </a:pPr>
            <a:fld id="{2303D31F-598B-47EE-BA37-93F097A3D676}" type="datetime1">
              <a:rPr lang="en-GB" altLang="en-US" smtClean="0"/>
              <a:pPr>
                <a:defRPr/>
              </a:pPr>
              <a:t>18/12/2024</a:t>
            </a:fld>
            <a:endParaRPr lang="en-GB" altLang="en-US"/>
          </a:p>
        </p:txBody>
      </p:sp>
      <p:sp>
        <p:nvSpPr>
          <p:cNvPr id="5" name="Slide Number Placeholder 4">
            <a:extLst>
              <a:ext uri="{FF2B5EF4-FFF2-40B4-BE49-F238E27FC236}">
                <a16:creationId xmlns:a16="http://schemas.microsoft.com/office/drawing/2014/main" id="{7BA514AF-AE0E-A6FE-5627-680E56649EA2}"/>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592326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22DD7-AB19-5EF1-EE7A-38B1D944DA0B}"/>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dirty="0"/>
              <a:t>Let’s dive further :</a:t>
            </a:r>
            <a:br>
              <a:rPr lang="en-GB" sz="3700" dirty="0"/>
            </a:br>
            <a:endParaRPr lang="en-GB" sz="3700" dirty="0"/>
          </a:p>
        </p:txBody>
      </p:sp>
      <p:sp>
        <p:nvSpPr>
          <p:cNvPr id="11" name="Content Placeholder 2">
            <a:extLst>
              <a:ext uri="{FF2B5EF4-FFF2-40B4-BE49-F238E27FC236}">
                <a16:creationId xmlns:a16="http://schemas.microsoft.com/office/drawing/2014/main" id="{36006C67-A6FA-4943-4EDD-0A5261F4507F}"/>
              </a:ext>
            </a:extLst>
          </p:cNvPr>
          <p:cNvSpPr>
            <a:spLocks noGrp="1"/>
          </p:cNvSpPr>
          <p:nvPr>
            <p:ph idx="1"/>
          </p:nvPr>
        </p:nvSpPr>
        <p:spPr>
          <a:xfrm>
            <a:off x="609600" y="1600201"/>
            <a:ext cx="10972800" cy="762000"/>
          </a:xfrm>
        </p:spPr>
        <p:txBody>
          <a:bodyPr/>
          <a:lstStyle/>
          <a:p>
            <a:pPr marL="0" indent="0">
              <a:buNone/>
            </a:pPr>
            <a:r>
              <a:rPr lang="en-GB" sz="1600" dirty="0"/>
              <a:t>What is Entrepreneurship ? </a:t>
            </a:r>
            <a:endParaRPr lang="en-US" dirty="0"/>
          </a:p>
        </p:txBody>
      </p:sp>
      <p:sp>
        <p:nvSpPr>
          <p:cNvPr id="3" name="Content Placeholder 2">
            <a:extLst>
              <a:ext uri="{FF2B5EF4-FFF2-40B4-BE49-F238E27FC236}">
                <a16:creationId xmlns:a16="http://schemas.microsoft.com/office/drawing/2014/main" id="{388711CA-A540-1D81-B32D-EA002F41AE20}"/>
              </a:ext>
            </a:extLst>
          </p:cNvPr>
          <p:cNvSpPr>
            <a:spLocks noGrp="1"/>
          </p:cNvSpPr>
          <p:nvPr>
            <p:ph idx="13"/>
          </p:nvPr>
        </p:nvSpPr>
        <p:spPr>
          <a:xfrm>
            <a:off x="609600" y="2649751"/>
            <a:ext cx="4368800" cy="3476413"/>
          </a:xfrm>
        </p:spPr>
        <p:txBody>
          <a:bodyPr wrap="square" anchor="t">
            <a:normAutofit/>
          </a:bodyPr>
          <a:lstStyle/>
          <a:p>
            <a:pPr marL="0" indent="0">
              <a:buNone/>
            </a:pPr>
            <a:r>
              <a:rPr lang="en-US" dirty="0"/>
              <a:t>Let’s watch this together, </a:t>
            </a: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What is Entrepreneurship |</a:t>
            </a:r>
            <a:endParaRPr lang="en-US" dirty="0"/>
          </a:p>
          <a:p>
            <a:pPr marL="0" indent="0">
              <a:buNone/>
            </a:pPr>
            <a:endParaRPr lang="en-GB" dirty="0"/>
          </a:p>
        </p:txBody>
      </p:sp>
      <p:sp>
        <p:nvSpPr>
          <p:cNvPr id="4" name="Date Placeholder 3">
            <a:extLst>
              <a:ext uri="{FF2B5EF4-FFF2-40B4-BE49-F238E27FC236}">
                <a16:creationId xmlns:a16="http://schemas.microsoft.com/office/drawing/2014/main" id="{EB296242-8E40-3C59-7C06-DC59A8C6271D}"/>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18/12/2024</a:t>
            </a:fld>
            <a:endParaRPr lang="en-GB" altLang="en-US" sz="900"/>
          </a:p>
        </p:txBody>
      </p:sp>
      <p:sp>
        <p:nvSpPr>
          <p:cNvPr id="5" name="Slide Number Placeholder 4">
            <a:extLst>
              <a:ext uri="{FF2B5EF4-FFF2-40B4-BE49-F238E27FC236}">
                <a16:creationId xmlns:a16="http://schemas.microsoft.com/office/drawing/2014/main" id="{5840701C-9079-6B77-0B05-0D34324D7065}"/>
              </a:ext>
            </a:extLst>
          </p:cNvPr>
          <p:cNvSpPr>
            <a:spLocks noGrp="1"/>
          </p:cNvSpPr>
          <p:nvPr>
            <p:ph type="sldNum" sz="quarter" idx="12"/>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pic>
        <p:nvPicPr>
          <p:cNvPr id="6" name="Picture 5" descr="A person in a suit with his arms crossed&#10;&#10;Description automatically generated">
            <a:extLst>
              <a:ext uri="{FF2B5EF4-FFF2-40B4-BE49-F238E27FC236}">
                <a16:creationId xmlns:a16="http://schemas.microsoft.com/office/drawing/2014/main" id="{87514BA0-3BE9-DE66-11B5-FE57A693BA42}"/>
              </a:ext>
            </a:extLst>
          </p:cNvPr>
          <p:cNvPicPr>
            <a:picLocks noChangeAspect="1"/>
          </p:cNvPicPr>
          <p:nvPr/>
        </p:nvPicPr>
        <p:blipFill rotWithShape="1">
          <a:blip r:embed="rId3"/>
          <a:srcRect r="-1" b="2434"/>
          <a:stretch/>
        </p:blipFill>
        <p:spPr>
          <a:xfrm>
            <a:off x="5879976" y="1426833"/>
            <a:ext cx="5588000" cy="3476625"/>
          </a:xfrm>
          <a:prstGeom prst="rect">
            <a:avLst/>
          </a:prstGeom>
          <a:noFill/>
        </p:spPr>
      </p:pic>
    </p:spTree>
    <p:extLst>
      <p:ext uri="{BB962C8B-B14F-4D97-AF65-F5344CB8AC3E}">
        <p14:creationId xmlns:p14="http://schemas.microsoft.com/office/powerpoint/2010/main" val="3396401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D5FDE-8544-CE57-1138-3EEC061F62CA}"/>
              </a:ext>
            </a:extLst>
          </p:cNvPr>
          <p:cNvSpPr>
            <a:spLocks noGrp="1"/>
          </p:cNvSpPr>
          <p:nvPr>
            <p:ph type="title"/>
          </p:nvPr>
        </p:nvSpPr>
        <p:spPr>
          <a:xfrm>
            <a:off x="609600" y="274638"/>
            <a:ext cx="10972800" cy="1143000"/>
          </a:xfrm>
        </p:spPr>
        <p:txBody>
          <a:bodyPr wrap="square" anchor="ctr">
            <a:normAutofit/>
          </a:bodyPr>
          <a:lstStyle/>
          <a:p>
            <a:r>
              <a:rPr lang="en-GB" dirty="0">
                <a:highlight>
                  <a:srgbClr val="00FF00"/>
                </a:highlight>
              </a:rPr>
              <a:t>Activity 2</a:t>
            </a:r>
            <a:r>
              <a:rPr lang="en-GB" dirty="0"/>
              <a:t>  20 Minutes  – Work Individually </a:t>
            </a:r>
          </a:p>
        </p:txBody>
      </p:sp>
      <p:sp>
        <p:nvSpPr>
          <p:cNvPr id="3" name="Content Placeholder 2">
            <a:extLst>
              <a:ext uri="{FF2B5EF4-FFF2-40B4-BE49-F238E27FC236}">
                <a16:creationId xmlns:a16="http://schemas.microsoft.com/office/drawing/2014/main" id="{5B454823-FCB2-9511-EB13-B2830389A7E6}"/>
              </a:ext>
            </a:extLst>
          </p:cNvPr>
          <p:cNvSpPr>
            <a:spLocks noGrp="1"/>
          </p:cNvSpPr>
          <p:nvPr>
            <p:ph sz="half" idx="1"/>
          </p:nvPr>
        </p:nvSpPr>
        <p:spPr>
          <a:xfrm>
            <a:off x="609600" y="1600201"/>
            <a:ext cx="5384800" cy="3989040"/>
          </a:xfrm>
        </p:spPr>
        <p:txBody>
          <a:bodyPr wrap="square" anchor="t">
            <a:normAutofit/>
          </a:bodyPr>
          <a:lstStyle/>
          <a:p>
            <a:pPr marL="0" indent="0">
              <a:buNone/>
            </a:pPr>
            <a:r>
              <a:rPr lang="en-GB" b="1" dirty="0"/>
              <a:t>Think further and try to explain in your own words : </a:t>
            </a:r>
          </a:p>
          <a:p>
            <a:pPr marL="0" indent="0">
              <a:buNone/>
            </a:pPr>
            <a:endParaRPr lang="en-GB" dirty="0"/>
          </a:p>
          <a:p>
            <a:pPr marL="0" indent="0">
              <a:buNone/>
            </a:pPr>
            <a:r>
              <a:rPr lang="en-US" b="0" i="0" dirty="0">
                <a:effectLst/>
              </a:rPr>
              <a:t>What kind of </a:t>
            </a:r>
            <a:r>
              <a:rPr lang="en-US" b="1" i="0" dirty="0">
                <a:effectLst/>
              </a:rPr>
              <a:t>attitude and skills </a:t>
            </a:r>
            <a:r>
              <a:rPr lang="en-US" b="0" i="0" dirty="0">
                <a:effectLst/>
              </a:rPr>
              <a:t>are needed to be a successful entrepreneur?</a:t>
            </a:r>
          </a:p>
          <a:p>
            <a:pPr marL="0" indent="0">
              <a:buNone/>
            </a:pPr>
            <a:r>
              <a:rPr lang="en-GB" b="1" dirty="0"/>
              <a:t>Login to Moodle and Post your answer in the discussion forum </a:t>
            </a:r>
          </a:p>
        </p:txBody>
      </p:sp>
      <p:pic>
        <p:nvPicPr>
          <p:cNvPr id="7" name="Picture 6">
            <a:extLst>
              <a:ext uri="{FF2B5EF4-FFF2-40B4-BE49-F238E27FC236}">
                <a16:creationId xmlns:a16="http://schemas.microsoft.com/office/drawing/2014/main" id="{A6E4658B-3CE8-4260-5562-B41DDD628B76}"/>
              </a:ext>
            </a:extLst>
          </p:cNvPr>
          <p:cNvPicPr>
            <a:picLocks noChangeAspect="1"/>
          </p:cNvPicPr>
          <p:nvPr/>
        </p:nvPicPr>
        <p:blipFill>
          <a:blip r:embed="rId2"/>
          <a:stretch>
            <a:fillRect/>
          </a:stretch>
        </p:blipFill>
        <p:spPr>
          <a:xfrm>
            <a:off x="6197600" y="2450451"/>
            <a:ext cx="5384800" cy="2288539"/>
          </a:xfrm>
          <a:prstGeom prst="rect">
            <a:avLst/>
          </a:prstGeom>
          <a:noFill/>
        </p:spPr>
      </p:pic>
      <p:sp>
        <p:nvSpPr>
          <p:cNvPr id="4" name="Date Placeholder 3">
            <a:extLst>
              <a:ext uri="{FF2B5EF4-FFF2-40B4-BE49-F238E27FC236}">
                <a16:creationId xmlns:a16="http://schemas.microsoft.com/office/drawing/2014/main" id="{0976399E-E0C3-CAD8-CD0F-2E30E37B3AD1}"/>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18/12/2024</a:t>
            </a:fld>
            <a:endParaRPr lang="en-GB" altLang="en-US" sz="900"/>
          </a:p>
        </p:txBody>
      </p:sp>
      <p:sp>
        <p:nvSpPr>
          <p:cNvPr id="5" name="Slide Number Placeholder 4">
            <a:extLst>
              <a:ext uri="{FF2B5EF4-FFF2-40B4-BE49-F238E27FC236}">
                <a16:creationId xmlns:a16="http://schemas.microsoft.com/office/drawing/2014/main" id="{4A242E6E-8831-A7BB-0017-31D510B8EAB1}"/>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561626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5DE2-B40C-6FC5-8125-7E9182CDA73D}"/>
              </a:ext>
            </a:extLst>
          </p:cNvPr>
          <p:cNvSpPr>
            <a:spLocks noGrp="1"/>
          </p:cNvSpPr>
          <p:nvPr>
            <p:ph type="title"/>
          </p:nvPr>
        </p:nvSpPr>
        <p:spPr>
          <a:xfrm>
            <a:off x="609600" y="274638"/>
            <a:ext cx="10972800" cy="1143000"/>
          </a:xfrm>
        </p:spPr>
        <p:txBody>
          <a:bodyPr wrap="square" anchor="ctr">
            <a:normAutofit/>
          </a:bodyPr>
          <a:lstStyle/>
          <a:p>
            <a:r>
              <a:rPr lang="en-GB" dirty="0"/>
              <a:t>End of Day activity </a:t>
            </a:r>
          </a:p>
        </p:txBody>
      </p:sp>
      <p:sp>
        <p:nvSpPr>
          <p:cNvPr id="3" name="Content Placeholder 2">
            <a:extLst>
              <a:ext uri="{FF2B5EF4-FFF2-40B4-BE49-F238E27FC236}">
                <a16:creationId xmlns:a16="http://schemas.microsoft.com/office/drawing/2014/main" id="{3491C852-389A-3C8A-A23E-9D574D77028E}"/>
              </a:ext>
            </a:extLst>
          </p:cNvPr>
          <p:cNvSpPr>
            <a:spLocks noGrp="1"/>
          </p:cNvSpPr>
          <p:nvPr>
            <p:ph sz="half" idx="1"/>
          </p:nvPr>
        </p:nvSpPr>
        <p:spPr>
          <a:xfrm>
            <a:off x="609600" y="1600201"/>
            <a:ext cx="5384800" cy="3989040"/>
          </a:xfrm>
        </p:spPr>
        <p:txBody>
          <a:bodyPr wrap="square" anchor="t">
            <a:normAutofit/>
          </a:bodyPr>
          <a:lstStyle/>
          <a:p>
            <a:pPr marL="0" indent="0">
              <a:buNone/>
            </a:pPr>
            <a:r>
              <a:rPr lang="en-GB" dirty="0">
                <a:highlight>
                  <a:srgbClr val="00FFFF"/>
                </a:highlight>
              </a:rPr>
              <a:t>Summarise your understanding of the first lesson  in 50 words and post your answer to the discussion Forum on Moodle</a:t>
            </a:r>
          </a:p>
          <a:p>
            <a:endParaRPr lang="en-GB" dirty="0"/>
          </a:p>
          <a:p>
            <a:r>
              <a:rPr lang="en-GB" dirty="0"/>
              <a:t>Thank you and see you next week  </a:t>
            </a:r>
            <a:r>
              <a:rPr lang="en-GB" dirty="0">
                <a:sym typeface="Wingdings" panose="05000000000000000000" pitchFamily="2" charset="2"/>
              </a:rPr>
              <a:t></a:t>
            </a:r>
            <a:endParaRPr lang="en-GB" dirty="0"/>
          </a:p>
        </p:txBody>
      </p:sp>
      <p:pic>
        <p:nvPicPr>
          <p:cNvPr id="6" name="Picture 5">
            <a:extLst>
              <a:ext uri="{FF2B5EF4-FFF2-40B4-BE49-F238E27FC236}">
                <a16:creationId xmlns:a16="http://schemas.microsoft.com/office/drawing/2014/main" id="{DC1EE5EC-5CD2-8154-BC99-B9EC4FEBC3B1}"/>
              </a:ext>
            </a:extLst>
          </p:cNvPr>
          <p:cNvPicPr>
            <a:picLocks noChangeAspect="1"/>
          </p:cNvPicPr>
          <p:nvPr/>
        </p:nvPicPr>
        <p:blipFill rotWithShape="1">
          <a:blip r:embed="rId2"/>
          <a:srcRect t="786" r="-3" b="-3"/>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69713EF6-EC92-8183-6189-5BC7862D7ACA}"/>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18/12/2024</a:t>
            </a:fld>
            <a:endParaRPr lang="en-GB" altLang="en-US" sz="900"/>
          </a:p>
        </p:txBody>
      </p:sp>
      <p:sp>
        <p:nvSpPr>
          <p:cNvPr id="5" name="Slide Number Placeholder 4">
            <a:extLst>
              <a:ext uri="{FF2B5EF4-FFF2-40B4-BE49-F238E27FC236}">
                <a16:creationId xmlns:a16="http://schemas.microsoft.com/office/drawing/2014/main" id="{140228F5-05F8-D2DE-587C-27997DCE450E}"/>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0070997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2383</TotalTime>
  <Words>268</Words>
  <Application>Microsoft Office PowerPoint</Application>
  <PresentationFormat>Widescreen</PresentationFormat>
  <Paragraphs>38</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Merriweather</vt:lpstr>
      <vt:lpstr>Myriad Pro</vt:lpstr>
      <vt:lpstr>Verdana</vt:lpstr>
      <vt:lpstr>Wingdings</vt:lpstr>
      <vt:lpstr>20140311PresentationUWTSDTemplate</vt:lpstr>
      <vt:lpstr>﻿LCBB5013 </vt:lpstr>
      <vt:lpstr>Start Up Activity </vt:lpstr>
      <vt:lpstr>Let’s Look at an example : Scenario 1 </vt:lpstr>
      <vt:lpstr>Let’s dive further : </vt:lpstr>
      <vt:lpstr>Activity 2  20 Minutes  – Work Individually </vt:lpstr>
      <vt:lpstr>End of Day activity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169</cp:revision>
  <cp:lastPrinted>2018-07-09T15:27:01Z</cp:lastPrinted>
  <dcterms:created xsi:type="dcterms:W3CDTF">2002-10-07T19:43:58Z</dcterms:created>
  <dcterms:modified xsi:type="dcterms:W3CDTF">2024-12-18T16:08:08Z</dcterms:modified>
</cp:coreProperties>
</file>