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1"/>
  </p:notesMasterIdLst>
  <p:handoutMasterIdLst>
    <p:handoutMasterId r:id="rId22"/>
  </p:handoutMasterIdLst>
  <p:sldIdLst>
    <p:sldId id="374" r:id="rId2"/>
    <p:sldId id="381" r:id="rId3"/>
    <p:sldId id="332" r:id="rId4"/>
    <p:sldId id="334" r:id="rId5"/>
    <p:sldId id="330" r:id="rId6"/>
    <p:sldId id="375" r:id="rId7"/>
    <p:sldId id="336" r:id="rId8"/>
    <p:sldId id="320" r:id="rId9"/>
    <p:sldId id="376" r:id="rId10"/>
    <p:sldId id="377" r:id="rId11"/>
    <p:sldId id="383" r:id="rId12"/>
    <p:sldId id="378" r:id="rId13"/>
    <p:sldId id="385" r:id="rId14"/>
    <p:sldId id="382" r:id="rId15"/>
    <p:sldId id="387" r:id="rId16"/>
    <p:sldId id="384" r:id="rId17"/>
    <p:sldId id="386" r:id="rId18"/>
    <p:sldId id="380" r:id="rId19"/>
    <p:sldId id="379" r:id="rId20"/>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7451" autoAdjust="0"/>
  </p:normalViewPr>
  <p:slideViewPr>
    <p:cSldViewPr>
      <p:cViewPr varScale="1">
        <p:scale>
          <a:sx n="46" d="100"/>
          <a:sy n="46" d="100"/>
        </p:scale>
        <p:origin x="2100"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Local authorities have powers and duties, in some circumstances, in relation to the reconsideration of decisions about ALN taken by schools, taking over responsibility for IDPs previously maintained by a school or FEI, and directing 30 a school to prepare and/or maintain an IDP</a:t>
            </a:r>
          </a:p>
          <a:p>
            <a:endParaRPr lang="en-GB" dirty="0"/>
          </a:p>
          <a:p>
            <a:r>
              <a:rPr lang="en-GB" dirty="0"/>
              <a:t>The Act (section 6) provides for the views, wishes and feelings of children and young people to form a central element of the new system and emphasises the importance of children, their parents and young people participating as fully as possible in the decisions that are taken in relation to their ALN and the ALP provided</a:t>
            </a:r>
          </a:p>
          <a:p>
            <a:endParaRPr lang="en-GB" dirty="0"/>
          </a:p>
          <a:p>
            <a:r>
              <a:rPr lang="en-GB" dirty="0"/>
              <a:t>For children and young people to be able to fully exercise their right to appeal under the Act, or to engage in disagreement resolution procedures, the Act (section 69) places a duty on local authorities to provide them with access to independent advocacy services. These are services providing advice and assistance to a child or young person who is making, or intending to make, an appeal to the Education Tribunal for Wales (‘the Tribunal’), considering whether to appeal to the Tribunal under that section, or taking part in, or intending to take part in, dispute resolution arrangements</a:t>
            </a:r>
          </a:p>
          <a:p>
            <a:endParaRPr lang="en-GB" dirty="0"/>
          </a:p>
          <a:p>
            <a:r>
              <a:rPr lang="en-GB" dirty="0"/>
              <a:t>High aspirations:</a:t>
            </a:r>
          </a:p>
          <a:p>
            <a:endParaRPr lang="en-GB" dirty="0"/>
          </a:p>
          <a:p>
            <a:r>
              <a:rPr lang="en-GB" dirty="0"/>
              <a:t>Critical to the development of a culture of high aspirations and improved outcomes is the designation of an individual (or group of individuals) for each setting (or group of settings), whose role is to strategically co-ordinate planning and interventions around ALN and ensure that standards in respect of planning, target setting, and outcome focus are consistently applied and driven upwards. To this end, the Act (section 60) requires that mainstream maintained schools, including maintained nurseries and pupil referral units, but excluding maintained special schools where every staff member will have a focus on ALN, and FEIs have a designated </a:t>
            </a:r>
            <a:r>
              <a:rPr lang="en-GB" dirty="0" err="1"/>
              <a:t>ALNCo</a:t>
            </a:r>
            <a:r>
              <a:rPr lang="en-GB" dirty="0"/>
              <a:t>. 3.106 The </a:t>
            </a:r>
            <a:r>
              <a:rPr lang="en-GB" dirty="0" err="1"/>
              <a:t>ALNCo</a:t>
            </a:r>
            <a:r>
              <a:rPr lang="en-GB" dirty="0"/>
              <a:t> role will replace the existing non-statutory </a:t>
            </a:r>
            <a:r>
              <a:rPr lang="en-GB" dirty="0" err="1"/>
              <a:t>SENCo</a:t>
            </a:r>
            <a:r>
              <a:rPr lang="en-GB" dirty="0"/>
              <a:t> role, which is currently interpreted differently across settings and authorities</a:t>
            </a:r>
          </a:p>
          <a:p>
            <a:endParaRPr lang="en-GB" dirty="0"/>
          </a:p>
          <a:p>
            <a:r>
              <a:rPr lang="en-GB" dirty="0"/>
              <a:t>It also extends 35 the role to some education settings that may not currently have a </a:t>
            </a:r>
            <a:r>
              <a:rPr lang="en-GB" dirty="0" err="1"/>
              <a:t>SENCo</a:t>
            </a:r>
            <a:r>
              <a:rPr lang="en-GB" dirty="0"/>
              <a:t> or equivalent role. 3.107 The Act enables the IDP to be created so the ALP it contains has a strong focus on outcomes rather than the making of provision being an end in itself.</a:t>
            </a:r>
          </a:p>
          <a:p>
            <a:endParaRPr lang="en-GB" dirty="0"/>
          </a:p>
          <a:p>
            <a:r>
              <a:rPr lang="en-GB" dirty="0"/>
              <a:t>:Less adversarial </a:t>
            </a:r>
            <a:r>
              <a:rPr lang="en-GB" dirty="0" err="1"/>
              <a:t>system:n</a:t>
            </a:r>
            <a:r>
              <a:rPr lang="en-GB" dirty="0"/>
              <a:t> removing the current artificial and contentious divide between children and young people who receive a statement of SEN, as well as the divide between those whose needs are not considered sufficiently severe or complex to receive a statutory plan with statutory protection, the Act seeks to eliminate one of the principle causes of adversarial tension. Its emphasis on the participation of children, their parents and young people in the decisions that affect them and in the development of IDPs, will result in a more consensual approach to planning. The Act’s provisions on IDPs also pave the way for a less bureaucratic and time-consuming process for planning provision, which will be simpler to understand and less </a:t>
            </a:r>
            <a:r>
              <a:rPr lang="en-GB" dirty="0" err="1"/>
              <a:t>confrontationa</a:t>
            </a:r>
            <a:endParaRPr lang="en-GB" dirty="0"/>
          </a:p>
          <a:p>
            <a:endParaRPr lang="en-GB" dirty="0"/>
          </a:p>
          <a:p>
            <a:endParaRPr lang="en-GB" dirty="0"/>
          </a:p>
          <a:p>
            <a:r>
              <a:rPr lang="en-GB" dirty="0" err="1"/>
              <a:t>Adversiral</a:t>
            </a:r>
            <a:r>
              <a:rPr lang="en-GB" dirty="0"/>
              <a:t> system:</a:t>
            </a:r>
          </a:p>
          <a:p>
            <a:endParaRPr lang="en-GB" dirty="0"/>
          </a:p>
          <a:p>
            <a:r>
              <a:rPr lang="en-GB" dirty="0"/>
              <a:t>To foster better working relationships and practices, the Act (section 65) provides that where a local authority requests help or information from other bodies, including another local authority, an NHS body or an FEI (amongst others), in the exercise of any of their ALN functions, that body must comply with the request unless it considers that doing so would: a) be incompatible with that body’s own duties; or b) otherwise have an adverse effect on the exercise of its functions. 3.117 The duty to share information is new and will address some of the current issues around the failure of bodies to share information as effectively as they should. It will be underpinned by clear guidance in the Code. The duty to help is similar to that which appears in the existing SEN legislation and will form the basis for ensuring the appropriate involvement of professionals in the development and review of IDPs for those with more severe and complex </a:t>
            </a:r>
          </a:p>
          <a:p>
            <a:endParaRPr lang="en-GB" dirty="0"/>
          </a:p>
          <a:p>
            <a:endParaRPr lang="en-GB" dirty="0"/>
          </a:p>
          <a:p>
            <a:r>
              <a:rPr lang="en-GB" dirty="0"/>
              <a:t>Appeal:</a:t>
            </a:r>
          </a:p>
          <a:p>
            <a:endParaRPr lang="en-GB" dirty="0"/>
          </a:p>
          <a:p>
            <a:r>
              <a:rPr lang="en-GB" dirty="0"/>
              <a:t>SENTW </a:t>
            </a:r>
          </a:p>
          <a:p>
            <a:r>
              <a:rPr lang="en-GB" dirty="0"/>
              <a:t>Currently, only children and young people registered at maintained schools have the right to appeal to SENTW in relation to their SEN. The Act introduces more equitable rights of appeal by extending this right to children 42 and young people up to the age of 25 who are pursing FE. </a:t>
            </a:r>
          </a:p>
          <a:p>
            <a:endParaRPr lang="en-GB" dirty="0"/>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10</a:t>
            </a:fld>
            <a:endParaRPr lang="cy-GB" altLang="en-US"/>
          </a:p>
        </p:txBody>
      </p:sp>
    </p:spTree>
    <p:extLst>
      <p:ext uri="{BB962C8B-B14F-4D97-AF65-F5344CB8AC3E}">
        <p14:creationId xmlns:p14="http://schemas.microsoft.com/office/powerpoint/2010/main" val="3023179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24/10/2018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24/10/2018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24/10/2018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24/10/2018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24/10/2018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24/10/2018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24/10/2018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24/10/2018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24/10/2018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24/10/2018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24/10/2018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24/10/2018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z2bkbs00Z68#action=shar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29kCC8Pygms#action=sha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senedd.assembly.wales/documents/s59527/Draft%20Additional%20Learning%20Needs%20Code%20February%202017.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gwynedd.llyw.cymru/en/Council/Documents---Council/ADYaCH/New-IDP-Plan.pdf.v12.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hildcomwales.org.uk/wp-content/uploads/2018/07/Dont-Hold-Back.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dera.ioe.ac.uk/16170/1/120626learningneedsfinalen.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edgehill.ac.uk/eprc/files/2018/07/CCfW-final-report-04072018.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beta.gov.wales/sites/default/files/publications/2018-04/additional-learning-needs-and-education-tribunal-wales-act-2018-explanatory-memorandum.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F45918-16AA-4350-8C02-458F3C7139CD}"/>
              </a:ext>
            </a:extLst>
          </p:cNvPr>
          <p:cNvSpPr>
            <a:spLocks noGrp="1"/>
          </p:cNvSpPr>
          <p:nvPr>
            <p:ph type="ctrTitle"/>
          </p:nvPr>
        </p:nvSpPr>
        <p:spPr/>
        <p:txBody>
          <a:bodyPr/>
          <a:lstStyle/>
          <a:p>
            <a:r>
              <a:rPr lang="en-GB" dirty="0"/>
              <a:t>The Additional Learning Needs and Education Tribunal Act (Wales) (2018)</a:t>
            </a:r>
            <a:br>
              <a:rPr lang="en-GB" dirty="0"/>
            </a:br>
            <a:r>
              <a:rPr lang="en-GB" dirty="0"/>
              <a:t>(ALNET, 2018)</a:t>
            </a:r>
          </a:p>
        </p:txBody>
      </p:sp>
      <p:sp>
        <p:nvSpPr>
          <p:cNvPr id="5" name="Subtitle 4">
            <a:extLst>
              <a:ext uri="{FF2B5EF4-FFF2-40B4-BE49-F238E27FC236}">
                <a16:creationId xmlns:a16="http://schemas.microsoft.com/office/drawing/2014/main" id="{6F98527E-56D5-4DCA-BE2A-78E20BA215D4}"/>
              </a:ext>
            </a:extLst>
          </p:cNvPr>
          <p:cNvSpPr>
            <a:spLocks noGrp="1"/>
          </p:cNvSpPr>
          <p:nvPr>
            <p:ph type="subTitle" idx="1"/>
          </p:nvPr>
        </p:nvSpPr>
        <p:spPr/>
        <p:txBody>
          <a:bodyPr/>
          <a:lstStyle/>
          <a:p>
            <a:r>
              <a:rPr lang="en-GB" dirty="0"/>
              <a:t>Jessica Pitman</a:t>
            </a:r>
          </a:p>
        </p:txBody>
      </p:sp>
    </p:spTree>
    <p:extLst>
      <p:ext uri="{BB962C8B-B14F-4D97-AF65-F5344CB8AC3E}">
        <p14:creationId xmlns:p14="http://schemas.microsoft.com/office/powerpoint/2010/main" val="1679669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04373-6C08-4E17-AB1B-27FC043E16AD}"/>
              </a:ext>
            </a:extLst>
          </p:cNvPr>
          <p:cNvSpPr>
            <a:spLocks noGrp="1"/>
          </p:cNvSpPr>
          <p:nvPr>
            <p:ph idx="1"/>
          </p:nvPr>
        </p:nvSpPr>
        <p:spPr/>
        <p:txBody>
          <a:bodyPr/>
          <a:lstStyle/>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=z2bkbs00Z68#action=share</a:t>
            </a:r>
            <a:endParaRPr lang="en-GB" dirty="0"/>
          </a:p>
          <a:p>
            <a:endParaRPr lang="en-GB" dirty="0"/>
          </a:p>
          <a:p>
            <a:pPr marL="0" indent="0">
              <a:buNone/>
            </a:pPr>
            <a:endParaRPr lang="en-GB" dirty="0"/>
          </a:p>
        </p:txBody>
      </p:sp>
    </p:spTree>
    <p:extLst>
      <p:ext uri="{BB962C8B-B14F-4D97-AF65-F5344CB8AC3E}">
        <p14:creationId xmlns:p14="http://schemas.microsoft.com/office/powerpoint/2010/main" val="670360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481988-0A65-44B1-9D1C-722CF21341B9}"/>
              </a:ext>
            </a:extLst>
          </p:cNvPr>
          <p:cNvSpPr>
            <a:spLocks noGrp="1"/>
          </p:cNvSpPr>
          <p:nvPr>
            <p:ph type="title"/>
          </p:nvPr>
        </p:nvSpPr>
        <p:spPr/>
        <p:txBody>
          <a:bodyPr/>
          <a:lstStyle/>
          <a:p>
            <a:r>
              <a:rPr lang="en-GB" dirty="0"/>
              <a:t>The Act creates</a:t>
            </a:r>
          </a:p>
        </p:txBody>
      </p:sp>
      <p:sp>
        <p:nvSpPr>
          <p:cNvPr id="5" name="Content Placeholder 4">
            <a:extLst>
              <a:ext uri="{FF2B5EF4-FFF2-40B4-BE49-F238E27FC236}">
                <a16:creationId xmlns:a16="http://schemas.microsoft.com/office/drawing/2014/main" id="{A3AA3F32-76FE-4003-8683-300617284F3D}"/>
              </a:ext>
            </a:extLst>
          </p:cNvPr>
          <p:cNvSpPr>
            <a:spLocks noGrp="1"/>
          </p:cNvSpPr>
          <p:nvPr>
            <p:ph idx="1"/>
          </p:nvPr>
        </p:nvSpPr>
        <p:spPr>
          <a:xfrm>
            <a:off x="457200" y="1417638"/>
            <a:ext cx="8229600" cy="3917032"/>
          </a:xfrm>
        </p:spPr>
        <p:txBody>
          <a:bodyPr/>
          <a:lstStyle/>
          <a:p>
            <a:r>
              <a:rPr lang="en-GB" sz="2400" dirty="0"/>
              <a:t>a unified legislative framework to support all children of compulsory school age or below with ALN, and young people with ALN in school or further education (FE); </a:t>
            </a:r>
          </a:p>
          <a:p>
            <a:pPr marL="0" indent="0">
              <a:buNone/>
            </a:pPr>
            <a:endParaRPr lang="en-GB" sz="2400" dirty="0"/>
          </a:p>
          <a:p>
            <a:r>
              <a:rPr lang="en-GB" sz="2400" dirty="0"/>
              <a:t>an integrated, collaborative process of assessment, planning and monitoring which facilitates early, timely and effective interventions; and </a:t>
            </a:r>
          </a:p>
          <a:p>
            <a:pPr marL="0" indent="0">
              <a:buNone/>
            </a:pPr>
            <a:endParaRPr lang="en-GB" sz="2400" dirty="0"/>
          </a:p>
          <a:p>
            <a:r>
              <a:rPr lang="en-GB" sz="2400" dirty="0"/>
              <a:t> a fair and transparent system for providing information and advice, and for resolving concerns and appeals</a:t>
            </a:r>
            <a:r>
              <a:rPr lang="en-GB"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20FEC-79AC-442C-B959-916F72350B30}"/>
              </a:ext>
            </a:extLst>
          </p:cNvPr>
          <p:cNvSpPr>
            <a:spLocks noGrp="1"/>
          </p:cNvSpPr>
          <p:nvPr>
            <p:ph idx="1"/>
          </p:nvPr>
        </p:nvSpPr>
        <p:spPr>
          <a:xfrm>
            <a:off x="457200" y="764704"/>
            <a:ext cx="8229600" cy="3917032"/>
          </a:xfrm>
        </p:spPr>
        <p:txBody>
          <a:bodyPr/>
          <a:lstStyle/>
          <a:p>
            <a:r>
              <a:rPr lang="en-GB" dirty="0"/>
              <a:t>The introduction of the term Additional Learning Needs (ALN): The Act replaces the terms ‘special educational needs’ (SEN) and ‘learning difficulties and/or disabilities’ (LDD) with the new term ALN.</a:t>
            </a:r>
          </a:p>
          <a:p>
            <a:endParaRPr lang="en-GB" dirty="0"/>
          </a:p>
          <a:p>
            <a:r>
              <a:rPr lang="en-GB" dirty="0"/>
              <a:t>There was stigma attached to the title of SEN.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268DA4-4D11-4179-ADFF-FA2D74FDE669}"/>
              </a:ext>
            </a:extLst>
          </p:cNvPr>
          <p:cNvSpPr>
            <a:spLocks noGrp="1"/>
          </p:cNvSpPr>
          <p:nvPr>
            <p:ph idx="1"/>
          </p:nvPr>
        </p:nvSpPr>
        <p:spPr>
          <a:xfrm>
            <a:off x="457200" y="980728"/>
            <a:ext cx="8229600" cy="3917032"/>
          </a:xfrm>
        </p:spPr>
        <p:txBody>
          <a:bodyPr/>
          <a:lstStyle/>
          <a:p>
            <a:r>
              <a:rPr lang="en-GB" dirty="0"/>
              <a:t>A 0 to 25 age range: The Act brings together the existing and different legislative systems for supporting: </a:t>
            </a:r>
          </a:p>
          <a:p>
            <a:r>
              <a:rPr lang="en-GB" dirty="0"/>
              <a:t>1. children and young people of compulsory school age who have SEN; and</a:t>
            </a:r>
          </a:p>
          <a:p>
            <a:r>
              <a:rPr lang="en-GB" dirty="0"/>
              <a:t> 2. young people in FE who have LDD.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D2BAC9-10B6-4728-9538-C64706030243}"/>
              </a:ext>
            </a:extLst>
          </p:cNvPr>
          <p:cNvSpPr>
            <a:spLocks noGrp="1"/>
          </p:cNvSpPr>
          <p:nvPr>
            <p:ph type="title"/>
          </p:nvPr>
        </p:nvSpPr>
        <p:spPr/>
        <p:txBody>
          <a:bodyPr/>
          <a:lstStyle/>
          <a:p>
            <a:r>
              <a:rPr lang="en-GB" dirty="0"/>
              <a:t>Why? Identified problems </a:t>
            </a:r>
          </a:p>
        </p:txBody>
      </p:sp>
      <p:sp>
        <p:nvSpPr>
          <p:cNvPr id="5" name="Content Placeholder 4">
            <a:extLst>
              <a:ext uri="{FF2B5EF4-FFF2-40B4-BE49-F238E27FC236}">
                <a16:creationId xmlns:a16="http://schemas.microsoft.com/office/drawing/2014/main" id="{3F4055F0-F61D-4AB6-BC35-F2F4428DFE3C}"/>
              </a:ext>
            </a:extLst>
          </p:cNvPr>
          <p:cNvSpPr>
            <a:spLocks noGrp="1"/>
          </p:cNvSpPr>
          <p:nvPr>
            <p:ph idx="1"/>
          </p:nvPr>
        </p:nvSpPr>
        <p:spPr/>
        <p:txBody>
          <a:bodyPr/>
          <a:lstStyle/>
          <a:p>
            <a:r>
              <a:rPr lang="en-GB" sz="2400" dirty="0"/>
              <a:t>The current terminology stigmatises children and young people and is associated with a system that needs fundamental reform.</a:t>
            </a:r>
          </a:p>
          <a:p>
            <a:r>
              <a:rPr lang="en-GB" sz="2400" dirty="0"/>
              <a:t>There is an unclear divide between those requiring statements of SEN and those who do not.</a:t>
            </a:r>
          </a:p>
          <a:p>
            <a:r>
              <a:rPr lang="en-GB" sz="2400" dirty="0"/>
              <a:t> The existing SEN Code of Practice is not always applied rigorously or is interpreted differently by different local authorities.</a:t>
            </a:r>
          </a:p>
        </p:txBody>
      </p:sp>
    </p:spTree>
    <p:extLst>
      <p:ext uri="{BB962C8B-B14F-4D97-AF65-F5344CB8AC3E}">
        <p14:creationId xmlns:p14="http://schemas.microsoft.com/office/powerpoint/2010/main" val="15089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8CEFD8-7B13-484E-869A-A1DFC2021E4A}"/>
              </a:ext>
            </a:extLst>
          </p:cNvPr>
          <p:cNvSpPr>
            <a:spLocks noGrp="1"/>
          </p:cNvSpPr>
          <p:nvPr>
            <p:ph idx="1"/>
          </p:nvPr>
        </p:nvSpPr>
        <p:spPr>
          <a:xfrm>
            <a:off x="457200" y="692696"/>
            <a:ext cx="8229600" cy="3917032"/>
          </a:xfrm>
        </p:spPr>
        <p:txBody>
          <a:bodyPr/>
          <a:lstStyle/>
          <a:p>
            <a:r>
              <a:rPr lang="en-GB" sz="2400" dirty="0"/>
              <a:t> It is unfair that the provision necessary to address more complex needs is protected through the issuing of a statement but the provision required to address less complex needs is not statutorily protected.</a:t>
            </a:r>
          </a:p>
          <a:p>
            <a:pPr marL="0" indent="0">
              <a:buNone/>
            </a:pPr>
            <a:endParaRPr lang="en-GB" sz="2400" dirty="0"/>
          </a:p>
          <a:p>
            <a:r>
              <a:rPr lang="en-GB" sz="2400" dirty="0"/>
              <a:t> Trust between parents and local authorities or schools, is often undermined and this leads to dispute.</a:t>
            </a:r>
          </a:p>
          <a:p>
            <a:pPr marL="0" indent="0">
              <a:buNone/>
            </a:pPr>
            <a:endParaRPr lang="en-GB" sz="2400" dirty="0"/>
          </a:p>
          <a:p>
            <a:r>
              <a:rPr lang="en-GB" sz="2400" dirty="0"/>
              <a:t>It is difficult to adopt a flexible approach to the delivery of special educational provision.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5">
            <a:extLst>
              <a:ext uri="{FF2B5EF4-FFF2-40B4-BE49-F238E27FC236}">
                <a16:creationId xmlns:a16="http://schemas.microsoft.com/office/drawing/2014/main" id="{B0A0232A-DEE1-4DD5-8764-69148DFC005F}"/>
              </a:ext>
            </a:extLst>
          </p:cNvPr>
          <p:cNvSpPr>
            <a:spLocks noGrp="1"/>
          </p:cNvSpPr>
          <p:nvPr>
            <p:ph idx="4294967295"/>
          </p:nvPr>
        </p:nvSpPr>
        <p:spPr>
          <a:xfrm>
            <a:off x="323528" y="836712"/>
            <a:ext cx="8229600" cy="3916363"/>
          </a:xfrm>
        </p:spPr>
        <p:txBody>
          <a:bodyPr/>
          <a:lstStyle/>
          <a:p>
            <a:r>
              <a:rPr lang="en-GB" sz="2400" dirty="0"/>
              <a:t>The current arrangements for children and young people with LDD potentially disrupt their smooth transition between school and post-16 education and may make the system of post-16 provision less efficient than it should be. </a:t>
            </a:r>
          </a:p>
          <a:p>
            <a:pPr marL="0" indent="0">
              <a:buNone/>
            </a:pPr>
            <a:endParaRPr lang="en-GB" sz="2400" dirty="0"/>
          </a:p>
          <a:p>
            <a:r>
              <a:rPr lang="en-GB" sz="2400" dirty="0"/>
              <a:t>Some parents and families feel excluded from the processes around statements of SEN, which they see as impenetrable, bureaucratic and inefficient</a:t>
            </a:r>
          </a:p>
          <a:p>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12F271-9815-46F9-B92D-C08432A700D1}"/>
              </a:ext>
            </a:extLst>
          </p:cNvPr>
          <p:cNvSpPr>
            <a:spLocks noGrp="1"/>
          </p:cNvSpPr>
          <p:nvPr>
            <p:ph idx="1"/>
          </p:nvPr>
        </p:nvSpPr>
        <p:spPr>
          <a:xfrm>
            <a:off x="457200" y="332656"/>
            <a:ext cx="8229600" cy="3917032"/>
          </a:xfrm>
        </p:spPr>
        <p:txBody>
          <a:bodyPr/>
          <a:lstStyle/>
          <a:p>
            <a:r>
              <a:rPr lang="en-GB" sz="2400" dirty="0"/>
              <a:t>Parents also say that even when their child has a statement, if their needs change, or if a condition worsens or improves, the system can be too slow to adapt. </a:t>
            </a:r>
          </a:p>
          <a:p>
            <a:endParaRPr lang="en-GB" sz="2400" dirty="0"/>
          </a:p>
          <a:p>
            <a:r>
              <a:rPr lang="en-GB" sz="2400" dirty="0"/>
              <a:t>For looked after children, the SEN statutory assessment is just one of many assessments, and the separate processes are not well integrated</a:t>
            </a:r>
            <a:r>
              <a:rPr lang="en-GB" dirty="0"/>
              <a:t>.</a:t>
            </a:r>
          </a:p>
          <a:p>
            <a:pPr marL="0" indent="0">
              <a:buNone/>
            </a:pPr>
            <a:endParaRPr lang="en-GB" dirty="0"/>
          </a:p>
          <a:p>
            <a:r>
              <a:rPr lang="en-GB" sz="2400" dirty="0"/>
              <a:t>The current arrangements for disagreement resolution are insufficiently robust to ensure that disagreements are resolved quickly or avoided altogether</a:t>
            </a:r>
          </a:p>
          <a:p>
            <a:r>
              <a:rPr lang="en-GB" sz="2400" dirty="0"/>
              <a:t>                                              (Welsh Government, 2018)</a:t>
            </a:r>
          </a:p>
        </p:txBody>
      </p:sp>
    </p:spTree>
    <p:extLst>
      <p:ext uri="{BB962C8B-B14F-4D97-AF65-F5344CB8AC3E}">
        <p14:creationId xmlns:p14="http://schemas.microsoft.com/office/powerpoint/2010/main" val="94254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29BD6B-F1E3-4ACD-9834-A0AB7FC30BD5}"/>
              </a:ext>
            </a:extLst>
          </p:cNvPr>
          <p:cNvSpPr>
            <a:spLocks noGrp="1"/>
          </p:cNvSpPr>
          <p:nvPr>
            <p:ph type="title"/>
          </p:nvPr>
        </p:nvSpPr>
        <p:spPr/>
        <p:txBody>
          <a:bodyPr/>
          <a:lstStyle/>
          <a:p>
            <a:r>
              <a:rPr lang="en-GB" dirty="0"/>
              <a:t>Basic aims:</a:t>
            </a:r>
          </a:p>
        </p:txBody>
      </p:sp>
      <p:sp>
        <p:nvSpPr>
          <p:cNvPr id="5" name="Content Placeholder 4">
            <a:extLst>
              <a:ext uri="{FF2B5EF4-FFF2-40B4-BE49-F238E27FC236}">
                <a16:creationId xmlns:a16="http://schemas.microsoft.com/office/drawing/2014/main" id="{33FACCB8-7011-40E1-9BA0-2AB2E484674C}"/>
              </a:ext>
            </a:extLst>
          </p:cNvPr>
          <p:cNvSpPr>
            <a:spLocks noGrp="1"/>
          </p:cNvSpPr>
          <p:nvPr>
            <p:ph idx="1"/>
          </p:nvPr>
        </p:nvSpPr>
        <p:spPr/>
        <p:txBody>
          <a:bodyPr/>
          <a:lstStyle/>
          <a:p>
            <a:r>
              <a:rPr lang="en-GB" sz="2400" dirty="0"/>
              <a:t>A 0-25 age range</a:t>
            </a:r>
          </a:p>
          <a:p>
            <a:r>
              <a:rPr lang="en-GB" sz="2400" dirty="0"/>
              <a:t>A unified plan (IDP’s)</a:t>
            </a:r>
          </a:p>
          <a:p>
            <a:r>
              <a:rPr lang="en-GB" sz="2400" dirty="0"/>
              <a:t>Increased participation of children and young people</a:t>
            </a:r>
          </a:p>
          <a:p>
            <a:r>
              <a:rPr lang="en-GB" sz="2400" dirty="0"/>
              <a:t>High aspirations and improved outcomes</a:t>
            </a:r>
          </a:p>
          <a:p>
            <a:r>
              <a:rPr lang="en-GB" sz="2400" dirty="0"/>
              <a:t>A simpler less adversarial system</a:t>
            </a:r>
          </a:p>
          <a:p>
            <a:r>
              <a:rPr lang="en-GB" sz="2400" dirty="0"/>
              <a:t>Avoiding disagreements and earlier disagreement resolution</a:t>
            </a:r>
          </a:p>
          <a:p>
            <a:r>
              <a:rPr lang="en-GB" sz="2400" dirty="0"/>
              <a:t>Clear and consistent right to appeal</a:t>
            </a:r>
          </a:p>
          <a:p>
            <a:endParaRPr lang="en-GB" sz="2400" dirty="0"/>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457799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4F84-1DED-4363-A567-CCD912B1E88E}"/>
              </a:ext>
            </a:extLst>
          </p:cNvPr>
          <p:cNvSpPr>
            <a:spLocks noGrp="1"/>
          </p:cNvSpPr>
          <p:nvPr>
            <p:ph type="title"/>
          </p:nvPr>
        </p:nvSpPr>
        <p:spPr/>
        <p:txBody>
          <a:bodyPr/>
          <a:lstStyle/>
          <a:p>
            <a:r>
              <a:rPr lang="en-GB" dirty="0"/>
              <a:t>Increasing participation of young people</a:t>
            </a:r>
          </a:p>
        </p:txBody>
      </p:sp>
      <p:sp>
        <p:nvSpPr>
          <p:cNvPr id="3" name="Content Placeholder 2">
            <a:extLst>
              <a:ext uri="{FF2B5EF4-FFF2-40B4-BE49-F238E27FC236}">
                <a16:creationId xmlns:a16="http://schemas.microsoft.com/office/drawing/2014/main" id="{F4021791-264F-45BC-B25D-BC9E0BD756AE}"/>
              </a:ext>
            </a:extLst>
          </p:cNvPr>
          <p:cNvSpPr>
            <a:spLocks noGrp="1"/>
          </p:cNvSpPr>
          <p:nvPr>
            <p:ph idx="1"/>
          </p:nvPr>
        </p:nvSpPr>
        <p:spPr/>
        <p:txBody>
          <a:bodyPr/>
          <a:lstStyle/>
          <a:p>
            <a:r>
              <a:rPr lang="en-GB" dirty="0"/>
              <a:t>Young people (up to 40%) are left out of transition planning (</a:t>
            </a:r>
            <a:r>
              <a:rPr lang="en-GB" dirty="0" err="1"/>
              <a:t>Kahene</a:t>
            </a:r>
            <a:r>
              <a:rPr lang="en-GB" dirty="0"/>
              <a:t> et al, 2018)</a:t>
            </a:r>
          </a:p>
          <a:p>
            <a:endParaRPr lang="en-GB" dirty="0"/>
          </a:p>
          <a:p>
            <a:r>
              <a:rPr lang="en-GB" sz="2400" dirty="0"/>
              <a:t>“Solutions should be child-centred. However, decisions are being made when decision makers haven’t even met the child.” </a:t>
            </a:r>
          </a:p>
          <a:p>
            <a:r>
              <a:rPr lang="en-GB" sz="2400" dirty="0"/>
              <a:t>“There is a huge gap between what professionals think is person centred and what is.”   (Children’s Commissioner Wales, 2018 p.15)</a:t>
            </a:r>
          </a:p>
        </p:txBody>
      </p:sp>
    </p:spTree>
    <p:extLst>
      <p:ext uri="{BB962C8B-B14F-4D97-AF65-F5344CB8AC3E}">
        <p14:creationId xmlns:p14="http://schemas.microsoft.com/office/powerpoint/2010/main" val="71234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C8730-41F8-45C6-AE7E-87934A4EE557}"/>
              </a:ext>
            </a:extLst>
          </p:cNvPr>
          <p:cNvSpPr>
            <a:spLocks noGrp="1"/>
          </p:cNvSpPr>
          <p:nvPr>
            <p:ph type="title"/>
          </p:nvPr>
        </p:nvSpPr>
        <p:spPr/>
        <p:txBody>
          <a:bodyPr/>
          <a:lstStyle/>
          <a:p>
            <a:r>
              <a:rPr lang="en-GB" dirty="0"/>
              <a:t>SENTW:</a:t>
            </a:r>
          </a:p>
        </p:txBody>
      </p:sp>
      <p:sp>
        <p:nvSpPr>
          <p:cNvPr id="3" name="Content Placeholder 2">
            <a:extLst>
              <a:ext uri="{FF2B5EF4-FFF2-40B4-BE49-F238E27FC236}">
                <a16:creationId xmlns:a16="http://schemas.microsoft.com/office/drawing/2014/main" id="{95A5E707-5631-4259-B87E-519EC4FE0CE6}"/>
              </a:ext>
            </a:extLst>
          </p:cNvPr>
          <p:cNvSpPr>
            <a:spLocks noGrp="1"/>
          </p:cNvSpPr>
          <p:nvPr>
            <p:ph idx="1"/>
          </p:nvPr>
        </p:nvSpPr>
        <p:spPr/>
        <p:txBody>
          <a:bodyPr/>
          <a:lstStyle/>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=29kCC8Pygms#action=share</a:t>
            </a:r>
            <a:endParaRPr lang="en-GB" dirty="0"/>
          </a:p>
          <a:p>
            <a:endParaRPr lang="en-GB" dirty="0"/>
          </a:p>
          <a:p>
            <a:endParaRPr lang="en-GB" dirty="0"/>
          </a:p>
          <a:p>
            <a:r>
              <a:rPr lang="en-GB" dirty="0" err="1"/>
              <a:t>Aled’s</a:t>
            </a:r>
            <a:r>
              <a:rPr lang="en-GB" dirty="0"/>
              <a:t> story and how the Act will help him</a:t>
            </a:r>
          </a:p>
        </p:txBody>
      </p:sp>
    </p:spTree>
    <p:extLst>
      <p:ext uri="{BB962C8B-B14F-4D97-AF65-F5344CB8AC3E}">
        <p14:creationId xmlns:p14="http://schemas.microsoft.com/office/powerpoint/2010/main" val="3904000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AD8CE-1F8A-4394-B8B5-7BBDBBB04ED4}"/>
              </a:ext>
            </a:extLst>
          </p:cNvPr>
          <p:cNvSpPr>
            <a:spLocks noGrp="1"/>
          </p:cNvSpPr>
          <p:nvPr>
            <p:ph type="title"/>
          </p:nvPr>
        </p:nvSpPr>
        <p:spPr/>
        <p:txBody>
          <a:bodyPr/>
          <a:lstStyle/>
          <a:p>
            <a:r>
              <a:rPr lang="en-GB" dirty="0"/>
              <a:t>You may already have heard of IDP’s…</a:t>
            </a:r>
          </a:p>
        </p:txBody>
      </p:sp>
      <p:sp>
        <p:nvSpPr>
          <p:cNvPr id="3" name="Content Placeholder 2">
            <a:extLst>
              <a:ext uri="{FF2B5EF4-FFF2-40B4-BE49-F238E27FC236}">
                <a16:creationId xmlns:a16="http://schemas.microsoft.com/office/drawing/2014/main" id="{2410D38E-B9D5-407D-B54F-6A82626664C6}"/>
              </a:ext>
            </a:extLst>
          </p:cNvPr>
          <p:cNvSpPr>
            <a:spLocks noGrp="1"/>
          </p:cNvSpPr>
          <p:nvPr>
            <p:ph idx="1"/>
          </p:nvPr>
        </p:nvSpPr>
        <p:spPr/>
        <p:txBody>
          <a:bodyPr/>
          <a:lstStyle/>
          <a:p>
            <a:r>
              <a:rPr lang="en-GB" sz="2400" dirty="0"/>
              <a:t>In 2009, the Welsh Government commissioned four pilot projects in order to explore ways of addressing weaknesses in relation to the planning, coordination and quality assurance of educational provision for children and young people with additional learning needs (ALN). </a:t>
            </a:r>
          </a:p>
          <a:p>
            <a:r>
              <a:rPr lang="en-GB" sz="2400" dirty="0"/>
              <a:t>They trialled the rollout of IDP’s in Carmarthenshire, Flintshire, Torfaen and Bridgend)</a:t>
            </a:r>
          </a:p>
          <a:p>
            <a:endParaRPr lang="en-GB" sz="2400" dirty="0"/>
          </a:p>
          <a:p>
            <a:r>
              <a:rPr lang="en-GB" sz="2400" dirty="0"/>
              <a:t>(See </a:t>
            </a:r>
            <a:r>
              <a:rPr lang="en-GB" sz="2400" dirty="0" err="1"/>
              <a:t>Holtom</a:t>
            </a:r>
            <a:r>
              <a:rPr lang="en-GB" sz="2400" dirty="0"/>
              <a:t> et al, 2012)</a:t>
            </a:r>
          </a:p>
        </p:txBody>
      </p:sp>
    </p:spTree>
    <p:extLst>
      <p:ext uri="{BB962C8B-B14F-4D97-AF65-F5344CB8AC3E}">
        <p14:creationId xmlns:p14="http://schemas.microsoft.com/office/powerpoint/2010/main" val="2979915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2483D-4E26-49D6-9778-D6E6EB9CDE23}"/>
              </a:ext>
            </a:extLst>
          </p:cNvPr>
          <p:cNvSpPr>
            <a:spLocks noGrp="1"/>
          </p:cNvSpPr>
          <p:nvPr>
            <p:ph type="title"/>
          </p:nvPr>
        </p:nvSpPr>
        <p:spPr/>
        <p:txBody>
          <a:bodyPr/>
          <a:lstStyle/>
          <a:p>
            <a:r>
              <a:rPr lang="en-GB" dirty="0"/>
              <a:t>A very rough draft of the code…</a:t>
            </a:r>
          </a:p>
        </p:txBody>
      </p:sp>
      <p:sp>
        <p:nvSpPr>
          <p:cNvPr id="3" name="Content Placeholder 2">
            <a:extLst>
              <a:ext uri="{FF2B5EF4-FFF2-40B4-BE49-F238E27FC236}">
                <a16:creationId xmlns:a16="http://schemas.microsoft.com/office/drawing/2014/main" id="{130446D0-0AAF-4E5F-9281-FA12D268823B}"/>
              </a:ext>
            </a:extLst>
          </p:cNvPr>
          <p:cNvSpPr>
            <a:spLocks noGrp="1"/>
          </p:cNvSpPr>
          <p:nvPr>
            <p:ph idx="1"/>
          </p:nvPr>
        </p:nvSpPr>
        <p:spPr/>
        <p:txBody>
          <a:bodyPr/>
          <a:lstStyle/>
          <a:p>
            <a:r>
              <a:rPr lang="en-GB" dirty="0"/>
              <a:t>A way of showing how it should all work</a:t>
            </a:r>
          </a:p>
          <a:p>
            <a:endParaRPr lang="en-GB" dirty="0"/>
          </a:p>
          <a:p>
            <a:r>
              <a:rPr lang="en-GB" dirty="0">
                <a:hlinkClick r:id="rId2"/>
              </a:rPr>
              <a:t>http://</a:t>
            </a:r>
            <a:r>
              <a:rPr lang="en-GB" dirty="0" err="1">
                <a:hlinkClick r:id="rId2"/>
              </a:rPr>
              <a:t>www.senedd.assembly.wales</a:t>
            </a:r>
            <a:r>
              <a:rPr lang="en-GB" dirty="0">
                <a:hlinkClick r:id="rId2"/>
              </a:rPr>
              <a:t>/documents/s59527/Draft%20Additional%20Learning%20Needs%20Code%20February%202017.pdf</a:t>
            </a:r>
            <a:endParaRPr lang="en-GB" dirty="0"/>
          </a:p>
          <a:p>
            <a:endParaRPr lang="en-GB" dirty="0"/>
          </a:p>
        </p:txBody>
      </p:sp>
    </p:spTree>
    <p:extLst>
      <p:ext uri="{BB962C8B-B14F-4D97-AF65-F5344CB8AC3E}">
        <p14:creationId xmlns:p14="http://schemas.microsoft.com/office/powerpoint/2010/main" val="2843135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BB87-A063-4672-840C-83C0F8DEF32E}"/>
              </a:ext>
            </a:extLst>
          </p:cNvPr>
          <p:cNvSpPr>
            <a:spLocks noGrp="1"/>
          </p:cNvSpPr>
          <p:nvPr>
            <p:ph type="title"/>
          </p:nvPr>
        </p:nvSpPr>
        <p:spPr/>
        <p:txBody>
          <a:bodyPr/>
          <a:lstStyle/>
          <a:p>
            <a:r>
              <a:rPr lang="en-GB" dirty="0"/>
              <a:t>Template IDP</a:t>
            </a:r>
          </a:p>
        </p:txBody>
      </p:sp>
      <p:sp>
        <p:nvSpPr>
          <p:cNvPr id="3" name="Content Placeholder 2">
            <a:extLst>
              <a:ext uri="{FF2B5EF4-FFF2-40B4-BE49-F238E27FC236}">
                <a16:creationId xmlns:a16="http://schemas.microsoft.com/office/drawing/2014/main" id="{776842F7-1E1E-47FF-82D9-836C50B63A27}"/>
              </a:ext>
            </a:extLst>
          </p:cNvPr>
          <p:cNvSpPr>
            <a:spLocks noGrp="1"/>
          </p:cNvSpPr>
          <p:nvPr>
            <p:ph idx="1"/>
          </p:nvPr>
        </p:nvSpPr>
        <p:spPr/>
        <p:txBody>
          <a:bodyPr/>
          <a:lstStyle/>
          <a:p>
            <a:r>
              <a:rPr lang="en-GB" dirty="0">
                <a:hlinkClick r:id="rId2"/>
              </a:rPr>
              <a:t>https://</a:t>
            </a:r>
            <a:r>
              <a:rPr lang="en-GB" dirty="0" err="1">
                <a:hlinkClick r:id="rId2"/>
              </a:rPr>
              <a:t>www.gwynedd.llyw.cymru</a:t>
            </a:r>
            <a:r>
              <a:rPr lang="en-GB" dirty="0">
                <a:hlinkClick r:id="rId2"/>
              </a:rPr>
              <a:t>/</a:t>
            </a:r>
            <a:r>
              <a:rPr lang="en-GB" dirty="0" err="1">
                <a:hlinkClick r:id="rId2"/>
              </a:rPr>
              <a:t>en</a:t>
            </a:r>
            <a:r>
              <a:rPr lang="en-GB" dirty="0">
                <a:hlinkClick r:id="rId2"/>
              </a:rPr>
              <a:t>/Council/Documents---Council/</a:t>
            </a:r>
            <a:r>
              <a:rPr lang="en-GB" dirty="0" err="1">
                <a:hlinkClick r:id="rId2"/>
              </a:rPr>
              <a:t>ADYaCH</a:t>
            </a:r>
            <a:r>
              <a:rPr lang="en-GB" dirty="0">
                <a:hlinkClick r:id="rId2"/>
              </a:rPr>
              <a:t>/New-IDP-Plan.pdf.v12.pdf</a:t>
            </a:r>
            <a:endParaRPr lang="en-GB" dirty="0"/>
          </a:p>
          <a:p>
            <a:endParaRPr lang="en-GB" dirty="0"/>
          </a:p>
          <a:p>
            <a:pPr marL="0" indent="0">
              <a:buNone/>
            </a:pPr>
            <a:endParaRPr lang="en-GB" dirty="0"/>
          </a:p>
        </p:txBody>
      </p:sp>
    </p:spTree>
    <p:extLst>
      <p:ext uri="{BB962C8B-B14F-4D97-AF65-F5344CB8AC3E}">
        <p14:creationId xmlns:p14="http://schemas.microsoft.com/office/powerpoint/2010/main" val="3351683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16E67F-2716-490F-A39D-D7943682A9BF}"/>
              </a:ext>
            </a:extLst>
          </p:cNvPr>
          <p:cNvSpPr>
            <a:spLocks noGrp="1"/>
          </p:cNvSpPr>
          <p:nvPr>
            <p:ph idx="1"/>
          </p:nvPr>
        </p:nvSpPr>
        <p:spPr>
          <a:xfrm>
            <a:off x="457200" y="548680"/>
            <a:ext cx="8229600" cy="3917032"/>
          </a:xfrm>
        </p:spPr>
        <p:txBody>
          <a:bodyPr/>
          <a:lstStyle/>
          <a:p>
            <a:r>
              <a:rPr lang="en-GB" dirty="0"/>
              <a:t>Children’s Commissioner Wales (2018) </a:t>
            </a:r>
            <a:r>
              <a:rPr lang="en-GB" i="1" dirty="0"/>
              <a:t>Don’t Hold Back: Transitions into adulthood for young people with learning disabilities</a:t>
            </a:r>
            <a:r>
              <a:rPr lang="en-GB" dirty="0"/>
              <a:t>. Swansea. </a:t>
            </a:r>
            <a:r>
              <a:rPr lang="en-GB" dirty="0" err="1"/>
              <a:t>Chidlren’s</a:t>
            </a:r>
            <a:r>
              <a:rPr lang="en-GB" dirty="0"/>
              <a:t> Commissioner Wales Office </a:t>
            </a:r>
            <a:r>
              <a:rPr lang="en-GB" dirty="0">
                <a:hlinkClick r:id="rId2"/>
              </a:rPr>
              <a:t>https://</a:t>
            </a:r>
            <a:r>
              <a:rPr lang="en-GB" dirty="0" err="1">
                <a:hlinkClick r:id="rId2"/>
              </a:rPr>
              <a:t>www.childcomwales.org.uk</a:t>
            </a:r>
            <a:r>
              <a:rPr lang="en-GB" dirty="0">
                <a:hlinkClick r:id="rId2"/>
              </a:rPr>
              <a:t>/</a:t>
            </a:r>
            <a:r>
              <a:rPr lang="en-GB" dirty="0" err="1">
                <a:hlinkClick r:id="rId2"/>
              </a:rPr>
              <a:t>wp</a:t>
            </a:r>
            <a:r>
              <a:rPr lang="en-GB" dirty="0">
                <a:hlinkClick r:id="rId2"/>
              </a:rPr>
              <a:t>-content/uploads/2018/07/</a:t>
            </a:r>
            <a:r>
              <a:rPr lang="en-GB" dirty="0" err="1">
                <a:hlinkClick r:id="rId2"/>
              </a:rPr>
              <a:t>Dont</a:t>
            </a:r>
            <a:r>
              <a:rPr lang="en-GB" dirty="0">
                <a:hlinkClick r:id="rId2"/>
              </a:rPr>
              <a:t>-Hold-</a:t>
            </a:r>
            <a:r>
              <a:rPr lang="en-GB" dirty="0" err="1">
                <a:hlinkClick r:id="rId2"/>
              </a:rPr>
              <a:t>Back.pdf</a:t>
            </a:r>
            <a:endParaRPr lang="en-GB" dirty="0"/>
          </a:p>
          <a:p>
            <a:endParaRPr lang="en-GB" dirty="0"/>
          </a:p>
        </p:txBody>
      </p:sp>
    </p:spTree>
    <p:extLst>
      <p:ext uri="{BB962C8B-B14F-4D97-AF65-F5344CB8AC3E}">
        <p14:creationId xmlns:p14="http://schemas.microsoft.com/office/powerpoint/2010/main" val="3940217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003D-719C-4087-8CA0-3998600989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910CC0-47E2-4982-9D82-1E6F62006E38}"/>
              </a:ext>
            </a:extLst>
          </p:cNvPr>
          <p:cNvSpPr>
            <a:spLocks noGrp="1"/>
          </p:cNvSpPr>
          <p:nvPr>
            <p:ph idx="1"/>
          </p:nvPr>
        </p:nvSpPr>
        <p:spPr/>
        <p:txBody>
          <a:bodyPr/>
          <a:lstStyle/>
          <a:p>
            <a:r>
              <a:rPr lang="en-GB" dirty="0" err="1"/>
              <a:t>Holtom</a:t>
            </a:r>
            <a:r>
              <a:rPr lang="en-GB" dirty="0"/>
              <a:t>, D, Lloyd-Jones, S and Watkins, J (2012) Programme of Action Research to Inform Evaluation of the Additional Learning Needs Pilot Developmental Phase: final report. The People and Work Unit. Cardiff. National Assembly for Wales.</a:t>
            </a:r>
          </a:p>
          <a:p>
            <a:r>
              <a:rPr lang="en-GB" dirty="0">
                <a:hlinkClick r:id="rId2"/>
              </a:rPr>
              <a:t>http://</a:t>
            </a:r>
            <a:r>
              <a:rPr lang="en-GB" dirty="0" err="1">
                <a:hlinkClick r:id="rId2"/>
              </a:rPr>
              <a:t>dera.ioe.ac.uk</a:t>
            </a:r>
            <a:r>
              <a:rPr lang="en-GB" dirty="0">
                <a:hlinkClick r:id="rId2"/>
              </a:rPr>
              <a:t>/16170/1/120626learningneedsfinalen.pdf</a:t>
            </a:r>
            <a:endParaRPr lang="en-GB" dirty="0"/>
          </a:p>
          <a:p>
            <a:r>
              <a:rPr lang="en-GB" dirty="0"/>
              <a:t> </a:t>
            </a:r>
          </a:p>
        </p:txBody>
      </p:sp>
    </p:spTree>
    <p:extLst>
      <p:ext uri="{BB962C8B-B14F-4D97-AF65-F5344CB8AC3E}">
        <p14:creationId xmlns:p14="http://schemas.microsoft.com/office/powerpoint/2010/main" val="2670511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B531F-903E-4239-8855-72705C122760}"/>
              </a:ext>
            </a:extLst>
          </p:cNvPr>
          <p:cNvSpPr>
            <a:spLocks noGrp="1"/>
          </p:cNvSpPr>
          <p:nvPr>
            <p:ph idx="1"/>
          </p:nvPr>
        </p:nvSpPr>
        <p:spPr>
          <a:xfrm>
            <a:off x="457200" y="548680"/>
            <a:ext cx="8229600" cy="3917032"/>
          </a:xfrm>
        </p:spPr>
        <p:txBody>
          <a:bodyPr/>
          <a:lstStyle/>
          <a:p>
            <a:r>
              <a:rPr lang="en-GB" dirty="0"/>
              <a:t>Kaehne,A.,</a:t>
            </a:r>
            <a:r>
              <a:rPr lang="en-GB" dirty="0" err="1"/>
              <a:t>Kiernan,J</a:t>
            </a:r>
            <a:r>
              <a:rPr lang="en-GB" dirty="0"/>
              <a:t>, </a:t>
            </a:r>
            <a:r>
              <a:rPr lang="en-GB" dirty="0" err="1"/>
              <a:t>Ridley,J</a:t>
            </a:r>
            <a:r>
              <a:rPr lang="en-GB" dirty="0"/>
              <a:t>, Michelle </a:t>
            </a:r>
            <a:r>
              <a:rPr lang="en-GB" dirty="0" err="1"/>
              <a:t>Maden,M</a:t>
            </a:r>
            <a:r>
              <a:rPr lang="en-GB" dirty="0"/>
              <a:t>, </a:t>
            </a:r>
            <a:r>
              <a:rPr lang="en-GB" dirty="0" err="1"/>
              <a:t>Onochie,D</a:t>
            </a:r>
            <a:r>
              <a:rPr lang="en-GB" dirty="0"/>
              <a:t>,  Pilkington, M (2018)</a:t>
            </a:r>
          </a:p>
          <a:p>
            <a:pPr marL="0" indent="0">
              <a:buNone/>
            </a:pPr>
            <a:r>
              <a:rPr lang="en-GB" i="1" dirty="0"/>
              <a:t>Rapid Review: Transition for young people with learning disabilities in housing, social care, and health care, education/training, and employment</a:t>
            </a:r>
            <a:r>
              <a:rPr lang="en-GB" dirty="0"/>
              <a:t>. Evidence Based Practice Research Centre. Edgehill University. </a:t>
            </a:r>
            <a:r>
              <a:rPr lang="en-GB" dirty="0">
                <a:hlinkClick r:id="rId2"/>
              </a:rPr>
              <a:t>https://</a:t>
            </a:r>
            <a:r>
              <a:rPr lang="en-GB" dirty="0" err="1">
                <a:hlinkClick r:id="rId2"/>
              </a:rPr>
              <a:t>www.edgehill.ac.uk</a:t>
            </a:r>
            <a:r>
              <a:rPr lang="en-GB" dirty="0">
                <a:hlinkClick r:id="rId2"/>
              </a:rPr>
              <a:t>/</a:t>
            </a:r>
            <a:r>
              <a:rPr lang="en-GB" dirty="0" err="1">
                <a:hlinkClick r:id="rId2"/>
              </a:rPr>
              <a:t>eprc</a:t>
            </a:r>
            <a:r>
              <a:rPr lang="en-GB" dirty="0">
                <a:hlinkClick r:id="rId2"/>
              </a:rPr>
              <a:t>/files/2018/07/CCfW-final-report-04072018.pdf</a:t>
            </a:r>
            <a:endParaRPr lang="en-GB" dirty="0"/>
          </a:p>
          <a:p>
            <a:pPr marL="0" indent="0">
              <a:buNone/>
            </a:pPr>
            <a:endParaRPr lang="en-GB" dirty="0"/>
          </a:p>
        </p:txBody>
      </p:sp>
    </p:spTree>
    <p:extLst>
      <p:ext uri="{BB962C8B-B14F-4D97-AF65-F5344CB8AC3E}">
        <p14:creationId xmlns:p14="http://schemas.microsoft.com/office/powerpoint/2010/main" val="3180679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51929-FC3C-488D-B03E-A01F5506F733}"/>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E28FB4A1-A7BD-47C5-8383-10A0144517F8}"/>
              </a:ext>
            </a:extLst>
          </p:cNvPr>
          <p:cNvSpPr>
            <a:spLocks noGrp="1"/>
          </p:cNvSpPr>
          <p:nvPr>
            <p:ph idx="1"/>
          </p:nvPr>
        </p:nvSpPr>
        <p:spPr>
          <a:xfrm>
            <a:off x="457200" y="846138"/>
            <a:ext cx="8229600" cy="3917032"/>
          </a:xfrm>
        </p:spPr>
        <p:txBody>
          <a:bodyPr/>
          <a:lstStyle/>
          <a:p>
            <a:r>
              <a:rPr lang="en-GB" dirty="0"/>
              <a:t>Welsh Government (2018). </a:t>
            </a:r>
            <a:r>
              <a:rPr lang="en-GB" i="1" dirty="0"/>
              <a:t>Additional Learning Needs and Education Tribunal (Wales) Act (2018) Explanatory memorandum</a:t>
            </a:r>
            <a:r>
              <a:rPr lang="en-GB" dirty="0"/>
              <a:t>. January 2018. </a:t>
            </a:r>
            <a:r>
              <a:rPr lang="en-GB" dirty="0">
                <a:hlinkClick r:id="rId2"/>
              </a:rPr>
              <a:t>https://</a:t>
            </a:r>
            <a:r>
              <a:rPr lang="en-GB" dirty="0" err="1">
                <a:hlinkClick r:id="rId2"/>
              </a:rPr>
              <a:t>beta.gov.wales</a:t>
            </a:r>
            <a:r>
              <a:rPr lang="en-GB" dirty="0">
                <a:hlinkClick r:id="rId2"/>
              </a:rPr>
              <a:t>/sites/default/files/publications/2018-04/additional-learning-needs-and-education-tribunal-wales-act-2018-explanatory-memorandum.pdf</a:t>
            </a:r>
            <a:endParaRPr lang="en-GB" dirty="0"/>
          </a:p>
          <a:p>
            <a:endParaRPr lang="en-GB" dirty="0"/>
          </a:p>
        </p:txBody>
      </p:sp>
    </p:spTree>
    <p:extLst>
      <p:ext uri="{BB962C8B-B14F-4D97-AF65-F5344CB8AC3E}">
        <p14:creationId xmlns:p14="http://schemas.microsoft.com/office/powerpoint/2010/main" val="4068613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100</TotalTime>
  <Words>1780</Words>
  <Application>Microsoft Office PowerPoint</Application>
  <PresentationFormat>On-screen Show (4:3)</PresentationFormat>
  <Paragraphs>102</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ＭＳ Ｐゴシック</vt:lpstr>
      <vt:lpstr>Arial</vt:lpstr>
      <vt:lpstr>Myriad Pro</vt:lpstr>
      <vt:lpstr>Times</vt:lpstr>
      <vt:lpstr>20140311PresentationUWTSDTemplate</vt:lpstr>
      <vt:lpstr>The Additional Learning Needs and Education Tribunal Act (Wales) (2018) (ALNET, 2018)</vt:lpstr>
      <vt:lpstr>PowerPoint Presentation</vt:lpstr>
      <vt:lpstr>The Act creates</vt:lpstr>
      <vt:lpstr>PowerPoint Presentation</vt:lpstr>
      <vt:lpstr>PowerPoint Presentation</vt:lpstr>
      <vt:lpstr>Why? Identified problems </vt:lpstr>
      <vt:lpstr>PowerPoint Presentation</vt:lpstr>
      <vt:lpstr>PowerPoint Presentation</vt:lpstr>
      <vt:lpstr>PowerPoint Presentation</vt:lpstr>
      <vt:lpstr>Basic aims:</vt:lpstr>
      <vt:lpstr>Increasing participation of young people</vt:lpstr>
      <vt:lpstr>SENTW:</vt:lpstr>
      <vt:lpstr>You may already have heard of IDP’s…</vt:lpstr>
      <vt:lpstr>A very rough draft of the code…</vt:lpstr>
      <vt:lpstr>Template IDP</vt:lpstr>
      <vt:lpstr>PowerPoint Presentation</vt:lpstr>
      <vt:lpstr>PowerPoint Presentation</vt:lpstr>
      <vt:lpstr>PowerPoint Presentation</vt:lpstr>
      <vt:lpstr>   </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Additional Learning Needs and Education Tribunal Act (Wales) (2018)</dc:title>
  <dc:creator>Jessica Pitman (1503004)</dc:creator>
  <cp:keywords>templed, dempled, thempled, powerpoint, bwrdd, fwrdd, iaith, cymraeg, gymraeg, chymraeg, cyflwyniadau, gyflwyniadau, chyflwyniadau, delwedd, ddelwedd,</cp:keywords>
  <cp:lastModifiedBy>Jessica Pitman (1503004)</cp:lastModifiedBy>
  <cp:revision>10</cp:revision>
  <dcterms:created xsi:type="dcterms:W3CDTF">2018-10-24T17:57:09Z</dcterms:created>
  <dcterms:modified xsi:type="dcterms:W3CDTF">2018-10-24T19:37:25Z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