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2935" autoAdjust="0"/>
  </p:normalViewPr>
  <p:slideViewPr>
    <p:cSldViewPr snapToGrid="0" snapToObjects="1">
      <p:cViewPr varScale="1">
        <p:scale>
          <a:sx n="66" d="100"/>
          <a:sy n="66" d="100"/>
        </p:scale>
        <p:origin x="319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2995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 /><Relationship Id="rId13" Type="http://schemas.openxmlformats.org/officeDocument/2006/relationships/image" Target="../media/image11.png" /><Relationship Id="rId3" Type="http://schemas.openxmlformats.org/officeDocument/2006/relationships/image" Target="../media/image1.png" /><Relationship Id="rId7" Type="http://schemas.openxmlformats.org/officeDocument/2006/relationships/image" Target="../media/image5.png" /><Relationship Id="rId12" Type="http://schemas.openxmlformats.org/officeDocument/2006/relationships/image" Target="../media/image10.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4.png" /><Relationship Id="rId11" Type="http://schemas.openxmlformats.org/officeDocument/2006/relationships/image" Target="../media/image9.png" /><Relationship Id="rId5" Type="http://schemas.openxmlformats.org/officeDocument/2006/relationships/image" Target="../media/image3.png" /><Relationship Id="rId15" Type="http://schemas.openxmlformats.org/officeDocument/2006/relationships/image" Target="../media/image13.png" /><Relationship Id="rId10" Type="http://schemas.openxmlformats.org/officeDocument/2006/relationships/image" Target="../media/image8.png" /><Relationship Id="rId4" Type="http://schemas.openxmlformats.org/officeDocument/2006/relationships/image" Target="../media/image2.png" /><Relationship Id="rId9" Type="http://schemas.openxmlformats.org/officeDocument/2006/relationships/image" Target="../media/image7.png" /><Relationship Id="rId14" Type="http://schemas.openxmlformats.org/officeDocument/2006/relationships/image" Target="../media/image12.png"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562088" cy="1207008"/>
          </a:xfrm>
          <a:prstGeom prst="rect">
            <a:avLst/>
          </a:prstGeom>
          <a:solidFill>
            <a:srgbClr val="1F4B4B"/>
          </a:solidFill>
          <a:ln/>
        </p:spPr>
        <p:txBody>
          <a:bodyPr/>
          <a:lstStyle/>
          <a:p>
            <a:r>
              <a:rPr lang="en-US" dirty="0"/>
              <a:t>BELINDA</a:t>
            </a:r>
          </a:p>
          <a:p>
            <a:r>
              <a:rPr lang="en-US" dirty="0"/>
              <a:t>MATEMBE</a:t>
            </a:r>
          </a:p>
          <a:p>
            <a:r>
              <a:rPr lang="en-US" dirty="0"/>
              <a:t>STS NBR</a:t>
            </a:r>
          </a:p>
          <a:p>
            <a:r>
              <a:rPr lang="en-US" dirty="0"/>
              <a:t>2313066</a:t>
            </a:r>
          </a:p>
          <a:p>
            <a:endParaRPr lang="en-US" dirty="0"/>
          </a:p>
        </p:txBody>
      </p:sp>
      <p:sp>
        <p:nvSpPr>
          <p:cNvPr id="3" name="Text 1"/>
          <p:cNvSpPr/>
          <p:nvPr/>
        </p:nvSpPr>
        <p:spPr>
          <a:xfrm>
            <a:off x="292608" y="221488"/>
            <a:ext cx="6976872" cy="50292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CARE, EMPOWERMENT &amp; SUPPORT OF OLDER PEOPLE   BMHP6027</a:t>
            </a:r>
            <a:endParaRPr lang="en-US" sz="2800" dirty="0"/>
          </a:p>
        </p:txBody>
      </p:sp>
      <p:sp>
        <p:nvSpPr>
          <p:cNvPr id="4" name="Text 2"/>
          <p:cNvSpPr/>
          <p:nvPr/>
        </p:nvSpPr>
        <p:spPr>
          <a:xfrm>
            <a:off x="292608" y="850392"/>
            <a:ext cx="6976872" cy="310896"/>
          </a:xfrm>
          <a:prstGeom prst="rect">
            <a:avLst/>
          </a:prstGeom>
          <a:noFill/>
          <a:ln/>
        </p:spPr>
        <p:txBody>
          <a:bodyPr wrap="square" lIns="0" tIns="0" rIns="0" bIns="0" rtlCol="0" anchor="ctr"/>
          <a:lstStyle/>
          <a:p>
            <a:pPr marL="0" indent="0" algn="ctr">
              <a:buNone/>
            </a:pPr>
            <a:r>
              <a:rPr lang="en-US" sz="1250" i="1" dirty="0">
                <a:solidFill>
                  <a:srgbClr val="CFE3DD"/>
                </a:solidFill>
                <a:latin typeface="Calibri" pitchFamily="34" charset="0"/>
                <a:ea typeface="Calibri" pitchFamily="34" charset="-122"/>
                <a:cs typeface="Calibri" pitchFamily="34" charset="-120"/>
              </a:rPr>
              <a:t>A Critical Evaluation of UK Services, Interventions &amp; Emerging Technologies</a:t>
            </a:r>
            <a:endParaRPr lang="en-US" sz="1250" dirty="0"/>
          </a:p>
        </p:txBody>
      </p:sp>
      <p:sp>
        <p:nvSpPr>
          <p:cNvPr id="6" name="Text 4"/>
          <p:cNvSpPr/>
          <p:nvPr/>
        </p:nvSpPr>
        <p:spPr>
          <a:xfrm>
            <a:off x="292608" y="1264920"/>
            <a:ext cx="6976872" cy="438912"/>
          </a:xfrm>
          <a:prstGeom prst="rect">
            <a:avLst/>
          </a:prstGeom>
          <a:noFill/>
          <a:ln/>
        </p:spPr>
        <p:txBody>
          <a:bodyPr wrap="square" lIns="0" tIns="0" rIns="0" bIns="0" rtlCol="0" anchor="t"/>
          <a:lstStyle/>
          <a:p>
            <a:pPr marL="0" indent="0" algn="l">
              <a:lnSpc>
                <a:spcPct val="105000"/>
              </a:lnSpc>
              <a:buNone/>
            </a:pPr>
            <a:r>
              <a:rPr lang="en-US" sz="1050" b="1" dirty="0">
                <a:solidFill>
                  <a:srgbClr val="1B2B2B"/>
                </a:solidFill>
                <a:latin typeface="Calibri" pitchFamily="34" charset="0"/>
                <a:ea typeface="Calibri" pitchFamily="34" charset="-122"/>
                <a:cs typeface="Calibri" pitchFamily="34" charset="-120"/>
              </a:rPr>
              <a:t>Introduction: </a:t>
            </a:r>
            <a:r>
              <a:rPr lang="en-US" sz="930" dirty="0">
                <a:solidFill>
                  <a:srgbClr val="1B2B2B"/>
                </a:solidFill>
                <a:latin typeface="Calibri" pitchFamily="34" charset="0"/>
                <a:ea typeface="Calibri" pitchFamily="34" charset="-122"/>
                <a:cs typeface="Calibri" pitchFamily="34" charset="-120"/>
              </a:rPr>
              <a:t>Older people often experience interconnected physical, psychological and social needs that require coordinated, person-centred care to maintain independence, dignity and functional ability. UK integrated systems aim to meet these needs, but workforce pressures, ageing populations, health inequalities and digital exclusion continue to shape outcomes </a:t>
            </a:r>
            <a:r>
              <a:rPr lang="en-US" sz="930" i="1" dirty="0">
                <a:solidFill>
                  <a:srgbClr val="4A5A5A"/>
                </a:solidFill>
                <a:latin typeface="Calibri" pitchFamily="34" charset="0"/>
                <a:ea typeface="Calibri" pitchFamily="34" charset="-122"/>
                <a:cs typeface="Calibri" pitchFamily="34" charset="-120"/>
              </a:rPr>
              <a:t>(Lucke et al., 2022; Goodwin et al., 2023).</a:t>
            </a:r>
            <a:endParaRPr lang="en-US" sz="930" dirty="0"/>
          </a:p>
        </p:txBody>
      </p:sp>
      <p:sp>
        <p:nvSpPr>
          <p:cNvPr id="7" name="Shape 5"/>
          <p:cNvSpPr/>
          <p:nvPr/>
        </p:nvSpPr>
        <p:spPr>
          <a:xfrm>
            <a:off x="292608" y="1773936"/>
            <a:ext cx="237744" cy="237744"/>
          </a:xfrm>
          <a:prstGeom prst="ellipse">
            <a:avLst/>
          </a:prstGeom>
          <a:solidFill>
            <a:srgbClr val="D98C3D"/>
          </a:solidFill>
          <a:ln/>
        </p:spPr>
      </p:sp>
      <p:sp>
        <p:nvSpPr>
          <p:cNvPr id="8" name="Text 6"/>
          <p:cNvSpPr/>
          <p:nvPr/>
        </p:nvSpPr>
        <p:spPr>
          <a:xfrm>
            <a:off x="292608" y="1773936"/>
            <a:ext cx="237744" cy="23774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a:t>
            </a:r>
            <a:endParaRPr lang="en-US" sz="1100" dirty="0"/>
          </a:p>
        </p:txBody>
      </p:sp>
      <p:sp>
        <p:nvSpPr>
          <p:cNvPr id="9" name="Text 7"/>
          <p:cNvSpPr/>
          <p:nvPr/>
        </p:nvSpPr>
        <p:spPr>
          <a:xfrm>
            <a:off x="621792" y="1755648"/>
            <a:ext cx="6647688" cy="274320"/>
          </a:xfrm>
          <a:prstGeom prst="rect">
            <a:avLst/>
          </a:prstGeom>
          <a:noFill/>
          <a:ln/>
        </p:spPr>
        <p:txBody>
          <a:bodyPr wrap="square" lIns="0" tIns="0" rIns="0" bIns="0" rtlCol="0" anchor="ctr"/>
          <a:lstStyle/>
          <a:p>
            <a:pPr marL="0" indent="0" algn="l">
              <a:buNone/>
            </a:pPr>
            <a:r>
              <a:rPr lang="en-US" sz="1350" b="1" dirty="0">
                <a:solidFill>
                  <a:srgbClr val="1F4B4B"/>
                </a:solidFill>
                <a:latin typeface="Cambria" pitchFamily="34" charset="0"/>
                <a:ea typeface="Cambria" pitchFamily="34" charset="-122"/>
                <a:cs typeface="Cambria" pitchFamily="34" charset="-120"/>
              </a:rPr>
              <a:t>Critical Evaluation of Care, Empowerment and Support Needs</a:t>
            </a:r>
            <a:endParaRPr lang="en-US" sz="1350" dirty="0"/>
          </a:p>
        </p:txBody>
      </p:sp>
      <p:sp>
        <p:nvSpPr>
          <p:cNvPr id="10" name="Shape 8"/>
          <p:cNvSpPr/>
          <p:nvPr/>
        </p:nvSpPr>
        <p:spPr>
          <a:xfrm>
            <a:off x="292608" y="2029968"/>
            <a:ext cx="2231136" cy="1627632"/>
          </a:xfrm>
          <a:prstGeom prst="roundRect">
            <a:avLst>
              <a:gd name="adj" fmla="val 3933"/>
            </a:avLst>
          </a:prstGeom>
          <a:solidFill>
            <a:srgbClr val="EEF5F3"/>
          </a:solidFill>
          <a:ln/>
          <a:effectLst>
            <a:outerShdw blurRad="63500" dist="19050" dir="5400000" algn="bl" rotWithShape="0">
              <a:srgbClr val="000000">
                <a:alpha val="10000"/>
              </a:srgbClr>
            </a:outerShdw>
          </a:effectLst>
        </p:spPr>
      </p:sp>
      <p:sp>
        <p:nvSpPr>
          <p:cNvPr id="11" name="Shape 9"/>
          <p:cNvSpPr/>
          <p:nvPr/>
        </p:nvSpPr>
        <p:spPr>
          <a:xfrm>
            <a:off x="411480" y="2148840"/>
            <a:ext cx="329184" cy="329184"/>
          </a:xfrm>
          <a:prstGeom prst="ellipse">
            <a:avLst/>
          </a:prstGeom>
          <a:solidFill>
            <a:srgbClr val="2D6A6A"/>
          </a:solidFill>
          <a:ln/>
        </p:spPr>
      </p:sp>
      <p:pic>
        <p:nvPicPr>
          <p:cNvPr id="12" name="Image 0" descr="icon_walking.png"/>
          <p:cNvPicPr>
            <a:picLocks noChangeAspect="1"/>
          </p:cNvPicPr>
          <p:nvPr/>
        </p:nvPicPr>
        <p:blipFill>
          <a:blip r:embed="rId3"/>
          <a:stretch>
            <a:fillRect/>
          </a:stretch>
        </p:blipFill>
        <p:spPr>
          <a:xfrm>
            <a:off x="480060" y="2217420"/>
            <a:ext cx="192024" cy="192024"/>
          </a:xfrm>
          <a:prstGeom prst="rect">
            <a:avLst/>
          </a:prstGeom>
        </p:spPr>
      </p:pic>
      <p:sp>
        <p:nvSpPr>
          <p:cNvPr id="13" name="Text 10"/>
          <p:cNvSpPr/>
          <p:nvPr/>
        </p:nvSpPr>
        <p:spPr>
          <a:xfrm>
            <a:off x="822960" y="2121408"/>
            <a:ext cx="1591056" cy="384048"/>
          </a:xfrm>
          <a:prstGeom prst="rect">
            <a:avLst/>
          </a:prstGeom>
          <a:noFill/>
          <a:ln/>
        </p:spPr>
        <p:txBody>
          <a:bodyPr wrap="square" lIns="0" tIns="0" rIns="0" bIns="0" rtlCol="0" anchor="ctr"/>
          <a:lstStyle/>
          <a:p>
            <a:pPr marL="0" indent="0" algn="l">
              <a:lnSpc>
                <a:spcPct val="95000"/>
              </a:lnSpc>
              <a:buNone/>
            </a:pPr>
            <a:r>
              <a:rPr lang="en-US" sz="1050" b="1" dirty="0">
                <a:solidFill>
                  <a:srgbClr val="1F4B4B"/>
                </a:solidFill>
                <a:latin typeface="Calibri" pitchFamily="34" charset="0"/>
                <a:ea typeface="Calibri" pitchFamily="34" charset="-122"/>
                <a:cs typeface="Calibri" pitchFamily="34" charset="-120"/>
              </a:rPr>
              <a:t>Functional Ability &amp; Physical Health</a:t>
            </a:r>
            <a:endParaRPr lang="en-US" sz="1050" dirty="0"/>
          </a:p>
        </p:txBody>
      </p:sp>
      <p:sp>
        <p:nvSpPr>
          <p:cNvPr id="14" name="Text 11"/>
          <p:cNvSpPr/>
          <p:nvPr/>
        </p:nvSpPr>
        <p:spPr>
          <a:xfrm>
            <a:off x="438912" y="2560320"/>
            <a:ext cx="1938528" cy="1005840"/>
          </a:xfrm>
          <a:prstGeom prst="rect">
            <a:avLst/>
          </a:prstGeom>
          <a:noFill/>
          <a:ln/>
        </p:spPr>
        <p:txBody>
          <a:bodyPr wrap="square" lIns="0" tIns="0" rIns="0" bIns="0" rtlCol="0" anchor="t"/>
          <a:lstStyle/>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Structured activity reduces mobility decline &amp; supports independence (Stathi et al., 2022)</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Fracture rehabilitation aids recovery; access is unequal (Forde et al., 2025)</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Malnutrition is under-identified, raising frailty &amp; mortality risk (Dent et al., 2023)</a:t>
            </a:r>
            <a:endParaRPr lang="en-US" sz="800" dirty="0"/>
          </a:p>
        </p:txBody>
      </p:sp>
      <p:sp>
        <p:nvSpPr>
          <p:cNvPr id="15" name="Shape 12"/>
          <p:cNvSpPr/>
          <p:nvPr/>
        </p:nvSpPr>
        <p:spPr>
          <a:xfrm>
            <a:off x="2665476" y="2029968"/>
            <a:ext cx="2231136" cy="1627632"/>
          </a:xfrm>
          <a:prstGeom prst="roundRect">
            <a:avLst>
              <a:gd name="adj" fmla="val 3933"/>
            </a:avLst>
          </a:prstGeom>
          <a:solidFill>
            <a:srgbClr val="EEF5F3"/>
          </a:solidFill>
          <a:ln/>
          <a:effectLst>
            <a:outerShdw blurRad="63500" dist="19050" dir="5400000" algn="bl" rotWithShape="0">
              <a:srgbClr val="000000">
                <a:alpha val="10000"/>
              </a:srgbClr>
            </a:outerShdw>
          </a:effectLst>
        </p:spPr>
      </p:sp>
      <p:sp>
        <p:nvSpPr>
          <p:cNvPr id="16" name="Shape 13"/>
          <p:cNvSpPr/>
          <p:nvPr/>
        </p:nvSpPr>
        <p:spPr>
          <a:xfrm>
            <a:off x="2784348" y="2148840"/>
            <a:ext cx="329184" cy="329184"/>
          </a:xfrm>
          <a:prstGeom prst="ellipse">
            <a:avLst/>
          </a:prstGeom>
          <a:solidFill>
            <a:srgbClr val="2D6A6A"/>
          </a:solidFill>
          <a:ln/>
        </p:spPr>
      </p:sp>
      <p:pic>
        <p:nvPicPr>
          <p:cNvPr id="17" name="Image 1" descr="icon_brain.png"/>
          <p:cNvPicPr>
            <a:picLocks noChangeAspect="1"/>
          </p:cNvPicPr>
          <p:nvPr/>
        </p:nvPicPr>
        <p:blipFill>
          <a:blip r:embed="rId4"/>
          <a:stretch>
            <a:fillRect/>
          </a:stretch>
        </p:blipFill>
        <p:spPr>
          <a:xfrm>
            <a:off x="2852928" y="2217420"/>
            <a:ext cx="192024" cy="192024"/>
          </a:xfrm>
          <a:prstGeom prst="rect">
            <a:avLst/>
          </a:prstGeom>
        </p:spPr>
      </p:pic>
      <p:sp>
        <p:nvSpPr>
          <p:cNvPr id="18" name="Text 14"/>
          <p:cNvSpPr/>
          <p:nvPr/>
        </p:nvSpPr>
        <p:spPr>
          <a:xfrm>
            <a:off x="3195828" y="2121408"/>
            <a:ext cx="1591056" cy="384048"/>
          </a:xfrm>
          <a:prstGeom prst="rect">
            <a:avLst/>
          </a:prstGeom>
          <a:noFill/>
          <a:ln/>
        </p:spPr>
        <p:txBody>
          <a:bodyPr wrap="square" lIns="0" tIns="0" rIns="0" bIns="0" rtlCol="0" anchor="ctr"/>
          <a:lstStyle/>
          <a:p>
            <a:pPr marL="0" indent="0" algn="l">
              <a:lnSpc>
                <a:spcPct val="95000"/>
              </a:lnSpc>
              <a:buNone/>
            </a:pPr>
            <a:r>
              <a:rPr lang="en-US" sz="1050" b="1" dirty="0">
                <a:solidFill>
                  <a:srgbClr val="1F4B4B"/>
                </a:solidFill>
                <a:latin typeface="Calibri" pitchFamily="34" charset="0"/>
                <a:ea typeface="Calibri" pitchFamily="34" charset="-122"/>
                <a:cs typeface="Calibri" pitchFamily="34" charset="-120"/>
              </a:rPr>
              <a:t>Mental Health &amp; Empowerment</a:t>
            </a:r>
            <a:endParaRPr lang="en-US" sz="1050" dirty="0"/>
          </a:p>
        </p:txBody>
      </p:sp>
      <p:sp>
        <p:nvSpPr>
          <p:cNvPr id="19" name="Text 15"/>
          <p:cNvSpPr/>
          <p:nvPr/>
        </p:nvSpPr>
        <p:spPr>
          <a:xfrm>
            <a:off x="2811780" y="2560320"/>
            <a:ext cx="1938528" cy="1005840"/>
          </a:xfrm>
          <a:prstGeom prst="rect">
            <a:avLst/>
          </a:prstGeom>
          <a:noFill/>
          <a:ln/>
        </p:spPr>
        <p:txBody>
          <a:bodyPr wrap="square" lIns="0" tIns="0" rIns="0" bIns="0" rtlCol="0" anchor="t"/>
          <a:lstStyle/>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Depression, anxiety &amp; cognitive impairment reduce independence; fragmented services delay support (Reynolds et al., 2022)</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Diabetes self-management limited by health literacy &amp; digital exclusion (ADA, 2023)</a:t>
            </a:r>
            <a:endParaRPr lang="en-US" sz="800" dirty="0"/>
          </a:p>
        </p:txBody>
      </p:sp>
      <p:sp>
        <p:nvSpPr>
          <p:cNvPr id="20" name="Shape 16"/>
          <p:cNvSpPr/>
          <p:nvPr/>
        </p:nvSpPr>
        <p:spPr>
          <a:xfrm>
            <a:off x="5038344" y="2029968"/>
            <a:ext cx="2231136" cy="1627632"/>
          </a:xfrm>
          <a:prstGeom prst="roundRect">
            <a:avLst>
              <a:gd name="adj" fmla="val 3933"/>
            </a:avLst>
          </a:prstGeom>
          <a:solidFill>
            <a:srgbClr val="EEF5F3"/>
          </a:solidFill>
          <a:ln/>
          <a:effectLst>
            <a:outerShdw blurRad="63500" dist="19050" dir="5400000" algn="bl" rotWithShape="0">
              <a:srgbClr val="000000">
                <a:alpha val="10000"/>
              </a:srgbClr>
            </a:outerShdw>
          </a:effectLst>
        </p:spPr>
      </p:sp>
      <p:sp>
        <p:nvSpPr>
          <p:cNvPr id="21" name="Shape 17"/>
          <p:cNvSpPr/>
          <p:nvPr/>
        </p:nvSpPr>
        <p:spPr>
          <a:xfrm>
            <a:off x="5157216" y="2148840"/>
            <a:ext cx="329184" cy="329184"/>
          </a:xfrm>
          <a:prstGeom prst="ellipse">
            <a:avLst/>
          </a:prstGeom>
          <a:solidFill>
            <a:srgbClr val="2D6A6A"/>
          </a:solidFill>
          <a:ln/>
        </p:spPr>
      </p:sp>
      <p:pic>
        <p:nvPicPr>
          <p:cNvPr id="22" name="Image 2" descr="icon_users.png"/>
          <p:cNvPicPr>
            <a:picLocks noChangeAspect="1"/>
          </p:cNvPicPr>
          <p:nvPr/>
        </p:nvPicPr>
        <p:blipFill>
          <a:blip r:embed="rId5"/>
          <a:stretch>
            <a:fillRect/>
          </a:stretch>
        </p:blipFill>
        <p:spPr>
          <a:xfrm>
            <a:off x="5225796" y="2217420"/>
            <a:ext cx="192024" cy="192024"/>
          </a:xfrm>
          <a:prstGeom prst="rect">
            <a:avLst/>
          </a:prstGeom>
        </p:spPr>
      </p:pic>
      <p:sp>
        <p:nvSpPr>
          <p:cNvPr id="23" name="Text 18"/>
          <p:cNvSpPr/>
          <p:nvPr/>
        </p:nvSpPr>
        <p:spPr>
          <a:xfrm>
            <a:off x="5568696" y="2121408"/>
            <a:ext cx="1591056" cy="384048"/>
          </a:xfrm>
          <a:prstGeom prst="rect">
            <a:avLst/>
          </a:prstGeom>
          <a:noFill/>
          <a:ln/>
        </p:spPr>
        <p:txBody>
          <a:bodyPr wrap="square" lIns="0" tIns="0" rIns="0" bIns="0" rtlCol="0" anchor="ctr"/>
          <a:lstStyle/>
          <a:p>
            <a:pPr marL="0" indent="0" algn="l">
              <a:lnSpc>
                <a:spcPct val="95000"/>
              </a:lnSpc>
              <a:buNone/>
            </a:pPr>
            <a:r>
              <a:rPr lang="en-US" sz="1050" b="1" dirty="0">
                <a:solidFill>
                  <a:srgbClr val="1F4B4B"/>
                </a:solidFill>
                <a:latin typeface="Calibri" pitchFamily="34" charset="0"/>
                <a:ea typeface="Calibri" pitchFamily="34" charset="-122"/>
                <a:cs typeface="Calibri" pitchFamily="34" charset="-120"/>
              </a:rPr>
              <a:t>Social Wellbeing &amp; Support</a:t>
            </a:r>
            <a:endParaRPr lang="en-US" sz="1050" dirty="0"/>
          </a:p>
        </p:txBody>
      </p:sp>
      <p:sp>
        <p:nvSpPr>
          <p:cNvPr id="24" name="Text 19"/>
          <p:cNvSpPr/>
          <p:nvPr/>
        </p:nvSpPr>
        <p:spPr>
          <a:xfrm>
            <a:off x="5184648" y="2560320"/>
            <a:ext cx="1938528" cy="1005840"/>
          </a:xfrm>
          <a:prstGeom prst="rect">
            <a:avLst/>
          </a:prstGeom>
          <a:noFill/>
          <a:ln/>
        </p:spPr>
        <p:txBody>
          <a:bodyPr wrap="square" lIns="0" tIns="0" rIns="0" bIns="0" rtlCol="0" anchor="t"/>
          <a:lstStyle/>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Social prescribing eases loneliness, depending on local resources (Percival et al., 2022; Hussain et al., 2023)</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Family carers sustain independence but face strain &amp; limited support (Michaels et al., 2022)</a:t>
            </a:r>
            <a:endParaRPr lang="en-US" sz="800" dirty="0"/>
          </a:p>
        </p:txBody>
      </p:sp>
      <p:sp>
        <p:nvSpPr>
          <p:cNvPr id="25" name="Shape 20"/>
          <p:cNvSpPr/>
          <p:nvPr/>
        </p:nvSpPr>
        <p:spPr>
          <a:xfrm>
            <a:off x="292608" y="3785616"/>
            <a:ext cx="237744" cy="237744"/>
          </a:xfrm>
          <a:prstGeom prst="ellipse">
            <a:avLst/>
          </a:prstGeom>
          <a:solidFill>
            <a:srgbClr val="D98C3D"/>
          </a:solidFill>
          <a:ln/>
        </p:spPr>
      </p:sp>
      <p:sp>
        <p:nvSpPr>
          <p:cNvPr id="26" name="Text 21"/>
          <p:cNvSpPr/>
          <p:nvPr/>
        </p:nvSpPr>
        <p:spPr>
          <a:xfrm>
            <a:off x="292608" y="3785616"/>
            <a:ext cx="237744" cy="23774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2</a:t>
            </a:r>
            <a:endParaRPr lang="en-US" sz="1100" dirty="0"/>
          </a:p>
        </p:txBody>
      </p:sp>
      <p:sp>
        <p:nvSpPr>
          <p:cNvPr id="27" name="Text 22"/>
          <p:cNvSpPr/>
          <p:nvPr/>
        </p:nvSpPr>
        <p:spPr>
          <a:xfrm>
            <a:off x="621792" y="3767328"/>
            <a:ext cx="6647688" cy="274320"/>
          </a:xfrm>
          <a:prstGeom prst="rect">
            <a:avLst/>
          </a:prstGeom>
          <a:noFill/>
          <a:ln/>
        </p:spPr>
        <p:txBody>
          <a:bodyPr wrap="square" lIns="0" tIns="0" rIns="0" bIns="0" rtlCol="0" anchor="ctr"/>
          <a:lstStyle/>
          <a:p>
            <a:pPr marL="0" indent="0" algn="l">
              <a:buNone/>
            </a:pPr>
            <a:r>
              <a:rPr lang="en-US" sz="1350" b="1" dirty="0">
                <a:solidFill>
                  <a:srgbClr val="1F4B4B"/>
                </a:solidFill>
                <a:latin typeface="Cambria" pitchFamily="34" charset="0"/>
                <a:ea typeface="Cambria" pitchFamily="34" charset="-122"/>
                <a:cs typeface="Cambria" pitchFamily="34" charset="-120"/>
              </a:rPr>
              <a:t>Critical Evaluation of UK Approaches, Interventions, Theory and Policy</a:t>
            </a:r>
            <a:endParaRPr lang="en-US" sz="1350" dirty="0"/>
          </a:p>
        </p:txBody>
      </p:sp>
      <p:sp>
        <p:nvSpPr>
          <p:cNvPr id="28" name="Shape 23"/>
          <p:cNvSpPr/>
          <p:nvPr/>
        </p:nvSpPr>
        <p:spPr>
          <a:xfrm>
            <a:off x="292608" y="4041648"/>
            <a:ext cx="2231136" cy="1627632"/>
          </a:xfrm>
          <a:prstGeom prst="roundRect">
            <a:avLst>
              <a:gd name="adj" fmla="val 3933"/>
            </a:avLst>
          </a:prstGeom>
          <a:solidFill>
            <a:srgbClr val="EEF5F3"/>
          </a:solidFill>
          <a:ln/>
          <a:effectLst>
            <a:outerShdw blurRad="63500" dist="19050" dir="5400000" algn="bl" rotWithShape="0">
              <a:srgbClr val="000000">
                <a:alpha val="10000"/>
              </a:srgbClr>
            </a:outerShdw>
          </a:effectLst>
        </p:spPr>
      </p:sp>
      <p:sp>
        <p:nvSpPr>
          <p:cNvPr id="29" name="Shape 24"/>
          <p:cNvSpPr/>
          <p:nvPr/>
        </p:nvSpPr>
        <p:spPr>
          <a:xfrm>
            <a:off x="411480" y="4160520"/>
            <a:ext cx="329184" cy="329184"/>
          </a:xfrm>
          <a:prstGeom prst="ellipse">
            <a:avLst/>
          </a:prstGeom>
          <a:solidFill>
            <a:srgbClr val="2D6A6A"/>
          </a:solidFill>
          <a:ln/>
        </p:spPr>
      </p:sp>
      <p:pic>
        <p:nvPicPr>
          <p:cNvPr id="30" name="Image 3" descr="icon_hospital.png"/>
          <p:cNvPicPr>
            <a:picLocks noChangeAspect="1"/>
          </p:cNvPicPr>
          <p:nvPr/>
        </p:nvPicPr>
        <p:blipFill>
          <a:blip r:embed="rId6"/>
          <a:stretch>
            <a:fillRect/>
          </a:stretch>
        </p:blipFill>
        <p:spPr>
          <a:xfrm>
            <a:off x="480060" y="4229100"/>
            <a:ext cx="192024" cy="192024"/>
          </a:xfrm>
          <a:prstGeom prst="rect">
            <a:avLst/>
          </a:prstGeom>
        </p:spPr>
      </p:pic>
      <p:sp>
        <p:nvSpPr>
          <p:cNvPr id="31" name="Text 25"/>
          <p:cNvSpPr/>
          <p:nvPr/>
        </p:nvSpPr>
        <p:spPr>
          <a:xfrm>
            <a:off x="822960" y="4133088"/>
            <a:ext cx="1591056" cy="384048"/>
          </a:xfrm>
          <a:prstGeom prst="rect">
            <a:avLst/>
          </a:prstGeom>
          <a:noFill/>
          <a:ln/>
        </p:spPr>
        <p:txBody>
          <a:bodyPr wrap="square" lIns="0" tIns="0" rIns="0" bIns="0" rtlCol="0" anchor="ctr"/>
          <a:lstStyle/>
          <a:p>
            <a:pPr marL="0" indent="0" algn="l">
              <a:lnSpc>
                <a:spcPct val="95000"/>
              </a:lnSpc>
              <a:buNone/>
            </a:pPr>
            <a:r>
              <a:rPr lang="en-US" sz="1050" b="1" dirty="0">
                <a:solidFill>
                  <a:srgbClr val="1F4B4B"/>
                </a:solidFill>
                <a:latin typeface="Calibri" pitchFamily="34" charset="0"/>
                <a:ea typeface="Calibri" pitchFamily="34" charset="-122"/>
                <a:cs typeface="Calibri" pitchFamily="34" charset="-120"/>
              </a:rPr>
              <a:t>Integrated Care &amp; Service Delivery</a:t>
            </a:r>
            <a:endParaRPr lang="en-US" sz="1050" dirty="0"/>
          </a:p>
        </p:txBody>
      </p:sp>
      <p:sp>
        <p:nvSpPr>
          <p:cNvPr id="32" name="Text 26"/>
          <p:cNvSpPr/>
          <p:nvPr/>
        </p:nvSpPr>
        <p:spPr>
          <a:xfrm>
            <a:off x="438912" y="4572000"/>
            <a:ext cx="1938528" cy="1005840"/>
          </a:xfrm>
          <a:prstGeom prst="rect">
            <a:avLst/>
          </a:prstGeom>
          <a:noFill/>
          <a:ln/>
        </p:spPr>
        <p:txBody>
          <a:bodyPr wrap="square" lIns="0" tIns="0" rIns="0" bIns="0" rtlCol="0" anchor="t"/>
          <a:lstStyle/>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Integrated Care Systems span hospitals, care homes &amp; community, but implementation is uneven</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Geriatric emergency guidelines improve safety; adoption is inconsistent (Lucke et al., 2022)</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Community nursing underpins ageing-in-place; training gaps remain (Mitchell et al., 2023)</a:t>
            </a:r>
            <a:endParaRPr lang="en-US" sz="800" dirty="0"/>
          </a:p>
        </p:txBody>
      </p:sp>
      <p:sp>
        <p:nvSpPr>
          <p:cNvPr id="33" name="Shape 27"/>
          <p:cNvSpPr/>
          <p:nvPr/>
        </p:nvSpPr>
        <p:spPr>
          <a:xfrm>
            <a:off x="2665476" y="4041648"/>
            <a:ext cx="2231136" cy="1627632"/>
          </a:xfrm>
          <a:prstGeom prst="roundRect">
            <a:avLst>
              <a:gd name="adj" fmla="val 3933"/>
            </a:avLst>
          </a:prstGeom>
          <a:solidFill>
            <a:srgbClr val="EEF5F3"/>
          </a:solidFill>
          <a:ln/>
          <a:effectLst>
            <a:outerShdw blurRad="63500" dist="19050" dir="5400000" algn="bl" rotWithShape="0">
              <a:srgbClr val="000000">
                <a:alpha val="10000"/>
              </a:srgbClr>
            </a:outerShdw>
          </a:effectLst>
        </p:spPr>
      </p:sp>
      <p:sp>
        <p:nvSpPr>
          <p:cNvPr id="34" name="Shape 28"/>
          <p:cNvSpPr/>
          <p:nvPr/>
        </p:nvSpPr>
        <p:spPr>
          <a:xfrm>
            <a:off x="2784348" y="4160520"/>
            <a:ext cx="329184" cy="329184"/>
          </a:xfrm>
          <a:prstGeom prst="ellipse">
            <a:avLst/>
          </a:prstGeom>
          <a:solidFill>
            <a:srgbClr val="2D6A6A"/>
          </a:solidFill>
          <a:ln/>
        </p:spPr>
      </p:sp>
      <p:pic>
        <p:nvPicPr>
          <p:cNvPr id="35" name="Image 4" descr="icon_balance.png"/>
          <p:cNvPicPr>
            <a:picLocks noChangeAspect="1"/>
          </p:cNvPicPr>
          <p:nvPr/>
        </p:nvPicPr>
        <p:blipFill>
          <a:blip r:embed="rId7"/>
          <a:stretch>
            <a:fillRect/>
          </a:stretch>
        </p:blipFill>
        <p:spPr>
          <a:xfrm>
            <a:off x="2852928" y="4229100"/>
            <a:ext cx="192024" cy="192024"/>
          </a:xfrm>
          <a:prstGeom prst="rect">
            <a:avLst/>
          </a:prstGeom>
        </p:spPr>
      </p:pic>
      <p:sp>
        <p:nvSpPr>
          <p:cNvPr id="36" name="Text 29"/>
          <p:cNvSpPr/>
          <p:nvPr/>
        </p:nvSpPr>
        <p:spPr>
          <a:xfrm>
            <a:off x="3195828" y="4133088"/>
            <a:ext cx="1591056" cy="384048"/>
          </a:xfrm>
          <a:prstGeom prst="rect">
            <a:avLst/>
          </a:prstGeom>
          <a:noFill/>
          <a:ln/>
        </p:spPr>
        <p:txBody>
          <a:bodyPr wrap="square" lIns="0" tIns="0" rIns="0" bIns="0" rtlCol="0" anchor="ctr"/>
          <a:lstStyle/>
          <a:p>
            <a:pPr marL="0" indent="0" algn="l">
              <a:lnSpc>
                <a:spcPct val="95000"/>
              </a:lnSpc>
              <a:buNone/>
            </a:pPr>
            <a:r>
              <a:rPr lang="en-US" sz="1050" b="1" dirty="0">
                <a:solidFill>
                  <a:srgbClr val="1F4B4B"/>
                </a:solidFill>
                <a:latin typeface="Calibri" pitchFamily="34" charset="0"/>
                <a:ea typeface="Calibri" pitchFamily="34" charset="-122"/>
                <a:cs typeface="Calibri" pitchFamily="34" charset="-120"/>
              </a:rPr>
              <a:t>Policy &amp; Theoretical Frameworks</a:t>
            </a:r>
            <a:endParaRPr lang="en-US" sz="1050" dirty="0"/>
          </a:p>
        </p:txBody>
      </p:sp>
      <p:sp>
        <p:nvSpPr>
          <p:cNvPr id="37" name="Text 30"/>
          <p:cNvSpPr/>
          <p:nvPr/>
        </p:nvSpPr>
        <p:spPr>
          <a:xfrm>
            <a:off x="2811780" y="4572000"/>
            <a:ext cx="1938528" cy="1005840"/>
          </a:xfrm>
          <a:prstGeom prst="rect">
            <a:avLst/>
          </a:prstGeom>
          <a:noFill/>
          <a:ln/>
        </p:spPr>
        <p:txBody>
          <a:bodyPr wrap="square" lIns="0" tIns="0" rIns="0" bIns="0" rtlCol="0" anchor="t"/>
          <a:lstStyle/>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Care Act 2014 &amp; NHS Long Term Plan emphasise prevention &amp; personalised care</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Active Ageing &amp; Person-Centred Care theories promote autonomy; bureaucracy limits engagement</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Inclusion frameworks improve representation; cognitively impaired adults remain underrepresented (Goodwin et al., 2023)</a:t>
            </a:r>
            <a:endParaRPr lang="en-US" sz="800" dirty="0"/>
          </a:p>
        </p:txBody>
      </p:sp>
      <p:sp>
        <p:nvSpPr>
          <p:cNvPr id="38" name="Shape 31"/>
          <p:cNvSpPr/>
          <p:nvPr/>
        </p:nvSpPr>
        <p:spPr>
          <a:xfrm>
            <a:off x="5038344" y="4041648"/>
            <a:ext cx="2231136" cy="1627632"/>
          </a:xfrm>
          <a:prstGeom prst="roundRect">
            <a:avLst>
              <a:gd name="adj" fmla="val 3933"/>
            </a:avLst>
          </a:prstGeom>
          <a:solidFill>
            <a:srgbClr val="EEF5F3"/>
          </a:solidFill>
          <a:ln/>
          <a:effectLst>
            <a:outerShdw blurRad="63500" dist="19050" dir="5400000" algn="bl" rotWithShape="0">
              <a:srgbClr val="000000">
                <a:alpha val="10000"/>
              </a:srgbClr>
            </a:outerShdw>
          </a:effectLst>
        </p:spPr>
      </p:sp>
      <p:sp>
        <p:nvSpPr>
          <p:cNvPr id="39" name="Shape 32"/>
          <p:cNvSpPr/>
          <p:nvPr/>
        </p:nvSpPr>
        <p:spPr>
          <a:xfrm>
            <a:off x="5157216" y="4160520"/>
            <a:ext cx="329184" cy="329184"/>
          </a:xfrm>
          <a:prstGeom prst="ellipse">
            <a:avLst/>
          </a:prstGeom>
          <a:solidFill>
            <a:srgbClr val="2D6A6A"/>
          </a:solidFill>
          <a:ln/>
        </p:spPr>
      </p:sp>
      <p:pic>
        <p:nvPicPr>
          <p:cNvPr id="40" name="Image 5" descr="icon_robot.png"/>
          <p:cNvPicPr>
            <a:picLocks noChangeAspect="1"/>
          </p:cNvPicPr>
          <p:nvPr/>
        </p:nvPicPr>
        <p:blipFill>
          <a:blip r:embed="rId8"/>
          <a:stretch>
            <a:fillRect/>
          </a:stretch>
        </p:blipFill>
        <p:spPr>
          <a:xfrm>
            <a:off x="5225796" y="4229100"/>
            <a:ext cx="192024" cy="192024"/>
          </a:xfrm>
          <a:prstGeom prst="rect">
            <a:avLst/>
          </a:prstGeom>
        </p:spPr>
      </p:pic>
      <p:sp>
        <p:nvSpPr>
          <p:cNvPr id="41" name="Text 33"/>
          <p:cNvSpPr/>
          <p:nvPr/>
        </p:nvSpPr>
        <p:spPr>
          <a:xfrm>
            <a:off x="5568696" y="4133088"/>
            <a:ext cx="1591056" cy="384048"/>
          </a:xfrm>
          <a:prstGeom prst="rect">
            <a:avLst/>
          </a:prstGeom>
          <a:noFill/>
          <a:ln/>
        </p:spPr>
        <p:txBody>
          <a:bodyPr wrap="square" lIns="0" tIns="0" rIns="0" bIns="0" rtlCol="0" anchor="ctr"/>
          <a:lstStyle/>
          <a:p>
            <a:pPr marL="0" indent="0" algn="l">
              <a:lnSpc>
                <a:spcPct val="95000"/>
              </a:lnSpc>
              <a:buNone/>
            </a:pPr>
            <a:r>
              <a:rPr lang="en-US" sz="1050" b="1" dirty="0">
                <a:solidFill>
                  <a:srgbClr val="1F4B4B"/>
                </a:solidFill>
                <a:latin typeface="Calibri" pitchFamily="34" charset="0"/>
                <a:ea typeface="Calibri" pitchFamily="34" charset="-122"/>
                <a:cs typeface="Calibri" pitchFamily="34" charset="-120"/>
              </a:rPr>
              <a:t>Technology &amp; Innovation</a:t>
            </a:r>
            <a:endParaRPr lang="en-US" sz="1050" dirty="0"/>
          </a:p>
        </p:txBody>
      </p:sp>
      <p:sp>
        <p:nvSpPr>
          <p:cNvPr id="42" name="Text 34"/>
          <p:cNvSpPr/>
          <p:nvPr/>
        </p:nvSpPr>
        <p:spPr>
          <a:xfrm>
            <a:off x="5184648" y="4572000"/>
            <a:ext cx="1938528" cy="1005840"/>
          </a:xfrm>
          <a:prstGeom prst="rect">
            <a:avLst/>
          </a:prstGeom>
          <a:noFill/>
          <a:ln/>
        </p:spPr>
        <p:txBody>
          <a:bodyPr wrap="square" lIns="0" tIns="0" rIns="0" bIns="0" rtlCol="0" anchor="t"/>
          <a:lstStyle/>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AI &amp; socially assistive robots reduce loneliness &amp; support cognitive stimulation (Papadopoulos et al., 2022)</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Concerns: privacy, consent, emotional dependence &amp; unequal access</a:t>
            </a:r>
            <a:endParaRPr lang="en-US" sz="800" dirty="0"/>
          </a:p>
          <a:p>
            <a:pPr marL="114300" indent="-114300" algn="l">
              <a:lnSpc>
                <a:spcPct val="100000"/>
              </a:lnSpc>
              <a:spcAft>
                <a:spcPts val="300"/>
              </a:spcAft>
              <a:buSzPct val="100000"/>
              <a:buChar char="▪"/>
            </a:pPr>
            <a:r>
              <a:rPr lang="en-US" sz="800" dirty="0">
                <a:solidFill>
                  <a:srgbClr val="1B2B2B"/>
                </a:solidFill>
                <a:latin typeface="Calibri" pitchFamily="34" charset="0"/>
                <a:ea typeface="Calibri" pitchFamily="34" charset="-122"/>
                <a:cs typeface="Calibri" pitchFamily="34" charset="-120"/>
              </a:rPr>
              <a:t>Digital exclusion risks widening inequality for vulnerable older adults</a:t>
            </a:r>
            <a:endParaRPr lang="en-US" sz="800" dirty="0"/>
          </a:p>
        </p:txBody>
      </p:sp>
      <p:sp>
        <p:nvSpPr>
          <p:cNvPr id="43" name="Shape 35"/>
          <p:cNvSpPr/>
          <p:nvPr/>
        </p:nvSpPr>
        <p:spPr>
          <a:xfrm>
            <a:off x="292608" y="5797296"/>
            <a:ext cx="237744" cy="237744"/>
          </a:xfrm>
          <a:prstGeom prst="ellipse">
            <a:avLst/>
          </a:prstGeom>
          <a:solidFill>
            <a:srgbClr val="D98C3D"/>
          </a:solidFill>
          <a:ln/>
        </p:spPr>
      </p:sp>
      <p:sp>
        <p:nvSpPr>
          <p:cNvPr id="44" name="Text 36"/>
          <p:cNvSpPr/>
          <p:nvPr/>
        </p:nvSpPr>
        <p:spPr>
          <a:xfrm>
            <a:off x="292608" y="5797296"/>
            <a:ext cx="237744" cy="23774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3</a:t>
            </a:r>
            <a:endParaRPr lang="en-US" sz="1100" dirty="0"/>
          </a:p>
        </p:txBody>
      </p:sp>
      <p:sp>
        <p:nvSpPr>
          <p:cNvPr id="45" name="Text 37"/>
          <p:cNvSpPr/>
          <p:nvPr/>
        </p:nvSpPr>
        <p:spPr>
          <a:xfrm>
            <a:off x="621792" y="5779008"/>
            <a:ext cx="6647688" cy="274320"/>
          </a:xfrm>
          <a:prstGeom prst="rect">
            <a:avLst/>
          </a:prstGeom>
          <a:noFill/>
          <a:ln/>
        </p:spPr>
        <p:txBody>
          <a:bodyPr wrap="square" lIns="0" tIns="0" rIns="0" bIns="0" rtlCol="0" anchor="ctr"/>
          <a:lstStyle/>
          <a:p>
            <a:pPr marL="0" indent="0" algn="l">
              <a:buNone/>
            </a:pPr>
            <a:r>
              <a:rPr lang="en-US" sz="1350" b="1" dirty="0">
                <a:solidFill>
                  <a:srgbClr val="1F4B4B"/>
                </a:solidFill>
                <a:latin typeface="Cambria" pitchFamily="34" charset="0"/>
                <a:ea typeface="Cambria" pitchFamily="34" charset="-122"/>
                <a:cs typeface="Cambria" pitchFamily="34" charset="-120"/>
              </a:rPr>
              <a:t>Challenges to Independence and Functional Ability</a:t>
            </a:r>
            <a:endParaRPr lang="en-US" sz="1350" dirty="0"/>
          </a:p>
        </p:txBody>
      </p:sp>
      <p:sp>
        <p:nvSpPr>
          <p:cNvPr id="46" name="Shape 38"/>
          <p:cNvSpPr/>
          <p:nvPr/>
        </p:nvSpPr>
        <p:spPr>
          <a:xfrm>
            <a:off x="292608" y="6053328"/>
            <a:ext cx="2264664" cy="557784"/>
          </a:xfrm>
          <a:prstGeom prst="roundRect">
            <a:avLst>
              <a:gd name="adj" fmla="val 9836"/>
            </a:avLst>
          </a:prstGeom>
          <a:solidFill>
            <a:srgbClr val="F7FAF9"/>
          </a:solidFill>
          <a:ln w="9525">
            <a:solidFill>
              <a:srgbClr val="DCEAE6"/>
            </a:solidFill>
            <a:prstDash val="solid"/>
          </a:ln>
        </p:spPr>
      </p:sp>
      <p:pic>
        <p:nvPicPr>
          <p:cNvPr id="47" name="Image 6" descr="icon_wheelchair.png"/>
          <p:cNvPicPr>
            <a:picLocks noChangeAspect="1"/>
          </p:cNvPicPr>
          <p:nvPr/>
        </p:nvPicPr>
        <p:blipFill>
          <a:blip r:embed="rId9"/>
          <a:stretch>
            <a:fillRect/>
          </a:stretch>
        </p:blipFill>
        <p:spPr>
          <a:xfrm>
            <a:off x="384048" y="6213348"/>
            <a:ext cx="237744" cy="237744"/>
          </a:xfrm>
          <a:prstGeom prst="rect">
            <a:avLst/>
          </a:prstGeom>
        </p:spPr>
      </p:pic>
      <p:sp>
        <p:nvSpPr>
          <p:cNvPr id="48" name="Text 39"/>
          <p:cNvSpPr/>
          <p:nvPr/>
        </p:nvSpPr>
        <p:spPr>
          <a:xfrm>
            <a:off x="676656" y="6089904"/>
            <a:ext cx="1789176" cy="484632"/>
          </a:xfrm>
          <a:prstGeom prst="rect">
            <a:avLst/>
          </a:prstGeom>
          <a:noFill/>
          <a:ln/>
        </p:spPr>
        <p:txBody>
          <a:bodyPr wrap="square" lIns="0" tIns="0" rIns="0" bIns="0" rtlCol="0" anchor="ctr"/>
          <a:lstStyle/>
          <a:p>
            <a:pPr marL="0" indent="0" algn="l">
              <a:lnSpc>
                <a:spcPct val="100000"/>
              </a:lnSpc>
              <a:buNone/>
            </a:pPr>
            <a:r>
              <a:rPr lang="en-US" sz="760" dirty="0">
                <a:solidFill>
                  <a:srgbClr val="1B2B2B"/>
                </a:solidFill>
                <a:latin typeface="Calibri" pitchFamily="34" charset="0"/>
                <a:ea typeface="Calibri" pitchFamily="34" charset="-122"/>
                <a:cs typeface="Calibri" pitchFamily="34" charset="-120"/>
              </a:rPr>
              <a:t>Falls &amp; frailty persist despite strong prevention evidence (Hoodless et al., 2026)</a:t>
            </a:r>
            <a:endParaRPr lang="en-US" sz="760" dirty="0"/>
          </a:p>
        </p:txBody>
      </p:sp>
      <p:sp>
        <p:nvSpPr>
          <p:cNvPr id="49" name="Shape 40"/>
          <p:cNvSpPr/>
          <p:nvPr/>
        </p:nvSpPr>
        <p:spPr>
          <a:xfrm>
            <a:off x="2648712" y="6053328"/>
            <a:ext cx="2264664" cy="557784"/>
          </a:xfrm>
          <a:prstGeom prst="roundRect">
            <a:avLst>
              <a:gd name="adj" fmla="val 9836"/>
            </a:avLst>
          </a:prstGeom>
          <a:solidFill>
            <a:srgbClr val="F7FAF9"/>
          </a:solidFill>
          <a:ln w="9525">
            <a:solidFill>
              <a:srgbClr val="DCEAE6"/>
            </a:solidFill>
            <a:prstDash val="solid"/>
          </a:ln>
        </p:spPr>
      </p:sp>
      <p:pic>
        <p:nvPicPr>
          <p:cNvPr id="50" name="Image 7" descr="icon_procedures.png"/>
          <p:cNvPicPr>
            <a:picLocks noChangeAspect="1"/>
          </p:cNvPicPr>
          <p:nvPr/>
        </p:nvPicPr>
        <p:blipFill>
          <a:blip r:embed="rId10"/>
          <a:stretch>
            <a:fillRect/>
          </a:stretch>
        </p:blipFill>
        <p:spPr>
          <a:xfrm>
            <a:off x="2740152" y="6213348"/>
            <a:ext cx="237744" cy="237744"/>
          </a:xfrm>
          <a:prstGeom prst="rect">
            <a:avLst/>
          </a:prstGeom>
        </p:spPr>
      </p:pic>
      <p:sp>
        <p:nvSpPr>
          <p:cNvPr id="51" name="Text 41"/>
          <p:cNvSpPr/>
          <p:nvPr/>
        </p:nvSpPr>
        <p:spPr>
          <a:xfrm>
            <a:off x="3032760" y="6089904"/>
            <a:ext cx="1789176" cy="484632"/>
          </a:xfrm>
          <a:prstGeom prst="rect">
            <a:avLst/>
          </a:prstGeom>
          <a:noFill/>
          <a:ln/>
        </p:spPr>
        <p:txBody>
          <a:bodyPr wrap="square" lIns="0" tIns="0" rIns="0" bIns="0" rtlCol="0" anchor="ctr"/>
          <a:lstStyle/>
          <a:p>
            <a:pPr marL="0" indent="0" algn="l">
              <a:lnSpc>
                <a:spcPct val="100000"/>
              </a:lnSpc>
              <a:buNone/>
            </a:pPr>
            <a:r>
              <a:rPr lang="en-US" sz="760" dirty="0">
                <a:solidFill>
                  <a:srgbClr val="1B2B2B"/>
                </a:solidFill>
                <a:latin typeface="Calibri" pitchFamily="34" charset="0"/>
                <a:ea typeface="Calibri" pitchFamily="34" charset="-122"/>
                <a:cs typeface="Calibri" pitchFamily="34" charset="-120"/>
              </a:rPr>
              <a:t>Mental health decline incl. depression &amp; cognitive impairment (Reynolds et al., 2022)</a:t>
            </a:r>
            <a:endParaRPr lang="en-US" sz="760" dirty="0"/>
          </a:p>
        </p:txBody>
      </p:sp>
      <p:sp>
        <p:nvSpPr>
          <p:cNvPr id="52" name="Shape 42"/>
          <p:cNvSpPr/>
          <p:nvPr/>
        </p:nvSpPr>
        <p:spPr>
          <a:xfrm>
            <a:off x="5004816" y="6053328"/>
            <a:ext cx="2264664" cy="557784"/>
          </a:xfrm>
          <a:prstGeom prst="roundRect">
            <a:avLst>
              <a:gd name="adj" fmla="val 9836"/>
            </a:avLst>
          </a:prstGeom>
          <a:solidFill>
            <a:srgbClr val="F7FAF9"/>
          </a:solidFill>
          <a:ln w="9525">
            <a:solidFill>
              <a:srgbClr val="DCEAE6"/>
            </a:solidFill>
            <a:prstDash val="solid"/>
          </a:ln>
        </p:spPr>
      </p:sp>
      <p:pic>
        <p:nvPicPr>
          <p:cNvPr id="53" name="Image 8" descr="icon_friends.png"/>
          <p:cNvPicPr>
            <a:picLocks noChangeAspect="1"/>
          </p:cNvPicPr>
          <p:nvPr/>
        </p:nvPicPr>
        <p:blipFill>
          <a:blip r:embed="rId11"/>
          <a:stretch>
            <a:fillRect/>
          </a:stretch>
        </p:blipFill>
        <p:spPr>
          <a:xfrm>
            <a:off x="5096256" y="6213348"/>
            <a:ext cx="237744" cy="237744"/>
          </a:xfrm>
          <a:prstGeom prst="rect">
            <a:avLst/>
          </a:prstGeom>
        </p:spPr>
      </p:pic>
      <p:sp>
        <p:nvSpPr>
          <p:cNvPr id="54" name="Text 43"/>
          <p:cNvSpPr/>
          <p:nvPr/>
        </p:nvSpPr>
        <p:spPr>
          <a:xfrm>
            <a:off x="5388864" y="6089904"/>
            <a:ext cx="1789176" cy="484632"/>
          </a:xfrm>
          <a:prstGeom prst="rect">
            <a:avLst/>
          </a:prstGeom>
          <a:noFill/>
          <a:ln/>
        </p:spPr>
        <p:txBody>
          <a:bodyPr wrap="square" lIns="0" tIns="0" rIns="0" bIns="0" rtlCol="0" anchor="ctr"/>
          <a:lstStyle/>
          <a:p>
            <a:pPr marL="0" indent="0" algn="l">
              <a:lnSpc>
                <a:spcPct val="100000"/>
              </a:lnSpc>
              <a:buNone/>
            </a:pPr>
            <a:r>
              <a:rPr lang="en-US" sz="760" dirty="0">
                <a:solidFill>
                  <a:srgbClr val="1B2B2B"/>
                </a:solidFill>
                <a:latin typeface="Calibri" pitchFamily="34" charset="0"/>
                <a:ea typeface="Calibri" pitchFamily="34" charset="-122"/>
                <a:cs typeface="Calibri" pitchFamily="34" charset="-120"/>
              </a:rPr>
              <a:t>Social isolation, especially in rural areas (Hussain et al., 2023)</a:t>
            </a:r>
            <a:endParaRPr lang="en-US" sz="760" dirty="0"/>
          </a:p>
        </p:txBody>
      </p:sp>
      <p:sp>
        <p:nvSpPr>
          <p:cNvPr id="55" name="Shape 44"/>
          <p:cNvSpPr/>
          <p:nvPr/>
        </p:nvSpPr>
        <p:spPr>
          <a:xfrm>
            <a:off x="292608" y="6702552"/>
            <a:ext cx="2264664" cy="557784"/>
          </a:xfrm>
          <a:prstGeom prst="roundRect">
            <a:avLst>
              <a:gd name="adj" fmla="val 9836"/>
            </a:avLst>
          </a:prstGeom>
          <a:solidFill>
            <a:srgbClr val="F7FAF9"/>
          </a:solidFill>
          <a:ln w="9525">
            <a:solidFill>
              <a:srgbClr val="DCEAE6"/>
            </a:solidFill>
            <a:prstDash val="solid"/>
          </a:ln>
        </p:spPr>
      </p:sp>
      <p:pic>
        <p:nvPicPr>
          <p:cNvPr id="56" name="Image 9" descr="icon_deaf.png"/>
          <p:cNvPicPr>
            <a:picLocks noChangeAspect="1"/>
          </p:cNvPicPr>
          <p:nvPr/>
        </p:nvPicPr>
        <p:blipFill>
          <a:blip r:embed="rId12"/>
          <a:stretch>
            <a:fillRect/>
          </a:stretch>
        </p:blipFill>
        <p:spPr>
          <a:xfrm>
            <a:off x="384048" y="6862572"/>
            <a:ext cx="237744" cy="237744"/>
          </a:xfrm>
          <a:prstGeom prst="rect">
            <a:avLst/>
          </a:prstGeom>
        </p:spPr>
      </p:pic>
      <p:sp>
        <p:nvSpPr>
          <p:cNvPr id="57" name="Text 45"/>
          <p:cNvSpPr/>
          <p:nvPr/>
        </p:nvSpPr>
        <p:spPr>
          <a:xfrm>
            <a:off x="676656" y="6739128"/>
            <a:ext cx="1789176" cy="484632"/>
          </a:xfrm>
          <a:prstGeom prst="rect">
            <a:avLst/>
          </a:prstGeom>
          <a:noFill/>
          <a:ln/>
        </p:spPr>
        <p:txBody>
          <a:bodyPr wrap="square" lIns="0" tIns="0" rIns="0" bIns="0" rtlCol="0" anchor="ctr"/>
          <a:lstStyle/>
          <a:p>
            <a:pPr marL="0" indent="0" algn="l">
              <a:lnSpc>
                <a:spcPct val="100000"/>
              </a:lnSpc>
              <a:buNone/>
            </a:pPr>
            <a:r>
              <a:rPr lang="en-US" sz="760" dirty="0">
                <a:solidFill>
                  <a:srgbClr val="1B2B2B"/>
                </a:solidFill>
                <a:latin typeface="Calibri" pitchFamily="34" charset="0"/>
                <a:ea typeface="Calibri" pitchFamily="34" charset="-122"/>
                <a:cs typeface="Calibri" pitchFamily="34" charset="-120"/>
              </a:rPr>
              <a:t>Sensory impairment, e.g. hearing loss, reduces engagement (Pornprasit et al., 2024)</a:t>
            </a:r>
            <a:endParaRPr lang="en-US" sz="760" dirty="0"/>
          </a:p>
        </p:txBody>
      </p:sp>
      <p:sp>
        <p:nvSpPr>
          <p:cNvPr id="58" name="Shape 46"/>
          <p:cNvSpPr/>
          <p:nvPr/>
        </p:nvSpPr>
        <p:spPr>
          <a:xfrm>
            <a:off x="2648712" y="6702552"/>
            <a:ext cx="2264664" cy="557784"/>
          </a:xfrm>
          <a:prstGeom prst="roundRect">
            <a:avLst>
              <a:gd name="adj" fmla="val 9836"/>
            </a:avLst>
          </a:prstGeom>
          <a:solidFill>
            <a:srgbClr val="F7FAF9"/>
          </a:solidFill>
          <a:ln w="9525">
            <a:solidFill>
              <a:srgbClr val="DCEAE6"/>
            </a:solidFill>
            <a:prstDash val="solid"/>
          </a:ln>
        </p:spPr>
      </p:sp>
      <p:pic>
        <p:nvPicPr>
          <p:cNvPr id="59" name="Image 10" descr="icon_virus.png"/>
          <p:cNvPicPr>
            <a:picLocks noChangeAspect="1"/>
          </p:cNvPicPr>
          <p:nvPr/>
        </p:nvPicPr>
        <p:blipFill>
          <a:blip r:embed="rId13"/>
          <a:stretch>
            <a:fillRect/>
          </a:stretch>
        </p:blipFill>
        <p:spPr>
          <a:xfrm>
            <a:off x="2740152" y="6862572"/>
            <a:ext cx="237744" cy="237744"/>
          </a:xfrm>
          <a:prstGeom prst="rect">
            <a:avLst/>
          </a:prstGeom>
        </p:spPr>
      </p:pic>
      <p:sp>
        <p:nvSpPr>
          <p:cNvPr id="60" name="Text 47"/>
          <p:cNvSpPr/>
          <p:nvPr/>
        </p:nvSpPr>
        <p:spPr>
          <a:xfrm>
            <a:off x="3032760" y="6739128"/>
            <a:ext cx="1789176" cy="484632"/>
          </a:xfrm>
          <a:prstGeom prst="rect">
            <a:avLst/>
          </a:prstGeom>
          <a:noFill/>
          <a:ln/>
        </p:spPr>
        <p:txBody>
          <a:bodyPr wrap="square" lIns="0" tIns="0" rIns="0" bIns="0" rtlCol="0" anchor="ctr"/>
          <a:lstStyle/>
          <a:p>
            <a:pPr marL="0" indent="0" algn="l">
              <a:lnSpc>
                <a:spcPct val="100000"/>
              </a:lnSpc>
              <a:buNone/>
            </a:pPr>
            <a:r>
              <a:rPr lang="en-US" sz="760" dirty="0">
                <a:solidFill>
                  <a:srgbClr val="1B2B2B"/>
                </a:solidFill>
                <a:latin typeface="Calibri" pitchFamily="34" charset="0"/>
                <a:ea typeface="Calibri" pitchFamily="34" charset="-122"/>
                <a:cs typeface="Calibri" pitchFamily="34" charset="-120"/>
              </a:rPr>
              <a:t>Lasting COVID-19 impact on physical, emotional &amp; financial wellbeing (Cocuzzo et al., 2022)</a:t>
            </a:r>
            <a:endParaRPr lang="en-US" sz="760" dirty="0"/>
          </a:p>
        </p:txBody>
      </p:sp>
      <p:sp>
        <p:nvSpPr>
          <p:cNvPr id="61" name="Shape 48"/>
          <p:cNvSpPr/>
          <p:nvPr/>
        </p:nvSpPr>
        <p:spPr>
          <a:xfrm>
            <a:off x="5004816" y="6702552"/>
            <a:ext cx="2264664" cy="557784"/>
          </a:xfrm>
          <a:prstGeom prst="roundRect">
            <a:avLst>
              <a:gd name="adj" fmla="val 9836"/>
            </a:avLst>
          </a:prstGeom>
          <a:solidFill>
            <a:srgbClr val="F7FAF9"/>
          </a:solidFill>
          <a:ln w="9525">
            <a:solidFill>
              <a:srgbClr val="DCEAE6"/>
            </a:solidFill>
            <a:prstDash val="solid"/>
          </a:ln>
        </p:spPr>
      </p:sp>
      <p:pic>
        <p:nvPicPr>
          <p:cNvPr id="62" name="Image 11" descr="icon_usermd.png"/>
          <p:cNvPicPr>
            <a:picLocks noChangeAspect="1"/>
          </p:cNvPicPr>
          <p:nvPr/>
        </p:nvPicPr>
        <p:blipFill>
          <a:blip r:embed="rId14"/>
          <a:stretch>
            <a:fillRect/>
          </a:stretch>
        </p:blipFill>
        <p:spPr>
          <a:xfrm>
            <a:off x="5096256" y="6862572"/>
            <a:ext cx="237744" cy="237744"/>
          </a:xfrm>
          <a:prstGeom prst="rect">
            <a:avLst/>
          </a:prstGeom>
        </p:spPr>
      </p:pic>
      <p:sp>
        <p:nvSpPr>
          <p:cNvPr id="63" name="Text 49"/>
          <p:cNvSpPr/>
          <p:nvPr/>
        </p:nvSpPr>
        <p:spPr>
          <a:xfrm>
            <a:off x="5388864" y="6739128"/>
            <a:ext cx="1789176" cy="484632"/>
          </a:xfrm>
          <a:prstGeom prst="rect">
            <a:avLst/>
          </a:prstGeom>
          <a:noFill/>
          <a:ln/>
        </p:spPr>
        <p:txBody>
          <a:bodyPr wrap="square" lIns="0" tIns="0" rIns="0" bIns="0" rtlCol="0" anchor="ctr"/>
          <a:lstStyle/>
          <a:p>
            <a:pPr marL="0" indent="0" algn="l">
              <a:lnSpc>
                <a:spcPct val="100000"/>
              </a:lnSpc>
              <a:buNone/>
            </a:pPr>
            <a:r>
              <a:rPr lang="en-US" sz="760" dirty="0">
                <a:solidFill>
                  <a:srgbClr val="1B2B2B"/>
                </a:solidFill>
                <a:latin typeface="Calibri" pitchFamily="34" charset="0"/>
                <a:ea typeface="Calibri" pitchFamily="34" charset="-122"/>
                <a:cs typeface="Calibri" pitchFamily="34" charset="-120"/>
              </a:rPr>
              <a:t>Underdiagnosed conditions, e.g. autism in later life (O'Nions et al., 2023)</a:t>
            </a:r>
            <a:endParaRPr lang="en-US" sz="760" dirty="0"/>
          </a:p>
        </p:txBody>
      </p:sp>
      <p:sp>
        <p:nvSpPr>
          <p:cNvPr id="64" name="Shape 50"/>
          <p:cNvSpPr/>
          <p:nvPr/>
        </p:nvSpPr>
        <p:spPr>
          <a:xfrm>
            <a:off x="292608" y="7388352"/>
            <a:ext cx="6976872" cy="585216"/>
          </a:xfrm>
          <a:prstGeom prst="roundRect">
            <a:avLst>
              <a:gd name="adj" fmla="val 10938"/>
            </a:avLst>
          </a:prstGeom>
          <a:solidFill>
            <a:srgbClr val="1F4B4B"/>
          </a:solidFill>
          <a:ln/>
        </p:spPr>
      </p:sp>
      <p:sp>
        <p:nvSpPr>
          <p:cNvPr id="65" name="Shape 51"/>
          <p:cNvSpPr/>
          <p:nvPr/>
        </p:nvSpPr>
        <p:spPr>
          <a:xfrm>
            <a:off x="438912" y="7562088"/>
            <a:ext cx="256032" cy="256032"/>
          </a:xfrm>
          <a:prstGeom prst="ellipse">
            <a:avLst/>
          </a:prstGeom>
          <a:solidFill>
            <a:srgbClr val="D98C3D"/>
          </a:solidFill>
          <a:ln/>
        </p:spPr>
      </p:sp>
      <p:pic>
        <p:nvPicPr>
          <p:cNvPr id="66" name="Image 12" descr="icon_check.png"/>
          <p:cNvPicPr>
            <a:picLocks noChangeAspect="1"/>
          </p:cNvPicPr>
          <p:nvPr/>
        </p:nvPicPr>
        <p:blipFill>
          <a:blip r:embed="rId15"/>
          <a:stretch>
            <a:fillRect/>
          </a:stretch>
        </p:blipFill>
        <p:spPr>
          <a:xfrm>
            <a:off x="498348" y="7621524"/>
            <a:ext cx="137160" cy="137160"/>
          </a:xfrm>
          <a:prstGeom prst="rect">
            <a:avLst/>
          </a:prstGeom>
        </p:spPr>
      </p:pic>
      <p:sp>
        <p:nvSpPr>
          <p:cNvPr id="67" name="Text 52"/>
          <p:cNvSpPr/>
          <p:nvPr/>
        </p:nvSpPr>
        <p:spPr>
          <a:xfrm>
            <a:off x="822960" y="7424928"/>
            <a:ext cx="6300216" cy="512064"/>
          </a:xfrm>
          <a:prstGeom prst="rect">
            <a:avLst/>
          </a:prstGeom>
          <a:noFill/>
          <a:ln/>
        </p:spPr>
        <p:txBody>
          <a:bodyPr wrap="square" lIns="0" tIns="0" rIns="0" bIns="0" rtlCol="0" anchor="ctr"/>
          <a:lstStyle/>
          <a:p>
            <a:pPr marL="0" indent="0" algn="l">
              <a:lnSpc>
                <a:spcPct val="105000"/>
              </a:lnSpc>
              <a:buNone/>
            </a:pPr>
            <a:r>
              <a:rPr lang="en-US" sz="950" b="1" dirty="0">
                <a:solidFill>
                  <a:srgbClr val="D98C3D"/>
                </a:solidFill>
                <a:latin typeface="Calibri" pitchFamily="34" charset="0"/>
                <a:ea typeface="Calibri" pitchFamily="34" charset="-122"/>
                <a:cs typeface="Calibri" pitchFamily="34" charset="-120"/>
              </a:rPr>
              <a:t>CONCLUSION   </a:t>
            </a:r>
            <a:r>
              <a:rPr lang="en-US" sz="900" dirty="0">
                <a:solidFill>
                  <a:srgbClr val="FFFFFF"/>
                </a:solidFill>
                <a:latin typeface="Calibri" pitchFamily="34" charset="0"/>
                <a:ea typeface="Calibri" pitchFamily="34" charset="-122"/>
                <a:cs typeface="Calibri" pitchFamily="34" charset="-120"/>
              </a:rPr>
              <a:t>Older people require integrated, holistic and equitable care. UK policy and emerging technologies hold strong potential, but closing gaps in workforce capacity, service integration and digital inclusion is essential to high-quality, person-centred, ethical ageing care.</a:t>
            </a:r>
            <a:endParaRPr lang="en-US" sz="950" dirty="0"/>
          </a:p>
        </p:txBody>
      </p:sp>
      <p:sp>
        <p:nvSpPr>
          <p:cNvPr id="68" name="Text 53"/>
          <p:cNvSpPr/>
          <p:nvPr/>
        </p:nvSpPr>
        <p:spPr>
          <a:xfrm>
            <a:off x="292608" y="8083296"/>
            <a:ext cx="6976872" cy="182880"/>
          </a:xfrm>
          <a:prstGeom prst="rect">
            <a:avLst/>
          </a:prstGeom>
          <a:noFill/>
          <a:ln/>
        </p:spPr>
        <p:txBody>
          <a:bodyPr wrap="square" lIns="0" tIns="0" rIns="0" bIns="0" rtlCol="0" anchor="ctr"/>
          <a:lstStyle/>
          <a:p>
            <a:pPr marL="0" indent="0" algn="l">
              <a:buNone/>
            </a:pPr>
            <a:r>
              <a:rPr lang="en-US" sz="1050" b="1" dirty="0">
                <a:solidFill>
                  <a:srgbClr val="1F4B4B"/>
                </a:solidFill>
                <a:latin typeface="Cambria" pitchFamily="34" charset="0"/>
                <a:ea typeface="Cambria" pitchFamily="34" charset="-122"/>
                <a:cs typeface="Cambria" pitchFamily="34" charset="-120"/>
              </a:rPr>
              <a:t>REFERENCES</a:t>
            </a:r>
            <a:endParaRPr lang="en-US" sz="1050" dirty="0"/>
          </a:p>
        </p:txBody>
      </p:sp>
      <p:sp>
        <p:nvSpPr>
          <p:cNvPr id="69" name="Text 54"/>
          <p:cNvSpPr/>
          <p:nvPr/>
        </p:nvSpPr>
        <p:spPr>
          <a:xfrm>
            <a:off x="292608" y="8266176"/>
            <a:ext cx="2215896" cy="2221992"/>
          </a:xfrm>
          <a:prstGeom prst="rect">
            <a:avLst/>
          </a:prstGeom>
          <a:noFill/>
          <a:ln/>
        </p:spPr>
        <p:txBody>
          <a:bodyPr wrap="square" lIns="0" tIns="0" rIns="0" bIns="0" rtlCol="0" anchor="t"/>
          <a:lstStyle/>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American Diabetes Association Professional Practice Committee, 2023. Older adults: standards of care in diabetes—2024. Diabetes Care, 47(Suppl 1), p.S244.</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Burton, J.K. et al., 2022. Developing a minimum data set for older adult care homes in the UK. The Lancet Healthy Longevity, 3(3), pp.e186–e193.</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Cocuzzo, B., Wrench, A., O’Malley, C. and O’Malley, C.B., 2022. Effects of COVID-19 on older adults: physical, mental, emotional, social, and financial problems. Cureus, 14(9).</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Dent, E., Wright, O.R., Woo, J. and Hoogendijk, E.O., 2023. Malnutrition in older adults. The Lancet, 401(10380), pp.951–966.</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Forde, C.P. et al., 2025. Rehabilitation interventions for older adults with an ankle fracture (AFTER trial). Physiotherapy, 128, p.101789.</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Goodwin, V.A. et al., 2023. Including older people in health and social care research: the INCLUDE framework. Age and Ageing, 52(6), p.afad082.</a:t>
            </a:r>
            <a:endParaRPr lang="en-US" sz="640" dirty="0"/>
          </a:p>
        </p:txBody>
      </p:sp>
      <p:sp>
        <p:nvSpPr>
          <p:cNvPr id="70" name="Text 55"/>
          <p:cNvSpPr/>
          <p:nvPr/>
        </p:nvSpPr>
        <p:spPr>
          <a:xfrm>
            <a:off x="2673096" y="8266176"/>
            <a:ext cx="2215896" cy="2221992"/>
          </a:xfrm>
          <a:prstGeom prst="rect">
            <a:avLst/>
          </a:prstGeom>
          <a:noFill/>
          <a:ln/>
        </p:spPr>
        <p:txBody>
          <a:bodyPr wrap="square" lIns="0" tIns="0" rIns="0" bIns="0" rtlCol="0" anchor="t"/>
          <a:lstStyle/>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Hoodless, S., Ventre, J., Smith, S.K. and Hawley-Hague, H., 2026. Implementation of the Falls Management Exercise (FaME) programme: a scoping review. BMC Public Health.</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Hussain, B. et al., 2023. Loneliness and social networks of older adults in rural communities: a narrative synthesis. Frontiers in Public Health, 11, p.1113864.</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Lucke, J.A. et al., 2022. Providing care for older adults in the Emergency Department: expert recommendations. European Geriatric Medicine, 13(2), pp.309–317.</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Michaels, J., Chen, C. and Ann Meeker, M., 2022. Navigating the caregiving abyss: family caregivers and end-of-life care. Palliative Medicine, 36(1), pp.81–94.</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Mitchell, G. et al., 2023. ‘Whose role is it anyway?’ Community nurses and oral health care for older people. BMC Nursing, 22(1), p.359.</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O’Nions, E. et al., 2023. Autism in England: assessing underdiagnosis in a population-based cohort study. Lancet Regional Health–Europe, 29.</a:t>
            </a:r>
            <a:endParaRPr lang="en-US" sz="640" dirty="0"/>
          </a:p>
        </p:txBody>
      </p:sp>
      <p:sp>
        <p:nvSpPr>
          <p:cNvPr id="71" name="Text 56"/>
          <p:cNvSpPr/>
          <p:nvPr/>
        </p:nvSpPr>
        <p:spPr>
          <a:xfrm>
            <a:off x="5053584" y="8266176"/>
            <a:ext cx="2215896" cy="2221992"/>
          </a:xfrm>
          <a:prstGeom prst="rect">
            <a:avLst/>
          </a:prstGeom>
          <a:noFill/>
          <a:ln/>
        </p:spPr>
        <p:txBody>
          <a:bodyPr wrap="square" lIns="0" tIns="0" rIns="0" bIns="0" rtlCol="0" anchor="t"/>
          <a:lstStyle/>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Papadopoulos, C. et al., 2022. The CARESSES randomised controlled trial: culturally competent AI in socially assistive robots. International Journal of Social Robotics, 14(1), pp.245–256.</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Percival, A., Newton, C., Mulligan, K., Petrella, R.J. and Ashe, M.C., 2022. Systematic review of social prescribing and older adults. Family Medicine and Community Health, 10(Suppl 1), p.e001829.</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Pornprasit, P. et al., 2024. Attitudes towards hearing difficulties and hearing aid use among older adults in Thailand. Frontiers in Digital Health, 5, p.1075502.</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Reynolds 3rd, C.F., Jeste, D.V., Sachdev, P.S. and Blazer, D.G., 2022. Mental health care for older adults: recent advances and new directions. World Psychiatry, 21(3), pp.336–363.</a:t>
            </a:r>
            <a:endParaRPr lang="en-US" sz="640" dirty="0"/>
          </a:p>
          <a:p>
            <a:pPr marL="171450" indent="-171450" algn="just">
              <a:lnSpc>
                <a:spcPct val="102000"/>
              </a:lnSpc>
              <a:spcAft>
                <a:spcPts val="400"/>
              </a:spcAft>
              <a:buFont typeface="Arial" panose="020B0604020202020204" pitchFamily="34" charset="0"/>
              <a:buChar char="•"/>
            </a:pPr>
            <a:r>
              <a:rPr lang="en-US" sz="640" dirty="0">
                <a:solidFill>
                  <a:srgbClr val="4A5A5A"/>
                </a:solidFill>
                <a:latin typeface="Calibri" pitchFamily="34" charset="0"/>
                <a:ea typeface="Calibri" pitchFamily="34" charset="-122"/>
                <a:cs typeface="Calibri" pitchFamily="34" charset="-120"/>
              </a:rPr>
              <a:t>Stathi, A. et al., 2022. Effect of a physical activity and behaviour maintenance programme on functional mobility decline (REACT trial). Lancet Public Health, 7(4), pp.e316–e326.</a:t>
            </a:r>
            <a:endParaRPr lang="en-US" sz="64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1169</Words>
  <Application>Microsoft Office PowerPoint</Application>
  <PresentationFormat>Custom</PresentationFormat>
  <Paragraphs>61</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belinda matembe</cp:lastModifiedBy>
  <cp:revision>3</cp:revision>
  <dcterms:created xsi:type="dcterms:W3CDTF">2026-06-30T19:07:01Z</dcterms:created>
  <dcterms:modified xsi:type="dcterms:W3CDTF">2026-07-17T17:50:41Z</dcterms:modified>
</cp:coreProperties>
</file>