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60" r:id="rId5"/>
    <p:sldId id="450" r:id="rId6"/>
    <p:sldId id="463" r:id="rId7"/>
    <p:sldId id="484" r:id="rId8"/>
    <p:sldId id="462" r:id="rId9"/>
    <p:sldId id="494" r:id="rId10"/>
    <p:sldId id="460" r:id="rId11"/>
    <p:sldId id="470" r:id="rId12"/>
    <p:sldId id="496" r:id="rId13"/>
    <p:sldId id="497" r:id="rId14"/>
    <p:sldId id="500" r:id="rId15"/>
    <p:sldId id="499" r:id="rId16"/>
    <p:sldId id="493" r:id="rId17"/>
    <p:sldId id="486" r:id="rId18"/>
    <p:sldId id="472" r:id="rId19"/>
    <p:sldId id="453" r:id="rId20"/>
    <p:sldId id="464" r:id="rId21"/>
    <p:sldId id="487" r:id="rId22"/>
    <p:sldId id="475" r:id="rId23"/>
    <p:sldId id="476" r:id="rId24"/>
    <p:sldId id="483" r:id="rId25"/>
    <p:sldId id="485" r:id="rId26"/>
    <p:sldId id="488" r:id="rId27"/>
    <p:sldId id="491" r:id="rId28"/>
    <p:sldId id="481" r:id="rId29"/>
    <p:sldId id="482" r:id="rId30"/>
    <p:sldId id="47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istory.nasa.gov/SP-4003.pdf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nasa.gov/content/a-brief-history-of-nasa-s-contributions-to-telemedicine#_edn2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1960s- first modern upgrade when </a:t>
            </a:r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This was a true unknown before the first human astronaut made it to space. Medical experts were particularly </a:t>
            </a:r>
            <a:r>
              <a:rPr lang="en-GB" b="0" i="0" u="none" strike="noStrike" dirty="0">
                <a:solidFill>
                  <a:srgbClr val="CC3366"/>
                </a:solidFill>
                <a:effectLst/>
                <a:latin typeface="Lato" panose="020F0502020204030203" pitchFamily="34" charset="0"/>
                <a:hlinkClick r:id="rId3"/>
              </a:rPr>
              <a:t>concerned about blood circulation and respiration issues</a:t>
            </a:r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To find out, the US and Soviet hooked animals up to medical monitoring systems and sent them into space. </a:t>
            </a:r>
            <a:r>
              <a:rPr lang="en-GB" b="0" i="0" u="none" strike="noStrike" dirty="0">
                <a:solidFill>
                  <a:srgbClr val="CC3366"/>
                </a:solidFill>
                <a:effectLst/>
                <a:latin typeface="Lato" panose="020F0502020204030203" pitchFamily="34" charset="0"/>
                <a:hlinkClick r:id="rId4"/>
              </a:rPr>
              <a:t>Biometric data was transmitted back to scientists on Earth</a:t>
            </a:r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 via a telemetric link.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29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55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etonix.com/telehealth-remote-patient-monitoring/50-reasons-explaining-the-rise-of-telehealth-in-usa-the-ultimate-list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WWlez8j3og" TargetMode="External"/><Relationship Id="rId2" Type="http://schemas.openxmlformats.org/officeDocument/2006/relationships/hyperlink" Target="https://www.youtube.com/watch?v=CQ9w6wC1aY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telehealth-in-health-promotion/b1828d9e-791a-49dd-a841-acba27142171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systems in health promotion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telehealth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telehealth 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telehealth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“Telehealth is the remote exchange of data between an individual and healthcare professionals” (O’Neil, 2019)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the application of telecommunications and digital technologies to offer and facilitate health and health-related services such as medical care, health information services, and provider and patient education.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11D3-426D-9360-CDBC-0985A55A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context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36933-9A55-1943-78EA-1EFC03445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Telehealth through the years </a:t>
            </a:r>
          </a:p>
          <a:p>
            <a:r>
              <a:rPr lang="en-GB" dirty="0"/>
              <a:t>1840s via Telegraph cable during the CIVIL war</a:t>
            </a:r>
          </a:p>
          <a:p>
            <a:r>
              <a:rPr lang="en-GB" dirty="0"/>
              <a:t>Late 1800s use of telephone </a:t>
            </a:r>
          </a:p>
          <a:p>
            <a:r>
              <a:rPr lang="en-GB" dirty="0"/>
              <a:t>Early 1900s via Radio</a:t>
            </a:r>
          </a:p>
          <a:p>
            <a:r>
              <a:rPr lang="en-GB" dirty="0"/>
              <a:t>Mid 1950s via Television </a:t>
            </a:r>
          </a:p>
          <a:p>
            <a:pPr algn="l"/>
            <a:r>
              <a:rPr lang="en-GB" dirty="0"/>
              <a:t>1960s- first modern upgrade With NASA</a:t>
            </a:r>
          </a:p>
          <a:p>
            <a:pPr algn="l"/>
            <a:endParaRPr lang="en-GB" dirty="0"/>
          </a:p>
          <a:p>
            <a:pPr marL="0" indent="0" algn="l">
              <a:buNone/>
            </a:pPr>
            <a:r>
              <a:rPr lang="en-GB" dirty="0"/>
              <a:t>Drive- Internet use and COVID</a:t>
            </a:r>
          </a:p>
          <a:p>
            <a:pPr marL="0" indent="0" algn="l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other drivers can you think of? 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975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9E35-19B5-D0C5-340C-9EB2C5F3A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Telehealth, telemedicine and telecare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9387-DC2D-488A-3074-B76A1DF18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Telehealth</a:t>
            </a:r>
            <a:r>
              <a:rPr lang="en-GB" dirty="0"/>
              <a:t> is a broader term that denote both remote non-clinical services (such as administrative meetings) and remote clinical services.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Telemedicine- </a:t>
            </a:r>
            <a:r>
              <a:rPr lang="en-GB" dirty="0"/>
              <a:t>is limited to remote clinical services only.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Telecare-</a:t>
            </a:r>
            <a:r>
              <a:rPr lang="en-GB" dirty="0"/>
              <a:t> the remote monitoring of an individual’s condition or lifestyle in their home environment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 &amp;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2353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3F6BD-C059-4543-350B-3CABAC497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D57A-8401-BB6F-2461-6161C1F09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Mobile health (mHealth) is the use of digital devices or tools with mobile and wireless technologies to support health objectives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410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72A4-65D8-9AE7-A8E2-4623C8C7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eHealth and mHealth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4E0F6-D648-71B9-37DA-5A165EF89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417638"/>
            <a:ext cx="8435280" cy="409959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eHealth is the use of information and communications technology to support health and health-related fields.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for example: apps and websites for health promotion, screening, assessment, and video-chat sessions. 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eHealth encompass mHealth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8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0DD1-EB07-4891-F424-D540D7D23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6115"/>
          </a:xfrm>
        </p:spPr>
        <p:txBody>
          <a:bodyPr/>
          <a:lstStyle/>
          <a:p>
            <a:r>
              <a:rPr lang="en-GB" b="1" dirty="0"/>
              <a:t>Means of delivery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B6480-2DBB-EA57-70A6-C12F3D345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7859216" cy="906115"/>
          </a:xfrm>
        </p:spPr>
        <p:txBody>
          <a:bodyPr>
            <a:normAutofit/>
          </a:bodyPr>
          <a:lstStyle/>
          <a:p>
            <a:r>
              <a:rPr lang="en-GB" dirty="0"/>
              <a:t>Thinking of the definition of telehealth</a:t>
            </a:r>
          </a:p>
          <a:p>
            <a:r>
              <a:rPr lang="en-GB" dirty="0"/>
              <a:t>What are the means telehealth can be delivered?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63EEA-522F-DF0A-8789-7EB91F7856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 applications </a:t>
            </a:r>
          </a:p>
          <a:p>
            <a:r>
              <a:rPr lang="en-GB" dirty="0"/>
              <a:t>Text based applications</a:t>
            </a:r>
          </a:p>
          <a:p>
            <a:r>
              <a:rPr lang="en-GB" dirty="0"/>
              <a:t>Wearables and sensor Devices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Apps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Therapeutic gaming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165C01-6007-8F04-B330-C552EEA1027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Video applications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Text based applications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Wearables and sensor Devices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Website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Apps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Virtual reality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Therapeutic gaming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9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25827-0DE2-9A9B-5088-F15F7813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Transferred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860B7-89DE-1480-FA23-8EE939868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  <a:p>
            <a:r>
              <a:rPr lang="en-GB" dirty="0"/>
              <a:t>Audio </a:t>
            </a:r>
          </a:p>
          <a:p>
            <a:r>
              <a:rPr lang="en-GB" dirty="0"/>
              <a:t>Images </a:t>
            </a:r>
          </a:p>
          <a:p>
            <a:r>
              <a:rPr lang="en-GB" dirty="0"/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792756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CE21-76C6-8ECE-3CDE-9B9140056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ADBE-7C45-7C6E-F541-5998FD1B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</a:t>
            </a:r>
          </a:p>
          <a:p>
            <a:pPr lvl="1"/>
            <a:r>
              <a:rPr lang="en-GB" dirty="0"/>
              <a:t>Telehealth equipment or apps or devices that collect and electronically send information </a:t>
            </a:r>
          </a:p>
          <a:p>
            <a:r>
              <a:rPr lang="en-GB" dirty="0"/>
              <a:t>Remote monitoring </a:t>
            </a:r>
          </a:p>
          <a:p>
            <a:pPr lvl="1"/>
            <a:r>
              <a:rPr lang="en-GB" dirty="0"/>
              <a:t>Also known as telemonitoring. It involves remotely collecting and send patients data</a:t>
            </a:r>
          </a:p>
        </p:txBody>
      </p:sp>
    </p:spTree>
    <p:extLst>
      <p:ext uri="{BB962C8B-B14F-4D97-AF65-F5344CB8AC3E}">
        <p14:creationId xmlns:p14="http://schemas.microsoft.com/office/powerpoint/2010/main" val="4170873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F83A-0C01-10AD-150E-1129206A8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Telehealth contd.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08B93-F458-B8CB-E974-27B444822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Real-time interactive</a:t>
            </a:r>
          </a:p>
          <a:p>
            <a:pPr lvl="1"/>
            <a:r>
              <a:rPr lang="en-GB" dirty="0"/>
              <a:t>Nearest substitute to face to face. </a:t>
            </a:r>
          </a:p>
          <a:p>
            <a:pPr lvl="1"/>
            <a:r>
              <a:rPr lang="en-GB" dirty="0"/>
              <a:t>Information is collected in real time</a:t>
            </a:r>
          </a:p>
          <a:p>
            <a:pPr lvl="1"/>
            <a:r>
              <a:rPr lang="en-GB" dirty="0"/>
              <a:t>Usually done using telephone or video interactions  </a:t>
            </a:r>
          </a:p>
          <a:p>
            <a:r>
              <a:rPr lang="en-GB" dirty="0"/>
              <a:t>MHealth </a:t>
            </a:r>
          </a:p>
          <a:p>
            <a:pPr lvl="1"/>
            <a:r>
              <a:rPr lang="en-GB" dirty="0"/>
              <a:t>Use of smart technology such as smartphones</a:t>
            </a:r>
          </a:p>
          <a:p>
            <a:r>
              <a:rPr lang="en-GB" dirty="0"/>
              <a:t>Hybrid </a:t>
            </a:r>
          </a:p>
          <a:p>
            <a:pPr lvl="1"/>
            <a:r>
              <a:rPr lang="en-GB" dirty="0"/>
              <a:t>Combines the use of one or more types of telehealth or other forms of digital technology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07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06DF-C818-5220-85C0-7226D0936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for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78BBD-B695-78F4-D9ED-2399BCCCE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Using the Link below.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Write out at least 5 reasons for the drive for Telehealth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Do you think these reasons are promoting the concepts of health promotion such as addressing the determinants of health, health improvement, health literacy, quality of life 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https://aetonix.com/telehealth-remote-patient-monitoring/50-reasons-explaining-the-rise-of-telehealth-in-usa-the-ultimate-list/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589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0B56-856F-7C68-89AC-373334FCE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5763-9004-ED61-BE6B-49F2EC0AA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information </a:t>
            </a:r>
          </a:p>
          <a:p>
            <a:r>
              <a:rPr lang="en-GB" dirty="0"/>
              <a:t>Real time information </a:t>
            </a:r>
          </a:p>
          <a:p>
            <a:r>
              <a:rPr lang="en-GB" dirty="0"/>
              <a:t>Remote monitoring </a:t>
            </a:r>
          </a:p>
          <a:p>
            <a:r>
              <a:rPr lang="en-GB" dirty="0"/>
              <a:t>Improves access and range of care </a:t>
            </a:r>
          </a:p>
          <a:p>
            <a:r>
              <a:rPr lang="en-GB" dirty="0"/>
              <a:t>Good communication tool</a:t>
            </a:r>
          </a:p>
          <a:p>
            <a:r>
              <a:rPr lang="en-GB" dirty="0"/>
              <a:t>Improved documentation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997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549855916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E372C-BB1C-7F94-F435-3498D9464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065AA-7A7B-5460-CE82-59ABD50D0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https://www.youtube.com/watch?v=CQ9w6wC1aYk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Telemedicine and Telehealth in 2 Minutes | What is Telemedicine? | Telemedicine | Telehealth – YouTube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62182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4C56-5C58-7535-CB53-875FE1494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Telehealth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F5D75-1FA8-E0A5-4193-E25378C96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 of information </a:t>
            </a:r>
          </a:p>
          <a:p>
            <a:r>
              <a:rPr lang="en-GB" dirty="0"/>
              <a:t>Monitoring </a:t>
            </a:r>
          </a:p>
          <a:p>
            <a:r>
              <a:rPr lang="en-GB" dirty="0"/>
              <a:t>Improves access to care </a:t>
            </a:r>
          </a:p>
          <a:p>
            <a:r>
              <a:rPr lang="en-GB" dirty="0"/>
              <a:t>Cheaper</a:t>
            </a:r>
          </a:p>
          <a:p>
            <a:r>
              <a:rPr lang="en-GB" dirty="0"/>
              <a:t>Reaches more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774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CAFD-1BB4-F451-A51E-9497B88FE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0F029-6C64-9238-0795-C67A4FD17A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1322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FBC2-76B6-13BA-003C-7D03FB216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Telehealth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04CA-D3DE-B183-5CBD-2EA02FE1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Fosters empowerment and self-efficacy via: 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7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 et al (2016)</a:t>
            </a:r>
            <a:endParaRPr lang="en-GB" sz="7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105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30648-97EA-52D0-6EE3-3BEA1EF2D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8D364-87A1-9C3F-67F6-57106844A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Personal choice-</a:t>
            </a:r>
            <a:r>
              <a:rPr lang="en-GB" sz="2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time/priority/cost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adherence or motivation/support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Unclear device or information/wrong interpretation/lack of guidance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Barriers related with technology/device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Socio demographical barriers (age, educational level, skills with electronic device)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resource for telecare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Policy/reimbursement changes required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9690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AA326-077E-2B77-D8A3-11FCD4BA7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(O’Neil)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AA4D-CB3F-B7C4-B593-C6D17EC9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Misleading information</a:t>
            </a:r>
          </a:p>
          <a:p>
            <a:r>
              <a:rPr lang="en-GB" dirty="0"/>
              <a:t>Inaccurate information </a:t>
            </a:r>
          </a:p>
          <a:p>
            <a:r>
              <a:rPr lang="en-GB" dirty="0"/>
              <a:t>Safety concerns</a:t>
            </a:r>
          </a:p>
          <a:p>
            <a:r>
              <a:rPr lang="en-GB" dirty="0"/>
              <a:t>Privacy concerns</a:t>
            </a:r>
          </a:p>
          <a:p>
            <a:r>
              <a:rPr lang="en-GB" dirty="0"/>
              <a:t>Impersonal</a:t>
            </a:r>
          </a:p>
          <a:p>
            <a:r>
              <a:rPr lang="en-GB" dirty="0"/>
              <a:t>Device cost and compatibility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Telehealth should be an aid and not a replacement </a:t>
            </a:r>
          </a:p>
        </p:txBody>
      </p:sp>
    </p:spTree>
    <p:extLst>
      <p:ext uri="{BB962C8B-B14F-4D97-AF65-F5344CB8AC3E}">
        <p14:creationId xmlns:p14="http://schemas.microsoft.com/office/powerpoint/2010/main" val="40073324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049B-E9DD-5972-3E5B-F253BAF5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E69D-5C22-44E3-48F9-B8578DDE3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https://create.kahoot.it/share/telehealth-in-health-promotion/b1828d9e-791a-49dd-a841-acba27142171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676383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telehealth tools can be use to deliver the intervention </a:t>
            </a:r>
          </a:p>
          <a:p>
            <a:r>
              <a:rPr lang="en-GB" dirty="0"/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4F86-2CD8-6F94-C114-8A1A4369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DAC7-E542-C377-54FC-2CA3AD9EA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Rispoli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Machalicek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(2020). Advances in telehealth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assessment and intervention in education: Introduction to the special issue.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189-194.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557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36F1-7428-8561-67B0-097B345F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5524C-EA48-0B11-79BA-E3F5E872D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Coyle, M. K., Duffy, J. R., &amp; Martin, E. M. (2007). Teaching/learning health promoting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through telehealth.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Nursing education perspectives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18-23.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3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John Wiley &amp; Sons.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2208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1275</TotalTime>
  <Words>1056</Words>
  <Application>Microsoft Office PowerPoint</Application>
  <PresentationFormat>On-screen Show (4:3)</PresentationFormat>
  <Paragraphs>156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-apple-system</vt:lpstr>
      <vt:lpstr>Arial</vt:lpstr>
      <vt:lpstr>Calibri</vt:lpstr>
      <vt:lpstr>Lato</vt:lpstr>
      <vt:lpstr>Myriad Pro</vt:lpstr>
      <vt:lpstr>Wingdings</vt:lpstr>
      <vt:lpstr>20140311PresentationUWTSDTemplate</vt:lpstr>
      <vt:lpstr> Telehealth systems in health promotion</vt:lpstr>
      <vt:lpstr>Learning objectives</vt:lpstr>
      <vt:lpstr>Introduction </vt:lpstr>
      <vt:lpstr>Historical context of telehealth</vt:lpstr>
      <vt:lpstr>Telehealth, telemedicine and telecare </vt:lpstr>
      <vt:lpstr>mHealth </vt:lpstr>
      <vt:lpstr>eHealth and mHealth </vt:lpstr>
      <vt:lpstr>Means of delivery </vt:lpstr>
      <vt:lpstr>Data Transferred </vt:lpstr>
      <vt:lpstr>Types of Telehealth </vt:lpstr>
      <vt:lpstr>Types of Telehealth contd. </vt:lpstr>
      <vt:lpstr>Drive for Telehealth </vt:lpstr>
      <vt:lpstr>Benefits of Telehealth</vt:lpstr>
      <vt:lpstr>BREAK</vt:lpstr>
      <vt:lpstr>videos</vt:lpstr>
      <vt:lpstr>Health promotion</vt:lpstr>
      <vt:lpstr>Telehealth in health promotion </vt:lpstr>
      <vt:lpstr>Behaviour change</vt:lpstr>
      <vt:lpstr>Telehealth and behaviour change </vt:lpstr>
      <vt:lpstr>Barriers </vt:lpstr>
      <vt:lpstr>Criticism (O’Neil)</vt:lpstr>
      <vt:lpstr>Kahoot</vt:lpstr>
      <vt:lpstr>BREAK</vt:lpstr>
      <vt:lpstr>Class activity- 50 mins </vt:lpstr>
      <vt:lpstr>Class activity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64</cp:revision>
  <dcterms:created xsi:type="dcterms:W3CDTF">2015-04-14T15:21:28Z</dcterms:created>
  <dcterms:modified xsi:type="dcterms:W3CDTF">2023-02-07T13:18:49Z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