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6" r:id="rId4"/>
    <p:sldId id="264" r:id="rId5"/>
    <p:sldId id="268" r:id="rId6"/>
    <p:sldId id="258" r:id="rId7"/>
    <p:sldId id="259" r:id="rId8"/>
    <p:sldId id="262" r:id="rId9"/>
    <p:sldId id="269" r:id="rId10"/>
    <p:sldId id="261" r:id="rId11"/>
    <p:sldId id="271" r:id="rId12"/>
    <p:sldId id="260" r:id="rId13"/>
    <p:sldId id="265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4DD6C1-57F4-94E5-0BF2-E940FCEBF80C}" v="986" dt="2025-01-17T17:16:36.966"/>
    <p1510:client id="{3D3FD19B-6208-4319-8AE3-56DAA0B61268}" v="120" dt="2025-01-19T03:08:58.5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91397" y="-42"/>
            <a:ext cx="4300603" cy="1646477"/>
          </a:xfrm>
        </p:spPr>
        <p:txBody>
          <a:bodyPr>
            <a:normAutofit fontScale="90000"/>
          </a:bodyPr>
          <a:lstStyle/>
          <a:p>
            <a:pPr algn="r"/>
            <a:r>
              <a:rPr lang="en-US" sz="2800">
                <a:latin typeface="Arial"/>
                <a:cs typeface="Arial"/>
              </a:rPr>
              <a:t>Module code: BMPL5015</a:t>
            </a:r>
            <a:br>
              <a:rPr lang="en-US" sz="2800">
                <a:latin typeface="Arial"/>
              </a:rPr>
            </a:br>
            <a:r>
              <a:rPr lang="en-US" sz="2800">
                <a:latin typeface="Arial"/>
                <a:cs typeface="Arial"/>
              </a:rPr>
              <a:t>Student number: 2305659</a:t>
            </a:r>
            <a:br>
              <a:rPr lang="en-US" sz="2800">
                <a:latin typeface="Arial"/>
              </a:rPr>
            </a:br>
            <a:r>
              <a:rPr lang="en-US" sz="2800">
                <a:latin typeface="Arial"/>
                <a:cs typeface="Arial"/>
              </a:rPr>
              <a:t>Name: Harvey. Thomas</a:t>
            </a:r>
            <a:br>
              <a:rPr lang="en-US" sz="2800">
                <a:latin typeface="Arial"/>
              </a:rPr>
            </a:br>
            <a:r>
              <a:rPr lang="en-US" sz="2800">
                <a:latin typeface="Arial"/>
                <a:cs typeface="Arial"/>
              </a:rPr>
              <a:t>Lecturer: Jane Davis</a:t>
            </a:r>
            <a:endParaRPr lang="en-US" sz="2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8282" y="2053136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>
                <a:solidFill>
                  <a:srgbClr val="111111"/>
                </a:solidFill>
                <a:latin typeface="Arial"/>
                <a:ea typeface="+mn-lt"/>
                <a:cs typeface="+mn-lt"/>
              </a:rPr>
              <a:t>Identify the importance of effective policing strategies in reducing crime with links to local police forces</a:t>
            </a:r>
            <a:endParaRPr lang="en-US" sz="2800">
              <a:latin typeface="Arial"/>
            </a:endParaRPr>
          </a:p>
        </p:txBody>
      </p:sp>
      <p:pic>
        <p:nvPicPr>
          <p:cNvPr id="4" name="Picture 3" descr="Two police officers in the middle surrounded by icons and labels showing the role of the police.">
            <a:extLst>
              <a:ext uri="{FF2B5EF4-FFF2-40B4-BE49-F238E27FC236}">
                <a16:creationId xmlns:a16="http://schemas.microsoft.com/office/drawing/2014/main" id="{D45FB54B-D40B-F2F6-D86D-73615AC077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4215" y="3032633"/>
            <a:ext cx="7238410" cy="33764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977FDF-045D-706C-502C-5D7EC590D070}"/>
              </a:ext>
            </a:extLst>
          </p:cNvPr>
          <p:cNvSpPr txBox="1"/>
          <p:nvPr/>
        </p:nvSpPr>
        <p:spPr>
          <a:xfrm>
            <a:off x="10912971" y="6398568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(BBC, 2013)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2DE84-BA2D-F3C4-4C50-EAA5E4EAC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Contents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2B984-887F-1865-4A53-DC16628EE4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ctr"/>
            <a:r>
              <a:rPr lang="en-US" dirty="0"/>
              <a:t>1.cover page </a:t>
            </a:r>
          </a:p>
          <a:p>
            <a:pPr algn="ctr"/>
            <a:r>
              <a:rPr lang="en-US" dirty="0"/>
              <a:t>2.contents page</a:t>
            </a:r>
          </a:p>
          <a:p>
            <a:pPr algn="ctr"/>
            <a:r>
              <a:rPr lang="en-US" dirty="0"/>
              <a:t>3.introduction</a:t>
            </a:r>
          </a:p>
          <a:p>
            <a:pPr algn="ctr"/>
            <a:r>
              <a:rPr lang="en-US" dirty="0"/>
              <a:t>4.police strategies to combat crime</a:t>
            </a:r>
          </a:p>
          <a:p>
            <a:pPr algn="ctr"/>
            <a:r>
              <a:rPr lang="en-US" dirty="0"/>
              <a:t>5 Police strategies to prevent crime and disrupt it</a:t>
            </a:r>
          </a:p>
          <a:p>
            <a:pPr algn="ctr"/>
            <a:r>
              <a:rPr lang="en-US" dirty="0"/>
              <a:t>6.Effective policing</a:t>
            </a:r>
          </a:p>
          <a:p>
            <a:pPr algn="ctr"/>
            <a:r>
              <a:rPr lang="en-US" dirty="0"/>
              <a:t>7 Strong police </a:t>
            </a:r>
            <a:r>
              <a:rPr lang="en-US"/>
              <a:t>presence</a:t>
            </a:r>
            <a:endParaRPr lang="en-US" dirty="0"/>
          </a:p>
          <a:p>
            <a:pPr algn="ctr"/>
            <a:r>
              <a:rPr lang="en-US" dirty="0"/>
              <a:t>8.public perception</a:t>
            </a:r>
          </a:p>
          <a:p>
            <a:pPr algn="ctr"/>
            <a:r>
              <a:rPr lang="en-US" dirty="0"/>
              <a:t>9 The importance of the police strategies working</a:t>
            </a:r>
          </a:p>
          <a:p>
            <a:pPr algn="ctr"/>
            <a:r>
              <a:rPr lang="en-US" dirty="0"/>
              <a:t>10.police collaboration with other agencies</a:t>
            </a:r>
          </a:p>
          <a:p>
            <a:pPr algn="ctr"/>
            <a:r>
              <a:rPr lang="en-US" dirty="0"/>
              <a:t>11 Conclusion</a:t>
            </a:r>
          </a:p>
          <a:p>
            <a:pPr algn="ctr"/>
            <a:r>
              <a:rPr lang="en-US" dirty="0"/>
              <a:t>12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4267523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50A5D-467F-D722-9DF3-8CEA09D81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Introduction</a:t>
            </a:r>
          </a:p>
        </p:txBody>
      </p:sp>
      <p:pic>
        <p:nvPicPr>
          <p:cNvPr id="4" name="Picture 3" descr="Why Planning is the Key to Success: How It Benefits Your Career and Personal Life">
            <a:extLst>
              <a:ext uri="{FF2B5EF4-FFF2-40B4-BE49-F238E27FC236}">
                <a16:creationId xmlns:a16="http://schemas.microsoft.com/office/drawing/2014/main" id="{CB41090E-C55F-BC15-7458-19B9670F6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00" y="1710418"/>
            <a:ext cx="6248400" cy="35133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C6A7F7-92FC-38B2-4A65-CDFA441BDAD2}"/>
              </a:ext>
            </a:extLst>
          </p:cNvPr>
          <p:cNvSpPr txBox="1"/>
          <p:nvPr/>
        </p:nvSpPr>
        <p:spPr>
          <a:xfrm>
            <a:off x="10575472" y="649060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</a:t>
            </a:r>
            <a:r>
              <a:rPr lang="en-US" err="1"/>
              <a:t>Linkedin</a:t>
            </a:r>
            <a:r>
              <a:rPr lang="en-US"/>
              <a:t>, 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9D1D5F-DCC3-6682-37F2-BCC1AFBF8F19}"/>
              </a:ext>
            </a:extLst>
          </p:cNvPr>
          <p:cNvSpPr txBox="1"/>
          <p:nvPr/>
        </p:nvSpPr>
        <p:spPr>
          <a:xfrm>
            <a:off x="9417194" y="6151335"/>
            <a:ext cx="40200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(West </a:t>
            </a:r>
            <a:r>
              <a:rPr lang="en-US" err="1"/>
              <a:t>Yorshire</a:t>
            </a:r>
            <a:r>
              <a:rPr lang="en-US"/>
              <a:t> Police, 2025)</a:t>
            </a:r>
          </a:p>
        </p:txBody>
      </p:sp>
    </p:spTree>
    <p:extLst>
      <p:ext uri="{BB962C8B-B14F-4D97-AF65-F5344CB8AC3E}">
        <p14:creationId xmlns:p14="http://schemas.microsoft.com/office/powerpoint/2010/main" val="3808567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CFE36-222D-C972-A2BE-36D2D0203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6106"/>
            <a:ext cx="10515600" cy="1012948"/>
          </a:xfrm>
        </p:spPr>
        <p:txBody>
          <a:bodyPr/>
          <a:lstStyle/>
          <a:p>
            <a:pPr algn="ctr"/>
            <a:r>
              <a:rPr lang="en-US">
                <a:latin typeface="Arial"/>
                <a:cs typeface="Arial"/>
              </a:rPr>
              <a:t>Police Strategies to combat crime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92D3B-E59C-EF3B-CDB2-0C0197044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954" y="1259010"/>
            <a:ext cx="4351216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rial"/>
                <a:cs typeface="Arial"/>
              </a:rPr>
              <a:t>NDM stands for National Decision model, and it is suitable for all situations</a:t>
            </a:r>
            <a:r>
              <a:rPr lang="en-US"/>
              <a:t> </a:t>
            </a:r>
            <a:r>
              <a:rPr lang="en-US" sz="2000">
                <a:latin typeface="Arial"/>
                <a:cs typeface="Arial"/>
              </a:rPr>
              <a:t>(College of Policing, 2013)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4" name="Picture 3" descr="A diagram of ethics&#10;&#10;Description automatically generated">
            <a:extLst>
              <a:ext uri="{FF2B5EF4-FFF2-40B4-BE49-F238E27FC236}">
                <a16:creationId xmlns:a16="http://schemas.microsoft.com/office/drawing/2014/main" id="{70EC1514-6F4F-0628-9AA5-18A3A3D2FE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2" y="3299699"/>
            <a:ext cx="5986584" cy="3560602"/>
          </a:xfrm>
          <a:prstGeom prst="rect">
            <a:avLst/>
          </a:prstGeom>
        </p:spPr>
      </p:pic>
      <p:pic>
        <p:nvPicPr>
          <p:cNvPr id="6" name="Picture 5" descr="Metropolitan Police Commissioner Cressida Dick (centre) walks with officers through Stoke Newington in north London">
            <a:extLst>
              <a:ext uri="{FF2B5EF4-FFF2-40B4-BE49-F238E27FC236}">
                <a16:creationId xmlns:a16="http://schemas.microsoft.com/office/drawing/2014/main" id="{20F4B251-C1CD-1F16-0423-F33CC92CDA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4631" y="1260475"/>
            <a:ext cx="6211276" cy="33112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BD71305-B50C-5699-5D37-422345D2FD04}"/>
              </a:ext>
            </a:extLst>
          </p:cNvPr>
          <p:cNvSpPr txBox="1"/>
          <p:nvPr/>
        </p:nvSpPr>
        <p:spPr>
          <a:xfrm>
            <a:off x="11218515" y="6183874"/>
            <a:ext cx="138527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(BBC,2018)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749054-E3BA-9FD5-CAC2-39687DCCF64A}"/>
              </a:ext>
            </a:extLst>
          </p:cNvPr>
          <p:cNvSpPr txBox="1"/>
          <p:nvPr/>
        </p:nvSpPr>
        <p:spPr>
          <a:xfrm>
            <a:off x="10918092" y="5857630"/>
            <a:ext cx="169789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(Jacques, 2023)</a:t>
            </a:r>
          </a:p>
        </p:txBody>
      </p:sp>
      <p:sp>
        <p:nvSpPr>
          <p:cNvPr id="10" name="TextBox 4">
            <a:extLst>
              <a:ext uri="{FF2B5EF4-FFF2-40B4-BE49-F238E27FC236}">
                <a16:creationId xmlns:a16="http://schemas.microsoft.com/office/drawing/2014/main" id="{A7C46EA6-6CA8-C37F-16F8-FCAF28CCAC33}"/>
              </a:ext>
            </a:extLst>
          </p:cNvPr>
          <p:cNvSpPr txBox="1"/>
          <p:nvPr/>
        </p:nvSpPr>
        <p:spPr>
          <a:xfrm>
            <a:off x="10168135" y="6484361"/>
            <a:ext cx="2743199" cy="30777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/>
              <a:t>(College of policing , 2013)</a:t>
            </a:r>
          </a:p>
        </p:txBody>
      </p:sp>
    </p:spTree>
    <p:extLst>
      <p:ext uri="{BB962C8B-B14F-4D97-AF65-F5344CB8AC3E}">
        <p14:creationId xmlns:p14="http://schemas.microsoft.com/office/powerpoint/2010/main" val="1520717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ACAA2-493A-8B69-AB82-1E24BE71E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9" y="1281584"/>
            <a:ext cx="4306328" cy="2499454"/>
          </a:xfrm>
        </p:spPr>
        <p:txBody>
          <a:bodyPr>
            <a:normAutofit fontScale="90000"/>
          </a:bodyPr>
          <a:lstStyle/>
          <a:p>
            <a:r>
              <a:rPr lang="en-US"/>
              <a:t>Serious and organized crime costs the U.K around 47 billion each year</a:t>
            </a:r>
            <a:r>
              <a:rPr lang="en-US" sz="1800"/>
              <a:t> (UK Government, 2023)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8197958F-3882-9ED1-797D-27381B8F6B37}"/>
              </a:ext>
            </a:extLst>
          </p:cNvPr>
          <p:cNvSpPr txBox="1"/>
          <p:nvPr/>
        </p:nvSpPr>
        <p:spPr>
          <a:xfrm>
            <a:off x="10322534" y="5541641"/>
            <a:ext cx="2743199" cy="30777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/>
              <a:t>(UK Government, 2023)</a:t>
            </a:r>
          </a:p>
        </p:txBody>
      </p:sp>
      <p:pic>
        <p:nvPicPr>
          <p:cNvPr id="8" name="Picture 7" descr="A close-up of police officers&#10;&#10;Description automatically generated">
            <a:extLst>
              <a:ext uri="{FF2B5EF4-FFF2-40B4-BE49-F238E27FC236}">
                <a16:creationId xmlns:a16="http://schemas.microsoft.com/office/drawing/2014/main" id="{4E22B27C-DB81-98CA-7D68-EAF92A404B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5570" y="1276779"/>
            <a:ext cx="5677929" cy="3770457"/>
          </a:xfrm>
          <a:prstGeom prst="rect">
            <a:avLst/>
          </a:prstGeom>
        </p:spPr>
      </p:pic>
      <p:pic>
        <p:nvPicPr>
          <p:cNvPr id="9" name="Picture 8" descr="Stock Market Crash Red Arrow Graph Stock Footage Video (100% Royalty-free)  1058370394 | Shutterstock">
            <a:extLst>
              <a:ext uri="{FF2B5EF4-FFF2-40B4-BE49-F238E27FC236}">
                <a16:creationId xmlns:a16="http://schemas.microsoft.com/office/drawing/2014/main" id="{1D416F12-AD43-F8B0-40C4-4F7426AB2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909332"/>
            <a:ext cx="5693228" cy="294730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901BDD1-59DC-67A3-45A8-261F551A16DA}"/>
              </a:ext>
            </a:extLst>
          </p:cNvPr>
          <p:cNvSpPr txBox="1"/>
          <p:nvPr/>
        </p:nvSpPr>
        <p:spPr>
          <a:xfrm>
            <a:off x="10591075" y="5850109"/>
            <a:ext cx="27431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(Shutterstock ,2020)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AD2B67D-6120-8BE6-AD26-AAE1C0ADAA1C}"/>
              </a:ext>
            </a:extLst>
          </p:cNvPr>
          <p:cNvSpPr txBox="1"/>
          <p:nvPr/>
        </p:nvSpPr>
        <p:spPr>
          <a:xfrm>
            <a:off x="3047130" y="2451"/>
            <a:ext cx="620309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/>
              <a:t>Police strategies to prevent crime and disrupt it</a:t>
            </a:r>
          </a:p>
        </p:txBody>
      </p:sp>
    </p:spTree>
    <p:extLst>
      <p:ext uri="{BB962C8B-B14F-4D97-AF65-F5344CB8AC3E}">
        <p14:creationId xmlns:p14="http://schemas.microsoft.com/office/powerpoint/2010/main" val="3712236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4FC82BE-E02C-870A-51EC-228BDF8F6276}"/>
              </a:ext>
            </a:extLst>
          </p:cNvPr>
          <p:cNvSpPr txBox="1"/>
          <p:nvPr/>
        </p:nvSpPr>
        <p:spPr>
          <a:xfrm>
            <a:off x="10141618" y="6047144"/>
            <a:ext cx="27431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(College of policing ,2022)</a:t>
            </a:r>
          </a:p>
        </p:txBody>
      </p:sp>
      <p:pic>
        <p:nvPicPr>
          <p:cNvPr id="5" name="Picture 4" descr="A group of police officers in uniform">
            <a:extLst>
              <a:ext uri="{FF2B5EF4-FFF2-40B4-BE49-F238E27FC236}">
                <a16:creationId xmlns:a16="http://schemas.microsoft.com/office/drawing/2014/main" id="{2F939C3B-2874-439B-FCFD-2D5016B70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07" y="3103712"/>
            <a:ext cx="5156200" cy="34348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F424F4-6E27-E09D-25F0-8400640A247B}"/>
              </a:ext>
            </a:extLst>
          </p:cNvPr>
          <p:cNvSpPr txBox="1"/>
          <p:nvPr/>
        </p:nvSpPr>
        <p:spPr>
          <a:xfrm>
            <a:off x="11110896" y="6552647"/>
            <a:ext cx="136573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(Boyd ,2011)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1A0C8E-4CFD-7822-E562-605852F97478}"/>
              </a:ext>
            </a:extLst>
          </p:cNvPr>
          <p:cNvSpPr txBox="1"/>
          <p:nvPr/>
        </p:nvSpPr>
        <p:spPr>
          <a:xfrm>
            <a:off x="3856831" y="944767"/>
            <a:ext cx="489242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u="sng">
                <a:latin typeface="Arial"/>
                <a:cs typeface="Arial"/>
              </a:rPr>
              <a:t>Effective Policing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8BF010E-F92B-F1A4-EDBF-8535495485BE}"/>
              </a:ext>
            </a:extLst>
          </p:cNvPr>
          <p:cNvSpPr txBox="1"/>
          <p:nvPr/>
        </p:nvSpPr>
        <p:spPr>
          <a:xfrm>
            <a:off x="11105747" y="6359798"/>
            <a:ext cx="27431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(HMIC ,2017)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FF9EF4-C055-2A69-8AAC-43975DBC2BEA}"/>
              </a:ext>
            </a:extLst>
          </p:cNvPr>
          <p:cNvSpPr txBox="1"/>
          <p:nvPr/>
        </p:nvSpPr>
        <p:spPr>
          <a:xfrm>
            <a:off x="10146023" y="5739599"/>
            <a:ext cx="27431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(South Wales Police ,2024)</a:t>
            </a:r>
          </a:p>
        </p:txBody>
      </p:sp>
      <p:pic>
        <p:nvPicPr>
          <p:cNvPr id="10" name="Picture 9" descr="Warren Williams (Square)">
            <a:extLst>
              <a:ext uri="{FF2B5EF4-FFF2-40B4-BE49-F238E27FC236}">
                <a16:creationId xmlns:a16="http://schemas.microsoft.com/office/drawing/2014/main" id="{A304C77B-F234-EDDE-BBBD-2B0294534D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0092" y="2739994"/>
            <a:ext cx="4149968" cy="392777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C6BA316-37EB-A0C3-3270-4672518D2607}"/>
              </a:ext>
            </a:extLst>
          </p:cNvPr>
          <p:cNvSpPr txBox="1"/>
          <p:nvPr/>
        </p:nvSpPr>
        <p:spPr>
          <a:xfrm>
            <a:off x="1441678" y="1710839"/>
            <a:ext cx="848750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Arial"/>
                <a:cs typeface="Arial"/>
              </a:rPr>
              <a:t>"A Strong and strategic police force is one which keeps people safe and reduces crime." </a:t>
            </a:r>
            <a:r>
              <a:rPr lang="en-US" sz="2000">
                <a:latin typeface="Arial"/>
                <a:cs typeface="Arial"/>
              </a:rPr>
              <a:t>(HMIC, 2017)</a:t>
            </a:r>
          </a:p>
        </p:txBody>
      </p:sp>
    </p:spTree>
    <p:extLst>
      <p:ext uri="{BB962C8B-B14F-4D97-AF65-F5344CB8AC3E}">
        <p14:creationId xmlns:p14="http://schemas.microsoft.com/office/powerpoint/2010/main" val="3522466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E5F2D-8295-3355-FA6E-7CF406C46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123" y="3663"/>
            <a:ext cx="10515600" cy="1325563"/>
          </a:xfrm>
        </p:spPr>
        <p:txBody>
          <a:bodyPr/>
          <a:lstStyle/>
          <a:p>
            <a:pPr algn="ctr"/>
            <a:r>
              <a:rPr lang="en-US"/>
              <a:t>Strong police presence</a:t>
            </a:r>
          </a:p>
        </p:txBody>
      </p:sp>
      <p:pic>
        <p:nvPicPr>
          <p:cNvPr id="4" name="Picture 3" descr="Photo credit: NEC Software Solutions">
            <a:extLst>
              <a:ext uri="{FF2B5EF4-FFF2-40B4-BE49-F238E27FC236}">
                <a16:creationId xmlns:a16="http://schemas.microsoft.com/office/drawing/2014/main" id="{3F93BE21-135B-3CFE-B8DA-C0D6E935D1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313" y="2848824"/>
            <a:ext cx="6067425" cy="40100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64CC8B-FBD5-216D-9A41-B97BC9B891B5}"/>
              </a:ext>
            </a:extLst>
          </p:cNvPr>
          <p:cNvSpPr txBox="1"/>
          <p:nvPr/>
        </p:nvSpPr>
        <p:spPr>
          <a:xfrm>
            <a:off x="11084228" y="6381309"/>
            <a:ext cx="2743199" cy="30777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/>
              <a:t>(Clark , 2024)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8C6692-3CF4-4FEA-4070-1B166B146573}"/>
              </a:ext>
            </a:extLst>
          </p:cNvPr>
          <p:cNvSpPr txBox="1"/>
          <p:nvPr/>
        </p:nvSpPr>
        <p:spPr>
          <a:xfrm>
            <a:off x="10129996" y="5198409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(Sherman and Eck , 2002)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C6C567-2FEE-D1B8-E08A-C52F42B46F6E}"/>
              </a:ext>
            </a:extLst>
          </p:cNvPr>
          <p:cNvSpPr txBox="1"/>
          <p:nvPr/>
        </p:nvSpPr>
        <p:spPr>
          <a:xfrm>
            <a:off x="10067849" y="5509895"/>
            <a:ext cx="287996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(College of Policing ,2022a)</a:t>
            </a:r>
          </a:p>
        </p:txBody>
      </p:sp>
      <p:pic>
        <p:nvPicPr>
          <p:cNvPr id="8" name="Picture 7" descr="Man in alley">
            <a:extLst>
              <a:ext uri="{FF2B5EF4-FFF2-40B4-BE49-F238E27FC236}">
                <a16:creationId xmlns:a16="http://schemas.microsoft.com/office/drawing/2014/main" id="{71F77F3E-CDC9-1FA6-BB2A-0DAF4B3CC6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3015" y="1709860"/>
            <a:ext cx="6142892" cy="348712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AA8E612-2126-7F91-08B9-8247B168DF0E}"/>
              </a:ext>
            </a:extLst>
          </p:cNvPr>
          <p:cNvSpPr txBox="1"/>
          <p:nvPr/>
        </p:nvSpPr>
        <p:spPr>
          <a:xfrm>
            <a:off x="10937507" y="6069336"/>
            <a:ext cx="27431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(Hoskin , 2023)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01A544-B1A5-D322-3160-05FDE1775B4B}"/>
              </a:ext>
            </a:extLst>
          </p:cNvPr>
          <p:cNvSpPr txBox="1"/>
          <p:nvPr/>
        </p:nvSpPr>
        <p:spPr>
          <a:xfrm>
            <a:off x="9984617" y="5770719"/>
            <a:ext cx="288933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(South Wales Police ,2024b)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F6CD98-232E-EA87-7EF2-093338C0076F}"/>
              </a:ext>
            </a:extLst>
          </p:cNvPr>
          <p:cNvSpPr txBox="1"/>
          <p:nvPr/>
        </p:nvSpPr>
        <p:spPr>
          <a:xfrm>
            <a:off x="285654" y="1222599"/>
            <a:ext cx="453492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Arial"/>
                <a:cs typeface="Arial"/>
              </a:rPr>
              <a:t>A strong police presence within a community can be a deterrent for criminals </a:t>
            </a:r>
            <a:r>
              <a:rPr lang="en-US" sz="1600" dirty="0">
                <a:latin typeface="Arial"/>
                <a:cs typeface="Arial"/>
              </a:rPr>
              <a:t>(Sherman and Eck 2002)</a:t>
            </a:r>
          </a:p>
        </p:txBody>
      </p:sp>
    </p:spTree>
    <p:extLst>
      <p:ext uri="{BB962C8B-B14F-4D97-AF65-F5344CB8AC3E}">
        <p14:creationId xmlns:p14="http://schemas.microsoft.com/office/powerpoint/2010/main" val="34593128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4DA3B-CB48-C58E-3DC8-38ECBAAA7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Publics perception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A18BA8-8790-EA26-3C90-6E1D7EBDEE9D}"/>
              </a:ext>
            </a:extLst>
          </p:cNvPr>
          <p:cNvSpPr txBox="1"/>
          <p:nvPr/>
        </p:nvSpPr>
        <p:spPr>
          <a:xfrm>
            <a:off x="3050007" y="1716452"/>
            <a:ext cx="538089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At a community gathering in south Wales Emma Wools was asked about police presence and this is her response "I want my police and crime plan firmly grounded in the day-to-day lives of the people" (</a:t>
            </a:r>
            <a:r>
              <a:rPr lang="en-US" sz="1400"/>
              <a:t>HMICFRS 2018)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F4160A-6C88-4D38-D325-0CE968CA9EC9}"/>
              </a:ext>
            </a:extLst>
          </p:cNvPr>
          <p:cNvSpPr txBox="1"/>
          <p:nvPr/>
        </p:nvSpPr>
        <p:spPr>
          <a:xfrm>
            <a:off x="10378659" y="6490845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(NPTCVS ,2024)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4B7D7E-FC9D-9476-263B-F31687C516E0}"/>
              </a:ext>
            </a:extLst>
          </p:cNvPr>
          <p:cNvSpPr txBox="1"/>
          <p:nvPr/>
        </p:nvSpPr>
        <p:spPr>
          <a:xfrm>
            <a:off x="10229493" y="5900669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(HMICFRS ,2018)</a:t>
            </a:r>
          </a:p>
          <a:p>
            <a:r>
              <a:rPr lang="en-US" dirty="0">
                <a:latin typeface="Arial"/>
                <a:cs typeface="Arial"/>
              </a:rPr>
              <a:t>      (Wilson, 2023)</a:t>
            </a:r>
          </a:p>
        </p:txBody>
      </p:sp>
      <p:pic>
        <p:nvPicPr>
          <p:cNvPr id="7" name="Picture 6" descr="Cardiff, Wales - March 2022: Rear view of a police officer on duty in Cardiff city centre">
            <a:extLst>
              <a:ext uri="{FF2B5EF4-FFF2-40B4-BE49-F238E27FC236}">
                <a16:creationId xmlns:a16="http://schemas.microsoft.com/office/drawing/2014/main" id="{E6B77167-2035-3BDE-83B8-62A703766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2560" y="3186685"/>
            <a:ext cx="5203302" cy="34613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060E7B6-FF5B-905D-78AB-F5E456B0AA22}"/>
              </a:ext>
            </a:extLst>
          </p:cNvPr>
          <p:cNvSpPr txBox="1"/>
          <p:nvPr/>
        </p:nvSpPr>
        <p:spPr>
          <a:xfrm>
            <a:off x="308799" y="3448746"/>
            <a:ext cx="274319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publics faith in police to deal with crime was at 37% in 2020 but as of 2023 the number has risen to 53% (Tudor, 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77946E-E0DC-8E51-5C91-B133810F7ABD}"/>
              </a:ext>
            </a:extLst>
          </p:cNvPr>
          <p:cNvSpPr txBox="1"/>
          <p:nvPr/>
        </p:nvSpPr>
        <p:spPr>
          <a:xfrm>
            <a:off x="10714598" y="5644262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(Tudor, 2023)</a:t>
            </a:r>
          </a:p>
        </p:txBody>
      </p:sp>
    </p:spTree>
    <p:extLst>
      <p:ext uri="{BB962C8B-B14F-4D97-AF65-F5344CB8AC3E}">
        <p14:creationId xmlns:p14="http://schemas.microsoft.com/office/powerpoint/2010/main" val="1067924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130D2-AD0A-EC16-6252-101BD034B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The Importance of the Police Strategies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69579-595F-1F02-6C9C-BC473E3D7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0" y="1502036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The NDM strategy is used for fast paced incidents where the officer does not have much time to think </a:t>
            </a:r>
            <a:r>
              <a:rPr lang="en-US" sz="1600" dirty="0">
                <a:latin typeface="Arial"/>
                <a:cs typeface="Arial"/>
              </a:rPr>
              <a:t>(Somerset Police 2025)</a:t>
            </a:r>
          </a:p>
        </p:txBody>
      </p:sp>
      <p:pic>
        <p:nvPicPr>
          <p:cNvPr id="5" name="Picture 4" descr="A diagram of ethics&#10;&#10;Description automatically generated">
            <a:extLst>
              <a:ext uri="{FF2B5EF4-FFF2-40B4-BE49-F238E27FC236}">
                <a16:creationId xmlns:a16="http://schemas.microsoft.com/office/drawing/2014/main" id="{0E307A54-5C3E-376A-D558-7E5F21CB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1200" y="2540237"/>
            <a:ext cx="7047205" cy="41887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542569-D630-0FA7-42B3-BF22AD352174}"/>
              </a:ext>
            </a:extLst>
          </p:cNvPr>
          <p:cNvSpPr txBox="1"/>
          <p:nvPr/>
        </p:nvSpPr>
        <p:spPr>
          <a:xfrm>
            <a:off x="9798302" y="6493804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(Somerset Police, 2025)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AA8C3E-9976-E2A6-3FAA-4BA597E16FE8}"/>
              </a:ext>
            </a:extLst>
          </p:cNvPr>
          <p:cNvSpPr txBox="1"/>
          <p:nvPr/>
        </p:nvSpPr>
        <p:spPr>
          <a:xfrm>
            <a:off x="9497065" y="6130740"/>
            <a:ext cx="28770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(College of Policing , 2013)</a:t>
            </a:r>
          </a:p>
        </p:txBody>
      </p:sp>
    </p:spTree>
    <p:extLst>
      <p:ext uri="{BB962C8B-B14F-4D97-AF65-F5344CB8AC3E}">
        <p14:creationId xmlns:p14="http://schemas.microsoft.com/office/powerpoint/2010/main" val="36134495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7570B-EB1A-A630-6849-8FA637903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Police collaborating with other agencies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CD205-E83A-D9CB-17AA-BE11B6EAE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9710" y="1710803"/>
            <a:ext cx="3932666" cy="212796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/>
              <a:t>If police collaborate with other agencies, they will have more information and a wider coverage of the area they are targeting.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EEB1D4-4941-4F3D-19F1-FC0E7803C0D2}"/>
              </a:ext>
            </a:extLst>
          </p:cNvPr>
          <p:cNvSpPr txBox="1"/>
          <p:nvPr/>
        </p:nvSpPr>
        <p:spPr>
          <a:xfrm>
            <a:off x="10116739" y="6023141"/>
            <a:ext cx="17776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(Scott ,2018)</a:t>
            </a:r>
          </a:p>
        </p:txBody>
      </p:sp>
      <p:pic>
        <p:nvPicPr>
          <p:cNvPr id="5" name="Picture 4" descr="Major RTC Sparks Multi Agency Response">
            <a:extLst>
              <a:ext uri="{FF2B5EF4-FFF2-40B4-BE49-F238E27FC236}">
                <a16:creationId xmlns:a16="http://schemas.microsoft.com/office/drawing/2014/main" id="{B07B86A8-0A91-0843-FCC7-21F524817E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4957" y="1659786"/>
            <a:ext cx="5278333" cy="43641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E187A6-190C-E732-1958-DB134AD158D1}"/>
              </a:ext>
            </a:extLst>
          </p:cNvPr>
          <p:cNvSpPr txBox="1"/>
          <p:nvPr/>
        </p:nvSpPr>
        <p:spPr>
          <a:xfrm>
            <a:off x="10114414" y="6295634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Policemp</a:t>
            </a:r>
            <a:r>
              <a:rPr lang="en-US" dirty="0"/>
              <a:t> ,2023)</a:t>
            </a:r>
          </a:p>
          <a:p>
            <a:r>
              <a:rPr lang="en-US" dirty="0"/>
              <a:t>(Home Office, 2012)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D956B7-2BED-B3A2-166F-94BB8D5F00AD}"/>
              </a:ext>
            </a:extLst>
          </p:cNvPr>
          <p:cNvSpPr txBox="1"/>
          <p:nvPr/>
        </p:nvSpPr>
        <p:spPr>
          <a:xfrm>
            <a:off x="-109" y="1950441"/>
            <a:ext cx="199149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Section 23A of the police Act 1996 allows the police to collaborate with another agency or company to achieve a common goal or to save the public (Home Office, 2012)</a:t>
            </a:r>
          </a:p>
        </p:txBody>
      </p:sp>
    </p:spTree>
    <p:extLst>
      <p:ext uri="{BB962C8B-B14F-4D97-AF65-F5344CB8AC3E}">
        <p14:creationId xmlns:p14="http://schemas.microsoft.com/office/powerpoint/2010/main" val="2869915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E7BF2-4F24-4CEF-C8E5-68627DCFF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pic>
        <p:nvPicPr>
          <p:cNvPr id="6" name="Picture 5" descr="In Conclusion Alternatives - Javatpoint">
            <a:extLst>
              <a:ext uri="{FF2B5EF4-FFF2-40B4-BE49-F238E27FC236}">
                <a16:creationId xmlns:a16="http://schemas.microsoft.com/office/drawing/2014/main" id="{40371CD4-41B5-A1EE-C87B-58280A2E7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543" y="1267315"/>
            <a:ext cx="8229599" cy="55643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A768956-1932-2BC8-9200-12720DB5212B}"/>
              </a:ext>
            </a:extLst>
          </p:cNvPr>
          <p:cNvSpPr txBox="1"/>
          <p:nvPr/>
        </p:nvSpPr>
        <p:spPr>
          <a:xfrm>
            <a:off x="10681607" y="636814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(Java, 2025)</a:t>
            </a:r>
          </a:p>
        </p:txBody>
      </p:sp>
    </p:spTree>
    <p:extLst>
      <p:ext uri="{BB962C8B-B14F-4D97-AF65-F5344CB8AC3E}">
        <p14:creationId xmlns:p14="http://schemas.microsoft.com/office/powerpoint/2010/main" val="2068186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6AE09-393F-D35E-F52F-857F48699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9" y="-355686"/>
            <a:ext cx="10515600" cy="1325563"/>
          </a:xfrm>
        </p:spPr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E3F6C-EDDF-96ED-5C8F-31FB0ED17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9" y="713517"/>
            <a:ext cx="12176369" cy="61488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>
                <a:latin typeface="Arial"/>
                <a:cs typeface="Arial"/>
              </a:rPr>
              <a:t>Boyd (2011) </a:t>
            </a:r>
            <a:r>
              <a:rPr lang="en-US" sz="1200" i="1" dirty="0">
                <a:latin typeface="Arial"/>
                <a:cs typeface="Arial"/>
              </a:rPr>
              <a:t>Do we have the best police in the world</a:t>
            </a:r>
            <a:r>
              <a:rPr lang="en-US" sz="1200" dirty="0">
                <a:latin typeface="Arial"/>
                <a:cs typeface="Arial"/>
              </a:rPr>
              <a:t>. Available at: </a:t>
            </a:r>
            <a:r>
              <a:rPr lang="en-US" sz="1200" dirty="0">
                <a:latin typeface="Arial"/>
                <a:ea typeface="+mn-lt"/>
                <a:cs typeface="+mn-lt"/>
              </a:rPr>
              <a:t>https://www.spectator.co.uk/article/do-we-have-the-best-police-service-in-the-world/ (Accessed: 19 November 2024).</a:t>
            </a:r>
            <a:endParaRPr lang="en-US" sz="1200" dirty="0">
              <a:latin typeface="Arial"/>
              <a:cs typeface="Arial"/>
            </a:endParaRPr>
          </a:p>
          <a:p>
            <a:r>
              <a:rPr lang="en-US" sz="1200" err="1">
                <a:latin typeface="Arial"/>
                <a:cs typeface="Arial"/>
              </a:rPr>
              <a:t>Clark,B</a:t>
            </a:r>
            <a:r>
              <a:rPr lang="en-US" sz="1200" dirty="0">
                <a:latin typeface="Arial"/>
                <a:cs typeface="Arial"/>
              </a:rPr>
              <a:t> (2024) </a:t>
            </a:r>
            <a:r>
              <a:rPr lang="en-US" sz="1200" i="1" dirty="0">
                <a:latin typeface="Arial"/>
                <a:cs typeface="Arial"/>
              </a:rPr>
              <a:t>The impact of hotspot policing: reducing crime one neighborhood at a time.</a:t>
            </a:r>
            <a:r>
              <a:rPr lang="en-US" sz="1200" dirty="0">
                <a:latin typeface="Arial"/>
                <a:cs typeface="Arial"/>
              </a:rPr>
              <a:t> Available at: </a:t>
            </a:r>
            <a:r>
              <a:rPr lang="en-US" sz="1200" dirty="0">
                <a:latin typeface="Arial"/>
                <a:ea typeface="+mn-lt"/>
                <a:cs typeface="+mn-lt"/>
              </a:rPr>
              <a:t>https://emergencyservicestimes.com/2024/07/11/the-impact-of-hotspot-policing-reducing-crime-one-neighbourhood-at-a-time/#:~:text=Deterrence%20and%20prevention&amp;text=The%20visible%20presence%20of%20law,can%20help%20prevent%20future%20incidents. (Accessed: 18 November 2024).</a:t>
            </a:r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College of policing (2022) </a:t>
            </a:r>
            <a:r>
              <a:rPr lang="en-US" sz="1200" i="1" dirty="0">
                <a:latin typeface="Arial"/>
                <a:cs typeface="Arial"/>
              </a:rPr>
              <a:t>Policing strategies</a:t>
            </a:r>
            <a:r>
              <a:rPr lang="en-US" sz="1200" dirty="0">
                <a:latin typeface="Arial"/>
                <a:cs typeface="Arial"/>
              </a:rPr>
              <a:t>. Available at: </a:t>
            </a:r>
            <a:r>
              <a:rPr lang="en-US" sz="1200" dirty="0">
                <a:latin typeface="Arial"/>
                <a:ea typeface="+mn-lt"/>
                <a:cs typeface="+mn-lt"/>
              </a:rPr>
              <a:t>https://www.college.police.uk/guidance/interventions-reduce-violence-against-women-and-girls-vawg-public-spaces/policing-strategies (Accessed: 19 November 2024).</a:t>
            </a:r>
          </a:p>
          <a:p>
            <a:r>
              <a:rPr lang="en-US" sz="1200" dirty="0">
                <a:latin typeface="Arial"/>
                <a:cs typeface="Arial"/>
              </a:rPr>
              <a:t>College of Policing (2022)a </a:t>
            </a:r>
            <a:r>
              <a:rPr lang="en-US" sz="1200" i="1" dirty="0">
                <a:latin typeface="Arial"/>
                <a:cs typeface="Arial"/>
              </a:rPr>
              <a:t>Hot Spots for Policing</a:t>
            </a:r>
            <a:r>
              <a:rPr lang="en-US" sz="1200" dirty="0">
                <a:latin typeface="Arial"/>
                <a:cs typeface="Arial"/>
              </a:rPr>
              <a:t>. Available at: </a:t>
            </a:r>
            <a:r>
              <a:rPr lang="en-US" sz="1200" dirty="0">
                <a:ea typeface="+mn-lt"/>
                <a:cs typeface="+mn-lt"/>
              </a:rPr>
              <a:t>https://www.college.police.uk/guidance/hot-spots-policing (Accessed: 8 December 2024).</a:t>
            </a:r>
            <a:endParaRPr lang="en-US" sz="1200" dirty="0">
              <a:latin typeface="Aptos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College of Policing (2021) </a:t>
            </a:r>
            <a:r>
              <a:rPr lang="en-US" sz="1200" i="1" dirty="0">
                <a:latin typeface="Arial"/>
                <a:cs typeface="Arial"/>
              </a:rPr>
              <a:t>What works in policing to reduce crime.</a:t>
            </a:r>
            <a:r>
              <a:rPr lang="en-US" sz="1200" dirty="0">
                <a:latin typeface="Arial"/>
                <a:cs typeface="Arial"/>
              </a:rPr>
              <a:t> Available at: </a:t>
            </a:r>
            <a:r>
              <a:rPr lang="en-US" sz="1200" dirty="0">
                <a:latin typeface="Arial"/>
                <a:ea typeface="+mn-lt"/>
                <a:cs typeface="+mn-lt"/>
              </a:rPr>
              <a:t>https://www.college.police.uk/research/what-works-policing-reduce-crime (Accessed: 18 November 2024).</a:t>
            </a:r>
          </a:p>
          <a:p>
            <a:r>
              <a:rPr lang="en-US" sz="1200" dirty="0">
                <a:latin typeface="Arial"/>
                <a:ea typeface="+mn-lt"/>
                <a:cs typeface="+mn-lt"/>
              </a:rPr>
              <a:t>HMIC (2017)</a:t>
            </a:r>
            <a:r>
              <a:rPr lang="en-US" sz="1200" i="1" dirty="0">
                <a:latin typeface="Arial"/>
                <a:ea typeface="+mn-lt"/>
                <a:cs typeface="+mn-lt"/>
              </a:rPr>
              <a:t> PEEL: Police Effectiveness 2016</a:t>
            </a:r>
            <a:r>
              <a:rPr lang="en-US" sz="1200" dirty="0">
                <a:latin typeface="Arial"/>
                <a:ea typeface="+mn-lt"/>
                <a:cs typeface="+mn-lt"/>
              </a:rPr>
              <a:t>. [Online] p, 9 Available at: https://assets-hmicfrs.justiceinspectorates.gov.uk/uploads/peel-police-effectiveness-2016-metropolitan.pdf (Accessed: 8 December 2024).</a:t>
            </a:r>
          </a:p>
          <a:p>
            <a:r>
              <a:rPr lang="en-US" sz="1200" dirty="0">
                <a:latin typeface="Arial"/>
                <a:ea typeface="+mn-lt"/>
                <a:cs typeface="+mn-lt"/>
              </a:rPr>
              <a:t>Hoskin (2023)</a:t>
            </a:r>
            <a:r>
              <a:rPr lang="en-US" sz="1200" i="1" dirty="0">
                <a:latin typeface="Arial"/>
                <a:ea typeface="+mn-lt"/>
                <a:cs typeface="+mn-lt"/>
              </a:rPr>
              <a:t> University: Dealing drugs was the only way I could afford my degree</a:t>
            </a:r>
            <a:r>
              <a:rPr lang="en-US" sz="1200" dirty="0">
                <a:latin typeface="Arial"/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</a:rPr>
              <a:t>https://www.bbc.co.uk/news/uk-wales-64208836 (Accessed: 8 December 2024).</a:t>
            </a:r>
            <a:endParaRPr lang="en-US" sz="1200" dirty="0">
              <a:latin typeface="Arial"/>
              <a:ea typeface="+mn-lt"/>
              <a:cs typeface="+mn-lt"/>
            </a:endParaRPr>
          </a:p>
          <a:p>
            <a:r>
              <a:rPr lang="en-US" sz="1200" err="1">
                <a:latin typeface="Arial"/>
                <a:ea typeface="+mn-lt"/>
                <a:cs typeface="+mn-lt"/>
              </a:rPr>
              <a:t>Policemp</a:t>
            </a:r>
            <a:r>
              <a:rPr lang="en-US" sz="1200" dirty="0">
                <a:latin typeface="Arial"/>
                <a:ea typeface="+mn-lt"/>
                <a:cs typeface="+mn-lt"/>
              </a:rPr>
              <a:t> (2023)</a:t>
            </a:r>
            <a:r>
              <a:rPr lang="en-US" sz="1200" i="1" dirty="0">
                <a:latin typeface="Arial"/>
                <a:ea typeface="+mn-lt"/>
                <a:cs typeface="+mn-lt"/>
              </a:rPr>
              <a:t> major RTC sparks major multi agency response</a:t>
            </a:r>
            <a:r>
              <a:rPr lang="en-US" sz="1200" dirty="0">
                <a:latin typeface="Arial"/>
                <a:ea typeface="+mn-lt"/>
                <a:cs typeface="+mn-lt"/>
              </a:rPr>
              <a:t>. Available at: https://policemp.com/incidents/major-rtc-sparks-multi-agency-response-151023/ (Accessed: 18 November 2024).</a:t>
            </a:r>
          </a:p>
          <a:p>
            <a:r>
              <a:rPr lang="en-US" sz="1200" dirty="0">
                <a:latin typeface="Arial"/>
                <a:ea typeface="+mn-lt"/>
                <a:cs typeface="+mn-lt"/>
              </a:rPr>
              <a:t>SCOTT, M.S. (2018) ‘Effective Policing through Regulatory Control’, </a:t>
            </a:r>
            <a:r>
              <a:rPr lang="en-US" sz="1200" i="1" dirty="0">
                <a:latin typeface="Arial"/>
                <a:ea typeface="+mn-lt"/>
                <a:cs typeface="+mn-lt"/>
              </a:rPr>
              <a:t>The Annals of the American Academy of Political and Social Science</a:t>
            </a:r>
            <a:r>
              <a:rPr lang="en-US" sz="1200" dirty="0">
                <a:latin typeface="Arial"/>
                <a:ea typeface="+mn-lt"/>
                <a:cs typeface="+mn-lt"/>
              </a:rPr>
              <a:t>, 679(1), pp. 86–104. Available at: https://doi.org/10.1177/0002716218778780.</a:t>
            </a:r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Sherman and Eck (2002) </a:t>
            </a:r>
            <a:r>
              <a:rPr lang="en-US" sz="1200" i="1" dirty="0">
                <a:latin typeface="Arial"/>
                <a:cs typeface="Arial"/>
              </a:rPr>
              <a:t>The Effect of Police Patrol on Crime and Public Perceptions</a:t>
            </a:r>
            <a:r>
              <a:rPr lang="en-US" sz="1200" dirty="0">
                <a:latin typeface="Arial"/>
                <a:cs typeface="Arial"/>
              </a:rPr>
              <a:t>. [Online] Available at: </a:t>
            </a:r>
            <a:r>
              <a:rPr lang="en-US" sz="1200" dirty="0">
                <a:latin typeface="Arial"/>
                <a:ea typeface="+mn-lt"/>
                <a:cs typeface="+mn-lt"/>
              </a:rPr>
              <a:t>https://assets-hmicfrs.justiceinspectorates.gov.uk/uploads/what-works-the-effectiveness-of-visible-police-patrol.pdf?form=MG0AV3 (Accessed: 3 December 2024).</a:t>
            </a:r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South Wales Police (2024) </a:t>
            </a:r>
            <a:r>
              <a:rPr lang="en-US" sz="1200" i="1" dirty="0">
                <a:latin typeface="Arial"/>
                <a:cs typeface="Arial"/>
              </a:rPr>
              <a:t>Performance and Priorities.</a:t>
            </a:r>
            <a:r>
              <a:rPr lang="en-US" sz="1200" dirty="0">
                <a:latin typeface="Arial"/>
                <a:cs typeface="Arial"/>
              </a:rPr>
              <a:t> Available at: </a:t>
            </a:r>
            <a:r>
              <a:rPr lang="en-US" sz="1200" dirty="0">
                <a:latin typeface="Arial"/>
                <a:ea typeface="+mn-lt"/>
                <a:cs typeface="+mn-lt"/>
              </a:rPr>
              <a:t>https://www.south-wales.police.uk/police-forces/south-wales-police/areas/about-us/about-us/performance-priorities/ (Accessed: 8 December 2024).</a:t>
            </a:r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South Wales Police (2024)a </a:t>
            </a:r>
            <a:r>
              <a:rPr lang="en-US" sz="1200" i="1" dirty="0">
                <a:latin typeface="Arial"/>
                <a:cs typeface="Arial"/>
              </a:rPr>
              <a:t>Humans of SWP. </a:t>
            </a: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ea typeface="+mn-lt"/>
                <a:cs typeface="+mn-lt"/>
              </a:rPr>
              <a:t>https://www.south-wales.police.uk/police-forces/south-wales-police/areas/campaigns/campaigns/humans-of-swp/ (Accessed: 8 December 2024).</a:t>
            </a:r>
          </a:p>
          <a:p>
            <a:r>
              <a:rPr lang="en-US" sz="1200" dirty="0">
                <a:latin typeface="Aptos"/>
                <a:cs typeface="Arial"/>
              </a:rPr>
              <a:t>South Wales Police (2024)b</a:t>
            </a:r>
            <a:r>
              <a:rPr lang="en-US" sz="1200" i="1" dirty="0">
                <a:latin typeface="Aptos"/>
                <a:cs typeface="Arial"/>
              </a:rPr>
              <a:t> Overview.</a:t>
            </a:r>
            <a:r>
              <a:rPr lang="en-US" sz="1200" dirty="0">
                <a:latin typeface="Aptos"/>
                <a:cs typeface="Arial"/>
              </a:rPr>
              <a:t> Available at: </a:t>
            </a:r>
            <a:r>
              <a:rPr lang="en-US" sz="1200" dirty="0">
                <a:ea typeface="+mn-lt"/>
                <a:cs typeface="+mn-lt"/>
              </a:rPr>
              <a:t>https://www.south-wales.police.uk/police-forces/south-wales-police/areas/about-us/about-us/overview/ (Accessed: 9 December 2024).</a:t>
            </a:r>
          </a:p>
        </p:txBody>
      </p:sp>
    </p:spTree>
    <p:extLst>
      <p:ext uri="{BB962C8B-B14F-4D97-AF65-F5344CB8AC3E}">
        <p14:creationId xmlns:p14="http://schemas.microsoft.com/office/powerpoint/2010/main" val="41499823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19A2C-547C-4492-6822-1FCB37DEA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954" y="-1221"/>
            <a:ext cx="12186138" cy="685226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dirty="0">
                <a:latin typeface="Arial"/>
                <a:cs typeface="Arial"/>
              </a:rPr>
              <a:t>BBC (2018) </a:t>
            </a:r>
            <a:r>
              <a:rPr lang="en-US" sz="2000" i="1" dirty="0">
                <a:latin typeface="Arial"/>
                <a:cs typeface="Arial"/>
              </a:rPr>
              <a:t>London Gang Crime Down While Violent Offences Increase</a:t>
            </a:r>
            <a:r>
              <a:rPr lang="en-US" sz="2000" dirty="0">
                <a:latin typeface="Arial"/>
                <a:cs typeface="Arial"/>
              </a:rPr>
              <a:t>. Available at: </a:t>
            </a:r>
            <a:r>
              <a:rPr lang="en-US" sz="2000" dirty="0">
                <a:latin typeface="Arial"/>
                <a:ea typeface="+mn-lt"/>
                <a:cs typeface="+mn-lt"/>
              </a:rPr>
              <a:t>https://www.bbc.co.uk/news/uk-england-london-45189359 (Accessed: 14 December 2024).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College of Policing (2013) </a:t>
            </a:r>
            <a:r>
              <a:rPr lang="en-US" sz="2000" i="1" dirty="0">
                <a:latin typeface="Arial"/>
                <a:cs typeface="Arial"/>
              </a:rPr>
              <a:t>National Decision Model</a:t>
            </a:r>
            <a:r>
              <a:rPr lang="en-US" sz="2000" dirty="0">
                <a:latin typeface="Arial"/>
                <a:cs typeface="Arial"/>
              </a:rPr>
              <a:t>. Available at: </a:t>
            </a:r>
            <a:r>
              <a:rPr lang="en-US" sz="2000" dirty="0">
                <a:latin typeface="Arial"/>
                <a:ea typeface="+mn-lt"/>
                <a:cs typeface="+mn-lt"/>
              </a:rPr>
              <a:t>https://www.college.police.uk/app/national-decision-model/national-decision-model (Accessed: 14 December 2024).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ea typeface="+mn-lt"/>
                <a:cs typeface="+mn-lt"/>
              </a:rPr>
              <a:t>HMICFRS (2018) </a:t>
            </a:r>
            <a:r>
              <a:rPr lang="en-US" sz="2000" i="1" dirty="0">
                <a:latin typeface="Arial"/>
                <a:ea typeface="+mn-lt"/>
                <a:cs typeface="+mn-lt"/>
              </a:rPr>
              <a:t>Survey Summary 2018.</a:t>
            </a:r>
            <a:r>
              <a:rPr lang="en-US" sz="2000" dirty="0">
                <a:latin typeface="Arial"/>
                <a:ea typeface="+mn-lt"/>
                <a:cs typeface="+mn-lt"/>
              </a:rPr>
              <a:t> Available at: </a:t>
            </a:r>
            <a:r>
              <a:rPr lang="en-US" sz="2000" dirty="0">
                <a:ea typeface="+mn-lt"/>
                <a:cs typeface="+mn-lt"/>
              </a:rPr>
              <a:t>https://hmicfrs.justiceinspectorates.gov.uk/police-forces/data/public-perceptions-of-policing-surveys/survey-summary-2018/#:~:text=47%25-,Police%20conduct,29%25%20don't%20know. (Accessed: 15 December 2024).</a:t>
            </a:r>
            <a:endParaRPr lang="en-US" sz="2000" dirty="0">
              <a:latin typeface="Arial"/>
              <a:ea typeface="+mn-lt"/>
              <a:cs typeface="+mn-lt"/>
            </a:endParaRPr>
          </a:p>
          <a:p>
            <a:r>
              <a:rPr lang="en-US" sz="2000" dirty="0">
                <a:latin typeface="Arial"/>
                <a:ea typeface="+mn-lt"/>
                <a:cs typeface="+mn-lt"/>
              </a:rPr>
              <a:t>Jacques (2023) </a:t>
            </a:r>
            <a:r>
              <a:rPr lang="en-US" sz="2000" i="1" dirty="0">
                <a:latin typeface="Arial"/>
                <a:ea typeface="+mn-lt"/>
                <a:cs typeface="+mn-lt"/>
              </a:rPr>
              <a:t>New Strategy Lunched to Tackle Threat of Serious and </a:t>
            </a:r>
            <a:r>
              <a:rPr lang="en-US" sz="2000" i="1" dirty="0" err="1">
                <a:latin typeface="Arial"/>
                <a:ea typeface="+mn-lt"/>
                <a:cs typeface="+mn-lt"/>
              </a:rPr>
              <a:t>Organised</a:t>
            </a:r>
            <a:r>
              <a:rPr lang="en-US" sz="2000" i="1" dirty="0">
                <a:latin typeface="Arial"/>
                <a:ea typeface="+mn-lt"/>
                <a:cs typeface="+mn-lt"/>
              </a:rPr>
              <a:t> Crime</a:t>
            </a:r>
            <a:r>
              <a:rPr lang="en-US" sz="2000" dirty="0">
                <a:latin typeface="Arial"/>
                <a:ea typeface="+mn-lt"/>
                <a:cs typeface="+mn-lt"/>
              </a:rPr>
              <a:t>. Available at: https://policeprofessional.com/news/new-strategy-launched-to-tackle-threat-of-serious-and-organised-crime/ (Accessed: 14 December 2024).</a:t>
            </a:r>
          </a:p>
          <a:p>
            <a:r>
              <a:rPr lang="en-US" sz="2000" dirty="0">
                <a:latin typeface="Arial"/>
                <a:ea typeface="+mn-lt"/>
                <a:cs typeface="+mn-lt"/>
              </a:rPr>
              <a:t>NPTCVS (2024) </a:t>
            </a:r>
            <a:r>
              <a:rPr lang="en-US" sz="2000" i="1" dirty="0">
                <a:latin typeface="Arial"/>
                <a:ea typeface="+mn-lt"/>
                <a:cs typeface="+mn-lt"/>
              </a:rPr>
              <a:t>Shaping the Future of Policing in Neath Port Talbot.</a:t>
            </a:r>
            <a:r>
              <a:rPr lang="en-US" sz="2000" dirty="0">
                <a:latin typeface="Arial"/>
                <a:ea typeface="+mn-lt"/>
                <a:cs typeface="+mn-lt"/>
              </a:rPr>
              <a:t> Available at: </a:t>
            </a:r>
            <a:r>
              <a:rPr lang="en-US" sz="2000" dirty="0">
                <a:ea typeface="+mn-lt"/>
                <a:cs typeface="+mn-lt"/>
              </a:rPr>
              <a:t>https://www.nptcvs.wales/shaping-the-future-of-policing-in-neath-port-talbot/ (Accessed:14 December 2024).</a:t>
            </a:r>
            <a:endParaRPr lang="en-US" sz="2000" dirty="0">
              <a:latin typeface="Aptos"/>
              <a:ea typeface="+mn-lt"/>
              <a:cs typeface="+mn-lt"/>
            </a:endParaRPr>
          </a:p>
          <a:p>
            <a:r>
              <a:rPr lang="en-US" sz="2000" dirty="0">
                <a:latin typeface="Arial"/>
                <a:ea typeface="+mn-lt"/>
                <a:cs typeface="+mn-lt"/>
              </a:rPr>
              <a:t>UK Government (2023)</a:t>
            </a:r>
            <a:r>
              <a:rPr lang="en-US" sz="2000" i="1" dirty="0">
                <a:latin typeface="Arial"/>
                <a:ea typeface="+mn-lt"/>
                <a:cs typeface="+mn-lt"/>
              </a:rPr>
              <a:t> New Strategy to Tackle Organized Crime</a:t>
            </a:r>
            <a:r>
              <a:rPr lang="en-US" sz="2000" dirty="0">
                <a:latin typeface="Arial"/>
                <a:ea typeface="+mn-lt"/>
                <a:cs typeface="+mn-lt"/>
              </a:rPr>
              <a:t>. Available at: </a:t>
            </a:r>
            <a:r>
              <a:rPr lang="en-US" sz="2000" dirty="0">
                <a:ea typeface="+mn-lt"/>
                <a:cs typeface="+mn-lt"/>
              </a:rPr>
              <a:t>https://www.gov.uk/government/news/new-strategy-to-tackle-organised-crime#:~:text=By%20rolling%20out%20the%20'Clear,hold'%20phase%2C%20and%20tackle%20the (Accessed: 14 December 2024).</a:t>
            </a:r>
            <a:endParaRPr lang="en-US" sz="2000" dirty="0">
              <a:latin typeface="Aptos"/>
              <a:ea typeface="+mn-lt"/>
              <a:cs typeface="+mn-lt"/>
            </a:endParaRPr>
          </a:p>
          <a:p>
            <a:r>
              <a:rPr lang="en-US" sz="2000" dirty="0">
                <a:latin typeface="Aptos"/>
                <a:ea typeface="+mn-lt"/>
                <a:cs typeface="+mn-lt"/>
              </a:rPr>
              <a:t>Wilson, J (2023) </a:t>
            </a:r>
            <a:r>
              <a:rPr lang="en-US" sz="2000" i="1" dirty="0">
                <a:latin typeface="Aptos"/>
                <a:ea typeface="+mn-lt"/>
                <a:cs typeface="+mn-lt"/>
              </a:rPr>
              <a:t>South Wales Police and Gwent Police Deploy Nice Investigate to </a:t>
            </a:r>
            <a:r>
              <a:rPr lang="en-US" sz="2000" i="1" err="1">
                <a:latin typeface="Aptos"/>
                <a:ea typeface="+mn-lt"/>
                <a:cs typeface="+mn-lt"/>
              </a:rPr>
              <a:t>centralise</a:t>
            </a:r>
            <a:r>
              <a:rPr lang="en-US" sz="2000" i="1" dirty="0">
                <a:latin typeface="Aptos"/>
                <a:ea typeface="+mn-lt"/>
                <a:cs typeface="+mn-lt"/>
              </a:rPr>
              <a:t> and integrate Core Policing Systems</a:t>
            </a:r>
            <a:r>
              <a:rPr lang="en-US" sz="2000" dirty="0">
                <a:latin typeface="Aptos"/>
                <a:ea typeface="+mn-lt"/>
                <a:cs typeface="+mn-lt"/>
              </a:rPr>
              <a:t>. Available at: </a:t>
            </a:r>
            <a:r>
              <a:rPr lang="en-US" sz="2000" dirty="0">
                <a:ea typeface="+mn-lt"/>
                <a:cs typeface="+mn-lt"/>
              </a:rPr>
              <a:t>https://policinginsight.com/feature/advertisement/south-wales-police-and-gwent-police-deploy-nice-investigate-to-centralise-and-integrate-core-policing-systems/ (Accessed: 15 December 2024).</a:t>
            </a:r>
          </a:p>
        </p:txBody>
      </p:sp>
    </p:spTree>
    <p:extLst>
      <p:ext uri="{BB962C8B-B14F-4D97-AF65-F5344CB8AC3E}">
        <p14:creationId xmlns:p14="http://schemas.microsoft.com/office/powerpoint/2010/main" val="18551365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50CCC-F2B3-D2B6-53DA-290DF0A27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9" y="3004"/>
            <a:ext cx="12183762" cy="685358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dirty="0"/>
              <a:t>BBC (2013)</a:t>
            </a:r>
            <a:r>
              <a:rPr lang="en-US" i="1" dirty="0"/>
              <a:t> Law and Criminal justice in S</a:t>
            </a:r>
            <a:r>
              <a:rPr lang="en-GB" i="1" err="1"/>
              <a:t>cotland</a:t>
            </a:r>
            <a:r>
              <a:rPr lang="en-US" i="1" dirty="0"/>
              <a:t>.</a:t>
            </a:r>
            <a:r>
              <a:rPr lang="en-US" dirty="0"/>
              <a:t> Available at: </a:t>
            </a:r>
            <a:r>
              <a:rPr lang="en-US" dirty="0">
                <a:ea typeface="+mn-lt"/>
                <a:cs typeface="+mn-lt"/>
              </a:rPr>
              <a:t>https://www.bbc.co.uk/bitesize/guides/z87rmnb/revision/1 (accessed: 14 January 2025).</a:t>
            </a:r>
          </a:p>
          <a:p>
            <a:r>
              <a:rPr lang="en-US" dirty="0"/>
              <a:t>Home Office, (2012) </a:t>
            </a:r>
            <a:r>
              <a:rPr lang="en-US" i="1" dirty="0"/>
              <a:t>Statutory Guidance for Police Collaboration.</a:t>
            </a:r>
            <a:r>
              <a:rPr lang="en-US" dirty="0"/>
              <a:t> Available at: </a:t>
            </a:r>
            <a:r>
              <a:rPr lang="en-US" dirty="0">
                <a:ea typeface="+mn-lt"/>
                <a:cs typeface="+mn-lt"/>
              </a:rPr>
              <a:t>https://assets.publishing.service.gov.uk/media/5a7a3c06ed915d1a6421c029/police-collaboration.pdf (Accessed: 17 January 2025).</a:t>
            </a:r>
          </a:p>
          <a:p>
            <a:r>
              <a:rPr lang="en-US" dirty="0"/>
              <a:t>Java, (2025)</a:t>
            </a:r>
            <a:r>
              <a:rPr lang="en-US" i="1" dirty="0"/>
              <a:t> In Conclusion</a:t>
            </a:r>
            <a:r>
              <a:rPr lang="en-US" dirty="0"/>
              <a:t>. Available at: </a:t>
            </a:r>
            <a:r>
              <a:rPr lang="en-US" dirty="0">
                <a:ea typeface="+mn-lt"/>
                <a:cs typeface="+mn-lt"/>
              </a:rPr>
              <a:t>https://www.javatpoint.com/in-conclusion-alternatives (Accessed: 17 January 2025).</a:t>
            </a:r>
            <a:endParaRPr lang="en-US" dirty="0"/>
          </a:p>
          <a:p>
            <a:r>
              <a:rPr lang="en-US" err="1"/>
              <a:t>Linkedin</a:t>
            </a:r>
            <a:r>
              <a:rPr lang="en-US" dirty="0"/>
              <a:t> (2023) </a:t>
            </a:r>
            <a:r>
              <a:rPr lang="en-US" i="1" dirty="0"/>
              <a:t>The Top 10 Benefits of Effective Planning</a:t>
            </a:r>
            <a:r>
              <a:rPr lang="en-US" dirty="0"/>
              <a:t>. Available at: </a:t>
            </a:r>
            <a:r>
              <a:rPr lang="en-US" dirty="0">
                <a:ea typeface="+mn-lt"/>
                <a:cs typeface="+mn-lt"/>
              </a:rPr>
              <a:t>https://www.linkedin.com/pulse/top-10-benefits-effective-planning-arootahcoach (accessed: 14 January 2025).</a:t>
            </a:r>
          </a:p>
          <a:p>
            <a:r>
              <a:rPr lang="en-US" dirty="0">
                <a:ea typeface="+mn-lt"/>
                <a:cs typeface="+mn-lt"/>
              </a:rPr>
              <a:t>Shutterstock (2020) Available at: https://www.shutterstock.com/video/clip-1058370394-stock-market-crash-red-arrow-graph-going (Accessed: 15 January 2025).</a:t>
            </a:r>
          </a:p>
          <a:p>
            <a:r>
              <a:rPr lang="en-US" dirty="0">
                <a:ea typeface="+mn-lt"/>
                <a:cs typeface="+mn-lt"/>
              </a:rPr>
              <a:t>Somerset Police, (2025) </a:t>
            </a:r>
            <a:r>
              <a:rPr lang="en-US" i="1" dirty="0">
                <a:ea typeface="+mn-lt"/>
                <a:cs typeface="+mn-lt"/>
              </a:rPr>
              <a:t>National Decision Module</a:t>
            </a:r>
            <a:r>
              <a:rPr lang="en-US" dirty="0">
                <a:ea typeface="+mn-lt"/>
                <a:cs typeface="+mn-lt"/>
              </a:rPr>
              <a:t>. Available at: https://www.avonandsomerset.police.uk/media/27527747/national-decision-model.pdf (Accessed: 17 January 2025).</a:t>
            </a:r>
          </a:p>
          <a:p>
            <a:r>
              <a:rPr lang="en-US" dirty="0">
                <a:ea typeface="+mn-lt"/>
                <a:cs typeface="+mn-lt"/>
              </a:rPr>
              <a:t>South Wales Police (2025) </a:t>
            </a:r>
            <a:r>
              <a:rPr lang="en-US" i="1" dirty="0">
                <a:ea typeface="+mn-lt"/>
                <a:cs typeface="+mn-lt"/>
              </a:rPr>
              <a:t>Neighborhood policing.</a:t>
            </a:r>
            <a:r>
              <a:rPr lang="en-US" dirty="0">
                <a:ea typeface="+mn-lt"/>
                <a:cs typeface="+mn-lt"/>
              </a:rPr>
              <a:t> Available at:  https://shorturl.at/KI2kW (accessed: 14 January 2025).</a:t>
            </a:r>
          </a:p>
          <a:p>
            <a:r>
              <a:rPr lang="en-US" dirty="0">
                <a:ea typeface="+mn-lt"/>
                <a:cs typeface="+mn-lt"/>
              </a:rPr>
              <a:t>Tudor. S, (2023)</a:t>
            </a:r>
            <a:r>
              <a:rPr lang="en-US" i="1" dirty="0">
                <a:ea typeface="+mn-lt"/>
                <a:cs typeface="+mn-lt"/>
              </a:rPr>
              <a:t> Police standards and culture: restoring public trust</a:t>
            </a:r>
            <a:r>
              <a:rPr lang="en-US" dirty="0">
                <a:ea typeface="+mn-lt"/>
                <a:cs typeface="+mn-lt"/>
              </a:rPr>
              <a:t>. Available at: https://lordslibrary.parliament.uk/police-standards-and-culture-restoring-public-trust/  (Accessed: 17 January 2025).</a:t>
            </a:r>
          </a:p>
          <a:p>
            <a:r>
              <a:rPr lang="en-US" dirty="0">
                <a:ea typeface="+mn-lt"/>
                <a:cs typeface="+mn-lt"/>
              </a:rPr>
              <a:t>West Yorkshire Police (2025)</a:t>
            </a:r>
            <a:r>
              <a:rPr lang="en-US" i="1" dirty="0">
                <a:ea typeface="+mn-lt"/>
                <a:cs typeface="+mn-lt"/>
              </a:rPr>
              <a:t> The 10 Principles of crime prevention</a:t>
            </a:r>
            <a:r>
              <a:rPr lang="en-US" dirty="0">
                <a:ea typeface="+mn-lt"/>
                <a:cs typeface="+mn-lt"/>
              </a:rPr>
              <a:t>. Available at: https://shorturl.at/5X3x2 . (accessed: 14 January 2025).</a:t>
            </a:r>
          </a:p>
        </p:txBody>
      </p:sp>
    </p:spTree>
    <p:extLst>
      <p:ext uri="{BB962C8B-B14F-4D97-AF65-F5344CB8AC3E}">
        <p14:creationId xmlns:p14="http://schemas.microsoft.com/office/powerpoint/2010/main" val="4370701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Module code: BMPL5015 Student number: 2305659 Name: Harvey. Thomas Lecturer: Jane Davis</vt:lpstr>
      <vt:lpstr>Contents page</vt:lpstr>
      <vt:lpstr>Introduction</vt:lpstr>
      <vt:lpstr>Police Strategies to combat crime</vt:lpstr>
      <vt:lpstr>Serious and organized crime costs the U.K around 47 billion each year (UK Government, 2023)</vt:lpstr>
      <vt:lpstr>PowerPoint Presentation</vt:lpstr>
      <vt:lpstr>Strong police presence</vt:lpstr>
      <vt:lpstr>Publics perception</vt:lpstr>
      <vt:lpstr>The Importance of the Police Strategies Working</vt:lpstr>
      <vt:lpstr>Police collaborating with other agencies</vt:lpstr>
      <vt:lpstr>Conclusion</vt:lpstr>
      <vt:lpstr>Reference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270</cp:revision>
  <dcterms:created xsi:type="dcterms:W3CDTF">2024-11-18T09:22:03Z</dcterms:created>
  <dcterms:modified xsi:type="dcterms:W3CDTF">2025-01-19T03:10:45Z</dcterms:modified>
</cp:coreProperties>
</file>