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9" r:id="rId3"/>
    <p:sldId id="260" r:id="rId4"/>
    <p:sldId id="261" r:id="rId5"/>
    <p:sldId id="262" r:id="rId6"/>
    <p:sldId id="263" r:id="rId7"/>
    <p:sldId id="264" r:id="rId8"/>
    <p:sldId id="265" r:id="rId9"/>
    <p:sldId id="266" r:id="rId10"/>
    <p:sldId id="267" r:id="rId11"/>
    <p:sldId id="268"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9" autoAdjust="0"/>
    <p:restoredTop sz="94660"/>
  </p:normalViewPr>
  <p:slideViewPr>
    <p:cSldViewPr snapToGrid="0">
      <p:cViewPr varScale="1">
        <p:scale>
          <a:sx n="87" d="100"/>
          <a:sy n="87" d="100"/>
        </p:scale>
        <p:origin x="12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52A8F6-8BEE-4004-A762-3776D0E62DD8}"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3711505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52A8F6-8BEE-4004-A762-3776D0E62DD8}"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3006582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52A8F6-8BEE-4004-A762-3776D0E62DD8}"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4047348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52A8F6-8BEE-4004-A762-3776D0E62DD8}" type="datetimeFigureOut">
              <a:rPr lang="en-GB" smtClean="0"/>
              <a:t>19/09/2019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2634262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2A8F6-8BEE-4004-A762-3776D0E62DD8}" type="datetimeFigureOut">
              <a:rPr lang="en-GB" smtClean="0"/>
              <a:t>19/09/2019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3460728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52A8F6-8BEE-4004-A762-3776D0E62DD8}" type="datetimeFigureOut">
              <a:rPr lang="en-GB" smtClean="0"/>
              <a:t>19/09/2019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4045047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52A8F6-8BEE-4004-A762-3776D0E62DD8}" type="datetimeFigureOut">
              <a:rPr lang="en-GB" smtClean="0"/>
              <a:t>19/09/2019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4170216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52A8F6-8BEE-4004-A762-3776D0E62DD8}" type="datetimeFigureOut">
              <a:rPr lang="en-GB" smtClean="0"/>
              <a:t>19/09/2019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1366682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52A8F6-8BEE-4004-A762-3776D0E62DD8}" type="datetimeFigureOut">
              <a:rPr lang="en-GB" smtClean="0"/>
              <a:t>19/09/2019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1657754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52A8F6-8BEE-4004-A762-3776D0E62DD8}"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2685882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52A8F6-8BEE-4004-A762-3776D0E62DD8}"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965279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52A8F6-8BEE-4004-A762-3776D0E62DD8}" type="datetimeFigureOut">
              <a:rPr lang="en-GB" smtClean="0"/>
              <a:t>19/09/2019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8701B1-3BC5-4F1C-9C99-ABCADC0FBAA1}" type="slidenum">
              <a:rPr lang="en-GB" smtClean="0"/>
              <a:t>‹#›</a:t>
            </a:fld>
            <a:endParaRPr lang="en-GB"/>
          </a:p>
        </p:txBody>
      </p:sp>
    </p:spTree>
    <p:extLst>
      <p:ext uri="{BB962C8B-B14F-4D97-AF65-F5344CB8AC3E}">
        <p14:creationId xmlns:p14="http://schemas.microsoft.com/office/powerpoint/2010/main" val="112794898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0F4FC-9FD0-455B-BCAD-A214CC0D2194}"/>
              </a:ext>
            </a:extLst>
          </p:cNvPr>
          <p:cNvSpPr>
            <a:spLocks noGrp="1"/>
          </p:cNvSpPr>
          <p:nvPr>
            <p:ph type="ctrTitle"/>
          </p:nvPr>
        </p:nvSpPr>
        <p:spPr>
          <a:xfrm>
            <a:off x="2234566" y="168086"/>
            <a:ext cx="9323985" cy="680214"/>
          </a:xfrm>
          <a:ln>
            <a:solidFill>
              <a:schemeClr val="accent1"/>
            </a:solidFill>
          </a:ln>
        </p:spPr>
        <p:txBody>
          <a:bodyPr>
            <a:normAutofit/>
          </a:bodyPr>
          <a:lstStyle/>
          <a:p>
            <a:pPr fontAlgn="ctr"/>
            <a:r>
              <a:rPr lang="en-GB" sz="2800" dirty="0">
                <a:solidFill>
                  <a:schemeClr val="accent1">
                    <a:lumMod val="60000"/>
                    <a:lumOff val="40000"/>
                  </a:schemeClr>
                </a:solidFill>
              </a:rPr>
              <a:t>HPEN5018, </a:t>
            </a:r>
            <a:r>
              <a:rPr lang="en-GB" sz="2800" dirty="0" smtClean="0">
                <a:solidFill>
                  <a:schemeClr val="accent1">
                    <a:lumMod val="60000"/>
                    <a:lumOff val="40000"/>
                  </a:schemeClr>
                </a:solidFill>
              </a:rPr>
              <a:t>HPEN6018 Creative </a:t>
            </a:r>
            <a:r>
              <a:rPr lang="en-GB" sz="2800" dirty="0">
                <a:solidFill>
                  <a:schemeClr val="accent1">
                    <a:lumMod val="60000"/>
                    <a:lumOff val="40000"/>
                  </a:schemeClr>
                </a:solidFill>
              </a:rPr>
              <a:t>Writing Project</a:t>
            </a:r>
          </a:p>
        </p:txBody>
      </p:sp>
      <p:sp>
        <p:nvSpPr>
          <p:cNvPr id="3" name="Rectangle 2"/>
          <p:cNvSpPr/>
          <p:nvPr/>
        </p:nvSpPr>
        <p:spPr>
          <a:xfrm>
            <a:off x="457875" y="5701925"/>
            <a:ext cx="3309111" cy="584775"/>
          </a:xfrm>
          <a:prstGeom prst="rect">
            <a:avLst/>
          </a:prstGeom>
        </p:spPr>
        <p:txBody>
          <a:bodyPr wrap="none">
            <a:spAutoFit/>
          </a:bodyPr>
          <a:lstStyle/>
          <a:p>
            <a:r>
              <a:rPr lang="en-GB" sz="3200" dirty="0">
                <a:solidFill>
                  <a:srgbClr val="FFC000"/>
                </a:solidFill>
              </a:rPr>
              <a:t>Writing the senses </a:t>
            </a:r>
            <a:r>
              <a:rPr lang="en-GB" sz="3200" dirty="0" smtClean="0">
                <a:solidFill>
                  <a:srgbClr val="FFC000"/>
                </a:solidFill>
              </a:rPr>
              <a:t>   </a:t>
            </a:r>
            <a:endParaRPr lang="en-GB" sz="3200" dirty="0">
              <a:solidFill>
                <a:srgbClr val="FFC000"/>
              </a:solidFill>
            </a:endParaRPr>
          </a:p>
        </p:txBody>
      </p:sp>
      <p:sp>
        <p:nvSpPr>
          <p:cNvPr id="4" name="Rectangle 3"/>
          <p:cNvSpPr/>
          <p:nvPr/>
        </p:nvSpPr>
        <p:spPr>
          <a:xfrm>
            <a:off x="7583958" y="1088945"/>
            <a:ext cx="3612414" cy="584775"/>
          </a:xfrm>
          <a:prstGeom prst="rect">
            <a:avLst/>
          </a:prstGeom>
        </p:spPr>
        <p:txBody>
          <a:bodyPr wrap="square">
            <a:spAutoFit/>
          </a:bodyPr>
          <a:lstStyle/>
          <a:p>
            <a:r>
              <a:rPr lang="en-GB" sz="3200" dirty="0">
                <a:solidFill>
                  <a:srgbClr val="00B0F0"/>
                </a:solidFill>
              </a:rPr>
              <a:t>Writing </a:t>
            </a:r>
            <a:r>
              <a:rPr lang="en-GB" sz="3200" dirty="0" smtClean="0">
                <a:solidFill>
                  <a:srgbClr val="00B0F0"/>
                </a:solidFill>
              </a:rPr>
              <a:t>the </a:t>
            </a:r>
            <a:r>
              <a:rPr lang="en-GB" sz="3200" dirty="0">
                <a:solidFill>
                  <a:srgbClr val="00B0F0"/>
                </a:solidFill>
              </a:rPr>
              <a:t>body</a:t>
            </a:r>
          </a:p>
        </p:txBody>
      </p:sp>
      <p:sp>
        <p:nvSpPr>
          <p:cNvPr id="5" name="Rectangle 4"/>
          <p:cNvSpPr/>
          <p:nvPr/>
        </p:nvSpPr>
        <p:spPr>
          <a:xfrm>
            <a:off x="840454" y="1841163"/>
            <a:ext cx="10952625" cy="3693319"/>
          </a:xfrm>
          <a:prstGeom prst="rect">
            <a:avLst/>
          </a:prstGeom>
        </p:spPr>
        <p:txBody>
          <a:bodyPr wrap="square">
            <a:spAutoFit/>
          </a:bodyPr>
          <a:lstStyle/>
          <a:p>
            <a:pPr>
              <a:lnSpc>
                <a:spcPct val="150000"/>
              </a:lnSpc>
            </a:pPr>
            <a:r>
              <a:rPr lang="en-GB" b="1" dirty="0">
                <a:latin typeface="Palatino Linotype" panose="02040502050505030304" pitchFamily="18" charset="0"/>
              </a:rPr>
              <a:t>Michele </a:t>
            </a:r>
            <a:r>
              <a:rPr lang="en-GB" b="1" dirty="0" err="1">
                <a:latin typeface="Palatino Linotype" panose="02040502050505030304" pitchFamily="18" charset="0"/>
              </a:rPr>
              <a:t>Filgate</a:t>
            </a:r>
            <a:r>
              <a:rPr lang="en-GB" b="1" dirty="0">
                <a:latin typeface="Palatino Linotype" panose="02040502050505030304" pitchFamily="18" charset="0"/>
              </a:rPr>
              <a:t>: </a:t>
            </a:r>
            <a:r>
              <a:rPr lang="en-GB" dirty="0">
                <a:latin typeface="Palatino Linotype" panose="02040502050505030304" pitchFamily="18" charset="0"/>
              </a:rPr>
              <a:t>I interviewed the incredible writer, who I think a lot of us on this panel really admire, Lidia </a:t>
            </a:r>
            <a:r>
              <a:rPr lang="en-GB" dirty="0" err="1">
                <a:latin typeface="Palatino Linotype" panose="02040502050505030304" pitchFamily="18" charset="0"/>
              </a:rPr>
              <a:t>Yuknavitch</a:t>
            </a:r>
            <a:r>
              <a:rPr lang="en-GB" dirty="0">
                <a:latin typeface="Palatino Linotype" panose="02040502050505030304" pitchFamily="18" charset="0"/>
              </a:rPr>
              <a:t> who writes about the body all the time and in fact has a class she teaches called Corporeal Writing. She said in the interview, “To my knowledge, no one’s corporeal experience is limited to the novelistic plot points I see supersaturating the market. We are more contradictory than that sexually. Our sexuality is far in excess of those puny stories. Our sexualities deserve better representation than traditional narrative has allowed. But I’m not doing anything </a:t>
            </a:r>
            <a:r>
              <a:rPr lang="en-GB" i="1" dirty="0">
                <a:latin typeface="Palatino Linotype" panose="02040502050505030304" pitchFamily="18" charset="0"/>
              </a:rPr>
              <a:t>new</a:t>
            </a:r>
            <a:r>
              <a:rPr lang="en-GB" dirty="0">
                <a:latin typeface="Palatino Linotype" panose="02040502050505030304" pitchFamily="18" charset="0"/>
              </a:rPr>
              <a:t>. Walt Whitman. Or Sappho. Or </a:t>
            </a:r>
            <a:r>
              <a:rPr lang="en-GB" dirty="0" err="1">
                <a:latin typeface="Palatino Linotype" panose="02040502050505030304" pitchFamily="18" charset="0"/>
              </a:rPr>
              <a:t>Duras</a:t>
            </a:r>
            <a:r>
              <a:rPr lang="en-GB" dirty="0">
                <a:latin typeface="Palatino Linotype" panose="02040502050505030304" pitchFamily="18" charset="0"/>
              </a:rPr>
              <a:t>. Or Acker. I mean, Jesus. Let the body go. Let it rise inside language and shatter the story.” How can you let the body go like Lidia suggests</a:t>
            </a:r>
            <a:r>
              <a:rPr lang="en-GB" dirty="0" smtClean="0">
                <a:latin typeface="Palatino Linotype" panose="02040502050505030304" pitchFamily="18" charset="0"/>
              </a:rPr>
              <a:t>?</a:t>
            </a:r>
          </a:p>
          <a:p>
            <a:r>
              <a:rPr lang="en-GB" dirty="0" smtClean="0">
                <a:latin typeface="Palatino Linotype" panose="02040502050505030304" pitchFamily="18" charset="0"/>
              </a:rPr>
              <a:t>                                    https</a:t>
            </a:r>
            <a:r>
              <a:rPr lang="en-GB" dirty="0">
                <a:latin typeface="Palatino Linotype" panose="02040502050505030304" pitchFamily="18" charset="0"/>
              </a:rPr>
              <a:t>://lithub.com/writing-the-body-trauma-illness-sexuality-and-beyond</a:t>
            </a:r>
            <a:r>
              <a:rPr lang="en-GB" dirty="0" smtClean="0">
                <a:latin typeface="Palatino Linotype" panose="02040502050505030304" pitchFamily="18" charset="0"/>
              </a:rPr>
              <a:t>/ </a:t>
            </a:r>
            <a:endParaRPr lang="en-GB" dirty="0">
              <a:latin typeface="Palatino Linotype" panose="02040502050505030304" pitchFamily="18" charset="0"/>
            </a:endParaRPr>
          </a:p>
        </p:txBody>
      </p:sp>
    </p:spTree>
    <p:extLst>
      <p:ext uri="{BB962C8B-B14F-4D97-AF65-F5344CB8AC3E}">
        <p14:creationId xmlns:p14="http://schemas.microsoft.com/office/powerpoint/2010/main" val="39538656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60000"/>
                    <a:lumOff val="40000"/>
                  </a:schemeClr>
                </a:solidFill>
              </a:rPr>
              <a:t>The senses</a:t>
            </a:r>
            <a:endParaRPr lang="en-GB" dirty="0">
              <a:solidFill>
                <a:schemeClr val="accent1">
                  <a:lumMod val="60000"/>
                  <a:lumOff val="40000"/>
                </a:schemeClr>
              </a:solidFill>
            </a:endParaRPr>
          </a:p>
        </p:txBody>
      </p:sp>
      <p:sp>
        <p:nvSpPr>
          <p:cNvPr id="3" name="Content Placeholder 2"/>
          <p:cNvSpPr>
            <a:spLocks noGrp="1"/>
          </p:cNvSpPr>
          <p:nvPr>
            <p:ph idx="1"/>
          </p:nvPr>
        </p:nvSpPr>
        <p:spPr>
          <a:xfrm>
            <a:off x="838199" y="1825625"/>
            <a:ext cx="10685443" cy="4351338"/>
          </a:xfrm>
        </p:spPr>
        <p:txBody>
          <a:bodyPr/>
          <a:lstStyle/>
          <a:p>
            <a:pPr marL="0" indent="0">
              <a:buNone/>
            </a:pPr>
            <a:r>
              <a:rPr lang="en-GB" dirty="0" smtClean="0"/>
              <a:t>Sight – specific but may be distant (the Petrarchan sonneteer - consider </a:t>
            </a:r>
            <a:r>
              <a:rPr lang="en-GB" i="1" dirty="0"/>
              <a:t>Dubliners</a:t>
            </a:r>
            <a:r>
              <a:rPr lang="en-GB" dirty="0"/>
              <a:t>)</a:t>
            </a:r>
          </a:p>
          <a:p>
            <a:pPr marL="0" indent="0">
              <a:buNone/>
            </a:pPr>
            <a:r>
              <a:rPr lang="en-GB" dirty="0" smtClean="0"/>
              <a:t>Sound – invasive (consider </a:t>
            </a:r>
            <a:r>
              <a:rPr lang="en-GB" i="1" dirty="0" smtClean="0"/>
              <a:t>Dubliners</a:t>
            </a:r>
            <a:r>
              <a:rPr lang="en-GB" dirty="0" smtClean="0"/>
              <a:t>)</a:t>
            </a:r>
          </a:p>
          <a:p>
            <a:pPr marL="0" indent="0">
              <a:buNone/>
            </a:pPr>
            <a:r>
              <a:rPr lang="en-GB" dirty="0" smtClean="0"/>
              <a:t>Smell – evocative (</a:t>
            </a:r>
            <a:r>
              <a:rPr lang="en-GB" i="1" dirty="0" smtClean="0"/>
              <a:t>Perfume</a:t>
            </a:r>
            <a:r>
              <a:rPr lang="en-GB" dirty="0" smtClean="0"/>
              <a:t>)</a:t>
            </a:r>
          </a:p>
          <a:p>
            <a:pPr marL="0" indent="0">
              <a:buNone/>
            </a:pPr>
            <a:r>
              <a:rPr lang="en-GB" dirty="0" smtClean="0"/>
              <a:t>Taste – memory (</a:t>
            </a:r>
            <a:r>
              <a:rPr lang="en-GB" i="1" dirty="0" smtClean="0"/>
              <a:t>In Search of Lost Time</a:t>
            </a:r>
            <a:r>
              <a:rPr lang="en-GB" dirty="0" smtClean="0"/>
              <a:t>)</a:t>
            </a:r>
          </a:p>
          <a:p>
            <a:pPr marL="0" indent="0">
              <a:buNone/>
            </a:pPr>
            <a:r>
              <a:rPr lang="en-GB" dirty="0" smtClean="0"/>
              <a:t>Touch – </a:t>
            </a:r>
            <a:r>
              <a:rPr lang="en-GB" i="1" dirty="0" smtClean="0"/>
              <a:t>Heart of Darkness </a:t>
            </a:r>
          </a:p>
          <a:p>
            <a:pPr marL="0" indent="0">
              <a:buNone/>
            </a:pPr>
            <a:r>
              <a:rPr lang="en-GB" dirty="0" smtClean="0"/>
              <a:t>----</a:t>
            </a:r>
          </a:p>
          <a:p>
            <a:pPr marL="0" indent="0">
              <a:buNone/>
            </a:pPr>
            <a:r>
              <a:rPr lang="en-GB" dirty="0" smtClean="0"/>
              <a:t>The sense of the body in space (</a:t>
            </a:r>
            <a:r>
              <a:rPr lang="en-GB" i="1" dirty="0" smtClean="0"/>
              <a:t>Surfacing</a:t>
            </a:r>
            <a:r>
              <a:rPr lang="en-GB" dirty="0" smtClean="0"/>
              <a:t>)</a:t>
            </a:r>
            <a:endParaRPr lang="en-GB" dirty="0"/>
          </a:p>
        </p:txBody>
      </p:sp>
    </p:spTree>
    <p:extLst>
      <p:ext uri="{BB962C8B-B14F-4D97-AF65-F5344CB8AC3E}">
        <p14:creationId xmlns:p14="http://schemas.microsoft.com/office/powerpoint/2010/main" val="33983165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60000"/>
                    <a:lumOff val="40000"/>
                  </a:schemeClr>
                </a:solidFill>
              </a:rPr>
              <a:t>examples</a:t>
            </a:r>
            <a:endParaRPr lang="en-GB" dirty="0">
              <a:solidFill>
                <a:schemeClr val="accent1">
                  <a:lumMod val="60000"/>
                  <a:lumOff val="40000"/>
                </a:schemeClr>
              </a:solidFill>
            </a:endParaRPr>
          </a:p>
        </p:txBody>
      </p:sp>
      <p:sp>
        <p:nvSpPr>
          <p:cNvPr id="3" name="Content Placeholder 2"/>
          <p:cNvSpPr>
            <a:spLocks noGrp="1"/>
          </p:cNvSpPr>
          <p:nvPr>
            <p:ph idx="1"/>
          </p:nvPr>
        </p:nvSpPr>
        <p:spPr/>
        <p:txBody>
          <a:bodyPr/>
          <a:lstStyle/>
          <a:p>
            <a:r>
              <a:rPr lang="en-GB" dirty="0"/>
              <a:t>the significance of smell: Patrick </a:t>
            </a:r>
            <a:r>
              <a:rPr lang="en-GB" dirty="0" err="1"/>
              <a:t>Suskind</a:t>
            </a:r>
            <a:r>
              <a:rPr lang="en-GB" dirty="0"/>
              <a:t>, </a:t>
            </a:r>
            <a:r>
              <a:rPr lang="en-GB" i="1" dirty="0"/>
              <a:t>Perfume, </a:t>
            </a:r>
            <a:endParaRPr lang="en-GB" dirty="0"/>
          </a:p>
          <a:p>
            <a:r>
              <a:rPr lang="en-GB" dirty="0"/>
              <a:t>drawing on the body: Marcel Proust, </a:t>
            </a:r>
            <a:r>
              <a:rPr lang="en-GB" i="1" dirty="0"/>
              <a:t>In Search of Lost Time</a:t>
            </a:r>
            <a:endParaRPr lang="en-GB" dirty="0"/>
          </a:p>
          <a:p>
            <a:r>
              <a:rPr lang="en-GB" dirty="0"/>
              <a:t>the clothed and unclothed </a:t>
            </a:r>
            <a:r>
              <a:rPr lang="en-GB" dirty="0" smtClean="0"/>
              <a:t>body: Tobias </a:t>
            </a:r>
            <a:r>
              <a:rPr lang="en-GB" dirty="0"/>
              <a:t>Smollett, </a:t>
            </a:r>
            <a:r>
              <a:rPr lang="en-GB" i="1" dirty="0"/>
              <a:t>The Expedition Of Humphry Clinker</a:t>
            </a:r>
            <a:endParaRPr lang="en-GB" dirty="0"/>
          </a:p>
          <a:p>
            <a:r>
              <a:rPr lang="en-GB" dirty="0"/>
              <a:t>the constricted body </a:t>
            </a:r>
            <a:r>
              <a:rPr lang="en-GB" dirty="0" smtClean="0"/>
              <a:t>underground:</a:t>
            </a:r>
            <a:r>
              <a:rPr lang="en-GB" dirty="0"/>
              <a:t> Alan Garner</a:t>
            </a:r>
            <a:r>
              <a:rPr lang="en-GB" i="1" dirty="0"/>
              <a:t> The </a:t>
            </a:r>
            <a:r>
              <a:rPr lang="en-GB" i="1" dirty="0" err="1"/>
              <a:t>Weirdstone</a:t>
            </a:r>
            <a:r>
              <a:rPr lang="en-GB" i="1" dirty="0"/>
              <a:t> of </a:t>
            </a:r>
            <a:r>
              <a:rPr lang="en-GB" i="1" dirty="0" err="1" smtClean="0"/>
              <a:t>Brisingamen</a:t>
            </a:r>
            <a:r>
              <a:rPr lang="en-GB" i="1" dirty="0"/>
              <a:t>  </a:t>
            </a:r>
            <a:endParaRPr lang="en-GB" dirty="0"/>
          </a:p>
          <a:p>
            <a:r>
              <a:rPr lang="en-GB" dirty="0" smtClean="0"/>
              <a:t>The </a:t>
            </a:r>
            <a:r>
              <a:rPr lang="en-GB" dirty="0"/>
              <a:t>sense of the body in </a:t>
            </a:r>
            <a:r>
              <a:rPr lang="en-GB" dirty="0" smtClean="0"/>
              <a:t>space, the marker of the </a:t>
            </a:r>
            <a:r>
              <a:rPr lang="en-GB" dirty="0"/>
              <a:t>boundary between </a:t>
            </a:r>
            <a:r>
              <a:rPr lang="en-GB" dirty="0" smtClean="0"/>
              <a:t>worlds:</a:t>
            </a:r>
            <a:r>
              <a:rPr lang="en-GB" dirty="0"/>
              <a:t> Margaret Atwood, </a:t>
            </a:r>
            <a:r>
              <a:rPr lang="en-GB" i="1" dirty="0"/>
              <a:t>Surfacing</a:t>
            </a:r>
            <a:endParaRPr lang="en-GB" dirty="0"/>
          </a:p>
          <a:p>
            <a:endParaRPr lang="en-GB" dirty="0"/>
          </a:p>
        </p:txBody>
      </p:sp>
    </p:spTree>
    <p:extLst>
      <p:ext uri="{BB962C8B-B14F-4D97-AF65-F5344CB8AC3E}">
        <p14:creationId xmlns:p14="http://schemas.microsoft.com/office/powerpoint/2010/main" val="13269335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0533" y="168626"/>
            <a:ext cx="3420533" cy="1360923"/>
          </a:xfrm>
        </p:spPr>
        <p:txBody>
          <a:bodyPr>
            <a:normAutofit/>
          </a:bodyPr>
          <a:lstStyle/>
          <a:p>
            <a:r>
              <a:rPr lang="en-GB" sz="2400" dirty="0">
                <a:solidFill>
                  <a:schemeClr val="accent1">
                    <a:lumMod val="60000"/>
                    <a:lumOff val="40000"/>
                  </a:schemeClr>
                </a:solidFill>
              </a:rPr>
              <a:t>the significance of smell: Patrick </a:t>
            </a:r>
            <a:r>
              <a:rPr lang="en-GB" sz="2400" dirty="0" err="1">
                <a:solidFill>
                  <a:schemeClr val="accent1">
                    <a:lumMod val="60000"/>
                    <a:lumOff val="40000"/>
                  </a:schemeClr>
                </a:solidFill>
              </a:rPr>
              <a:t>Suskind</a:t>
            </a:r>
            <a:r>
              <a:rPr lang="en-GB" sz="2400" dirty="0">
                <a:solidFill>
                  <a:schemeClr val="accent1">
                    <a:lumMod val="60000"/>
                    <a:lumOff val="40000"/>
                  </a:schemeClr>
                </a:solidFill>
              </a:rPr>
              <a:t>, </a:t>
            </a:r>
            <a:r>
              <a:rPr lang="en-GB" sz="2400" i="1" dirty="0">
                <a:solidFill>
                  <a:schemeClr val="accent1">
                    <a:lumMod val="60000"/>
                    <a:lumOff val="40000"/>
                  </a:schemeClr>
                </a:solidFill>
              </a:rPr>
              <a:t>Perfume</a:t>
            </a:r>
            <a:r>
              <a:rPr lang="en-GB" sz="2400" i="1" dirty="0" smtClean="0">
                <a:solidFill>
                  <a:schemeClr val="accent1">
                    <a:lumMod val="60000"/>
                    <a:lumOff val="40000"/>
                  </a:schemeClr>
                </a:solidFill>
              </a:rPr>
              <a:t>,</a:t>
            </a:r>
            <a:endParaRPr lang="en-GB" sz="4000" dirty="0"/>
          </a:p>
        </p:txBody>
      </p:sp>
      <p:pic>
        <p:nvPicPr>
          <p:cNvPr id="4" name="Content Placeholder 3"/>
          <p:cNvPicPr>
            <a:picLocks noGrp="1"/>
          </p:cNvPicPr>
          <p:nvPr>
            <p:ph idx="1"/>
          </p:nvPr>
        </p:nvPicPr>
        <p:blipFill rotWithShape="1">
          <a:blip r:embed="rId2" cstate="email">
            <a:duotone>
              <a:prstClr val="black"/>
              <a:schemeClr val="accent3">
                <a:tint val="45000"/>
                <a:satMod val="400000"/>
              </a:schemeClr>
            </a:duotone>
            <a:extLst>
              <a:ext uri="{BEBA8EAE-BF5A-486C-A8C5-ECC9F3942E4B}">
                <a14:imgProps xmlns:a14="http://schemas.microsoft.com/office/drawing/2010/main">
                  <a14:imgLayer r:embed="rId3">
                    <a14:imgEffect>
                      <a14:sharpenSoften amount="25000"/>
                    </a14:imgEffect>
                    <a14:imgEffect>
                      <a14:colorTemperature colorTemp="5300"/>
                    </a14:imgEffect>
                    <a14:imgEffect>
                      <a14:saturation sat="400000"/>
                    </a14:imgEffect>
                  </a14:imgLayer>
                </a14:imgProps>
              </a:ext>
              <a:ext uri="{28A0092B-C50C-407E-A947-70E740481C1C}">
                <a14:useLocalDpi xmlns:a14="http://schemas.microsoft.com/office/drawing/2010/main"/>
              </a:ext>
            </a:extLst>
          </a:blip>
          <a:srcRect l="283" b="9956"/>
          <a:stretch/>
        </p:blipFill>
        <p:spPr bwMode="auto">
          <a:xfrm>
            <a:off x="154235" y="135575"/>
            <a:ext cx="6004193" cy="3859185"/>
          </a:xfrm>
          <a:prstGeom prst="rect">
            <a:avLst/>
          </a:prstGeom>
          <a:noFill/>
          <a:ln>
            <a:noFill/>
          </a:ln>
          <a:extLst>
            <a:ext uri="{53640926-AAD7-44D8-BBD7-CCE9431645EC}">
              <a14:shadowObscured xmlns:a14="http://schemas.microsoft.com/office/drawing/2010/main"/>
            </a:ext>
          </a:extLst>
        </p:spPr>
      </p:pic>
      <p:pic>
        <p:nvPicPr>
          <p:cNvPr id="5" name="Picture 4"/>
          <p:cNvPicPr/>
          <p:nvPr/>
        </p:nvPicPr>
        <p:blipFill rotWithShape="1">
          <a:blip r:embed="rId4" cstate="email">
            <a:duotone>
              <a:prstClr val="black"/>
              <a:schemeClr val="accent3">
                <a:tint val="45000"/>
                <a:satMod val="400000"/>
              </a:schemeClr>
            </a:duotone>
            <a:extLst>
              <a:ext uri="{BEBA8EAE-BF5A-486C-A8C5-ECC9F3942E4B}">
                <a14:imgProps xmlns:a14="http://schemas.microsoft.com/office/drawing/2010/main">
                  <a14:imgLayer r:embed="rId5">
                    <a14:imgEffect>
                      <a14:sharpenSoften amount="25000"/>
                    </a14:imgEffect>
                    <a14:imgEffect>
                      <a14:colorTemperature colorTemp="4700"/>
                    </a14:imgEffect>
                    <a14:imgEffect>
                      <a14:saturation sat="400000"/>
                    </a14:imgEffect>
                  </a14:imgLayer>
                </a14:imgProps>
              </a:ext>
              <a:ext uri="{28A0092B-C50C-407E-A947-70E740481C1C}">
                <a14:useLocalDpi xmlns:a14="http://schemas.microsoft.com/office/drawing/2010/main"/>
              </a:ext>
            </a:extLst>
          </a:blip>
          <a:srcRect l="2298" t="883" r="3797" b="-883"/>
          <a:stretch/>
        </p:blipFill>
        <p:spPr bwMode="auto">
          <a:xfrm>
            <a:off x="189795" y="3994760"/>
            <a:ext cx="5968633" cy="2603321"/>
          </a:xfrm>
          <a:prstGeom prst="rect">
            <a:avLst/>
          </a:prstGeom>
          <a:noFill/>
          <a:ln>
            <a:noFill/>
          </a:ln>
          <a:extLst>
            <a:ext uri="{53640926-AAD7-44D8-BBD7-CCE9431645EC}">
              <a14:shadowObscured xmlns:a14="http://schemas.microsoft.com/office/drawing/2010/main"/>
            </a:ext>
          </a:extLst>
        </p:spPr>
      </p:pic>
      <p:sp>
        <p:nvSpPr>
          <p:cNvPr id="6" name="Rectangle 5"/>
          <p:cNvSpPr/>
          <p:nvPr/>
        </p:nvSpPr>
        <p:spPr>
          <a:xfrm>
            <a:off x="154236" y="168626"/>
            <a:ext cx="6004192" cy="6462506"/>
          </a:xfrm>
          <a:prstGeom prst="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p:nvPr/>
        </p:nvPicPr>
        <p:blipFill rotWithShape="1">
          <a:blip r:embed="rId6" cstate="email">
            <a:duotone>
              <a:prstClr val="black"/>
              <a:schemeClr val="accent1">
                <a:tint val="45000"/>
                <a:satMod val="400000"/>
              </a:schemeClr>
            </a:duotone>
            <a:extLst>
              <a:ext uri="{BEBA8EAE-BF5A-486C-A8C5-ECC9F3942E4B}">
                <a14:imgProps xmlns:a14="http://schemas.microsoft.com/office/drawing/2010/main">
                  <a14:imgLayer r:embed="rId7">
                    <a14:imgEffect>
                      <a14:sharpenSoften amount="50000"/>
                    </a14:imgEffect>
                    <a14:imgEffect>
                      <a14:colorTemperature colorTemp="4700"/>
                    </a14:imgEffect>
                    <a14:imgEffect>
                      <a14:saturation sat="300000"/>
                    </a14:imgEffect>
                    <a14:imgEffect>
                      <a14:brightnessContrast contrast="40000"/>
                    </a14:imgEffect>
                  </a14:imgLayer>
                </a14:imgProps>
              </a:ext>
              <a:ext uri="{28A0092B-C50C-407E-A947-70E740481C1C}">
                <a14:useLocalDpi xmlns:a14="http://schemas.microsoft.com/office/drawing/2010/main"/>
              </a:ext>
            </a:extLst>
          </a:blip>
          <a:srcRect/>
          <a:stretch/>
        </p:blipFill>
        <p:spPr bwMode="auto">
          <a:xfrm>
            <a:off x="6455883" y="2119231"/>
            <a:ext cx="5618603" cy="436210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spPr>
      </p:pic>
    </p:spTree>
    <p:extLst>
      <p:ext uri="{BB962C8B-B14F-4D97-AF65-F5344CB8AC3E}">
        <p14:creationId xmlns:p14="http://schemas.microsoft.com/office/powerpoint/2010/main" val="815106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1" y="0"/>
            <a:ext cx="10515600" cy="650875"/>
          </a:xfrm>
        </p:spPr>
        <p:txBody>
          <a:bodyPr>
            <a:normAutofit fontScale="90000"/>
          </a:bodyPr>
          <a:lstStyle/>
          <a:p>
            <a:r>
              <a:rPr lang="en-GB" sz="2700" dirty="0">
                <a:solidFill>
                  <a:schemeClr val="accent1">
                    <a:lumMod val="60000"/>
                    <a:lumOff val="40000"/>
                  </a:schemeClr>
                </a:solidFill>
              </a:rPr>
              <a:t>drawing on the body: Marcel Proust, </a:t>
            </a:r>
            <a:r>
              <a:rPr lang="en-GB" sz="2700" i="1" dirty="0">
                <a:solidFill>
                  <a:schemeClr val="accent1">
                    <a:lumMod val="60000"/>
                    <a:lumOff val="40000"/>
                  </a:schemeClr>
                </a:solidFill>
              </a:rPr>
              <a:t>In Search of Lost </a:t>
            </a:r>
            <a:r>
              <a:rPr lang="en-GB" sz="2700" i="1" dirty="0" smtClean="0">
                <a:solidFill>
                  <a:schemeClr val="accent1">
                    <a:lumMod val="60000"/>
                    <a:lumOff val="40000"/>
                  </a:schemeClr>
                </a:solidFill>
              </a:rPr>
              <a:t>Time</a:t>
            </a:r>
            <a:endParaRPr lang="en-GB" dirty="0"/>
          </a:p>
        </p:txBody>
      </p:sp>
      <p:sp>
        <p:nvSpPr>
          <p:cNvPr id="3" name="Content Placeholder 2"/>
          <p:cNvSpPr>
            <a:spLocks noGrp="1"/>
          </p:cNvSpPr>
          <p:nvPr>
            <p:ph idx="1"/>
          </p:nvPr>
        </p:nvSpPr>
        <p:spPr>
          <a:xfrm>
            <a:off x="349957" y="722489"/>
            <a:ext cx="11003844" cy="6135511"/>
          </a:xfrm>
        </p:spPr>
        <p:txBody>
          <a:bodyPr>
            <a:normAutofit/>
          </a:bodyPr>
          <a:lstStyle/>
          <a:p>
            <a:pPr marL="0" indent="0">
              <a:buNone/>
            </a:pPr>
            <a:r>
              <a:rPr lang="en-GB" sz="2400" dirty="0" smtClean="0"/>
              <a:t>I </a:t>
            </a:r>
            <a:r>
              <a:rPr lang="en-GB" sz="2400" dirty="0"/>
              <a:t>haven’t time to dilly-dally; it’s nearly ten o’clock and my fire not lighted yet, and </a:t>
            </a:r>
            <a:r>
              <a:rPr lang="en-GB" sz="2400" dirty="0">
                <a:solidFill>
                  <a:schemeClr val="accent1">
                    <a:lumMod val="60000"/>
                    <a:lumOff val="40000"/>
                  </a:schemeClr>
                </a:solidFill>
              </a:rPr>
              <a:t>I’ve still got to scrape my asparagus.</a:t>
            </a:r>
            <a:r>
              <a:rPr lang="en-GB" sz="2400" dirty="0"/>
              <a:t>”</a:t>
            </a:r>
          </a:p>
          <a:p>
            <a:pPr marL="0" indent="0">
              <a:buNone/>
            </a:pPr>
            <a:r>
              <a:rPr lang="en-GB" sz="2400" dirty="0"/>
              <a:t>“What, Françoise, </a:t>
            </a:r>
            <a:r>
              <a:rPr lang="en-GB" sz="2400" dirty="0">
                <a:solidFill>
                  <a:schemeClr val="accent1">
                    <a:lumMod val="60000"/>
                    <a:lumOff val="40000"/>
                  </a:schemeClr>
                </a:solidFill>
              </a:rPr>
              <a:t>more asparagus</a:t>
            </a:r>
            <a:r>
              <a:rPr lang="en-GB" sz="2400" dirty="0"/>
              <a:t>! It’s a </a:t>
            </a:r>
            <a:r>
              <a:rPr lang="en-GB" sz="2400" dirty="0">
                <a:solidFill>
                  <a:schemeClr val="accent1">
                    <a:lumMod val="60000"/>
                    <a:lumOff val="40000"/>
                  </a:schemeClr>
                </a:solidFill>
              </a:rPr>
              <a:t>regular mania for asparagus </a:t>
            </a:r>
            <a:r>
              <a:rPr lang="en-GB" sz="2400" dirty="0"/>
              <a:t>you’ve got this year. You’ll make our Parisians sick of it.”</a:t>
            </a:r>
          </a:p>
          <a:p>
            <a:pPr marL="0" indent="0">
              <a:buNone/>
            </a:pPr>
            <a:r>
              <a:rPr lang="en-GB" sz="2400" dirty="0"/>
              <a:t>“No, no, Mme Octave, they like it well enough. They’ll be coming back from church soon as hungry as hunters, and they won’t turn their noses up at their asparagus, you’ll see.”  </a:t>
            </a:r>
            <a:endParaRPr lang="en-GB" sz="2400" dirty="0" smtClean="0"/>
          </a:p>
          <a:p>
            <a:pPr marL="0" indent="0">
              <a:buNone/>
            </a:pPr>
            <a:r>
              <a:rPr lang="en-GB" sz="2400" dirty="0">
                <a:solidFill>
                  <a:srgbClr val="92D050"/>
                </a:solidFill>
              </a:rPr>
              <a:t>In the year in which we ate such quantities of asparagus, the </a:t>
            </a:r>
            <a:r>
              <a:rPr lang="en-GB" sz="2400" dirty="0" err="1">
                <a:solidFill>
                  <a:srgbClr val="92D050"/>
                </a:solidFill>
              </a:rPr>
              <a:t>kitchenmaid</a:t>
            </a:r>
            <a:r>
              <a:rPr lang="en-GB" sz="2400" dirty="0">
                <a:solidFill>
                  <a:srgbClr val="92D050"/>
                </a:solidFill>
              </a:rPr>
              <a:t> whose duty it was to prepare them was a poor sickly creature, some way “gone” in pregnancy when we arrived at </a:t>
            </a:r>
            <a:r>
              <a:rPr lang="en-GB" sz="2400" dirty="0" err="1">
                <a:solidFill>
                  <a:srgbClr val="92D050"/>
                </a:solidFill>
              </a:rPr>
              <a:t>Combray</a:t>
            </a:r>
            <a:r>
              <a:rPr lang="en-GB" sz="2400" dirty="0">
                <a:solidFill>
                  <a:srgbClr val="92D050"/>
                </a:solidFill>
              </a:rPr>
              <a:t> for Easter, and it was indeed surprising that Françoise allowed her to run so many errands and to do so much work, for she was beginning to find difficulty in bearing before her the mysterious basket, fuller and larger every day, whose splendid outline could be detected beneath the folds of her ample smock</a:t>
            </a:r>
          </a:p>
          <a:p>
            <a:pPr marL="0" indent="0">
              <a:buNone/>
            </a:pPr>
            <a:endParaRPr lang="en-GB" sz="2400" dirty="0"/>
          </a:p>
        </p:txBody>
      </p:sp>
      <p:sp>
        <p:nvSpPr>
          <p:cNvPr id="4" name="Rectangle 3"/>
          <p:cNvSpPr/>
          <p:nvPr/>
        </p:nvSpPr>
        <p:spPr>
          <a:xfrm>
            <a:off x="349956" y="5103674"/>
            <a:ext cx="11108265" cy="1569660"/>
          </a:xfrm>
          <a:prstGeom prst="rect">
            <a:avLst/>
          </a:prstGeom>
        </p:spPr>
        <p:txBody>
          <a:bodyPr wrap="square">
            <a:spAutoFit/>
          </a:bodyPr>
          <a:lstStyle/>
          <a:p>
            <a:r>
              <a:rPr lang="en-GB" sz="2400" dirty="0">
                <a:solidFill>
                  <a:schemeClr val="accent3">
                    <a:lumMod val="60000"/>
                    <a:lumOff val="40000"/>
                  </a:schemeClr>
                </a:solidFill>
              </a:rPr>
              <a:t>what most enraptured me were the asparagus, tinged with ultramarine and pink which shaded off from their heads, finely stippled in mauve and azure, through a series of imperceptible gradations to their white feet—still stained a little by the soil of their garden-bed—with an iridescence  that was not of this world. I felt that these celestial hues indicated the presence of exquisite creatures who </a:t>
            </a:r>
          </a:p>
        </p:txBody>
      </p:sp>
    </p:spTree>
    <p:extLst>
      <p:ext uri="{BB962C8B-B14F-4D97-AF65-F5344CB8AC3E}">
        <p14:creationId xmlns:p14="http://schemas.microsoft.com/office/powerpoint/2010/main" val="2451450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0511" y="143582"/>
            <a:ext cx="11173177" cy="1795388"/>
          </a:xfrm>
        </p:spPr>
        <p:txBody>
          <a:bodyPr>
            <a:normAutofit/>
          </a:bodyPr>
          <a:lstStyle/>
          <a:p>
            <a:pPr marL="0" indent="0">
              <a:buNone/>
            </a:pPr>
            <a:r>
              <a:rPr lang="en-GB" sz="2400" dirty="0" smtClean="0">
                <a:solidFill>
                  <a:schemeClr val="accent3">
                    <a:lumMod val="60000"/>
                    <a:lumOff val="40000"/>
                  </a:schemeClr>
                </a:solidFill>
              </a:rPr>
              <a:t>had </a:t>
            </a:r>
            <a:r>
              <a:rPr lang="en-GB" sz="2400" dirty="0">
                <a:solidFill>
                  <a:schemeClr val="accent3">
                    <a:lumMod val="60000"/>
                    <a:lumOff val="40000"/>
                  </a:schemeClr>
                </a:solidFill>
              </a:rPr>
              <a:t>been pleased to assume vegetable form and who, through the disguise of their firm, comestible flesh, allowed me to discern in this radiance of earliest dawn, these hinted rainbows, these blue evening shades, that precious quality which I should recognise again when, all night long after a dinner at which I had partaken of them, they played (lyrical and coarse in their jesting like one of Shakespeare’s fairies) at transforming my chamber pot into a vase of aromatic </a:t>
            </a:r>
            <a:r>
              <a:rPr lang="en-GB" sz="2400" dirty="0" smtClean="0">
                <a:solidFill>
                  <a:schemeClr val="accent3">
                    <a:lumMod val="60000"/>
                    <a:lumOff val="40000"/>
                  </a:schemeClr>
                </a:solidFill>
              </a:rPr>
              <a:t>perfume</a:t>
            </a:r>
            <a:r>
              <a:rPr lang="en-GB" sz="2400" dirty="0" smtClean="0">
                <a:solidFill>
                  <a:srgbClr val="00B0F0"/>
                </a:solidFill>
              </a:rPr>
              <a:t>.</a:t>
            </a:r>
            <a:endParaRPr lang="en-GB" sz="2400" dirty="0">
              <a:solidFill>
                <a:srgbClr val="00B0F0"/>
              </a:solidFill>
            </a:endParaRPr>
          </a:p>
        </p:txBody>
      </p:sp>
      <p:sp>
        <p:nvSpPr>
          <p:cNvPr id="4" name="Rectangle 3"/>
          <p:cNvSpPr/>
          <p:nvPr/>
        </p:nvSpPr>
        <p:spPr>
          <a:xfrm>
            <a:off x="398986" y="2220464"/>
            <a:ext cx="11286067" cy="1938992"/>
          </a:xfrm>
          <a:prstGeom prst="rect">
            <a:avLst/>
          </a:prstGeom>
        </p:spPr>
        <p:txBody>
          <a:bodyPr wrap="square">
            <a:spAutoFit/>
          </a:bodyPr>
          <a:lstStyle/>
          <a:p>
            <a:r>
              <a:rPr lang="en-GB" sz="2400" dirty="0">
                <a:solidFill>
                  <a:srgbClr val="92D050"/>
                </a:solidFill>
              </a:rPr>
              <a:t>[the kitchen maid] charged by Françoise with the task of preparing them for the table, would have them lying beside her in a basket, while she sat there with a mournful air as though all the sorrows of the world were heaped upon her; and the light crowns of azure which capped the asparagus shoots above their pink jackets were delicately outlined, star by star, as, in Giotto’s fresco, are the flowers encircling the brow or patterning the basket of his Virtue at Padua. </a:t>
            </a:r>
          </a:p>
        </p:txBody>
      </p:sp>
      <p:sp>
        <p:nvSpPr>
          <p:cNvPr id="5" name="Rectangle 4"/>
          <p:cNvSpPr/>
          <p:nvPr/>
        </p:nvSpPr>
        <p:spPr>
          <a:xfrm>
            <a:off x="364065" y="4440950"/>
            <a:ext cx="11286067" cy="2068195"/>
          </a:xfrm>
          <a:prstGeom prst="rect">
            <a:avLst/>
          </a:prstGeom>
        </p:spPr>
        <p:txBody>
          <a:bodyPr wrap="square">
            <a:spAutoFit/>
          </a:bodyPr>
          <a:lstStyle/>
          <a:p>
            <a:pPr>
              <a:lnSpc>
                <a:spcPct val="107000"/>
              </a:lnSpc>
              <a:spcAft>
                <a:spcPts val="600"/>
              </a:spcAft>
            </a:pPr>
            <a:r>
              <a:rPr lang="en-GB" sz="2400" dirty="0"/>
              <a:t>Françoise had adopted, to minister to her unfaltering resolution to render the house uninhabitable to any other servant, a series of stratagems so cunning and so pitiless that, many years later, we discovered that if </a:t>
            </a:r>
            <a:r>
              <a:rPr lang="en-GB" sz="2400" dirty="0">
                <a:solidFill>
                  <a:schemeClr val="accent1">
                    <a:lumMod val="60000"/>
                    <a:lumOff val="40000"/>
                  </a:schemeClr>
                </a:solidFill>
              </a:rPr>
              <a:t>we had been fed on asparagus day after day throughout that summer, </a:t>
            </a:r>
            <a:r>
              <a:rPr lang="en-GB" sz="2400" dirty="0"/>
              <a:t>it was because their smell gave the poor kitchen-maid who had to prepare them such violent attacks of asthma that she was finally obliged to leave my aunt’s service.</a:t>
            </a:r>
          </a:p>
        </p:txBody>
      </p:sp>
    </p:spTree>
    <p:extLst>
      <p:ext uri="{BB962C8B-B14F-4D97-AF65-F5344CB8AC3E}">
        <p14:creationId xmlns:p14="http://schemas.microsoft.com/office/powerpoint/2010/main" val="1614289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408" y="111738"/>
            <a:ext cx="11126118" cy="593342"/>
          </a:xfrm>
        </p:spPr>
        <p:txBody>
          <a:bodyPr>
            <a:normAutofit/>
          </a:bodyPr>
          <a:lstStyle/>
          <a:p>
            <a:r>
              <a:rPr lang="en-GB" sz="2400" dirty="0">
                <a:solidFill>
                  <a:schemeClr val="accent1">
                    <a:lumMod val="60000"/>
                    <a:lumOff val="40000"/>
                  </a:schemeClr>
                </a:solidFill>
              </a:rPr>
              <a:t>the clothed </a:t>
            </a:r>
            <a:r>
              <a:rPr lang="en-GB" sz="2400" dirty="0" smtClean="0">
                <a:solidFill>
                  <a:schemeClr val="accent1">
                    <a:lumMod val="60000"/>
                    <a:lumOff val="40000"/>
                  </a:schemeClr>
                </a:solidFill>
              </a:rPr>
              <a:t>&amp; </a:t>
            </a:r>
            <a:r>
              <a:rPr lang="en-GB" sz="2400" dirty="0">
                <a:solidFill>
                  <a:schemeClr val="accent1">
                    <a:lumMod val="60000"/>
                    <a:lumOff val="40000"/>
                  </a:schemeClr>
                </a:solidFill>
              </a:rPr>
              <a:t>unclothed </a:t>
            </a:r>
            <a:r>
              <a:rPr lang="en-GB" sz="2400" dirty="0" smtClean="0">
                <a:solidFill>
                  <a:schemeClr val="accent1">
                    <a:lumMod val="60000"/>
                    <a:lumOff val="40000"/>
                  </a:schemeClr>
                </a:solidFill>
              </a:rPr>
              <a:t>body: Smollett’s</a:t>
            </a:r>
            <a:r>
              <a:rPr lang="en-GB" sz="2400" dirty="0">
                <a:solidFill>
                  <a:schemeClr val="accent1">
                    <a:lumMod val="60000"/>
                    <a:lumOff val="40000"/>
                  </a:schemeClr>
                </a:solidFill>
              </a:rPr>
              <a:t> </a:t>
            </a:r>
            <a:r>
              <a:rPr lang="en-GB" sz="2400" i="1" dirty="0" smtClean="0">
                <a:solidFill>
                  <a:schemeClr val="accent1">
                    <a:lumMod val="60000"/>
                    <a:lumOff val="40000"/>
                  </a:schemeClr>
                </a:solidFill>
              </a:rPr>
              <a:t>Humphry Clinker</a:t>
            </a:r>
            <a:endParaRPr lang="en-GB" sz="2400" dirty="0"/>
          </a:p>
        </p:txBody>
      </p:sp>
      <p:sp>
        <p:nvSpPr>
          <p:cNvPr id="3" name="Content Placeholder 2"/>
          <p:cNvSpPr>
            <a:spLocks noGrp="1"/>
          </p:cNvSpPr>
          <p:nvPr>
            <p:ph idx="1"/>
          </p:nvPr>
        </p:nvSpPr>
        <p:spPr>
          <a:xfrm>
            <a:off x="320408" y="705080"/>
            <a:ext cx="11871592" cy="6356731"/>
          </a:xfrm>
        </p:spPr>
        <p:txBody>
          <a:bodyPr>
            <a:noAutofit/>
          </a:bodyPr>
          <a:lstStyle/>
          <a:p>
            <a:pPr marL="0" indent="0">
              <a:buNone/>
            </a:pPr>
            <a:r>
              <a:rPr lang="en-GB" sz="2200" dirty="0" smtClean="0"/>
              <a:t>We </a:t>
            </a:r>
            <a:r>
              <a:rPr lang="en-GB" sz="2200" dirty="0"/>
              <a:t>had scarce entered the room at Marlborough, where we stayed to dine, when she exhibited a formal complaint against the poor fellow who had superseded the postilion. She said he was such a beggarly rascal that he had ne’er a shirt to his back, and had the impudence to shock her sight by shewing his bare posteriors, for which act of indelicacy he deserved to be set in the stocks. Mrs Winifred Jenkins confirmed the assertion, with respect to his nakedness, observing, at the same time, that he had a skin as fair as alabaster</a:t>
            </a:r>
            <a:r>
              <a:rPr lang="en-GB" sz="2200" dirty="0" smtClean="0"/>
              <a:t>.</a:t>
            </a:r>
          </a:p>
          <a:p>
            <a:pPr marL="0" indent="0">
              <a:buNone/>
            </a:pPr>
            <a:r>
              <a:rPr lang="en-GB" sz="2200" dirty="0">
                <a:solidFill>
                  <a:schemeClr val="accent3">
                    <a:lumMod val="60000"/>
                    <a:lumOff val="40000"/>
                  </a:schemeClr>
                </a:solidFill>
              </a:rPr>
              <a:t>‘This is a heinous offence, indeed (cried my uncle) let us hear what the fellow has to say in his own vindication.’ He was accordingly summoned, and made his appearance, which was equally queer and pathetic. He seemed to be about twenty years of age, of a middling size, with bandy legs, stooping shoulders, high forehead, sandy locks, pinking eyes, flat nose, and long chin—but his complexion was of a sickly yellow; his looks denoted famine, and the rags that he wore could hardly conceal what decency requires to be covered—My uncle, having surveyed him attentively, said, with an ironical expression in his countenance, ‘</a:t>
            </a:r>
            <a:r>
              <a:rPr lang="en-GB" sz="2200" dirty="0" err="1">
                <a:solidFill>
                  <a:schemeClr val="accent3">
                    <a:lumMod val="60000"/>
                    <a:lumOff val="40000"/>
                  </a:schemeClr>
                </a:solidFill>
              </a:rPr>
              <a:t>An’t</a:t>
            </a:r>
            <a:r>
              <a:rPr lang="en-GB" sz="2200" dirty="0">
                <a:solidFill>
                  <a:schemeClr val="accent3">
                    <a:lumMod val="60000"/>
                    <a:lumOff val="40000"/>
                  </a:schemeClr>
                </a:solidFill>
              </a:rPr>
              <a:t> you ashamed, fellow, to ride postilion without a shirt to cover your backside from the view of the ladies in the coach?’ ‘Yes, I am, an please your noble honour (answered the man) but necessity has no law, as the saying is—And more than that, it was an accident. My breeches cracked behind, after I had got into the saddle’ ‘You’re an impudent varlet (cried Mrs Tabby) for presuming to ride before persons of fashion without a shirt’—‘I am so, an please your worthy ladyship (said he) but I am a poor Wiltshire lad—I </a:t>
            </a:r>
            <a:r>
              <a:rPr lang="en-GB" sz="2200" dirty="0" err="1">
                <a:solidFill>
                  <a:schemeClr val="accent3">
                    <a:lumMod val="60000"/>
                    <a:lumOff val="40000"/>
                  </a:schemeClr>
                </a:solidFill>
              </a:rPr>
              <a:t>ha’n’t</a:t>
            </a:r>
            <a:r>
              <a:rPr lang="en-GB" sz="2200" dirty="0">
                <a:solidFill>
                  <a:schemeClr val="accent3">
                    <a:lumMod val="60000"/>
                    <a:lumOff val="40000"/>
                  </a:schemeClr>
                </a:solidFill>
              </a:rPr>
              <a:t> a shirt in the world, that I can call my own, nor a rag of clothes, and please your ladyship, but what you see—I have no friend nor relation upon earth to help me out—I have had the fever and ague these six months, and spent all I had in the world upon doctors, and to keep soul and body together; and, saving your ladyship’s good presence, I </a:t>
            </a:r>
            <a:r>
              <a:rPr lang="en-GB" sz="2200" dirty="0" err="1">
                <a:solidFill>
                  <a:schemeClr val="accent3">
                    <a:lumMod val="60000"/>
                    <a:lumOff val="40000"/>
                  </a:schemeClr>
                </a:solidFill>
              </a:rPr>
              <a:t>han’t</a:t>
            </a:r>
            <a:r>
              <a:rPr lang="en-GB" sz="2200" dirty="0">
                <a:solidFill>
                  <a:schemeClr val="accent3">
                    <a:lumMod val="60000"/>
                    <a:lumOff val="40000"/>
                  </a:schemeClr>
                </a:solidFill>
              </a:rPr>
              <a:t> broke bread these four and twenty hours.’</a:t>
            </a:r>
          </a:p>
        </p:txBody>
      </p:sp>
    </p:spTree>
    <p:extLst>
      <p:ext uri="{BB962C8B-B14F-4D97-AF65-F5344CB8AC3E}">
        <p14:creationId xmlns:p14="http://schemas.microsoft.com/office/powerpoint/2010/main" val="3307584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4405" y="77118"/>
            <a:ext cx="11435507" cy="6780882"/>
          </a:xfrm>
        </p:spPr>
        <p:txBody>
          <a:bodyPr>
            <a:noAutofit/>
          </a:bodyPr>
          <a:lstStyle/>
          <a:p>
            <a:pPr marL="0" indent="0">
              <a:buNone/>
            </a:pPr>
            <a:r>
              <a:rPr lang="en-GB" sz="2200" dirty="0"/>
              <a:t>Mrs Bramble, turning from him, said, she had never seen such a filthy tatterdemalion, and bid him </a:t>
            </a:r>
            <a:r>
              <a:rPr lang="en-GB" sz="2200" dirty="0" err="1"/>
              <a:t>begone</a:t>
            </a:r>
            <a:r>
              <a:rPr lang="en-GB" sz="2200" dirty="0"/>
              <a:t>; observing, that he would fill the room full of vermin—Her brother darted a significant glance at her, as she retired with Liddy into another apartment, and then asked the man if he was known to any person in Marlborough?—When he answered, that the landlord of the inn had known him from his infancy; mine host was immediately called, and being interrogated on the subject, declared that the young fellow’s name was Humphry Clinker. That he had been a love begotten babe, brought up in the work-house, and put out apprentice by the parish to a country black-smith, who died before the boy’s time was out: that he had for some time worked under his </a:t>
            </a:r>
            <a:r>
              <a:rPr lang="en-GB" sz="2200" dirty="0" err="1"/>
              <a:t>ostler</a:t>
            </a:r>
            <a:r>
              <a:rPr lang="en-GB" sz="2200" dirty="0"/>
              <a:t>, as a helper and extra postilion, till he was taken ill of the ague, which disabled him from getting his bread: that, having sold or pawned every thing he had in the world for his cure and subsistence, he became so miserable and shabby, that he disgraced the stable, and was dismissed; but that he never heard any thing to the prejudice of his character in other respects. ‘So that the fellow being sick and destitute (said my uncle) you turned him out to die in the streets.’ ‘I pay the poor’s rate (replied the other) and I have no right to maintain idle vagrants, either in sickness or health; besides, such a miserable object would have brought a discredit upon my house</a:t>
            </a:r>
            <a:r>
              <a:rPr lang="en-GB" sz="2200" dirty="0" smtClean="0"/>
              <a:t>.’</a:t>
            </a:r>
          </a:p>
          <a:p>
            <a:pPr marL="0" indent="0">
              <a:buNone/>
            </a:pPr>
            <a:r>
              <a:rPr lang="en-GB" sz="2200" dirty="0" smtClean="0">
                <a:solidFill>
                  <a:srgbClr val="92D050"/>
                </a:solidFill>
              </a:rPr>
              <a:t>[Clinker’s] </a:t>
            </a:r>
            <a:r>
              <a:rPr lang="en-GB" sz="2200" dirty="0">
                <a:solidFill>
                  <a:srgbClr val="92D050"/>
                </a:solidFill>
              </a:rPr>
              <a:t>natural </a:t>
            </a:r>
            <a:r>
              <a:rPr lang="en-GB" sz="2200" dirty="0" err="1">
                <a:solidFill>
                  <a:srgbClr val="92D050"/>
                </a:solidFill>
              </a:rPr>
              <a:t>aukwardness</a:t>
            </a:r>
            <a:r>
              <a:rPr lang="en-GB" sz="2200" dirty="0">
                <a:solidFill>
                  <a:srgbClr val="92D050"/>
                </a:solidFill>
              </a:rPr>
              <a:t> and the flutter of his spirits were productive of repeated blunders in the course of his attendance—At length, he spilt part of a custard upon her right shoulder; and, starting back, trod upon Chowder, who set up a dismal howl—Poor Humphry was so disconcerted at this double mistake, that he dropt the china dish, which broke into a thousand pieces; then, falling down upon his knees, remained in that posture gaping, with a most ludicrous aspect of distress. Mrs Bramble flew to the dog, and, snatching him in her arms, presented him to her brother saying, ‘This is all a concerted scheme against this unfortunate animal, whose only crime is its regard for me—Here it is, kill it at once, and then you’ll be satisfied</a:t>
            </a:r>
            <a:r>
              <a:rPr lang="en-GB" sz="2200" dirty="0" smtClean="0">
                <a:solidFill>
                  <a:srgbClr val="92D050"/>
                </a:solidFill>
              </a:rPr>
              <a:t>.’</a:t>
            </a:r>
            <a:endParaRPr lang="en-GB" sz="2200" dirty="0">
              <a:solidFill>
                <a:srgbClr val="92D050"/>
              </a:solidFill>
            </a:endParaRPr>
          </a:p>
        </p:txBody>
      </p:sp>
    </p:spTree>
    <p:extLst>
      <p:ext uri="{BB962C8B-B14F-4D97-AF65-F5344CB8AC3E}">
        <p14:creationId xmlns:p14="http://schemas.microsoft.com/office/powerpoint/2010/main" val="2189712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82240" y="143218"/>
            <a:ext cx="4765713" cy="1949985"/>
          </a:xfrm>
        </p:spPr>
        <p:txBody>
          <a:bodyPr>
            <a:normAutofit/>
          </a:bodyPr>
          <a:lstStyle/>
          <a:p>
            <a:pPr algn="r"/>
            <a:r>
              <a:rPr lang="en-GB" sz="2700" dirty="0">
                <a:solidFill>
                  <a:schemeClr val="accent1">
                    <a:lumMod val="60000"/>
                    <a:lumOff val="40000"/>
                  </a:schemeClr>
                </a:solidFill>
              </a:rPr>
              <a:t>the constricted body underground: </a:t>
            </a:r>
            <a:r>
              <a:rPr lang="en-GB" sz="2700" dirty="0" smtClean="0">
                <a:solidFill>
                  <a:schemeClr val="accent1">
                    <a:lumMod val="60000"/>
                    <a:lumOff val="40000"/>
                  </a:schemeClr>
                </a:solidFill>
              </a:rPr>
              <a:t/>
            </a:r>
            <a:br>
              <a:rPr lang="en-GB" sz="2700" dirty="0" smtClean="0">
                <a:solidFill>
                  <a:schemeClr val="accent1">
                    <a:lumMod val="60000"/>
                    <a:lumOff val="40000"/>
                  </a:schemeClr>
                </a:solidFill>
              </a:rPr>
            </a:br>
            <a:r>
              <a:rPr lang="en-GB" sz="2700" dirty="0" smtClean="0">
                <a:solidFill>
                  <a:schemeClr val="accent1">
                    <a:lumMod val="60000"/>
                    <a:lumOff val="40000"/>
                  </a:schemeClr>
                </a:solidFill>
              </a:rPr>
              <a:t>Alan </a:t>
            </a:r>
            <a:r>
              <a:rPr lang="en-GB" sz="2700" dirty="0">
                <a:solidFill>
                  <a:schemeClr val="accent1">
                    <a:lumMod val="60000"/>
                    <a:lumOff val="40000"/>
                  </a:schemeClr>
                </a:solidFill>
              </a:rPr>
              <a:t>Garner </a:t>
            </a:r>
            <a:r>
              <a:rPr lang="en-GB" sz="2700" i="1" dirty="0">
                <a:solidFill>
                  <a:schemeClr val="accent1">
                    <a:lumMod val="60000"/>
                    <a:lumOff val="40000"/>
                  </a:schemeClr>
                </a:solidFill>
              </a:rPr>
              <a:t>The </a:t>
            </a:r>
            <a:r>
              <a:rPr lang="en-GB" sz="2700" i="1" dirty="0" err="1">
                <a:solidFill>
                  <a:schemeClr val="accent1">
                    <a:lumMod val="60000"/>
                    <a:lumOff val="40000"/>
                  </a:schemeClr>
                </a:solidFill>
              </a:rPr>
              <a:t>Weirdstone</a:t>
            </a:r>
            <a:r>
              <a:rPr lang="en-GB" sz="2700" i="1" dirty="0">
                <a:solidFill>
                  <a:schemeClr val="accent1">
                    <a:lumMod val="60000"/>
                    <a:lumOff val="40000"/>
                  </a:schemeClr>
                </a:solidFill>
              </a:rPr>
              <a:t> of </a:t>
            </a:r>
            <a:r>
              <a:rPr lang="en-GB" sz="2700" i="1" dirty="0" err="1">
                <a:solidFill>
                  <a:schemeClr val="accent1">
                    <a:lumMod val="60000"/>
                    <a:lumOff val="40000"/>
                  </a:schemeClr>
                </a:solidFill>
              </a:rPr>
              <a:t>Brisingamen</a:t>
            </a:r>
            <a:r>
              <a:rPr lang="en-GB" sz="2700" i="1" dirty="0">
                <a:solidFill>
                  <a:schemeClr val="accent1">
                    <a:lumMod val="60000"/>
                    <a:lumOff val="40000"/>
                  </a:schemeClr>
                </a:solidFill>
              </a:rPr>
              <a:t> </a:t>
            </a:r>
            <a:r>
              <a:rPr lang="en-GB" sz="2700" dirty="0">
                <a:solidFill>
                  <a:schemeClr val="accent1">
                    <a:lumMod val="60000"/>
                    <a:lumOff val="40000"/>
                  </a:schemeClr>
                </a:solidFill>
              </a:rPr>
              <a:t> </a:t>
            </a:r>
          </a:p>
        </p:txBody>
      </p:sp>
      <p:pic>
        <p:nvPicPr>
          <p:cNvPr id="4" name="Picture 3"/>
          <p:cNvPicPr/>
          <p:nvPr/>
        </p:nvPicPr>
        <p:blipFill rotWithShape="1">
          <a:blip r:embed="rId2" cstate="email">
            <a:duotone>
              <a:prstClr val="black"/>
              <a:schemeClr val="accent3">
                <a:tint val="45000"/>
                <a:satMod val="400000"/>
              </a:schemeClr>
            </a:duotone>
            <a:extLst>
              <a:ext uri="{BEBA8EAE-BF5A-486C-A8C5-ECC9F3942E4B}">
                <a14:imgProps xmlns:a14="http://schemas.microsoft.com/office/drawing/2010/main">
                  <a14:imgLayer r:embed="rId3">
                    <a14:imgEffect>
                      <a14:sharpenSoften amount="50000"/>
                    </a14:imgEffect>
                    <a14:imgEffect>
                      <a14:saturation sat="400000"/>
                    </a14:imgEffect>
                    <a14:imgEffect>
                      <a14:brightnessContrast bright="-20000" contrast="40000"/>
                    </a14:imgEffect>
                  </a14:imgLayer>
                </a14:imgProps>
              </a:ext>
              <a:ext uri="{28A0092B-C50C-407E-A947-70E740481C1C}">
                <a14:useLocalDpi xmlns:a14="http://schemas.microsoft.com/office/drawing/2010/main"/>
              </a:ext>
            </a:extLst>
          </a:blip>
          <a:srcRect t="2310" r="2397"/>
          <a:stretch/>
        </p:blipFill>
        <p:spPr bwMode="auto">
          <a:xfrm>
            <a:off x="298373" y="143218"/>
            <a:ext cx="5540567" cy="6714781"/>
          </a:xfrm>
          <a:prstGeom prst="rect">
            <a:avLst/>
          </a:prstGeom>
          <a:solidFill>
            <a:srgbClr val="FFFF00"/>
          </a:solidFill>
          <a:ln>
            <a:solidFill>
              <a:schemeClr val="tx1"/>
            </a:solidFill>
          </a:ln>
          <a:extLst>
            <a:ext uri="{53640926-AAD7-44D8-BBD7-CCE9431645EC}">
              <a14:shadowObscured xmlns:a14="http://schemas.microsoft.com/office/drawing/2010/main"/>
            </a:ext>
          </a:extLst>
        </p:spPr>
      </p:pic>
      <p:sp>
        <p:nvSpPr>
          <p:cNvPr id="6" name="Rectangle 5"/>
          <p:cNvSpPr/>
          <p:nvPr/>
        </p:nvSpPr>
        <p:spPr>
          <a:xfrm>
            <a:off x="10439327" y="3966071"/>
            <a:ext cx="973343" cy="523220"/>
          </a:xfrm>
          <a:prstGeom prst="rect">
            <a:avLst/>
          </a:prstGeom>
        </p:spPr>
        <p:txBody>
          <a:bodyPr wrap="none">
            <a:spAutoFit/>
          </a:bodyPr>
          <a:lstStyle/>
          <a:p>
            <a:r>
              <a:rPr lang="en-GB" sz="2800" dirty="0" smtClean="0"/>
              <a:t>Detail</a:t>
            </a:r>
            <a:endParaRPr lang="en-GB" dirty="0"/>
          </a:p>
        </p:txBody>
      </p:sp>
    </p:spTree>
    <p:extLst>
      <p:ext uri="{BB962C8B-B14F-4D97-AF65-F5344CB8AC3E}">
        <p14:creationId xmlns:p14="http://schemas.microsoft.com/office/powerpoint/2010/main" val="42714494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rotWithShape="1">
          <a:blip r:embed="rId2" cstate="email">
            <a:duotone>
              <a:prstClr val="black"/>
              <a:schemeClr val="accent1">
                <a:tint val="45000"/>
                <a:satMod val="400000"/>
              </a:schemeClr>
            </a:duotone>
            <a:extLst>
              <a:ext uri="{BEBA8EAE-BF5A-486C-A8C5-ECC9F3942E4B}">
                <a14:imgProps xmlns:a14="http://schemas.microsoft.com/office/drawing/2010/main">
                  <a14:imgLayer r:embed="rId3">
                    <a14:imgEffect>
                      <a14:sharpenSoften amount="50000"/>
                    </a14:imgEffect>
                    <a14:imgEffect>
                      <a14:colorTemperature colorTemp="4700"/>
                    </a14:imgEffect>
                    <a14:imgEffect>
                      <a14:saturation sat="400000"/>
                    </a14:imgEffect>
                    <a14:imgEffect>
                      <a14:brightnessContrast bright="-20000" contrast="40000"/>
                    </a14:imgEffect>
                  </a14:imgLayer>
                </a14:imgProps>
              </a:ext>
              <a:ext uri="{28A0092B-C50C-407E-A947-70E740481C1C}">
                <a14:useLocalDpi xmlns:a14="http://schemas.microsoft.com/office/drawing/2010/main"/>
              </a:ext>
            </a:extLst>
          </a:blip>
          <a:srcRect t="814" b="1383"/>
          <a:stretch/>
        </p:blipFill>
        <p:spPr bwMode="auto">
          <a:xfrm>
            <a:off x="462708" y="143218"/>
            <a:ext cx="10796531" cy="662113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952144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90798"/>
          </a:xfrm>
        </p:spPr>
        <p:txBody>
          <a:bodyPr>
            <a:normAutofit/>
          </a:bodyPr>
          <a:lstStyle/>
          <a:p>
            <a:pPr algn="ctr"/>
            <a:r>
              <a:rPr lang="en-GB" sz="2700" dirty="0">
                <a:solidFill>
                  <a:schemeClr val="accent1">
                    <a:lumMod val="60000"/>
                    <a:lumOff val="40000"/>
                  </a:schemeClr>
                </a:solidFill>
              </a:rPr>
              <a:t>the body in </a:t>
            </a:r>
            <a:r>
              <a:rPr lang="en-GB" sz="2700" dirty="0" smtClean="0">
                <a:solidFill>
                  <a:schemeClr val="accent1">
                    <a:lumMod val="60000"/>
                    <a:lumOff val="40000"/>
                  </a:schemeClr>
                </a:solidFill>
              </a:rPr>
              <a:t>space; the </a:t>
            </a:r>
            <a:r>
              <a:rPr lang="en-GB" sz="2700" dirty="0">
                <a:solidFill>
                  <a:schemeClr val="accent1">
                    <a:lumMod val="60000"/>
                    <a:lumOff val="40000"/>
                  </a:schemeClr>
                </a:solidFill>
              </a:rPr>
              <a:t>boundary between worlds Margaret Atwood, </a:t>
            </a:r>
            <a:r>
              <a:rPr lang="en-GB" sz="2700" i="1" dirty="0" smtClean="0">
                <a:solidFill>
                  <a:schemeClr val="accent1">
                    <a:lumMod val="60000"/>
                    <a:lumOff val="40000"/>
                  </a:schemeClr>
                </a:solidFill>
              </a:rPr>
              <a:t>Surfacing</a:t>
            </a:r>
            <a:endParaRPr lang="en-GB" dirty="0"/>
          </a:p>
        </p:txBody>
      </p:sp>
      <p:sp>
        <p:nvSpPr>
          <p:cNvPr id="5" name="Content Placeholder 4"/>
          <p:cNvSpPr>
            <a:spLocks noGrp="1"/>
          </p:cNvSpPr>
          <p:nvPr>
            <p:ph idx="1"/>
          </p:nvPr>
        </p:nvSpPr>
        <p:spPr/>
        <p:txBody>
          <a:bodyPr>
            <a:normAutofit lnSpcReduction="10000"/>
          </a:bodyPr>
          <a:lstStyle/>
          <a:p>
            <a:pPr marL="0" indent="0">
              <a:buNone/>
            </a:pPr>
            <a:r>
              <a:rPr lang="en-GB" dirty="0" smtClean="0"/>
              <a:t>The </a:t>
            </a:r>
            <a:r>
              <a:rPr lang="en-GB" dirty="0"/>
              <a:t>trouble is all in the knob at the top of our bodies. I’m not against the body or the head either: only the neck, which creates the illusion that they are separate. The language is wrong, it shouldn’t have different words for them. If the head extended directly into the shoulders like a worm’s or a frog’s without that constriction, that lie, they wouldn’t be able to look down at their bodies and move them around as if they were robots or puppets; they would have to realize that if the head is detached from the body both of them will die</a:t>
            </a:r>
            <a:r>
              <a:rPr lang="en-GB" dirty="0" smtClean="0"/>
              <a:t>.</a:t>
            </a:r>
          </a:p>
          <a:p>
            <a:pPr marL="0" indent="0">
              <a:buNone/>
            </a:pPr>
            <a:endParaRPr lang="en-GB" dirty="0"/>
          </a:p>
          <a:p>
            <a:pPr marL="0" indent="0">
              <a:buNone/>
            </a:pPr>
            <a:r>
              <a:rPr lang="en-GB" dirty="0" smtClean="0">
                <a:solidFill>
                  <a:srgbClr val="92D050"/>
                </a:solidFill>
              </a:rPr>
              <a:t>Second-hand </a:t>
            </a:r>
            <a:r>
              <a:rPr lang="en-GB" dirty="0">
                <a:solidFill>
                  <a:srgbClr val="92D050"/>
                </a:solidFill>
              </a:rPr>
              <a:t>American was spreading over him in patches, like mange or lichen. He was infested, garbled, and I couldn't help him: it would take such time to heal, unearth him, scrape down to where he was true</a:t>
            </a:r>
            <a:r>
              <a:rPr lang="en-GB" dirty="0" smtClean="0">
                <a:solidFill>
                  <a:srgbClr val="92D050"/>
                </a:solidFill>
              </a:rPr>
              <a:t>.</a:t>
            </a:r>
            <a:endParaRPr lang="en-GB" dirty="0">
              <a:solidFill>
                <a:srgbClr val="92D050"/>
              </a:solidFill>
            </a:endParaRPr>
          </a:p>
        </p:txBody>
      </p:sp>
    </p:spTree>
    <p:extLst>
      <p:ext uri="{BB962C8B-B14F-4D97-AF65-F5344CB8AC3E}">
        <p14:creationId xmlns:p14="http://schemas.microsoft.com/office/powerpoint/2010/main" val="2091721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2201" y="198304"/>
            <a:ext cx="11843133" cy="6659696"/>
          </a:xfrm>
        </p:spPr>
        <p:txBody>
          <a:bodyPr>
            <a:normAutofit fontScale="62500" lnSpcReduction="20000"/>
          </a:bodyPr>
          <a:lstStyle/>
          <a:p>
            <a:pPr marL="0" indent="0">
              <a:buNone/>
            </a:pPr>
            <a:r>
              <a:rPr lang="en-GB" dirty="0"/>
              <a:t>I could not find any sixpenny entrance and, fearing that the bazaar would be closed, I passed in quickly through a turnstile, handing a shilling to a weary-looking man. I found myself in a big hall girdled at half its height by a gallery. Nearly all the stalls were closed and the greater part of the hall was in darkness. I recognised </a:t>
            </a:r>
            <a:r>
              <a:rPr lang="en-GB" dirty="0">
                <a:solidFill>
                  <a:srgbClr val="FFC000"/>
                </a:solidFill>
              </a:rPr>
              <a:t>a silence </a:t>
            </a:r>
            <a:r>
              <a:rPr lang="en-GB" dirty="0"/>
              <a:t>like that which pervades a church after a service. I walked into the centre of the bazaar timidly. A few people were gathered about the stalls which were still open. Before a curtain, over which the words </a:t>
            </a:r>
            <a:r>
              <a:rPr lang="en-GB" dirty="0">
                <a:solidFill>
                  <a:srgbClr val="FFC000"/>
                </a:solidFill>
              </a:rPr>
              <a:t>Café </a:t>
            </a:r>
            <a:r>
              <a:rPr lang="en-GB" dirty="0" err="1">
                <a:solidFill>
                  <a:srgbClr val="FFC000"/>
                </a:solidFill>
              </a:rPr>
              <a:t>Chantant</a:t>
            </a:r>
            <a:r>
              <a:rPr lang="en-GB" dirty="0">
                <a:solidFill>
                  <a:srgbClr val="FFC000"/>
                </a:solidFill>
              </a:rPr>
              <a:t> </a:t>
            </a:r>
            <a:r>
              <a:rPr lang="en-GB" dirty="0"/>
              <a:t>were written in coloured lamps, two men were counting money on a salver. I </a:t>
            </a:r>
            <a:r>
              <a:rPr lang="en-GB" dirty="0">
                <a:solidFill>
                  <a:srgbClr val="FFC000"/>
                </a:solidFill>
              </a:rPr>
              <a:t>listened</a:t>
            </a:r>
            <a:r>
              <a:rPr lang="en-GB" dirty="0"/>
              <a:t> to the fall of the coins.</a:t>
            </a:r>
          </a:p>
          <a:p>
            <a:pPr marL="0" indent="0">
              <a:buNone/>
            </a:pPr>
            <a:r>
              <a:rPr lang="en-GB" dirty="0"/>
              <a:t>Remembering with difficulty why I had come I went over to one of the stalls and </a:t>
            </a:r>
            <a:r>
              <a:rPr lang="en-GB" dirty="0">
                <a:solidFill>
                  <a:srgbClr val="FFC000"/>
                </a:solidFill>
              </a:rPr>
              <a:t>examined</a:t>
            </a:r>
            <a:r>
              <a:rPr lang="en-GB" dirty="0"/>
              <a:t> porcelain vases and flowered tea-sets. At the door of the stall a young lady was talking and laughing with two young gentlemen. I </a:t>
            </a:r>
            <a:r>
              <a:rPr lang="en-GB" dirty="0">
                <a:solidFill>
                  <a:srgbClr val="FFC000"/>
                </a:solidFill>
              </a:rPr>
              <a:t>remarked</a:t>
            </a:r>
            <a:r>
              <a:rPr lang="en-GB" dirty="0"/>
              <a:t> their English accents and </a:t>
            </a:r>
            <a:r>
              <a:rPr lang="en-GB" dirty="0">
                <a:solidFill>
                  <a:srgbClr val="FFC000"/>
                </a:solidFill>
              </a:rPr>
              <a:t>listened</a:t>
            </a:r>
            <a:r>
              <a:rPr lang="en-GB" dirty="0"/>
              <a:t> vaguely to their conversation.</a:t>
            </a:r>
          </a:p>
          <a:p>
            <a:pPr marL="0" indent="0">
              <a:buNone/>
            </a:pPr>
            <a:r>
              <a:rPr lang="en-GB" dirty="0"/>
              <a:t>“O, I never said such a thing!”</a:t>
            </a:r>
          </a:p>
          <a:p>
            <a:pPr marL="0" indent="0">
              <a:buNone/>
            </a:pPr>
            <a:r>
              <a:rPr lang="en-GB" dirty="0"/>
              <a:t>“O, but you did!”</a:t>
            </a:r>
          </a:p>
          <a:p>
            <a:pPr marL="0" indent="0">
              <a:buNone/>
            </a:pPr>
            <a:r>
              <a:rPr lang="en-GB" dirty="0" smtClean="0"/>
              <a:t>“O, but I didn’t!”</a:t>
            </a:r>
          </a:p>
          <a:p>
            <a:pPr marL="0" indent="0">
              <a:buNone/>
            </a:pPr>
            <a:r>
              <a:rPr lang="en-GB" dirty="0" smtClean="0"/>
              <a:t>“</a:t>
            </a:r>
            <a:r>
              <a:rPr lang="en-GB" dirty="0"/>
              <a:t>Didn’t she say that</a:t>
            </a:r>
            <a:r>
              <a:rPr lang="en-GB" dirty="0" smtClean="0"/>
              <a:t>?”</a:t>
            </a:r>
          </a:p>
          <a:p>
            <a:pPr marL="0" indent="0">
              <a:buNone/>
            </a:pPr>
            <a:r>
              <a:rPr lang="en-GB" dirty="0" smtClean="0"/>
              <a:t>“Yes. I heard her.”</a:t>
            </a:r>
          </a:p>
          <a:p>
            <a:pPr marL="0" indent="0">
              <a:buNone/>
            </a:pPr>
            <a:r>
              <a:rPr lang="en-GB" dirty="0" smtClean="0"/>
              <a:t>“</a:t>
            </a:r>
            <a:r>
              <a:rPr lang="en-GB" dirty="0"/>
              <a:t>O, there’s a ... fib!”</a:t>
            </a:r>
          </a:p>
          <a:p>
            <a:pPr marL="0" indent="0">
              <a:buNone/>
            </a:pPr>
            <a:r>
              <a:rPr lang="en-GB" dirty="0">
                <a:solidFill>
                  <a:srgbClr val="FFC000"/>
                </a:solidFill>
              </a:rPr>
              <a:t>Observing</a:t>
            </a:r>
            <a:r>
              <a:rPr lang="en-GB" dirty="0"/>
              <a:t> me the young lady came over and asked me did I wish to buy anything. The </a:t>
            </a:r>
            <a:r>
              <a:rPr lang="en-GB" dirty="0">
                <a:solidFill>
                  <a:srgbClr val="FFC000"/>
                </a:solidFill>
              </a:rPr>
              <a:t>tone of her voice </a:t>
            </a:r>
            <a:r>
              <a:rPr lang="en-GB" dirty="0"/>
              <a:t>was not encouraging; she seemed to have spoken to me out of a sense of duty. I </a:t>
            </a:r>
            <a:r>
              <a:rPr lang="en-GB" dirty="0">
                <a:solidFill>
                  <a:srgbClr val="FFC000"/>
                </a:solidFill>
              </a:rPr>
              <a:t>looked</a:t>
            </a:r>
            <a:r>
              <a:rPr lang="en-GB" dirty="0"/>
              <a:t> humbly at the great jars that stood like eastern guards at either side of the dark entrance to the stall and murmured:</a:t>
            </a:r>
          </a:p>
          <a:p>
            <a:pPr marL="0" indent="0">
              <a:buNone/>
            </a:pPr>
            <a:r>
              <a:rPr lang="en-GB" dirty="0"/>
              <a:t>“No, thank you.”</a:t>
            </a:r>
          </a:p>
          <a:p>
            <a:pPr marL="0" indent="0">
              <a:lnSpc>
                <a:spcPct val="120000"/>
              </a:lnSpc>
              <a:buNone/>
            </a:pPr>
            <a:r>
              <a:rPr lang="en-GB" dirty="0"/>
              <a:t>The young lady changed the position of one of the vases and went back to the two young men. They began to talk of the same subject. Once or twice the young lady </a:t>
            </a:r>
            <a:r>
              <a:rPr lang="en-GB" dirty="0">
                <a:solidFill>
                  <a:srgbClr val="FFC000"/>
                </a:solidFill>
              </a:rPr>
              <a:t>glanced</a:t>
            </a:r>
            <a:r>
              <a:rPr lang="en-GB" dirty="0"/>
              <a:t> at me over her shoulder.</a:t>
            </a:r>
          </a:p>
          <a:p>
            <a:pPr marL="0" indent="0">
              <a:buNone/>
            </a:pPr>
            <a:r>
              <a:rPr lang="en-GB" dirty="0"/>
              <a:t>I lingered before her stall, though I knew my stay was useless, to make my interest in her wares seem the more real. Then I turned away slowly and walked down the middle of the bazaar. </a:t>
            </a:r>
            <a:r>
              <a:rPr lang="en-GB" dirty="0">
                <a:solidFill>
                  <a:srgbClr val="FFC000"/>
                </a:solidFill>
              </a:rPr>
              <a:t>I allowed the two pennies to fall against the sixpence in my pocket</a:t>
            </a:r>
            <a:r>
              <a:rPr lang="en-GB" dirty="0"/>
              <a:t>. I </a:t>
            </a:r>
            <a:r>
              <a:rPr lang="en-GB" dirty="0">
                <a:solidFill>
                  <a:srgbClr val="FFC000"/>
                </a:solidFill>
              </a:rPr>
              <a:t>heard</a:t>
            </a:r>
            <a:r>
              <a:rPr lang="en-GB" dirty="0"/>
              <a:t> a voice call from one end of the gallery that the light was out. The upper part of the hall was now completely dark.</a:t>
            </a:r>
          </a:p>
          <a:p>
            <a:pPr marL="0" indent="0">
              <a:buNone/>
            </a:pPr>
            <a:r>
              <a:rPr lang="en-GB" dirty="0">
                <a:solidFill>
                  <a:srgbClr val="FFFF00"/>
                </a:solidFill>
              </a:rPr>
              <a:t>Gazing up into the darkness I saw myself as a creature driven and derided by vanity; and my eyes burned with anguish and anger</a:t>
            </a:r>
            <a:r>
              <a:rPr lang="en-GB" dirty="0" smtClean="0">
                <a:solidFill>
                  <a:srgbClr val="FFFF00"/>
                </a:solidFill>
              </a:rPr>
              <a:t>.</a:t>
            </a:r>
            <a:endParaRPr lang="en-GB" dirty="0">
              <a:solidFill>
                <a:srgbClr val="FFFF00"/>
              </a:solidFill>
            </a:endParaRPr>
          </a:p>
        </p:txBody>
      </p:sp>
      <p:sp>
        <p:nvSpPr>
          <p:cNvPr id="4" name="Rectangle 3"/>
          <p:cNvSpPr/>
          <p:nvPr/>
        </p:nvSpPr>
        <p:spPr>
          <a:xfrm>
            <a:off x="6053767" y="2274849"/>
            <a:ext cx="5627631" cy="523220"/>
          </a:xfrm>
          <a:prstGeom prst="rect">
            <a:avLst/>
          </a:prstGeom>
        </p:spPr>
        <p:txBody>
          <a:bodyPr wrap="none">
            <a:spAutoFit/>
          </a:bodyPr>
          <a:lstStyle/>
          <a:p>
            <a:r>
              <a:rPr lang="en-GB" sz="2800" dirty="0" smtClean="0">
                <a:solidFill>
                  <a:schemeClr val="accent1">
                    <a:lumMod val="60000"/>
                    <a:lumOff val="40000"/>
                  </a:schemeClr>
                </a:solidFill>
              </a:rPr>
              <a:t>Seeing and hearing lead to the same thing</a:t>
            </a:r>
            <a:endParaRPr lang="en-GB" sz="2800" dirty="0"/>
          </a:p>
        </p:txBody>
      </p:sp>
    </p:spTree>
    <p:extLst>
      <p:ext uri="{BB962C8B-B14F-4D97-AF65-F5344CB8AC3E}">
        <p14:creationId xmlns:p14="http://schemas.microsoft.com/office/powerpoint/2010/main" val="371573119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mod">
      <a:majorFont>
        <a:latin typeface="Perpetua Titling MT"/>
        <a:ea typeface=""/>
        <a:cs typeface=""/>
      </a:majorFont>
      <a:minorFont>
        <a:latin typeface="Perpetua"/>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docProps/app.xml><?xml version="1.0" encoding="utf-8"?>
<Properties xmlns="http://schemas.openxmlformats.org/officeDocument/2006/extended-properties" xmlns:vt="http://schemas.openxmlformats.org/officeDocument/2006/docPropsVTypes">
  <Template>Office Theme</Template>
  <TotalTime>770</TotalTime>
  <Words>1899</Words>
  <Application>Microsoft Office PowerPoint</Application>
  <PresentationFormat>Widescreen</PresentationFormat>
  <Paragraphs>54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Palatino Linotype</vt:lpstr>
      <vt:lpstr>Perpetua</vt:lpstr>
      <vt:lpstr>Perpetua Titling MT</vt:lpstr>
      <vt:lpstr>Office Theme</vt:lpstr>
      <vt:lpstr>HPEN5018, HPEN6018 Creative Writing Project</vt:lpstr>
      <vt:lpstr>The senses</vt:lpstr>
      <vt:lpstr>examples</vt:lpstr>
      <vt:lpstr>the significance of smell: Patrick Suskind, Perfume,</vt:lpstr>
      <vt:lpstr>drawing on the body: Marcel Proust, In Search of Lost Time</vt:lpstr>
      <vt:lpstr>PowerPoint Presentation</vt:lpstr>
      <vt:lpstr>the clothed &amp; unclothed body: Smollett’s Humphry Clinker</vt:lpstr>
      <vt:lpstr>PowerPoint Presentation</vt:lpstr>
      <vt:lpstr>the constricted body underground:  Alan Garner The Weirdstone of Brisingamen  </vt:lpstr>
      <vt:lpstr>PowerPoint Presentation</vt:lpstr>
      <vt:lpstr>the body in space; the boundary between worlds Margaret Atwood, Surfacing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Creative Writing Project (HPEN5018, HPEN6018)</dc:title>
  <dc:creator>Jeni Williams</dc:creator>
  <cp:lastModifiedBy>Jeni Williams</cp:lastModifiedBy>
  <cp:revision>30</cp:revision>
  <dcterms:created xsi:type="dcterms:W3CDTF">2019-09-12T14:09:02Z</dcterms:created>
  <dcterms:modified xsi:type="dcterms:W3CDTF">2019-09-19T20:01:07Z</dcterms:modified>
</cp:coreProperties>
</file>