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2" r:id="rId5"/>
    <p:sldId id="263" r:id="rId6"/>
    <p:sldId id="270" r:id="rId7"/>
    <p:sldId id="261" r:id="rId8"/>
    <p:sldId id="264" r:id="rId9"/>
    <p:sldId id="265" r:id="rId10"/>
    <p:sldId id="266" r:id="rId11"/>
    <p:sldId id="271" r:id="rId12"/>
    <p:sldId id="267" r:id="rId13"/>
    <p:sldId id="268" r:id="rId14"/>
    <p:sldId id="272" r:id="rId15"/>
    <p:sldId id="259"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2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63DB96-D449-46B9-8793-BF1D701EC124}" type="datetimeFigureOut">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674AB-4190-47BE-9DCC-14F38590E342}" type="slidenum">
              <a:rPr lang="en-GB" smtClean="0"/>
              <a:t>‹#›</a:t>
            </a:fld>
            <a:endParaRPr lang="en-GB" dirty="0"/>
          </a:p>
        </p:txBody>
      </p:sp>
    </p:spTree>
    <p:extLst>
      <p:ext uri="{BB962C8B-B14F-4D97-AF65-F5344CB8AC3E}">
        <p14:creationId xmlns:p14="http://schemas.microsoft.com/office/powerpoint/2010/main" val="975300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E674AB-4190-47BE-9DCC-14F38590E342}" type="slidenum">
              <a:rPr lang="en-GB" smtClean="0"/>
              <a:t>4</a:t>
            </a:fld>
            <a:endParaRPr lang="en-GB" dirty="0"/>
          </a:p>
        </p:txBody>
      </p:sp>
    </p:spTree>
    <p:extLst>
      <p:ext uri="{BB962C8B-B14F-4D97-AF65-F5344CB8AC3E}">
        <p14:creationId xmlns:p14="http://schemas.microsoft.com/office/powerpoint/2010/main" val="1737033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E674AB-4190-47BE-9DCC-14F38590E342}" type="slidenum">
              <a:rPr lang="en-GB" smtClean="0"/>
              <a:t>10</a:t>
            </a:fld>
            <a:endParaRPr lang="en-GB" dirty="0"/>
          </a:p>
        </p:txBody>
      </p:sp>
    </p:spTree>
    <p:extLst>
      <p:ext uri="{BB962C8B-B14F-4D97-AF65-F5344CB8AC3E}">
        <p14:creationId xmlns:p14="http://schemas.microsoft.com/office/powerpoint/2010/main" val="4240207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83407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863722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2598440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474631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88242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209183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366443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527272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721892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4043313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2919656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056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75712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974195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740121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792501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2225609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dev.sac.edu/division/hss/psychology/index.php"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7000"/>
            <a:lum/>
            <a:extLst>
              <a:ext uri="{837473B0-CC2E-450A-ABE3-18F120FF3D39}">
                <a1611:picAttrSrcUrl xmlns:a1611="http://schemas.microsoft.com/office/drawing/2016/11/main" r:id="rId20"/>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40DEA86-D941-4511-85E2-53AB4D57A2D9}" type="datetimeFigureOut">
              <a:rPr lang="en-GB" smtClean="0"/>
              <a:t>11/10/2025</a:t>
            </a:fld>
            <a:endParaRPr lang="en-GB"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AB3AD53-00B1-4ECC-9674-DD5ABBE58478}" type="slidenum">
              <a:rPr lang="en-GB" smtClean="0"/>
              <a:t>‹#›</a:t>
            </a:fld>
            <a:endParaRPr lang="en-GB" dirty="0"/>
          </a:p>
        </p:txBody>
      </p:sp>
    </p:spTree>
    <p:extLst>
      <p:ext uri="{BB962C8B-B14F-4D97-AF65-F5344CB8AC3E}">
        <p14:creationId xmlns:p14="http://schemas.microsoft.com/office/powerpoint/2010/main" val="24278006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svgsilh.com/image/147219.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svgsilh.com/image/147219.htm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implypsychology.org/naturevsnurture.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C700-FE8B-098D-3B30-531B15E463E6}"/>
              </a:ext>
            </a:extLst>
          </p:cNvPr>
          <p:cNvSpPr>
            <a:spLocks noGrp="1"/>
          </p:cNvSpPr>
          <p:nvPr>
            <p:ph type="ctrTitle"/>
          </p:nvPr>
        </p:nvSpPr>
        <p:spPr>
          <a:xfrm>
            <a:off x="1595269" y="3429000"/>
            <a:ext cx="9001462" cy="2387600"/>
          </a:xfrm>
        </p:spPr>
        <p:txBody>
          <a:bodyPr>
            <a:noAutofit/>
          </a:bodyPr>
          <a:lstStyle/>
          <a:p>
            <a:r>
              <a:rPr lang="en-GB" sz="4000" dirty="0">
                <a:solidFill>
                  <a:srgbClr val="C00000"/>
                </a:solidFill>
                <a:latin typeface="Arial" panose="020B0604020202020204" pitchFamily="34" charset="0"/>
                <a:cs typeface="Arial" panose="020B0604020202020204" pitchFamily="34" charset="0"/>
              </a:rPr>
              <a:t>Name: Mohammed Imran Khan</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Student No: 2428179</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Module: Psychology in health and social care</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Assignment title: Individual Presentation</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Module code: lchs4010</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Lecturer: Helen parsons</a:t>
            </a:r>
          </a:p>
        </p:txBody>
      </p:sp>
    </p:spTree>
    <p:extLst>
      <p:ext uri="{BB962C8B-B14F-4D97-AF65-F5344CB8AC3E}">
        <p14:creationId xmlns:p14="http://schemas.microsoft.com/office/powerpoint/2010/main" val="1839632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Pentagon 7">
            <a:extLst>
              <a:ext uri="{FF2B5EF4-FFF2-40B4-BE49-F238E27FC236}">
                <a16:creationId xmlns:a16="http://schemas.microsoft.com/office/drawing/2014/main" id="{54BB9315-97C3-8A78-ECCA-AA01150708E7}"/>
              </a:ext>
            </a:extLst>
          </p:cNvPr>
          <p:cNvSpPr/>
          <p:nvPr/>
        </p:nvSpPr>
        <p:spPr>
          <a:xfrm>
            <a:off x="54863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demonstrate my knowledge of the principles and theoretical models linked to a lifespan development</a:t>
            </a:r>
          </a:p>
        </p:txBody>
      </p:sp>
      <p:sp>
        <p:nvSpPr>
          <p:cNvPr id="14" name="Arrow: Pentagon 13">
            <a:extLst>
              <a:ext uri="{FF2B5EF4-FFF2-40B4-BE49-F238E27FC236}">
                <a16:creationId xmlns:a16="http://schemas.microsoft.com/office/drawing/2014/main" id="{6F213E5A-9C71-5FA1-A237-2A8003B58F13}"/>
              </a:ext>
            </a:extLst>
          </p:cNvPr>
          <p:cNvSpPr/>
          <p:nvPr/>
        </p:nvSpPr>
        <p:spPr>
          <a:xfrm>
            <a:off x="350050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explain the lifespan perspective and its key concepts and principles to early childhood. </a:t>
            </a:r>
          </a:p>
        </p:txBody>
      </p:sp>
      <p:sp>
        <p:nvSpPr>
          <p:cNvPr id="15" name="Arrow: Pentagon 14">
            <a:extLst>
              <a:ext uri="{FF2B5EF4-FFF2-40B4-BE49-F238E27FC236}">
                <a16:creationId xmlns:a16="http://schemas.microsoft.com/office/drawing/2014/main" id="{FF68433A-9731-062F-D9BA-AA57F9A6F12B}"/>
              </a:ext>
            </a:extLst>
          </p:cNvPr>
          <p:cNvSpPr/>
          <p:nvPr/>
        </p:nvSpPr>
        <p:spPr>
          <a:xfrm>
            <a:off x="645237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be discussing the development physically, intellectually, emotionally and socially in early childhood </a:t>
            </a:r>
          </a:p>
        </p:txBody>
      </p:sp>
      <p:sp>
        <p:nvSpPr>
          <p:cNvPr id="16" name="Arrow: Pentagon 15">
            <a:extLst>
              <a:ext uri="{FF2B5EF4-FFF2-40B4-BE49-F238E27FC236}">
                <a16:creationId xmlns:a16="http://schemas.microsoft.com/office/drawing/2014/main" id="{C4F34C19-3857-14AA-FB63-6CE3D83DCCDC}"/>
              </a:ext>
            </a:extLst>
          </p:cNvPr>
          <p:cNvSpPr/>
          <p:nvPr/>
        </p:nvSpPr>
        <p:spPr>
          <a:xfrm>
            <a:off x="9476934"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Eriksson’s theory will be used to critically analyse</a:t>
            </a:r>
          </a:p>
        </p:txBody>
      </p:sp>
      <p:sp>
        <p:nvSpPr>
          <p:cNvPr id="17" name="Rectangle 16">
            <a:extLst>
              <a:ext uri="{FF2B5EF4-FFF2-40B4-BE49-F238E27FC236}">
                <a16:creationId xmlns:a16="http://schemas.microsoft.com/office/drawing/2014/main" id="{EBD9625C-6BF8-ADC2-C097-2BBAED902BAD}"/>
              </a:ext>
            </a:extLst>
          </p:cNvPr>
          <p:cNvSpPr/>
          <p:nvPr/>
        </p:nvSpPr>
        <p:spPr>
          <a:xfrm>
            <a:off x="548639" y="1538516"/>
            <a:ext cx="178767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Aims</a:t>
            </a:r>
          </a:p>
        </p:txBody>
      </p:sp>
    </p:spTree>
    <p:extLst>
      <p:ext uri="{BB962C8B-B14F-4D97-AF65-F5344CB8AC3E}">
        <p14:creationId xmlns:p14="http://schemas.microsoft.com/office/powerpoint/2010/main" val="162178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Right 5">
            <a:extLst>
              <a:ext uri="{FF2B5EF4-FFF2-40B4-BE49-F238E27FC236}">
                <a16:creationId xmlns:a16="http://schemas.microsoft.com/office/drawing/2014/main" id="{BA29D0BA-756C-A1CC-6C93-F94E67ECBDE6}"/>
              </a:ext>
            </a:extLst>
          </p:cNvPr>
          <p:cNvSpPr/>
          <p:nvPr/>
        </p:nvSpPr>
        <p:spPr>
          <a:xfrm>
            <a:off x="151288"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This approach looks at human development as a lifelong process from birth to old age</a:t>
            </a:r>
          </a:p>
        </p:txBody>
      </p:sp>
      <p:sp>
        <p:nvSpPr>
          <p:cNvPr id="7" name="Rectangle 6">
            <a:extLst>
              <a:ext uri="{FF2B5EF4-FFF2-40B4-BE49-F238E27FC236}">
                <a16:creationId xmlns:a16="http://schemas.microsoft.com/office/drawing/2014/main" id="{C87D7D34-AD91-DD1A-E622-420F697DECCF}"/>
              </a:ext>
            </a:extLst>
          </p:cNvPr>
          <p:cNvSpPr/>
          <p:nvPr/>
        </p:nvSpPr>
        <p:spPr>
          <a:xfrm>
            <a:off x="342598" y="1465945"/>
            <a:ext cx="11506803"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What is the life span perspective in Psychology?</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6E199AEB-BE07-29D3-AF2C-7E76616DEC19}"/>
              </a:ext>
            </a:extLst>
          </p:cNvPr>
          <p:cNvSpPr/>
          <p:nvPr/>
        </p:nvSpPr>
        <p:spPr>
          <a:xfrm>
            <a:off x="4342870"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This includes physical, cognitive, emotional ad social changes</a:t>
            </a:r>
          </a:p>
        </p:txBody>
      </p:sp>
      <p:sp>
        <p:nvSpPr>
          <p:cNvPr id="9" name="Arrow: Right 8">
            <a:extLst>
              <a:ext uri="{FF2B5EF4-FFF2-40B4-BE49-F238E27FC236}">
                <a16:creationId xmlns:a16="http://schemas.microsoft.com/office/drawing/2014/main" id="{60969EEA-DFE1-78F5-2F3F-93B5C40FA892}"/>
              </a:ext>
            </a:extLst>
          </p:cNvPr>
          <p:cNvSpPr/>
          <p:nvPr/>
        </p:nvSpPr>
        <p:spPr>
          <a:xfrm>
            <a:off x="8389952"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Some abilities improve whilst other may decline</a:t>
            </a:r>
          </a:p>
        </p:txBody>
      </p:sp>
      <p:sp>
        <p:nvSpPr>
          <p:cNvPr id="12" name="Arrow: Right 11">
            <a:extLst>
              <a:ext uri="{FF2B5EF4-FFF2-40B4-BE49-F238E27FC236}">
                <a16:creationId xmlns:a16="http://schemas.microsoft.com/office/drawing/2014/main" id="{F1A1AE83-3877-47B9-C931-F9FF5E2F080F}"/>
              </a:ext>
            </a:extLst>
          </p:cNvPr>
          <p:cNvSpPr/>
          <p:nvPr/>
        </p:nvSpPr>
        <p:spPr>
          <a:xfrm>
            <a:off x="2091336" y="4350347"/>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Individuals change and adapt at any stage of life through learning and experience</a:t>
            </a:r>
          </a:p>
        </p:txBody>
      </p:sp>
      <p:sp>
        <p:nvSpPr>
          <p:cNvPr id="13" name="Arrow: Right 12">
            <a:extLst>
              <a:ext uri="{FF2B5EF4-FFF2-40B4-BE49-F238E27FC236}">
                <a16:creationId xmlns:a16="http://schemas.microsoft.com/office/drawing/2014/main" id="{EB6ACE08-2730-D6B7-21B9-DD754505A02D}"/>
              </a:ext>
            </a:extLst>
          </p:cNvPr>
          <p:cNvSpPr/>
          <p:nvPr/>
        </p:nvSpPr>
        <p:spPr>
          <a:xfrm>
            <a:off x="6468510" y="4350347"/>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This includes biological, psychological and social factors </a:t>
            </a:r>
          </a:p>
        </p:txBody>
      </p:sp>
      <p:sp>
        <p:nvSpPr>
          <p:cNvPr id="14" name="Rectangle 13">
            <a:extLst>
              <a:ext uri="{FF2B5EF4-FFF2-40B4-BE49-F238E27FC236}">
                <a16:creationId xmlns:a16="http://schemas.microsoft.com/office/drawing/2014/main" id="{8A77E4B0-B2A9-63C2-9C48-2AB382493EC4}"/>
              </a:ext>
            </a:extLst>
          </p:cNvPr>
          <p:cNvSpPr/>
          <p:nvPr/>
        </p:nvSpPr>
        <p:spPr>
          <a:xfrm>
            <a:off x="6177111" y="4461000"/>
            <a:ext cx="2523266" cy="307777"/>
          </a:xfrm>
          <a:prstGeom prst="rect">
            <a:avLst/>
          </a:prstGeom>
          <a:noFill/>
        </p:spPr>
        <p:txBody>
          <a:bodyPr wrap="square" lIns="91440" tIns="45720" rIns="91440" bIns="45720">
            <a:spAutoFit/>
          </a:bodyPr>
          <a:lstStyle/>
          <a:p>
            <a:pPr algn="ctr"/>
            <a:r>
              <a:rPr lang="en-US" sz="1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Baltes et al (006)</a:t>
            </a:r>
          </a:p>
        </p:txBody>
      </p:sp>
    </p:spTree>
    <p:extLst>
      <p:ext uri="{BB962C8B-B14F-4D97-AF65-F5344CB8AC3E}">
        <p14:creationId xmlns:p14="http://schemas.microsoft.com/office/powerpoint/2010/main" val="3143825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894BA87-2582-84BA-23AE-DB2E0BA20837}"/>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Erikson’s Psychosocial Theory</a:t>
            </a:r>
          </a:p>
        </p:txBody>
      </p:sp>
      <p:pic>
        <p:nvPicPr>
          <p:cNvPr id="1028" name="Picture 4" descr="Erikson's Stages of Development">
            <a:extLst>
              <a:ext uri="{FF2B5EF4-FFF2-40B4-BE49-F238E27FC236}">
                <a16:creationId xmlns:a16="http://schemas.microsoft.com/office/drawing/2014/main" id="{E8778A64-1D08-889D-A8EB-64D14D2866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405" y="1798525"/>
            <a:ext cx="5100284" cy="340334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5B6D844-1767-1938-0E5F-FA765B5E2199}"/>
              </a:ext>
            </a:extLst>
          </p:cNvPr>
          <p:cNvSpPr txBox="1"/>
          <p:nvPr/>
        </p:nvSpPr>
        <p:spPr>
          <a:xfrm>
            <a:off x="5758689" y="1784455"/>
            <a:ext cx="6297323" cy="4093428"/>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Erikson's framework brought attention to the significance of social experiences during an individual's entire life. </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Erikson placed emphasis on the vital role of social interactions and relationships in the development and growth of individuals. </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The basis of Erikson's theory is the epigenetic principle. This principle indicates that human development unfolds in a specific sequence over time, embedded within the broader context of a community (Cherry, 004).</a:t>
            </a:r>
            <a:endParaRPr lang="en-GB" sz="2800"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spTree>
    <p:extLst>
      <p:ext uri="{BB962C8B-B14F-4D97-AF65-F5344CB8AC3E}">
        <p14:creationId xmlns:p14="http://schemas.microsoft.com/office/powerpoint/2010/main" val="1857444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Erikson's Stages of Development">
            <a:extLst>
              <a:ext uri="{FF2B5EF4-FFF2-40B4-BE49-F238E27FC236}">
                <a16:creationId xmlns:a16="http://schemas.microsoft.com/office/drawing/2014/main" id="{1CF30222-35B5-9784-6DC1-9327115F3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673" y="2713827"/>
            <a:ext cx="5100284" cy="340334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6062DFC-35A2-4A7A-0414-1248D2BB5461}"/>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639036C-1D13-EADC-282A-86B8FC92918B}"/>
              </a:ext>
            </a:extLst>
          </p:cNvPr>
          <p:cNvSpPr txBox="1"/>
          <p:nvPr/>
        </p:nvSpPr>
        <p:spPr>
          <a:xfrm>
            <a:off x="658405" y="1292086"/>
            <a:ext cx="11299133" cy="1200329"/>
          </a:xfrm>
          <a:prstGeom prst="rect">
            <a:avLst/>
          </a:prstGeom>
          <a:noFill/>
        </p:spPr>
        <p:txBody>
          <a:bodyPr wrap="square">
            <a:spAutoFit/>
          </a:bodyPr>
          <a:lstStyle/>
          <a:p>
            <a:r>
              <a:rPr lang="en-GB" sz="2400" dirty="0">
                <a:solidFill>
                  <a:schemeClr val="bg1"/>
                </a:solidFill>
                <a:latin typeface="Arial" panose="020B0604020202020204" pitchFamily="34" charset="0"/>
                <a:ea typeface="HGPGothicE" panose="020B0400000000000000" pitchFamily="34" charset="-128"/>
                <a:cs typeface="Arial" panose="020B0604020202020204" pitchFamily="34" charset="0"/>
              </a:rPr>
              <a:t>Erikson (1950) explains how people develop socially and emotionally through 8 stages (Infancy to Adulthood) and how each conflict must be resolved for a healthy development.</a:t>
            </a:r>
          </a:p>
        </p:txBody>
      </p:sp>
      <p:sp>
        <p:nvSpPr>
          <p:cNvPr id="12" name="TextBox 11">
            <a:extLst>
              <a:ext uri="{FF2B5EF4-FFF2-40B4-BE49-F238E27FC236}">
                <a16:creationId xmlns:a16="http://schemas.microsoft.com/office/drawing/2014/main" id="{9C8EAC82-32BB-27B4-0889-A3583B392C11}"/>
              </a:ext>
            </a:extLst>
          </p:cNvPr>
          <p:cNvSpPr txBox="1"/>
          <p:nvPr/>
        </p:nvSpPr>
        <p:spPr>
          <a:xfrm>
            <a:off x="5758688" y="2333101"/>
            <a:ext cx="6198850" cy="4278094"/>
          </a:xfrm>
          <a:prstGeom prst="rect">
            <a:avLst/>
          </a:prstGeom>
          <a:noFill/>
        </p:spPr>
        <p:txBody>
          <a:bodyPr wrap="square">
            <a:spAutoFit/>
          </a:bodyPr>
          <a:lstStyle/>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Trust vs Mistrust (0-18 months): Building security through responsive and consistent care (Erikson 1963).</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Autonomy vs Shame &amp; Doubt (18 months – 3 years): Choices and self control promotes independence and confidence (Erikson 1950).</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Initiative vs Guilt (3-5 years): Play and exploring develops purpose and leadership (Erikson 1963)</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Industry vs Inferiority (6-1 years): Competence and achievement in tasks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Identity vs Role Confusion (1-18years): Strong sense of self and direction</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Intimacy vs Isolation (18-40years): Healthy relationships and emotional connections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Generativity vs Strategies (40-65years): Contribution to society, caring for others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Integrity vs Despair (65+ years): Acceptance of life, wisdom and fulfilment </a:t>
            </a:r>
          </a:p>
        </p:txBody>
      </p:sp>
    </p:spTree>
    <p:extLst>
      <p:ext uri="{BB962C8B-B14F-4D97-AF65-F5344CB8AC3E}">
        <p14:creationId xmlns:p14="http://schemas.microsoft.com/office/powerpoint/2010/main" val="3902936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9D6A71-2C08-5253-04E5-A8AFB2A47314}"/>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D0D753F-5026-1026-526F-33A1EB4CC588}"/>
              </a:ext>
            </a:extLst>
          </p:cNvPr>
          <p:cNvSpPr txBox="1"/>
          <p:nvPr/>
        </p:nvSpPr>
        <p:spPr>
          <a:xfrm>
            <a:off x="658404" y="1540621"/>
            <a:ext cx="10741115" cy="4401205"/>
          </a:xfrm>
          <a:prstGeom prst="rect">
            <a:avLst/>
          </a:prstGeom>
          <a:noFill/>
        </p:spPr>
        <p:txBody>
          <a:bodyPr wrap="square">
            <a:spAutoFit/>
          </a:bodyPr>
          <a:lstStyle/>
          <a:p>
            <a:pPr algn="ctr"/>
            <a:r>
              <a:rPr lang="en-GB" sz="2800" dirty="0">
                <a:solidFill>
                  <a:schemeClr val="bg1"/>
                </a:solidFill>
                <a:latin typeface="Arial" panose="020B0604020202020204" pitchFamily="34" charset="0"/>
                <a:ea typeface="HGPGothicE" panose="020B0400000000000000" pitchFamily="34" charset="-128"/>
                <a:cs typeface="Arial" panose="020B0604020202020204" pitchFamily="34" charset="0"/>
              </a:rPr>
              <a:t>Children experience the first four stages of Eriksons theory which are critical for their future wellbeing. In early years, children are highly dependent on caregivers. This includes positive interactions such as responsive feeding, comforting and playing. This helps children develop their trust while negative or inconsistent care can lead to mistrust. Emotional security lays a foundation for healthy relationships later in life and regulated emotions and self confidence. Children who successfully navigate through these stages are more likely to develop resilience in adolescence and adulthood (McLeod 2025).</a:t>
            </a:r>
          </a:p>
        </p:txBody>
      </p:sp>
    </p:spTree>
    <p:extLst>
      <p:ext uri="{BB962C8B-B14F-4D97-AF65-F5344CB8AC3E}">
        <p14:creationId xmlns:p14="http://schemas.microsoft.com/office/powerpoint/2010/main" val="3844808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7D70D4-0309-72C0-BA42-461BE1967DFB}"/>
              </a:ext>
            </a:extLst>
          </p:cNvPr>
          <p:cNvSpPr/>
          <p:nvPr/>
        </p:nvSpPr>
        <p:spPr>
          <a:xfrm>
            <a:off x="238159" y="856123"/>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Amira – Erikson’s Psychosocial Theory</a:t>
            </a:r>
          </a:p>
        </p:txBody>
      </p:sp>
      <p:sp>
        <p:nvSpPr>
          <p:cNvPr id="11" name="TextBox 10">
            <a:extLst>
              <a:ext uri="{FF2B5EF4-FFF2-40B4-BE49-F238E27FC236}">
                <a16:creationId xmlns:a16="http://schemas.microsoft.com/office/drawing/2014/main" id="{F2EDC080-943E-A4FD-ABA4-81A496974F87}"/>
              </a:ext>
            </a:extLst>
          </p:cNvPr>
          <p:cNvSpPr txBox="1"/>
          <p:nvPr/>
        </p:nvSpPr>
        <p:spPr>
          <a:xfrm>
            <a:off x="410125" y="1762225"/>
            <a:ext cx="10689284" cy="4093428"/>
          </a:xfrm>
          <a:prstGeom prst="rect">
            <a:avLst/>
          </a:prstGeom>
          <a:noFill/>
        </p:spPr>
        <p:txBody>
          <a:bodyPr wrap="square">
            <a:spAutoFit/>
          </a:bodyPr>
          <a:lstStyle/>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Amira is in Erikson’s ‘Autonomy vs Shame and Doubt’ stage (18months to 3 years) where children develop confidence and independence (Erikson 1950). </a:t>
            </a: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Her anxiety, limited communication and difficulty in joining in group play shows that she is struggling to feel confident and secure in her environment.</a:t>
            </a:r>
          </a:p>
          <a:p>
            <a:endPar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Early years practitioners can help support Amira by providing consistent care to build her emotional security and trust. Encouraging Amiras small choices will help develop her autonomy and independence. As well as this gentle encouragement in play will help boost her confidence and social skills (National Literacy Trust 2024). </a:t>
            </a:r>
          </a:p>
          <a:p>
            <a:endPar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Bee and Boyd (2019) support that understanding this stage of Amira will help explain her behaviour and gives strategies which support her cognitive social and emotional wellbeing. This will further build trust, promote independence, self esteem and support emotional needs.  </a:t>
            </a:r>
          </a:p>
        </p:txBody>
      </p:sp>
    </p:spTree>
    <p:extLst>
      <p:ext uri="{BB962C8B-B14F-4D97-AF65-F5344CB8AC3E}">
        <p14:creationId xmlns:p14="http://schemas.microsoft.com/office/powerpoint/2010/main" val="1781095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D7E9BE-580A-CEE2-62FE-C9CAAFC5B445}"/>
              </a:ext>
            </a:extLst>
          </p:cNvPr>
          <p:cNvSpPr/>
          <p:nvPr/>
        </p:nvSpPr>
        <p:spPr>
          <a:xfrm>
            <a:off x="0" y="502162"/>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Practical Strategies to </a:t>
            </a:r>
            <a:r>
              <a:rPr lang="en-US" sz="39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Support</a:t>
            </a:r>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Amira’s Development</a:t>
            </a:r>
          </a:p>
        </p:txBody>
      </p:sp>
      <p:sp>
        <p:nvSpPr>
          <p:cNvPr id="6" name="TextBox 5">
            <a:extLst>
              <a:ext uri="{FF2B5EF4-FFF2-40B4-BE49-F238E27FC236}">
                <a16:creationId xmlns:a16="http://schemas.microsoft.com/office/drawing/2014/main" id="{E064C00C-33FA-E7ED-DBBC-25ED66F81B5E}"/>
              </a:ext>
            </a:extLst>
          </p:cNvPr>
          <p:cNvSpPr txBox="1"/>
          <p:nvPr/>
        </p:nvSpPr>
        <p:spPr>
          <a:xfrm>
            <a:off x="228237" y="1252249"/>
            <a:ext cx="11800636" cy="5355312"/>
          </a:xfrm>
          <a:prstGeom prst="rect">
            <a:avLst/>
          </a:prstGeom>
          <a:noFill/>
        </p:spPr>
        <p:txBody>
          <a:bodyPr wrap="square">
            <a:spAutoFit/>
          </a:bodyPr>
          <a:lstStyle/>
          <a:p>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Based on Eriksons theory, Amira requires support in order to build trust, independence and confidence (Erikson 1950) to develop her autonomy and emotional wellbeing by having a secure and supportive surrounding (Bee &amp; Boyd 2019)</a:t>
            </a:r>
          </a:p>
          <a:p>
            <a:endParaRPr lang="en-GB"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Building consistent relationships</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 Daily greeting and comforting Amira to help strengthen her emotional security and trust. </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Encourage Amira’s choices: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Allowing Amira to choose activities, toys and snacks to develop her control and independence. Use familiar items such as toy/blanket from home Offer simple choices (’Do you want to play with blocks or draw?’). Support independent tasks (handing out toys, tidying up)</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Supporting gradual separation: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Allowing Amira to have short separations with reassurance to reduce anxiety and increase her confidence. Allow parent/carer to stay briefly during settling in</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Providing role playing activities: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Encourage Amira with social interactions and communication through playing. Pair her with a ‘buddy’ for group activities. Use smaller groups before larger groups. Encourage imaginative play.</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Give positive feedback and use praises: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This will help Amira’s self esteem and reducing fear of failure as we all reinforces her efforts</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Predictable routine: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This will help her feel safe and confident in her surroundings</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Supporting communication</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 Using visual aids, simple gestures, simple language to help express her needs. Celebrate attempts to build confidence and reduce anxiety</a:t>
            </a:r>
          </a:p>
          <a:p>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(Orenstein &amp; Lewis 2022)</a:t>
            </a:r>
          </a:p>
        </p:txBody>
      </p:sp>
    </p:spTree>
    <p:extLst>
      <p:ext uri="{BB962C8B-B14F-4D97-AF65-F5344CB8AC3E}">
        <p14:creationId xmlns:p14="http://schemas.microsoft.com/office/powerpoint/2010/main" val="2249342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1B10D7-E88B-0D95-3D02-1BD4734484FD}"/>
              </a:ext>
            </a:extLst>
          </p:cNvPr>
          <p:cNvSpPr/>
          <p:nvPr/>
        </p:nvSpPr>
        <p:spPr>
          <a:xfrm>
            <a:off x="167815" y="459962"/>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Nature vs Nurture (Biological &amp; Environmental)</a:t>
            </a:r>
          </a:p>
        </p:txBody>
      </p:sp>
      <p:sp>
        <p:nvSpPr>
          <p:cNvPr id="5" name="TextBox 4">
            <a:extLst>
              <a:ext uri="{FF2B5EF4-FFF2-40B4-BE49-F238E27FC236}">
                <a16:creationId xmlns:a16="http://schemas.microsoft.com/office/drawing/2014/main" id="{7302FCAE-E527-3CF7-832D-D03FB6210E9A}"/>
              </a:ext>
            </a:extLst>
          </p:cNvPr>
          <p:cNvSpPr txBox="1"/>
          <p:nvPr/>
        </p:nvSpPr>
        <p:spPr>
          <a:xfrm>
            <a:off x="410125" y="1210051"/>
            <a:ext cx="10689284" cy="707886"/>
          </a:xfrm>
          <a:prstGeom prst="rect">
            <a:avLst/>
          </a:prstGeom>
          <a:noFill/>
        </p:spPr>
        <p:txBody>
          <a:bodyPr wrap="square">
            <a:spAutoFit/>
          </a:bodyPr>
          <a:lstStyle/>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Psychological development is shaped by  biological and environmental factors which interact during every stage of life (Bee &amp; Boyd 2019). </a:t>
            </a:r>
          </a:p>
        </p:txBody>
      </p:sp>
      <p:sp>
        <p:nvSpPr>
          <p:cNvPr id="6" name="TextBox 5">
            <a:extLst>
              <a:ext uri="{FF2B5EF4-FFF2-40B4-BE49-F238E27FC236}">
                <a16:creationId xmlns:a16="http://schemas.microsoft.com/office/drawing/2014/main" id="{59979404-07B0-6724-2F81-10CD89BEDEF3}"/>
              </a:ext>
            </a:extLst>
          </p:cNvPr>
          <p:cNvSpPr txBox="1"/>
          <p:nvPr/>
        </p:nvSpPr>
        <p:spPr>
          <a:xfrm>
            <a:off x="410125" y="1958684"/>
            <a:ext cx="10689284" cy="2554545"/>
          </a:xfrm>
          <a:prstGeom prst="rect">
            <a:avLst/>
          </a:prstGeom>
          <a:noFill/>
        </p:spPr>
        <p:txBody>
          <a:bodyPr wrap="square">
            <a:spAutoFit/>
          </a:bodyPr>
          <a:lstStyle/>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Biological (Nature) Influences: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Genetics</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 – These influence brain development, emotional responses and temperament. Emotional regulations are still developing.</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Hormones &amp; Brain Structure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This affects learning, behaviour and affects moods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Maturation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This sets timing of development milestones such as speech, fine and motor skills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Temperament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Some children are naturally shyer, cautions and anxious. Amira’s reluctance could reflect a sensitive temperament. </a:t>
            </a:r>
          </a:p>
        </p:txBody>
      </p:sp>
      <p:sp>
        <p:nvSpPr>
          <p:cNvPr id="8" name="TextBox 7">
            <a:extLst>
              <a:ext uri="{FF2B5EF4-FFF2-40B4-BE49-F238E27FC236}">
                <a16:creationId xmlns:a16="http://schemas.microsoft.com/office/drawing/2014/main" id="{9B65FBAF-7D9C-F389-8C05-FFABD81FBD2A}"/>
              </a:ext>
            </a:extLst>
          </p:cNvPr>
          <p:cNvSpPr txBox="1"/>
          <p:nvPr/>
        </p:nvSpPr>
        <p:spPr>
          <a:xfrm>
            <a:off x="410125" y="4663341"/>
            <a:ext cx="10689284" cy="1938992"/>
          </a:xfrm>
          <a:prstGeom prst="rect">
            <a:avLst/>
          </a:prstGeom>
          <a:noFill/>
        </p:spPr>
        <p:txBody>
          <a:bodyPr wrap="square">
            <a:spAutoFit/>
          </a:bodyPr>
          <a:lstStyle/>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Environmental (Nurture) Influences: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Family relationships</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 – Attachments and quality of care shape emotional security.</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Social Interactions-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Interacting and playing supports cognitive skills as well as language,</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Culture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alongside with education and experience, this promotes personality, confidence and values. </a:t>
            </a: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(Maryville University 2020)</a:t>
            </a:r>
          </a:p>
        </p:txBody>
      </p:sp>
      <p:pic>
        <p:nvPicPr>
          <p:cNvPr id="2" name="Picture 1" descr="A hand holding a plant and a dna strand&#10;&#10;AI-generated content may be incorrect.">
            <a:extLst>
              <a:ext uri="{FF2B5EF4-FFF2-40B4-BE49-F238E27FC236}">
                <a16:creationId xmlns:a16="http://schemas.microsoft.com/office/drawing/2014/main" id="{179551C3-E503-3721-A749-B44F83240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78489" y="4184264"/>
            <a:ext cx="1954184" cy="1099228"/>
          </a:xfrm>
          <a:prstGeom prst="rect">
            <a:avLst/>
          </a:prstGeom>
        </p:spPr>
      </p:pic>
    </p:spTree>
    <p:extLst>
      <p:ext uri="{BB962C8B-B14F-4D97-AF65-F5344CB8AC3E}">
        <p14:creationId xmlns:p14="http://schemas.microsoft.com/office/powerpoint/2010/main" val="1314153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909B2F-8748-D8A2-5128-D4E32A3712BB}"/>
              </a:ext>
            </a:extLst>
          </p:cNvPr>
          <p:cNvSpPr/>
          <p:nvPr/>
        </p:nvSpPr>
        <p:spPr>
          <a:xfrm>
            <a:off x="167815" y="434128"/>
            <a:ext cx="12347736" cy="1323439"/>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Nature vs Nurture Factors (Biological &amp; Environmental) on Amira’s Development</a:t>
            </a:r>
          </a:p>
        </p:txBody>
      </p:sp>
      <p:sp>
        <p:nvSpPr>
          <p:cNvPr id="5" name="TextBox 4">
            <a:extLst>
              <a:ext uri="{FF2B5EF4-FFF2-40B4-BE49-F238E27FC236}">
                <a16:creationId xmlns:a16="http://schemas.microsoft.com/office/drawing/2014/main" id="{329DD4D7-0CD8-80F5-7B7F-BD6203E0A946}"/>
              </a:ext>
            </a:extLst>
          </p:cNvPr>
          <p:cNvSpPr txBox="1"/>
          <p:nvPr/>
        </p:nvSpPr>
        <p:spPr>
          <a:xfrm>
            <a:off x="167815" y="1939521"/>
            <a:ext cx="11800636" cy="2431435"/>
          </a:xfrm>
          <a:prstGeom prst="rect">
            <a:avLst/>
          </a:prstGeom>
          <a:noFill/>
        </p:spPr>
        <p:txBody>
          <a:bodyPr wrap="square">
            <a:spAutoFit/>
          </a:bodyPr>
          <a:lstStyle/>
          <a:p>
            <a:r>
              <a:rPr lang="en-GB" sz="1900" b="1" dirty="0">
                <a:solidFill>
                  <a:schemeClr val="bg1"/>
                </a:solidFill>
                <a:latin typeface="Arial" panose="020B0604020202020204" pitchFamily="34" charset="0"/>
                <a:ea typeface="HGPGothicE" panose="020B0400000000000000" pitchFamily="34" charset="-128"/>
                <a:cs typeface="Arial" panose="020B0604020202020204" pitchFamily="34" charset="0"/>
              </a:rPr>
              <a:t>Biological (Nature)</a:t>
            </a:r>
          </a:p>
          <a:p>
            <a:r>
              <a:rPr lang="en-GB" sz="1900" dirty="0">
                <a:solidFill>
                  <a:schemeClr val="bg1"/>
                </a:solidFill>
                <a:latin typeface="Arial" panose="020B0604020202020204" pitchFamily="34" charset="0"/>
                <a:cs typeface="Arial" panose="020B0604020202020204" pitchFamily="34" charset="0"/>
              </a:rPr>
              <a:t>Erikson’s psychosocial theory is relevant in Amira’s case as it specifically addresses emotional and social development, which seems to be fundamental to her struggles with separation, limited communication, and engagement with others. Erikson states that between the ages of 2 and 4, children confront the conflict of Autonomy versus Guilt, followed by Initiative versus Guilt (Erikson 1950). </a:t>
            </a:r>
          </a:p>
          <a:p>
            <a:r>
              <a:rPr lang="en-GB" sz="1900" dirty="0">
                <a:solidFill>
                  <a:schemeClr val="bg1"/>
                </a:solidFill>
                <a:latin typeface="Arial" panose="020B0604020202020204" pitchFamily="34" charset="0"/>
                <a:cs typeface="Arial" panose="020B0604020202020204" pitchFamily="34" charset="0"/>
              </a:rPr>
              <a:t>In these developmental phases, children seek to assert their will and begin to explore social contexts; success in these areas' nurtures self-confidence and initiative, while failure can lead to feelings of self-doubt, guilt, and/or withdrawal. </a:t>
            </a:r>
            <a:endParaRPr lang="en-GB" sz="1900"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sp>
        <p:nvSpPr>
          <p:cNvPr id="6" name="TextBox 5">
            <a:extLst>
              <a:ext uri="{FF2B5EF4-FFF2-40B4-BE49-F238E27FC236}">
                <a16:creationId xmlns:a16="http://schemas.microsoft.com/office/drawing/2014/main" id="{A690B67A-CFA4-BCC0-C121-B063BDC953B8}"/>
              </a:ext>
            </a:extLst>
          </p:cNvPr>
          <p:cNvSpPr txBox="1"/>
          <p:nvPr/>
        </p:nvSpPr>
        <p:spPr>
          <a:xfrm>
            <a:off x="167815" y="4552910"/>
            <a:ext cx="11800636" cy="1554272"/>
          </a:xfrm>
          <a:prstGeom prst="rect">
            <a:avLst/>
          </a:prstGeom>
          <a:noFill/>
        </p:spPr>
        <p:txBody>
          <a:bodyPr wrap="square">
            <a:spAutoFit/>
          </a:bodyPr>
          <a:lstStyle/>
          <a:p>
            <a:r>
              <a:rPr lang="en-GB" sz="1900" b="1" dirty="0">
                <a:solidFill>
                  <a:schemeClr val="bg1"/>
                </a:solidFill>
                <a:latin typeface="Arial" panose="020B0604020202020204" pitchFamily="34" charset="0"/>
                <a:ea typeface="HGPGothicE" panose="020B0400000000000000" pitchFamily="34" charset="-128"/>
                <a:cs typeface="Arial" panose="020B0604020202020204" pitchFamily="34" charset="0"/>
              </a:rPr>
              <a:t>Environmental (Nurture)</a:t>
            </a:r>
          </a:p>
          <a:p>
            <a:r>
              <a:rPr lang="en-GB" sz="1900" dirty="0">
                <a:solidFill>
                  <a:schemeClr val="bg1"/>
                </a:solidFill>
                <a:latin typeface="Arial" panose="020B0604020202020204" pitchFamily="34" charset="0"/>
                <a:cs typeface="Arial" panose="020B0604020202020204" pitchFamily="34" charset="0"/>
              </a:rPr>
              <a:t>With Amira's recent admission to the nursery, she is learning to adapt to new caregivers and surroundings. The separation from her familiar caregivers might trigger feelings of fear and insecurity. Her social confidence and language usage could be delayed because of her limited experience with group activities.</a:t>
            </a:r>
          </a:p>
          <a:p>
            <a:r>
              <a:rPr lang="en-GB" sz="1900" dirty="0">
                <a:solidFill>
                  <a:schemeClr val="bg1"/>
                </a:solidFill>
                <a:latin typeface="Arial" panose="020B0604020202020204" pitchFamily="34" charset="0"/>
                <a:ea typeface="HGPGothicE" panose="020B0400000000000000" pitchFamily="34" charset="-128"/>
                <a:cs typeface="Arial" panose="020B0604020202020204" pitchFamily="34" charset="0"/>
              </a:rPr>
              <a:t>(McLeod 2024)</a:t>
            </a:r>
          </a:p>
        </p:txBody>
      </p:sp>
      <p:pic>
        <p:nvPicPr>
          <p:cNvPr id="7" name="Picture 6" descr="A hand holding a plant and a dna strand&#10;&#10;AI-generated content may be incorrect.">
            <a:extLst>
              <a:ext uri="{FF2B5EF4-FFF2-40B4-BE49-F238E27FC236}">
                <a16:creationId xmlns:a16="http://schemas.microsoft.com/office/drawing/2014/main" id="{9B3ED331-1F40-2554-B347-80B7A9ABF1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0192" y="589793"/>
            <a:ext cx="2076043" cy="1167774"/>
          </a:xfrm>
          <a:prstGeom prst="rect">
            <a:avLst/>
          </a:prstGeom>
        </p:spPr>
      </p:pic>
    </p:spTree>
    <p:extLst>
      <p:ext uri="{BB962C8B-B14F-4D97-AF65-F5344CB8AC3E}">
        <p14:creationId xmlns:p14="http://schemas.microsoft.com/office/powerpoint/2010/main" val="2878020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AA059D-636B-35CA-970E-33091ABE97EF}"/>
              </a:ext>
            </a:extLst>
          </p:cNvPr>
          <p:cNvSpPr/>
          <p:nvPr/>
        </p:nvSpPr>
        <p:spPr>
          <a:xfrm>
            <a:off x="167815" y="602900"/>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Critical Analysis – Pros &amp; Cons</a:t>
            </a:r>
          </a:p>
        </p:txBody>
      </p:sp>
      <p:sp>
        <p:nvSpPr>
          <p:cNvPr id="9" name="TextBox 8">
            <a:extLst>
              <a:ext uri="{FF2B5EF4-FFF2-40B4-BE49-F238E27FC236}">
                <a16:creationId xmlns:a16="http://schemas.microsoft.com/office/drawing/2014/main" id="{1DE33D01-100E-4871-781F-268F24F6D52C}"/>
              </a:ext>
            </a:extLst>
          </p:cNvPr>
          <p:cNvSpPr txBox="1"/>
          <p:nvPr/>
        </p:nvSpPr>
        <p:spPr>
          <a:xfrm>
            <a:off x="328150" y="1766202"/>
            <a:ext cx="11249333" cy="4093428"/>
          </a:xfrm>
          <a:prstGeom prst="rect">
            <a:avLst/>
          </a:prstGeom>
          <a:noFill/>
        </p:spPr>
        <p:txBody>
          <a:bodyPr wrap="square">
            <a:spAutoFit/>
          </a:bodyPr>
          <a:lstStyle/>
          <a:p>
            <a:pPr algn="ctr"/>
            <a:r>
              <a:rPr lang="en-GB" sz="2000" b="0" i="0" dirty="0">
                <a:solidFill>
                  <a:srgbClr val="000000"/>
                </a:solidFill>
                <a:effectLst/>
                <a:latin typeface="Arial" panose="020B0604020202020204" pitchFamily="34" charset="0"/>
                <a:cs typeface="Arial" panose="020B0604020202020204" pitchFamily="34" charset="0"/>
              </a:rPr>
              <a:t>Erikson’s psychosocial theory holds significant relevance for Amira’s situation, as it emphasizes </a:t>
            </a:r>
            <a:r>
              <a:rPr lang="en-GB" sz="2000" b="1" i="0" dirty="0">
                <a:solidFill>
                  <a:srgbClr val="000000"/>
                </a:solidFill>
                <a:effectLst/>
                <a:latin typeface="Arial" panose="020B0604020202020204" pitchFamily="34" charset="0"/>
                <a:cs typeface="Arial" panose="020B0604020202020204" pitchFamily="34" charset="0"/>
              </a:rPr>
              <a:t>emotional and social growth </a:t>
            </a:r>
            <a:r>
              <a:rPr lang="en-GB" sz="2000" b="0" i="0" dirty="0">
                <a:solidFill>
                  <a:srgbClr val="000000"/>
                </a:solidFill>
                <a:effectLst/>
                <a:latin typeface="Arial" panose="020B0604020202020204" pitchFamily="34" charset="0"/>
                <a:cs typeface="Arial" panose="020B0604020202020204" pitchFamily="34" charset="0"/>
              </a:rPr>
              <a:t>during early childhood. According to Erikson (1950), children aged 2 </a:t>
            </a:r>
            <a:r>
              <a:rPr lang="en-GB" sz="2000" dirty="0">
                <a:solidFill>
                  <a:srgbClr val="000000"/>
                </a:solidFill>
                <a:latin typeface="Arial" panose="020B0604020202020204" pitchFamily="34" charset="0"/>
                <a:cs typeface="Arial" panose="020B0604020202020204" pitchFamily="34" charset="0"/>
              </a:rPr>
              <a:t>-</a:t>
            </a:r>
            <a:r>
              <a:rPr lang="en-GB" sz="2000" b="0" i="0" dirty="0">
                <a:solidFill>
                  <a:srgbClr val="000000"/>
                </a:solidFill>
                <a:effectLst/>
                <a:latin typeface="Arial" panose="020B0604020202020204" pitchFamily="34" charset="0"/>
                <a:cs typeface="Arial" panose="020B0604020202020204" pitchFamily="34" charset="0"/>
              </a:rPr>
              <a:t> 4 experience the stages of </a:t>
            </a:r>
            <a:r>
              <a:rPr lang="en-GB" sz="2000" b="1" i="0" dirty="0">
                <a:solidFill>
                  <a:srgbClr val="000000"/>
                </a:solidFill>
                <a:effectLst/>
                <a:latin typeface="Arial" panose="020B0604020202020204" pitchFamily="34" charset="0"/>
                <a:cs typeface="Arial" panose="020B0604020202020204" pitchFamily="34" charset="0"/>
              </a:rPr>
              <a:t>Autonomy vs. Shame and Doubt</a:t>
            </a:r>
            <a:r>
              <a:rPr lang="en-GB" sz="2000" b="0" i="0" dirty="0">
                <a:solidFill>
                  <a:srgbClr val="000000"/>
                </a:solidFill>
                <a:effectLst/>
                <a:latin typeface="Arial" panose="020B0604020202020204" pitchFamily="34" charset="0"/>
                <a:cs typeface="Arial" panose="020B0604020202020204" pitchFamily="34" charset="0"/>
              </a:rPr>
              <a:t>, followed by </a:t>
            </a:r>
            <a:r>
              <a:rPr lang="en-GB" sz="2000" b="1" i="0" dirty="0">
                <a:solidFill>
                  <a:srgbClr val="000000"/>
                </a:solidFill>
                <a:effectLst/>
                <a:latin typeface="Arial" panose="020B0604020202020204" pitchFamily="34" charset="0"/>
                <a:cs typeface="Arial" panose="020B0604020202020204" pitchFamily="34" charset="0"/>
              </a:rPr>
              <a:t>Initiative vs. Guilt. </a:t>
            </a:r>
            <a:r>
              <a:rPr lang="en-GB" sz="2000" b="0" i="0" dirty="0">
                <a:solidFill>
                  <a:srgbClr val="000000"/>
                </a:solidFill>
                <a:effectLst/>
                <a:latin typeface="Arial" panose="020B0604020202020204" pitchFamily="34" charset="0"/>
                <a:cs typeface="Arial" panose="020B0604020202020204" pitchFamily="34" charset="0"/>
              </a:rPr>
              <a:t>In these stages, children seek to assert their independence and engage socially; achieving success nurtures confidence and initiative, whereas failures may result in self-doubt, guilt, or withdrawal. This framework allows practitioners to </a:t>
            </a:r>
            <a:r>
              <a:rPr lang="en-GB" sz="2000" b="1" i="0" dirty="0">
                <a:solidFill>
                  <a:srgbClr val="000000"/>
                </a:solidFill>
                <a:effectLst/>
                <a:latin typeface="Arial" panose="020B0604020202020204" pitchFamily="34" charset="0"/>
                <a:cs typeface="Arial" panose="020B0604020202020204" pitchFamily="34" charset="0"/>
              </a:rPr>
              <a:t>interpret </a:t>
            </a:r>
            <a:r>
              <a:rPr lang="en-GB" sz="2000" b="0" i="0" dirty="0">
                <a:solidFill>
                  <a:srgbClr val="000000"/>
                </a:solidFill>
                <a:effectLst/>
                <a:latin typeface="Arial" panose="020B0604020202020204" pitchFamily="34" charset="0"/>
                <a:cs typeface="Arial" panose="020B0604020202020204" pitchFamily="34" charset="0"/>
              </a:rPr>
              <a:t>Amira’s behaviour not merely as problematic actions, but as </a:t>
            </a:r>
            <a:r>
              <a:rPr lang="en-GB" sz="2000" b="1" i="0" dirty="0">
                <a:solidFill>
                  <a:srgbClr val="000000"/>
                </a:solidFill>
                <a:effectLst/>
                <a:latin typeface="Arial" panose="020B0604020202020204" pitchFamily="34" charset="0"/>
                <a:cs typeface="Arial" panose="020B0604020202020204" pitchFamily="34" charset="0"/>
              </a:rPr>
              <a:t>possible indicators of emotional insecurity or developmental stress</a:t>
            </a:r>
            <a:r>
              <a:rPr lang="en-GB" sz="2000" b="0" i="0" dirty="0">
                <a:solidFill>
                  <a:srgbClr val="000000"/>
                </a:solidFill>
                <a:effectLst/>
                <a:latin typeface="Arial" panose="020B0604020202020204" pitchFamily="34" charset="0"/>
                <a:cs typeface="Arial" panose="020B0604020202020204" pitchFamily="34" charset="0"/>
              </a:rPr>
              <a:t>. To facilitate her growth and alleviate anxiety, Erikson’s theory </a:t>
            </a:r>
            <a:r>
              <a:rPr lang="en-GB" sz="2000" b="1" i="0" dirty="0">
                <a:solidFill>
                  <a:srgbClr val="000000"/>
                </a:solidFill>
                <a:effectLst/>
                <a:latin typeface="Arial" panose="020B0604020202020204" pitchFamily="34" charset="0"/>
                <a:cs typeface="Arial" panose="020B0604020202020204" pitchFamily="34" charset="0"/>
              </a:rPr>
              <a:t>advocates</a:t>
            </a:r>
            <a:r>
              <a:rPr lang="en-GB" sz="2000" b="0" i="0" dirty="0">
                <a:solidFill>
                  <a:srgbClr val="000000"/>
                </a:solidFill>
                <a:effectLst/>
                <a:latin typeface="Arial" panose="020B0604020202020204" pitchFamily="34" charset="0"/>
                <a:cs typeface="Arial" panose="020B0604020202020204" pitchFamily="34" charset="0"/>
              </a:rPr>
              <a:t> for the provision of consistent care, predictable routines, and supportive relationships. Promoting play, communication, and age-appropriate independence is essential for enhancing </a:t>
            </a:r>
            <a:r>
              <a:rPr lang="en-GB" sz="2000" b="1" i="0" dirty="0">
                <a:solidFill>
                  <a:srgbClr val="000000"/>
                </a:solidFill>
                <a:effectLst/>
                <a:latin typeface="Arial" panose="020B0604020202020204" pitchFamily="34" charset="0"/>
                <a:cs typeface="Arial" panose="020B0604020202020204" pitchFamily="34" charset="0"/>
              </a:rPr>
              <a:t>her confidence and autonomy</a:t>
            </a:r>
            <a:r>
              <a:rPr lang="en-GB" sz="2000" b="0" i="0" dirty="0">
                <a:solidFill>
                  <a:srgbClr val="000000"/>
                </a:solidFill>
                <a:effectLst/>
                <a:latin typeface="Arial" panose="020B0604020202020204" pitchFamily="34" charset="0"/>
                <a:cs typeface="Arial" panose="020B0604020202020204" pitchFamily="34" charset="0"/>
              </a:rPr>
              <a:t>. Effective strategies include ensuring secure caregiving, presenting limited choices within safe parameters, and acknowledging small achievements—all of which play a vital role in fostering her </a:t>
            </a:r>
            <a:r>
              <a:rPr lang="en-GB" sz="2000" b="1" i="0" dirty="0">
                <a:solidFill>
                  <a:srgbClr val="000000"/>
                </a:solidFill>
                <a:effectLst/>
                <a:latin typeface="Arial" panose="020B0604020202020204" pitchFamily="34" charset="0"/>
                <a:cs typeface="Arial" panose="020B0604020202020204" pitchFamily="34" charset="0"/>
              </a:rPr>
              <a:t>emotional stability and healthy social development </a:t>
            </a:r>
            <a:r>
              <a:rPr lang="en-GB" sz="2000" b="0" i="0" dirty="0">
                <a:solidFill>
                  <a:srgbClr val="000000"/>
                </a:solidFill>
                <a:effectLst/>
                <a:latin typeface="Arial" panose="020B0604020202020204" pitchFamily="34" charset="0"/>
                <a:cs typeface="Arial" panose="020B0604020202020204" pitchFamily="34" charset="0"/>
              </a:rPr>
              <a:t>(Thompson et al 2024).</a:t>
            </a:r>
            <a:endParaRPr lang="en-GB" sz="2000" dirty="0">
              <a:latin typeface="Arial" panose="020B0604020202020204" pitchFamily="34" charset="0"/>
              <a:cs typeface="Arial" panose="020B0604020202020204" pitchFamily="34" charset="0"/>
            </a:endParaRPr>
          </a:p>
        </p:txBody>
      </p:sp>
      <p:pic>
        <p:nvPicPr>
          <p:cNvPr id="11" name="Picture 10" descr="A person with colorful bubbles above their head&#10;&#10;AI-generated content may be incorrect.">
            <a:extLst>
              <a:ext uri="{FF2B5EF4-FFF2-40B4-BE49-F238E27FC236}">
                <a16:creationId xmlns:a16="http://schemas.microsoft.com/office/drawing/2014/main" id="{6CCC81D0-197F-077C-25AB-AF2F317E91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2523" y="27676"/>
            <a:ext cx="1674864" cy="1674864"/>
          </a:xfrm>
          <a:prstGeom prst="rect">
            <a:avLst/>
          </a:prstGeom>
        </p:spPr>
      </p:pic>
    </p:spTree>
    <p:extLst>
      <p:ext uri="{BB962C8B-B14F-4D97-AF65-F5344CB8AC3E}">
        <p14:creationId xmlns:p14="http://schemas.microsoft.com/office/powerpoint/2010/main" val="2834914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C73380-8983-DED2-F1FF-0F3911F9F9BC}"/>
              </a:ext>
            </a:extLst>
          </p:cNvPr>
          <p:cNvSpPr/>
          <p:nvPr/>
        </p:nvSpPr>
        <p:spPr>
          <a:xfrm>
            <a:off x="167815" y="647145"/>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Evaluation – Pros &amp; Cons of Eriksons Theory</a:t>
            </a:r>
          </a:p>
        </p:txBody>
      </p:sp>
      <p:graphicFrame>
        <p:nvGraphicFramePr>
          <p:cNvPr id="7" name="Table 6">
            <a:extLst>
              <a:ext uri="{FF2B5EF4-FFF2-40B4-BE49-F238E27FC236}">
                <a16:creationId xmlns:a16="http://schemas.microsoft.com/office/drawing/2014/main" id="{7DDD503E-2D7C-93D5-9062-6F9EE40FAA24}"/>
              </a:ext>
            </a:extLst>
          </p:cNvPr>
          <p:cNvGraphicFramePr>
            <a:graphicFrameLocks noGrp="1"/>
          </p:cNvGraphicFramePr>
          <p:nvPr>
            <p:extLst>
              <p:ext uri="{D42A27DB-BD31-4B8C-83A1-F6EECF244321}">
                <p14:modId xmlns:p14="http://schemas.microsoft.com/office/powerpoint/2010/main" val="2862683217"/>
              </p:ext>
            </p:extLst>
          </p:nvPr>
        </p:nvGraphicFramePr>
        <p:xfrm>
          <a:off x="167815" y="1355031"/>
          <a:ext cx="11856369" cy="5454253"/>
        </p:xfrm>
        <a:graphic>
          <a:graphicData uri="http://schemas.openxmlformats.org/drawingml/2006/table">
            <a:tbl>
              <a:tblPr firstRow="1" bandRow="1">
                <a:tableStyleId>{7DF18680-E054-41AD-8BC1-D1AEF772440D}</a:tableStyleId>
              </a:tblPr>
              <a:tblGrid>
                <a:gridCol w="3952123">
                  <a:extLst>
                    <a:ext uri="{9D8B030D-6E8A-4147-A177-3AD203B41FA5}">
                      <a16:colId xmlns:a16="http://schemas.microsoft.com/office/drawing/2014/main" val="1781826089"/>
                    </a:ext>
                  </a:extLst>
                </a:gridCol>
                <a:gridCol w="3952123">
                  <a:extLst>
                    <a:ext uri="{9D8B030D-6E8A-4147-A177-3AD203B41FA5}">
                      <a16:colId xmlns:a16="http://schemas.microsoft.com/office/drawing/2014/main" val="2124622053"/>
                    </a:ext>
                  </a:extLst>
                </a:gridCol>
                <a:gridCol w="3952123">
                  <a:extLst>
                    <a:ext uri="{9D8B030D-6E8A-4147-A177-3AD203B41FA5}">
                      <a16:colId xmlns:a16="http://schemas.microsoft.com/office/drawing/2014/main" val="1007193863"/>
                    </a:ext>
                  </a:extLst>
                </a:gridCol>
              </a:tblGrid>
              <a:tr h="701133">
                <a:tc gridSpan="3">
                  <a:txBody>
                    <a:bodyPr/>
                    <a:lstStyle/>
                    <a:p>
                      <a:pPr algn="ctr"/>
                      <a:r>
                        <a:rPr lang="en-GB" sz="4000" dirty="0">
                          <a:latin typeface="Arial" panose="020B0604020202020204" pitchFamily="34" charset="0"/>
                          <a:cs typeface="Arial" panose="020B0604020202020204" pitchFamily="34" charset="0"/>
                        </a:rPr>
                        <a:t>Pros</a:t>
                      </a:r>
                    </a:p>
                  </a:txBody>
                  <a:tcPr/>
                </a:tc>
                <a:tc hMerge="1">
                  <a:txBody>
                    <a:bodyPr/>
                    <a:lstStyle/>
                    <a:p>
                      <a:pPr algn="ctr"/>
                      <a:endParaRPr lang="en-GB" sz="4000" dirty="0"/>
                    </a:p>
                  </a:txBody>
                  <a:tcPr/>
                </a:tc>
                <a:tc hMerge="1">
                  <a:txBody>
                    <a:bodyPr/>
                    <a:lstStyle/>
                    <a:p>
                      <a:pPr algn="ctr"/>
                      <a:endParaRPr lang="en-GB" sz="4000" dirty="0"/>
                    </a:p>
                  </a:txBody>
                  <a:tcPr/>
                </a:tc>
                <a:extLst>
                  <a:ext uri="{0D108BD9-81ED-4DB2-BD59-A6C34878D82A}">
                    <a16:rowId xmlns:a16="http://schemas.microsoft.com/office/drawing/2014/main" val="3652635114"/>
                  </a:ext>
                </a:extLst>
              </a:tr>
              <a:tr h="974726">
                <a:tc>
                  <a:txBody>
                    <a:bodyPr/>
                    <a:lstStyle/>
                    <a:p>
                      <a:r>
                        <a:rPr lang="en-GB" sz="1500" dirty="0">
                          <a:latin typeface="Arial" panose="020B0604020202020204" pitchFamily="34" charset="0"/>
                          <a:cs typeface="Arial" panose="020B0604020202020204" pitchFamily="34" charset="0"/>
                        </a:rPr>
                        <a:t>Helps carers/practitioners identify development needs and appropriate support needs</a:t>
                      </a:r>
                    </a:p>
                  </a:txBody>
                  <a:tcPr/>
                </a:tc>
                <a:tc>
                  <a:txBody>
                    <a:bodyPr/>
                    <a:lstStyle/>
                    <a:p>
                      <a:r>
                        <a:rPr lang="en-GB" sz="1500" dirty="0">
                          <a:latin typeface="Arial" panose="020B0604020202020204" pitchFamily="34" charset="0"/>
                          <a:cs typeface="Arial" panose="020B0604020202020204" pitchFamily="34" charset="0"/>
                        </a:rPr>
                        <a:t>Erikson covers the entire lifespan from infancy to old age as opposed to other models such as Freud’s (McLeod 018)</a:t>
                      </a:r>
                    </a:p>
                  </a:txBody>
                  <a:tcPr/>
                </a:tc>
                <a:tc>
                  <a:txBody>
                    <a:bodyPr/>
                    <a:lstStyle/>
                    <a:p>
                      <a:r>
                        <a:rPr lang="en-GB" sz="1500" dirty="0">
                          <a:latin typeface="Arial" panose="020B0604020202020204" pitchFamily="34" charset="0"/>
                          <a:cs typeface="Arial" panose="020B0604020202020204" pitchFamily="34" charset="0"/>
                        </a:rPr>
                        <a:t>Practical - Helps put interventions in place such as nurseries, schools and therapy centres (Santrock 01)</a:t>
                      </a:r>
                    </a:p>
                  </a:txBody>
                  <a:tcPr/>
                </a:tc>
                <a:extLst>
                  <a:ext uri="{0D108BD9-81ED-4DB2-BD59-A6C34878D82A}">
                    <a16:rowId xmlns:a16="http://schemas.microsoft.com/office/drawing/2014/main" val="229535642"/>
                  </a:ext>
                </a:extLst>
              </a:tr>
              <a:tr h="974726">
                <a:tc>
                  <a:txBody>
                    <a:bodyPr/>
                    <a:lstStyle/>
                    <a:p>
                      <a:r>
                        <a:rPr lang="en-GB" sz="1500" dirty="0">
                          <a:latin typeface="Arial" panose="020B0604020202020204" pitchFamily="34" charset="0"/>
                          <a:cs typeface="Arial" panose="020B0604020202020204" pitchFamily="34" charset="0"/>
                        </a:rPr>
                        <a:t>Encourages holistic care by recognising how experiences and relationships shape identity and self esteem</a:t>
                      </a:r>
                    </a:p>
                  </a:txBody>
                  <a:tcPr/>
                </a:tc>
                <a:tc>
                  <a:txBody>
                    <a:bodyPr/>
                    <a:lstStyle/>
                    <a:p>
                      <a:r>
                        <a:rPr lang="en-GB" sz="1500" dirty="0">
                          <a:latin typeface="Arial" panose="020B0604020202020204" pitchFamily="34" charset="0"/>
                          <a:cs typeface="Arial" panose="020B0604020202020204" pitchFamily="34" charset="0"/>
                        </a:rPr>
                        <a:t>Identifies that growth and change continue beyond childhood</a:t>
                      </a:r>
                    </a:p>
                  </a:txBody>
                  <a:tcPr/>
                </a:tc>
                <a:tc>
                  <a:txBody>
                    <a:bodyPr/>
                    <a:lstStyle/>
                    <a:p>
                      <a:r>
                        <a:rPr lang="en-GB" sz="1500" dirty="0">
                          <a:latin typeface="Arial" panose="020B0604020202020204" pitchFamily="34" charset="0"/>
                          <a:cs typeface="Arial" panose="020B0604020202020204" pitchFamily="34" charset="0"/>
                        </a:rPr>
                        <a:t>Identifies that each stage involves key challenges such as identity vs role confusion and trust vs mistrust</a:t>
                      </a:r>
                    </a:p>
                  </a:txBody>
                  <a:tcPr/>
                </a:tc>
                <a:extLst>
                  <a:ext uri="{0D108BD9-81ED-4DB2-BD59-A6C34878D82A}">
                    <a16:rowId xmlns:a16="http://schemas.microsoft.com/office/drawing/2014/main" val="4849969"/>
                  </a:ext>
                </a:extLst>
              </a:tr>
              <a:tr h="974726">
                <a:tc>
                  <a:txBody>
                    <a:bodyPr/>
                    <a:lstStyle/>
                    <a:p>
                      <a:r>
                        <a:rPr lang="en-GB" sz="1500" dirty="0">
                          <a:latin typeface="Arial" panose="020B0604020202020204" pitchFamily="34" charset="0"/>
                          <a:cs typeface="Arial" panose="020B0604020202020204" pitchFamily="34" charset="0"/>
                        </a:rPr>
                        <a:t>Provides a clear framework for understanding social and emotional development in all life stages (Erikson 1950)</a:t>
                      </a:r>
                    </a:p>
                  </a:txBody>
                  <a:tcPr/>
                </a:tc>
                <a:tc>
                  <a:txBody>
                    <a:bodyPr/>
                    <a:lstStyle/>
                    <a:p>
                      <a:r>
                        <a:rPr lang="en-GB" sz="1500" dirty="0">
                          <a:latin typeface="Arial" panose="020B0604020202020204" pitchFamily="34" charset="0"/>
                          <a:cs typeface="Arial" panose="020B0604020202020204" pitchFamily="34" charset="0"/>
                        </a:rPr>
                        <a:t>Explains how family, friends and the community influence psychological growth (Shaffer &amp; Kipp 014)</a:t>
                      </a:r>
                    </a:p>
                  </a:txBody>
                  <a:tcPr/>
                </a:tc>
                <a:tc>
                  <a:txBody>
                    <a:bodyPr/>
                    <a:lstStyle/>
                    <a:p>
                      <a:r>
                        <a:rPr lang="en-GB" sz="1500" dirty="0">
                          <a:latin typeface="Arial" panose="020B0604020202020204" pitchFamily="34" charset="0"/>
                          <a:cs typeface="Arial" panose="020B0604020202020204" pitchFamily="34" charset="0"/>
                        </a:rPr>
                        <a:t>Helps recognise where support is required in each stage of life</a:t>
                      </a:r>
                    </a:p>
                  </a:txBody>
                  <a:tcPr/>
                </a:tc>
                <a:extLst>
                  <a:ext uri="{0D108BD9-81ED-4DB2-BD59-A6C34878D82A}">
                    <a16:rowId xmlns:a16="http://schemas.microsoft.com/office/drawing/2014/main" val="2432887776"/>
                  </a:ext>
                </a:extLst>
              </a:tr>
              <a:tr h="823102">
                <a:tc>
                  <a:txBody>
                    <a:bodyPr/>
                    <a:lstStyle/>
                    <a:p>
                      <a:r>
                        <a:rPr lang="en-GB" sz="1500" dirty="0">
                          <a:latin typeface="Arial" panose="020B0604020202020204" pitchFamily="34" charset="0"/>
                          <a:cs typeface="Arial" panose="020B0604020202020204" pitchFamily="34" charset="0"/>
                        </a:rPr>
                        <a:t>Useful in explaining behaviours such as anxiety through unmet needs in early stages in life</a:t>
                      </a:r>
                    </a:p>
                  </a:txBody>
                  <a:tcPr/>
                </a:tc>
                <a:tc>
                  <a:txBody>
                    <a:bodyPr/>
                    <a:lstStyle/>
                    <a:p>
                      <a:r>
                        <a:rPr lang="en-GB" sz="1500" dirty="0">
                          <a:latin typeface="Arial" panose="020B0604020202020204" pitchFamily="34" charset="0"/>
                          <a:cs typeface="Arial" panose="020B0604020202020204" pitchFamily="34" charset="0"/>
                        </a:rPr>
                        <a:t>Useful in education, health and social care settings to understand challenges are all ages</a:t>
                      </a:r>
                    </a:p>
                  </a:txBody>
                  <a:tcPr/>
                </a:tc>
                <a:tc>
                  <a:txBody>
                    <a:bodyPr/>
                    <a:lstStyle/>
                    <a:p>
                      <a:r>
                        <a:rPr lang="en-GB" sz="1500" dirty="0">
                          <a:latin typeface="Arial" panose="020B0604020202020204" pitchFamily="34" charset="0"/>
                          <a:cs typeface="Arial" panose="020B0604020202020204" pitchFamily="34" charset="0"/>
                        </a:rPr>
                        <a:t>Promotes growth even in adulthood by suggesting the possibilities to revisit and resolve earlier crises/traumas (Erikson 1968)</a:t>
                      </a:r>
                    </a:p>
                  </a:txBody>
                  <a:tcPr/>
                </a:tc>
                <a:extLst>
                  <a:ext uri="{0D108BD9-81ED-4DB2-BD59-A6C34878D82A}">
                    <a16:rowId xmlns:a16="http://schemas.microsoft.com/office/drawing/2014/main" val="2102197237"/>
                  </a:ext>
                </a:extLst>
              </a:tr>
              <a:tr h="823102">
                <a:tc>
                  <a:txBody>
                    <a:bodyPr/>
                    <a:lstStyle/>
                    <a:p>
                      <a:r>
                        <a:rPr lang="en-GB" sz="1500" dirty="0">
                          <a:latin typeface="Arial" panose="020B0604020202020204" pitchFamily="34" charset="0"/>
                          <a:cs typeface="Arial" panose="020B0604020202020204" pitchFamily="34" charset="0"/>
                        </a:rPr>
                        <a:t>Focuses on both nature and nurture. E.g. temperament, age-appropriate abilities and family culture and social experiences.</a:t>
                      </a:r>
                    </a:p>
                  </a:txBody>
                  <a:tcPr/>
                </a:tc>
                <a:tc>
                  <a:txBody>
                    <a:bodyPr/>
                    <a:lstStyle/>
                    <a:p>
                      <a:endParaRPr lang="en-GB" sz="1500" dirty="0">
                        <a:latin typeface="Arial" panose="020B0604020202020204" pitchFamily="34" charset="0"/>
                        <a:cs typeface="Arial" panose="020B0604020202020204" pitchFamily="34" charset="0"/>
                      </a:endParaRPr>
                    </a:p>
                  </a:txBody>
                  <a:tcPr/>
                </a:tc>
                <a:tc>
                  <a:txBody>
                    <a:bodyPr/>
                    <a:lstStyle/>
                    <a:p>
                      <a:endParaRPr lang="en-GB"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62491626"/>
                  </a:ext>
                </a:extLst>
              </a:tr>
            </a:tbl>
          </a:graphicData>
        </a:graphic>
      </p:graphicFrame>
      <p:pic>
        <p:nvPicPr>
          <p:cNvPr id="9" name="Graphic 8">
            <a:extLst>
              <a:ext uri="{FF2B5EF4-FFF2-40B4-BE49-F238E27FC236}">
                <a16:creationId xmlns:a16="http://schemas.microsoft.com/office/drawing/2014/main" id="{F4508876-B4D8-E85B-C19D-D80422BDD8AD}"/>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875383" y="145664"/>
            <a:ext cx="971821" cy="1120877"/>
          </a:xfrm>
          <a:prstGeom prst="rect">
            <a:avLst/>
          </a:prstGeom>
        </p:spPr>
      </p:pic>
    </p:spTree>
    <p:extLst>
      <p:ext uri="{BB962C8B-B14F-4D97-AF65-F5344CB8AC3E}">
        <p14:creationId xmlns:p14="http://schemas.microsoft.com/office/powerpoint/2010/main" val="150947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F45F26-2AC6-B46C-3E9C-03EDC884F974}"/>
              </a:ext>
            </a:extLst>
          </p:cNvPr>
          <p:cNvSpPr/>
          <p:nvPr/>
        </p:nvSpPr>
        <p:spPr>
          <a:xfrm>
            <a:off x="167815" y="514410"/>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p>
        </p:txBody>
      </p:sp>
      <p:graphicFrame>
        <p:nvGraphicFramePr>
          <p:cNvPr id="5" name="Table 4">
            <a:extLst>
              <a:ext uri="{FF2B5EF4-FFF2-40B4-BE49-F238E27FC236}">
                <a16:creationId xmlns:a16="http://schemas.microsoft.com/office/drawing/2014/main" id="{1936E5EC-F2F3-7B26-9754-1C2CECF0B11B}"/>
              </a:ext>
            </a:extLst>
          </p:cNvPr>
          <p:cNvGraphicFramePr>
            <a:graphicFrameLocks noGrp="1"/>
          </p:cNvGraphicFramePr>
          <p:nvPr>
            <p:extLst>
              <p:ext uri="{D42A27DB-BD31-4B8C-83A1-F6EECF244321}">
                <p14:modId xmlns:p14="http://schemas.microsoft.com/office/powerpoint/2010/main" val="3517929460"/>
              </p:ext>
            </p:extLst>
          </p:nvPr>
        </p:nvGraphicFramePr>
        <p:xfrm>
          <a:off x="167815" y="1222296"/>
          <a:ext cx="11856369" cy="5534285"/>
        </p:xfrm>
        <a:graphic>
          <a:graphicData uri="http://schemas.openxmlformats.org/drawingml/2006/table">
            <a:tbl>
              <a:tblPr firstRow="1" bandRow="1">
                <a:tableStyleId>{7DF18680-E054-41AD-8BC1-D1AEF772440D}</a:tableStyleId>
              </a:tblPr>
              <a:tblGrid>
                <a:gridCol w="3952123">
                  <a:extLst>
                    <a:ext uri="{9D8B030D-6E8A-4147-A177-3AD203B41FA5}">
                      <a16:colId xmlns:a16="http://schemas.microsoft.com/office/drawing/2014/main" val="261754310"/>
                    </a:ext>
                  </a:extLst>
                </a:gridCol>
                <a:gridCol w="3952123">
                  <a:extLst>
                    <a:ext uri="{9D8B030D-6E8A-4147-A177-3AD203B41FA5}">
                      <a16:colId xmlns:a16="http://schemas.microsoft.com/office/drawing/2014/main" val="2785064165"/>
                    </a:ext>
                  </a:extLst>
                </a:gridCol>
                <a:gridCol w="3952123">
                  <a:extLst>
                    <a:ext uri="{9D8B030D-6E8A-4147-A177-3AD203B41FA5}">
                      <a16:colId xmlns:a16="http://schemas.microsoft.com/office/drawing/2014/main" val="2412506673"/>
                    </a:ext>
                  </a:extLst>
                </a:gridCol>
              </a:tblGrid>
              <a:tr h="744825">
                <a:tc gridSpan="3">
                  <a:txBody>
                    <a:bodyPr/>
                    <a:lstStyle/>
                    <a:p>
                      <a:pPr algn="ctr"/>
                      <a:r>
                        <a:rPr lang="en-GB" sz="4000" dirty="0">
                          <a:latin typeface="Arial" panose="020B0604020202020204" pitchFamily="34" charset="0"/>
                          <a:cs typeface="Arial" panose="020B0604020202020204" pitchFamily="34" charset="0"/>
                        </a:rPr>
                        <a:t>Cons</a:t>
                      </a:r>
                    </a:p>
                  </a:txBody>
                  <a:tcPr/>
                </a:tc>
                <a:tc hMerge="1">
                  <a:txBody>
                    <a:bodyPr/>
                    <a:lstStyle/>
                    <a:p>
                      <a:pPr algn="ctr"/>
                      <a:endParaRPr lang="en-GB" sz="4000" dirty="0"/>
                    </a:p>
                  </a:txBody>
                  <a:tcPr/>
                </a:tc>
                <a:tc hMerge="1">
                  <a:txBody>
                    <a:bodyPr/>
                    <a:lstStyle/>
                    <a:p>
                      <a:pPr algn="ctr"/>
                      <a:endParaRPr lang="en-GB" sz="4000" dirty="0"/>
                    </a:p>
                  </a:txBody>
                  <a:tcPr/>
                </a:tc>
                <a:extLst>
                  <a:ext uri="{0D108BD9-81ED-4DB2-BD59-A6C34878D82A}">
                    <a16:rowId xmlns:a16="http://schemas.microsoft.com/office/drawing/2014/main" val="3652635114"/>
                  </a:ext>
                </a:extLst>
              </a:tr>
              <a:tr h="825784">
                <a:tc>
                  <a:txBody>
                    <a:bodyPr/>
                    <a:lstStyle/>
                    <a:p>
                      <a:r>
                        <a:rPr lang="en-GB" sz="1500" dirty="0">
                          <a:latin typeface="Arial" panose="020B0604020202020204" pitchFamily="34" charset="0"/>
                          <a:cs typeface="Arial" panose="020B0604020202020204" pitchFamily="34" charset="0"/>
                        </a:rPr>
                        <a:t>Lacks consideration of cultural and individual differences which affects development</a:t>
                      </a:r>
                    </a:p>
                  </a:txBody>
                  <a:tcPr/>
                </a:tc>
                <a:tc>
                  <a:txBody>
                    <a:bodyPr/>
                    <a:lstStyle/>
                    <a:p>
                      <a:r>
                        <a:rPr lang="en-GB" sz="1500" dirty="0">
                          <a:latin typeface="Arial" panose="020B0604020202020204" pitchFamily="34" charset="0"/>
                          <a:cs typeface="Arial" panose="020B0604020202020204" pitchFamily="34" charset="0"/>
                        </a:rPr>
                        <a:t>Vague concepts - Identity and integrity are difficult to define and quantify scientifically (McLeod 018)</a:t>
                      </a:r>
                    </a:p>
                  </a:txBody>
                  <a:tcPr/>
                </a:tc>
                <a:tc>
                  <a:txBody>
                    <a:bodyPr/>
                    <a:lstStyle/>
                    <a:p>
                      <a:r>
                        <a:rPr lang="en-GB" sz="1500" dirty="0">
                          <a:latin typeface="Arial" panose="020B0604020202020204" pitchFamily="34" charset="0"/>
                          <a:cs typeface="Arial" panose="020B0604020202020204" pitchFamily="34" charset="0"/>
                        </a:rPr>
                        <a:t>Cultural bias - The theory is in a western context and not applied globally</a:t>
                      </a:r>
                    </a:p>
                  </a:txBody>
                  <a:tcPr/>
                </a:tc>
                <a:extLst>
                  <a:ext uri="{0D108BD9-81ED-4DB2-BD59-A6C34878D82A}">
                    <a16:rowId xmlns:a16="http://schemas.microsoft.com/office/drawing/2014/main" val="229535642"/>
                  </a:ext>
                </a:extLst>
              </a:tr>
              <a:tr h="1068662">
                <a:tc>
                  <a:txBody>
                    <a:bodyPr/>
                    <a:lstStyle/>
                    <a:p>
                      <a:r>
                        <a:rPr lang="en-GB" sz="1500" dirty="0">
                          <a:latin typeface="Arial" panose="020B0604020202020204" pitchFamily="34" charset="0"/>
                          <a:cs typeface="Arial" panose="020B0604020202020204" pitchFamily="34" charset="0"/>
                        </a:rPr>
                        <a:t>Some concepts such as crisis resolution are difficult to measure or observe in some settings</a:t>
                      </a:r>
                    </a:p>
                  </a:txBody>
                  <a:tcPr/>
                </a:tc>
                <a:tc>
                  <a:txBody>
                    <a:bodyPr/>
                    <a:lstStyle/>
                    <a:p>
                      <a:r>
                        <a:rPr lang="en-GB" sz="1500" dirty="0">
                          <a:latin typeface="Arial" panose="020B0604020202020204" pitchFamily="34" charset="0"/>
                          <a:cs typeface="Arial" panose="020B0604020202020204" pitchFamily="34" charset="0"/>
                        </a:rPr>
                        <a:t>Lacks observed/factual evidence compared to other cognitive and behavioural theories</a:t>
                      </a:r>
                    </a:p>
                  </a:txBody>
                  <a:tcPr/>
                </a:tc>
                <a:tc>
                  <a:txBody>
                    <a:bodyPr/>
                    <a:lstStyle/>
                    <a:p>
                      <a:r>
                        <a:rPr lang="en-GB" sz="1500" dirty="0">
                          <a:latin typeface="Arial" panose="020B0604020202020204" pitchFamily="34" charset="0"/>
                          <a:cs typeface="Arial" panose="020B0604020202020204" pitchFamily="34" charset="0"/>
                        </a:rPr>
                        <a:t>Concentrates on emotional and social factors but does not focus on the roles of genetics, temperament and brain development (Erikson 1968)</a:t>
                      </a:r>
                    </a:p>
                  </a:txBody>
                  <a:tcPr/>
                </a:tc>
                <a:extLst>
                  <a:ext uri="{0D108BD9-81ED-4DB2-BD59-A6C34878D82A}">
                    <a16:rowId xmlns:a16="http://schemas.microsoft.com/office/drawing/2014/main" val="4849969"/>
                  </a:ext>
                </a:extLst>
              </a:tr>
              <a:tr h="1068662">
                <a:tc>
                  <a:txBody>
                    <a:bodyPr/>
                    <a:lstStyle/>
                    <a:p>
                      <a:r>
                        <a:rPr lang="en-GB" sz="1500" dirty="0">
                          <a:latin typeface="Arial" panose="020B0604020202020204" pitchFamily="34" charset="0"/>
                          <a:cs typeface="Arial" panose="020B0604020202020204" pitchFamily="34" charset="0"/>
                        </a:rPr>
                        <a:t>Focuses predominantly on emotional and social factors which overlooks biological influences</a:t>
                      </a:r>
                    </a:p>
                  </a:txBody>
                  <a:tcPr/>
                </a:tc>
                <a:tc>
                  <a:txBody>
                    <a:bodyPr/>
                    <a:lstStyle/>
                    <a:p>
                      <a:r>
                        <a:rPr lang="en-GB" sz="1500" dirty="0">
                          <a:latin typeface="Arial" panose="020B0604020202020204" pitchFamily="34" charset="0"/>
                          <a:cs typeface="Arial" panose="020B0604020202020204" pitchFamily="34" charset="0"/>
                        </a:rPr>
                        <a:t>Does not consider that everyone experiences life events in the same order or at the same age therefore assumes a fixed sequence (Santrock &amp; Kipp 014)</a:t>
                      </a:r>
                    </a:p>
                  </a:txBody>
                  <a:tcPr/>
                </a:tc>
                <a:tc>
                  <a:txBody>
                    <a:bodyPr/>
                    <a:lstStyle/>
                    <a:p>
                      <a:r>
                        <a:rPr lang="en-GB" sz="1500" dirty="0">
                          <a:latin typeface="Arial" panose="020B0604020202020204" pitchFamily="34" charset="0"/>
                          <a:cs typeface="Arial" panose="020B0604020202020204" pitchFamily="34" charset="0"/>
                        </a:rPr>
                        <a:t>Crisis focused therefore may exaggerate challenges (McLeod 018)</a:t>
                      </a:r>
                    </a:p>
                  </a:txBody>
                  <a:tcPr/>
                </a:tc>
                <a:extLst>
                  <a:ext uri="{0D108BD9-81ED-4DB2-BD59-A6C34878D82A}">
                    <a16:rowId xmlns:a16="http://schemas.microsoft.com/office/drawing/2014/main" val="2432887776"/>
                  </a:ext>
                </a:extLst>
              </a:tr>
              <a:tr h="913176">
                <a:tc>
                  <a:txBody>
                    <a:bodyPr/>
                    <a:lstStyle/>
                    <a:p>
                      <a:r>
                        <a:rPr lang="en-GB" sz="1500" dirty="0">
                          <a:latin typeface="Arial" panose="020B0604020202020204" pitchFamily="34" charset="0"/>
                          <a:cs typeface="Arial" panose="020B0604020202020204" pitchFamily="34" charset="0"/>
                        </a:rPr>
                        <a:t>Each stage is generalised therefore not all individuals fit neatly into them (McLeod 018)</a:t>
                      </a:r>
                    </a:p>
                  </a:txBody>
                  <a:tcPr/>
                </a:tc>
                <a:tc>
                  <a:txBody>
                    <a:bodyPr/>
                    <a:lstStyle/>
                    <a:p>
                      <a:r>
                        <a:rPr lang="en-GB" sz="1500" dirty="0">
                          <a:latin typeface="Arial" panose="020B0604020202020204" pitchFamily="34" charset="0"/>
                          <a:cs typeface="Arial" panose="020B0604020202020204" pitchFamily="34" charset="0"/>
                        </a:rPr>
                        <a:t>The complexity of human development can be oversimplified</a:t>
                      </a:r>
                    </a:p>
                  </a:txBody>
                  <a:tcPr/>
                </a:tc>
                <a:tc>
                  <a:txBody>
                    <a:bodyPr/>
                    <a:lstStyle/>
                    <a:p>
                      <a:r>
                        <a:rPr lang="en-GB" sz="1500" dirty="0">
                          <a:latin typeface="Arial" panose="020B0604020202020204" pitchFamily="34" charset="0"/>
                          <a:cs typeface="Arial" panose="020B0604020202020204" pitchFamily="34" charset="0"/>
                        </a:rPr>
                        <a:t>The theory is based o observations rather than scientific testing</a:t>
                      </a:r>
                    </a:p>
                  </a:txBody>
                  <a:tcPr/>
                </a:tc>
                <a:extLst>
                  <a:ext uri="{0D108BD9-81ED-4DB2-BD59-A6C34878D82A}">
                    <a16:rowId xmlns:a16="http://schemas.microsoft.com/office/drawing/2014/main" val="2102197237"/>
                  </a:ext>
                </a:extLst>
              </a:tr>
              <a:tr h="913176">
                <a:tc>
                  <a:txBody>
                    <a:bodyPr/>
                    <a:lstStyle/>
                    <a:p>
                      <a:r>
                        <a:rPr lang="en-GB" sz="1500" dirty="0">
                          <a:latin typeface="Arial" panose="020B0604020202020204" pitchFamily="34" charset="0"/>
                          <a:cs typeface="Arial" panose="020B0604020202020204" pitchFamily="34" charset="0"/>
                        </a:rPr>
                        <a:t>Whilst it identifies stages and challenges it does not provide specific strategies/interventions  for each stage</a:t>
                      </a:r>
                    </a:p>
                  </a:txBody>
                  <a:tcPr/>
                </a:tc>
                <a:tc>
                  <a:txBody>
                    <a:bodyPr/>
                    <a:lstStyle/>
                    <a:p>
                      <a:r>
                        <a:rPr lang="en-GB" sz="1500" dirty="0">
                          <a:latin typeface="Arial" panose="020B0604020202020204" pitchFamily="34" charset="0"/>
                          <a:cs typeface="Arial" panose="020B0604020202020204" pitchFamily="34" charset="0"/>
                        </a:rPr>
                        <a:t>Focuses on psychosocial and social learning but does not identify neurological development beyond early years</a:t>
                      </a:r>
                    </a:p>
                  </a:txBody>
                  <a:tcPr/>
                </a:tc>
                <a:tc>
                  <a:txBody>
                    <a:bodyPr/>
                    <a:lstStyle/>
                    <a:p>
                      <a:endParaRPr lang="en-GB"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3642185"/>
                  </a:ext>
                </a:extLst>
              </a:tr>
            </a:tbl>
          </a:graphicData>
        </a:graphic>
      </p:graphicFrame>
      <p:pic>
        <p:nvPicPr>
          <p:cNvPr id="6" name="Graphic 5">
            <a:extLst>
              <a:ext uri="{FF2B5EF4-FFF2-40B4-BE49-F238E27FC236}">
                <a16:creationId xmlns:a16="http://schemas.microsoft.com/office/drawing/2014/main" id="{28BF54AA-6365-37BC-7965-E7B1EED1159D}"/>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875383" y="101419"/>
            <a:ext cx="971821" cy="1120877"/>
          </a:xfrm>
          <a:prstGeom prst="rect">
            <a:avLst/>
          </a:prstGeom>
        </p:spPr>
      </p:pic>
    </p:spTree>
    <p:extLst>
      <p:ext uri="{BB962C8B-B14F-4D97-AF65-F5344CB8AC3E}">
        <p14:creationId xmlns:p14="http://schemas.microsoft.com/office/powerpoint/2010/main" val="3749736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6F40BDF-83D8-E7DA-2A9C-19DE879BD6FC}"/>
              </a:ext>
            </a:extLst>
          </p:cNvPr>
          <p:cNvSpPr/>
          <p:nvPr/>
        </p:nvSpPr>
        <p:spPr>
          <a:xfrm>
            <a:off x="167815" y="615865"/>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p>
        </p:txBody>
      </p:sp>
      <p:sp>
        <p:nvSpPr>
          <p:cNvPr id="5" name="TextBox 4">
            <a:extLst>
              <a:ext uri="{FF2B5EF4-FFF2-40B4-BE49-F238E27FC236}">
                <a16:creationId xmlns:a16="http://schemas.microsoft.com/office/drawing/2014/main" id="{C8E59FD2-1B1E-A185-9EFC-B58AFF056B37}"/>
              </a:ext>
            </a:extLst>
          </p:cNvPr>
          <p:cNvSpPr txBox="1"/>
          <p:nvPr/>
        </p:nvSpPr>
        <p:spPr>
          <a:xfrm>
            <a:off x="167815" y="1530223"/>
            <a:ext cx="11800636" cy="4801314"/>
          </a:xfrm>
          <a:prstGeom prst="rect">
            <a:avLst/>
          </a:prstGeom>
          <a:noFill/>
        </p:spPr>
        <p:txBody>
          <a:bodyPr wrap="square">
            <a:spAutoFit/>
          </a:bodyPr>
          <a:lstStyle/>
          <a:p>
            <a:pPr algn="ctr"/>
            <a:r>
              <a:rPr lang="en-GB" sz="1700" dirty="0">
                <a:solidFill>
                  <a:schemeClr val="bg1"/>
                </a:solidFill>
                <a:latin typeface="Arial" panose="020B0604020202020204" pitchFamily="34" charset="0"/>
                <a:cs typeface="Arial" panose="020B0604020202020204" pitchFamily="34" charset="0"/>
              </a:rPr>
              <a:t>In </a:t>
            </a:r>
            <a:r>
              <a:rPr lang="en-GB" sz="1700" b="1" dirty="0">
                <a:solidFill>
                  <a:schemeClr val="bg1"/>
                </a:solidFill>
                <a:latin typeface="Arial" panose="020B0604020202020204" pitchFamily="34" charset="0"/>
                <a:cs typeface="Arial" panose="020B0604020202020204" pitchFamily="34" charset="0"/>
              </a:rPr>
              <a:t>contrast to Eriksons theory, Piaget's theory to Amira’s case highlights</a:t>
            </a:r>
            <a:r>
              <a:rPr lang="en-GB" sz="1700" dirty="0">
                <a:solidFill>
                  <a:schemeClr val="bg1"/>
                </a:solidFill>
                <a:latin typeface="Arial" panose="020B0604020202020204" pitchFamily="34" charset="0"/>
                <a:cs typeface="Arial" panose="020B0604020202020204" pitchFamily="34" charset="0"/>
              </a:rPr>
              <a:t>: 1) The impact of her language development (or delays) on her ability to engage in symbolic play and social interactions. </a:t>
            </a:r>
          </a:p>
          <a:p>
            <a:pPr algn="ctr"/>
            <a:r>
              <a:rPr lang="en-GB" sz="1700" dirty="0">
                <a:solidFill>
                  <a:schemeClr val="bg1"/>
                </a:solidFill>
                <a:latin typeface="Arial" panose="020B0604020202020204" pitchFamily="34" charset="0"/>
                <a:cs typeface="Arial" panose="020B0604020202020204" pitchFamily="34" charset="0"/>
              </a:rPr>
              <a:t>2) The effect of her cognitive patterns (e.g., egocentrism and difficulty with perspective-taking) on her capacity for shared play. The theory's focus on emotional security, trust, and autonomy aids in interpreting these behaviours not as 'misbehaviour' but as indicators of developmental stress in the psychosocial domain.</a:t>
            </a:r>
          </a:p>
          <a:p>
            <a:pPr algn="ctr"/>
            <a:r>
              <a:rPr lang="en-GB" sz="1700" dirty="0">
                <a:solidFill>
                  <a:schemeClr val="bg1"/>
                </a:solidFill>
                <a:latin typeface="Arial" panose="020B0604020202020204" pitchFamily="34" charset="0"/>
                <a:cs typeface="Arial" panose="020B0604020202020204" pitchFamily="34" charset="0"/>
              </a:rPr>
              <a:t>3) How she may derive meaning from her environment, and how her cognitive structures (Schemes) are reorganized (Piaget 1952). However, Piaget's theory has </a:t>
            </a:r>
            <a:r>
              <a:rPr lang="en-GB" sz="1700" b="1" dirty="0">
                <a:solidFill>
                  <a:schemeClr val="bg1"/>
                </a:solidFill>
                <a:latin typeface="Arial" panose="020B0604020202020204" pitchFamily="34" charset="0"/>
                <a:cs typeface="Arial" panose="020B0604020202020204" pitchFamily="34" charset="0"/>
              </a:rPr>
              <a:t>limitations in addressing emotional distress, attachment, and social confidence, which are precisely the challenges Amira is facing</a:t>
            </a:r>
            <a:r>
              <a:rPr lang="en-GB" sz="1700" dirty="0">
                <a:solidFill>
                  <a:schemeClr val="bg1"/>
                </a:solidFill>
                <a:latin typeface="Arial" panose="020B0604020202020204" pitchFamily="34" charset="0"/>
                <a:cs typeface="Arial" panose="020B0604020202020204" pitchFamily="34" charset="0"/>
              </a:rPr>
              <a:t>. </a:t>
            </a:r>
          </a:p>
          <a:p>
            <a:pPr algn="ctr"/>
            <a:r>
              <a:rPr lang="en-GB" sz="1700" dirty="0">
                <a:solidFill>
                  <a:schemeClr val="bg1"/>
                </a:solidFill>
                <a:latin typeface="Arial" panose="020B0604020202020204" pitchFamily="34" charset="0"/>
                <a:cs typeface="Arial" panose="020B0604020202020204" pitchFamily="34" charset="0"/>
              </a:rPr>
              <a:t>Piaget excels in explaining how children learn and perceive but is less effective in clarifying why a child might feel anxious or hesitant socially (McLeod 2024). </a:t>
            </a:r>
          </a:p>
          <a:p>
            <a:pPr algn="ctr"/>
            <a:r>
              <a:rPr lang="en-GB" sz="1700" dirty="0">
                <a:solidFill>
                  <a:schemeClr val="bg1"/>
                </a:solidFill>
                <a:latin typeface="Arial" panose="020B0604020202020204" pitchFamily="34" charset="0"/>
                <a:cs typeface="Arial" panose="020B0604020202020204" pitchFamily="34" charset="0"/>
              </a:rPr>
              <a:t>Therefore, the integration of Erikson and Piaget provides a more comprehensive view: </a:t>
            </a:r>
            <a:r>
              <a:rPr lang="en-GB" sz="1700" b="1" dirty="0">
                <a:solidFill>
                  <a:schemeClr val="bg1"/>
                </a:solidFill>
                <a:latin typeface="Arial" panose="020B0604020202020204" pitchFamily="34" charset="0"/>
                <a:cs typeface="Arial" panose="020B0604020202020204" pitchFamily="34" charset="0"/>
              </a:rPr>
              <a:t>Erikson helps explain the emotional, relational, and social dimensions; Piaget focuses on the cognitive, linguistic, and representational dimensions</a:t>
            </a:r>
            <a:r>
              <a:rPr lang="en-GB" sz="1700" dirty="0">
                <a:solidFill>
                  <a:schemeClr val="bg1"/>
                </a:solidFill>
                <a:latin typeface="Arial" panose="020B0604020202020204" pitchFamily="34" charset="0"/>
                <a:cs typeface="Arial" panose="020B0604020202020204" pitchFamily="34" charset="0"/>
              </a:rPr>
              <a:t>. For Amira, combining both allows practitioners to address 'how she thinks and processes' and 'how she feels and attaches.’ (Psychology Writing 2024) </a:t>
            </a:r>
          </a:p>
          <a:p>
            <a:pPr algn="ctr"/>
            <a:r>
              <a:rPr lang="en-GB" sz="1700" b="1" dirty="0">
                <a:solidFill>
                  <a:schemeClr val="bg1"/>
                </a:solidFill>
                <a:latin typeface="Arial" panose="020B0604020202020204" pitchFamily="34" charset="0"/>
                <a:cs typeface="Arial" panose="020B0604020202020204" pitchFamily="34" charset="0"/>
              </a:rPr>
              <a:t>Given Amira's complexity, a single theory is unlikely to fully capture her situation.</a:t>
            </a:r>
            <a:r>
              <a:rPr lang="en-GB" sz="1700" dirty="0">
                <a:solidFill>
                  <a:schemeClr val="bg1"/>
                </a:solidFill>
                <a:latin typeface="Arial" panose="020B0604020202020204" pitchFamily="34" charset="0"/>
                <a:cs typeface="Arial" panose="020B0604020202020204" pitchFamily="34" charset="0"/>
              </a:rPr>
              <a:t> Critically, while Erikson provides valuable emotional insight, it is less detailed in explaining learning processes. However, Piaget is cognitively precise but emotionally narrow. </a:t>
            </a:r>
            <a:r>
              <a:rPr lang="en-GB" sz="1700" b="1" dirty="0">
                <a:solidFill>
                  <a:schemeClr val="bg1"/>
                </a:solidFill>
                <a:latin typeface="Arial" panose="020B0604020202020204" pitchFamily="34" charset="0"/>
                <a:cs typeface="Arial" panose="020B0604020202020204" pitchFamily="34" charset="0"/>
              </a:rPr>
              <a:t>Utilizing both theories in practice, supported by attachment and social-emotional learning research, offers a balanced, evidence-based approach to support Amira's overall development (Meris 2021).</a:t>
            </a:r>
            <a:endParaRPr lang="en-GB" sz="1700" b="1"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pic>
        <p:nvPicPr>
          <p:cNvPr id="6" name="Picture 5" descr="A person with colorful bubbles above their head&#10;&#10;AI-generated content may be incorrect.">
            <a:extLst>
              <a:ext uri="{FF2B5EF4-FFF2-40B4-BE49-F238E27FC236}">
                <a16:creationId xmlns:a16="http://schemas.microsoft.com/office/drawing/2014/main" id="{4F44D635-D60D-A7CC-A5D0-5E45356D8E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2523" y="27676"/>
            <a:ext cx="1544587" cy="1544587"/>
          </a:xfrm>
          <a:prstGeom prst="rect">
            <a:avLst/>
          </a:prstGeom>
        </p:spPr>
      </p:pic>
    </p:spTree>
    <p:extLst>
      <p:ext uri="{BB962C8B-B14F-4D97-AF65-F5344CB8AC3E}">
        <p14:creationId xmlns:p14="http://schemas.microsoft.com/office/powerpoint/2010/main" val="2804902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2E6804F-430C-6360-6438-6DC3B4FB1CBF}"/>
              </a:ext>
            </a:extLst>
          </p:cNvPr>
          <p:cNvSpPr/>
          <p:nvPr/>
        </p:nvSpPr>
        <p:spPr>
          <a:xfrm>
            <a:off x="567117" y="464458"/>
            <a:ext cx="2813655"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References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948A3C-59A4-1EAA-10EB-024F302F42E6}"/>
              </a:ext>
            </a:extLst>
          </p:cNvPr>
          <p:cNvSpPr txBox="1"/>
          <p:nvPr/>
        </p:nvSpPr>
        <p:spPr>
          <a:xfrm>
            <a:off x="196645" y="1349325"/>
            <a:ext cx="11798709" cy="4616648"/>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Baltes, P.B, Lindenberger, U and Staudinger, U.M, 006. Life span theory in development psychology. In: R.M Lerner and W. Damon, eds. Handbook of child psychology: Volume 1. Theoretical models of human development. 6</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Hoboken, NJ: John Wiley &amp; Sons, pp569-664</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Bee, H and Boyd, D (019) The Developing Child. 13</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London: Pearson Education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Erikson, E.H (1950) Childhood and Society. New York: W W. Norton &amp; Company</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Erikson, E. H (1963) Youth: Change and Challenge. New York: Basic Books</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(2018) Nature vs Nurture in psychology. Simply Psychology. Available at: </a:t>
            </a:r>
            <a:r>
              <a:rPr lang="en-GB" sz="1400" dirty="0">
                <a:solidFill>
                  <a:schemeClr val="bg1"/>
                </a:solidFill>
                <a:latin typeface="Arial" panose="020B0604020202020204" pitchFamily="34" charset="0"/>
                <a:cs typeface="Arial" panose="020B0604020202020204" pitchFamily="34" charset="0"/>
                <a:hlinkClick r:id="rId2"/>
              </a:rPr>
              <a:t>www.simplypsychology.org/naturevsnurture.html</a:t>
            </a:r>
            <a:endParaRPr lang="en-GB" sz="1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(2024). Piaget vs Erikson. [online] Simply Psychology. Available at: https://www.simplypsychology.org/piaget-vs-erikson.html.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Santrock, J.W, 01. Life-span development. 17</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New York: McGraw-Hill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Shaffer, D.R &amp; Kipp, K, 014. Developmental psychology: Childhood and adolescence 9</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Belmont: Wadsworth Cengage Learning</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Piaget, J (195) The Origins of intelligence in Children. New York: International Universities Press</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Piaget J, (1936) The Origins of intelligence in the child (translated 195). London: Routledge &amp; Kegan Paul</a:t>
            </a:r>
          </a:p>
          <a:p>
            <a:endParaRPr lang="en-GB"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32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F0461DA-43AA-A955-FD03-3AB4729BB9B4}"/>
              </a:ext>
            </a:extLst>
          </p:cNvPr>
          <p:cNvSpPr txBox="1"/>
          <p:nvPr/>
        </p:nvSpPr>
        <p:spPr>
          <a:xfrm>
            <a:off x="383458" y="1415846"/>
            <a:ext cx="11400503" cy="5262979"/>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Erikson, E.H (1994) Identify and the Life Xycle. New York: W.W. Norton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Meris (2021). Peds, part 1: Principles - Types of Families, Family Theory, Parenting Styles, Piaget and Erikson. [online] LevelUpRN. Available at: https://leveluprn.com/blogs/pediatric-nursing/1-principles-types-families-family-theory-parenting-styles-piaget-erikson?srsltid=AfmBOoqPvtigd4GhSHAnZSHxI2r6XLJ1iV2HUmMuION4WyEx-95KwRXy [Accessed 12 Oct. 2025].</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(2025). Erik Erikson’s Stages of Psychosocial Development. [online] Simply Psychology. Available at: https://www.simplypsychology.org/Erik-Erikson.html.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Thompson, M.B., Xu, Y., Chen, C.-C. and Rudasill, K. (2024). Empowering and Educating Parents to Implement a Home Intervention: Effects on Preschool Children’s Engagement in Hands-on Constructive Play. Behavioural Sciences, [online] 14(3), p.247. doi:https://doi.org/10.3390/bs14030247.</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National Literacy Trust (2024). 10 reasons why play is important | National Literacy Trust. [online] National Literacy Trust. Available at: https://literacytrust.org.uk/resources/10-reasons-why-play-important/.</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(2024). Nature vs. Nurture Debate in Psychology. [online] Simply Psychology. Available at: https://www.simplypsychology.org/naturevsnurture.html.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Maryville University (2020). Nature vs. Nurture Child Development. [online] Maryville Online. Available at: https://online.maryville.edu/blog/nature-vs-nurture-child-development/.</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Orenstein, G. and Lewis, L. (2022). Erikson’s stages of psychosocial development. [online] National Library of Medicine. Available at: https://www.ncbi.nlm.nih.gov/books/NBK556096/.</a:t>
            </a:r>
          </a:p>
        </p:txBody>
      </p:sp>
      <p:sp>
        <p:nvSpPr>
          <p:cNvPr id="8" name="Rectangle 7">
            <a:extLst>
              <a:ext uri="{FF2B5EF4-FFF2-40B4-BE49-F238E27FC236}">
                <a16:creationId xmlns:a16="http://schemas.microsoft.com/office/drawing/2014/main" id="{61289AB0-FF4E-76F5-4270-78F6EDD4764D}"/>
              </a:ext>
            </a:extLst>
          </p:cNvPr>
          <p:cNvSpPr/>
          <p:nvPr/>
        </p:nvSpPr>
        <p:spPr>
          <a:xfrm>
            <a:off x="567117" y="464458"/>
            <a:ext cx="2813655"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References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3522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8611</TotalTime>
  <Words>2791</Words>
  <Application>Microsoft Office PowerPoint</Application>
  <PresentationFormat>Widescreen</PresentationFormat>
  <Paragraphs>146</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Bookman Old Style</vt:lpstr>
      <vt:lpstr>Rockwell</vt:lpstr>
      <vt:lpstr>Damask</vt:lpstr>
      <vt:lpstr>Name: Mohammed Imran Khan Student No: 2428179 Module: Psychology in health and social care Assignment title: Individual Presentation Module code: lchs4010 Lecturer: Helen parsons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Imran Khan (2428179)</dc:creator>
  <cp:lastModifiedBy>Mohammed Imran Khan (2428179)</cp:lastModifiedBy>
  <cp:revision>10</cp:revision>
  <dcterms:created xsi:type="dcterms:W3CDTF">2025-10-06T20:16:35Z</dcterms:created>
  <dcterms:modified xsi:type="dcterms:W3CDTF">2025-10-12T21:44:12Z</dcterms:modified>
</cp:coreProperties>
</file>