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81" r:id="rId4"/>
    <p:sldId id="279" r:id="rId5"/>
    <p:sldId id="280" r:id="rId6"/>
    <p:sldId id="278" r:id="rId7"/>
    <p:sldId id="259" r:id="rId8"/>
    <p:sldId id="261" r:id="rId9"/>
    <p:sldId id="263" r:id="rId10"/>
    <p:sldId id="267" r:id="rId11"/>
    <p:sldId id="283" r:id="rId12"/>
    <p:sldId id="268" r:id="rId13"/>
    <p:sldId id="286" r:id="rId14"/>
    <p:sldId id="287" r:id="rId15"/>
    <p:sldId id="289" r:id="rId16"/>
    <p:sldId id="285" r:id="rId17"/>
    <p:sldId id="284" r:id="rId18"/>
    <p:sldId id="269" r:id="rId19"/>
    <p:sldId id="271" r:id="rId20"/>
    <p:sldId id="291" r:id="rId21"/>
    <p:sldId id="292" r:id="rId22"/>
    <p:sldId id="293" r:id="rId23"/>
    <p:sldId id="294" r:id="rId24"/>
    <p:sldId id="273" r:id="rId25"/>
    <p:sldId id="274" r:id="rId26"/>
    <p:sldId id="275" r:id="rId27"/>
    <p:sldId id="288" r:id="rId28"/>
    <p:sldId id="277" r:id="rId29"/>
    <p:sldId id="282" r:id="rId30"/>
    <p:sldId id="290"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23/04/2018</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62832089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23/04/2018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1505769620"/>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dirty="0"/>
          </a:p>
        </p:txBody>
      </p:sp>
      <p:sp>
        <p:nvSpPr>
          <p:cNvPr id="4" name="Date Placeholder 3"/>
          <p:cNvSpPr>
            <a:spLocks noGrp="1"/>
          </p:cNvSpPr>
          <p:nvPr>
            <p:ph type="dt" sz="half" idx="10"/>
          </p:nvPr>
        </p:nvSpPr>
        <p:spPr/>
        <p:txBody>
          <a:bodyPr/>
          <a:lstStyle/>
          <a:p>
            <a:fld id="{AAA3B5D9-4C75-4C21-8654-B5654430129E}" type="datetimeFigureOut">
              <a:rPr lang="en-GB" smtClean="0"/>
              <a:pPr/>
              <a:t>23/04/2018</a:t>
            </a:fld>
            <a:endParaRPr lang="en-GB"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302197558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23/04/2018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13615332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23/04/2018</a:t>
            </a:fld>
            <a:endParaRPr lang="en-GB" dirty="0"/>
          </a:p>
        </p:txBody>
      </p:sp>
      <p:sp>
        <p:nvSpPr>
          <p:cNvPr id="8" name="Footer Placeholder 7"/>
          <p:cNvSpPr>
            <a:spLocks noGrp="1"/>
          </p:cNvSpPr>
          <p:nvPr>
            <p:ph type="ftr" sz="quarter" idx="11"/>
          </p:nvPr>
        </p:nvSpPr>
        <p:spPr>
          <a:xfrm>
            <a:off x="304800" y="6409944"/>
            <a:ext cx="3581400" cy="365760"/>
          </a:xfrm>
        </p:spPr>
        <p:txBody>
          <a:bodyPr/>
          <a:lstStyle/>
          <a:p>
            <a:endParaRPr lang="en-GB"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2895109357"/>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23/04/2018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658531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23/04/2018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dirty="0"/>
          </a:p>
        </p:txBody>
      </p:sp>
    </p:spTree>
    <p:extLst>
      <p:ext uri="{BB962C8B-B14F-4D97-AF65-F5344CB8AC3E}">
        <p14:creationId xmlns:p14="http://schemas.microsoft.com/office/powerpoint/2010/main" val="2016084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23/04/2018</a:t>
            </a:fld>
            <a:endParaRPr lang="en-GB" dirty="0"/>
          </a:p>
        </p:txBody>
      </p:sp>
      <p:sp>
        <p:nvSpPr>
          <p:cNvPr id="6" name="Footer Placeholder 5"/>
          <p:cNvSpPr>
            <a:spLocks noGrp="1"/>
          </p:cNvSpPr>
          <p:nvPr>
            <p:ph type="ftr" sz="quarter" idx="11"/>
          </p:nvPr>
        </p:nvSpPr>
        <p:spPr>
          <a:xfrm>
            <a:off x="301752" y="6410848"/>
            <a:ext cx="3383280" cy="365760"/>
          </a:xfrm>
        </p:spPr>
        <p:txBody>
          <a:bodyPr/>
          <a:lstStyle/>
          <a:p>
            <a:endParaRPr lang="en-GB" dirty="0"/>
          </a:p>
        </p:txBody>
      </p:sp>
    </p:spTree>
    <p:extLst>
      <p:ext uri="{BB962C8B-B14F-4D97-AF65-F5344CB8AC3E}">
        <p14:creationId xmlns:p14="http://schemas.microsoft.com/office/powerpoint/2010/main" val="46925132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23/04/2018</a:t>
            </a:fld>
            <a:endParaRPr lang="en-GB" dirty="0"/>
          </a:p>
        </p:txBody>
      </p:sp>
      <p:sp>
        <p:nvSpPr>
          <p:cNvPr id="6" name="Footer Placeholder 5"/>
          <p:cNvSpPr>
            <a:spLocks noGrp="1"/>
          </p:cNvSpPr>
          <p:nvPr>
            <p:ph type="ftr" sz="quarter" idx="11"/>
          </p:nvPr>
        </p:nvSpPr>
        <p:spPr>
          <a:xfrm>
            <a:off x="301752" y="6410848"/>
            <a:ext cx="3584448" cy="365760"/>
          </a:xfrm>
        </p:spPr>
        <p:txBody>
          <a:bodyPr/>
          <a:lstStyle/>
          <a:p>
            <a:endParaRPr lang="en-GB" dirty="0"/>
          </a:p>
        </p:txBody>
      </p:sp>
    </p:spTree>
    <p:extLst>
      <p:ext uri="{BB962C8B-B14F-4D97-AF65-F5344CB8AC3E}">
        <p14:creationId xmlns:p14="http://schemas.microsoft.com/office/powerpoint/2010/main" val="3740980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23/04/2018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3762049872"/>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23/04/2018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274906638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23/04/2018</a:t>
            </a:fld>
            <a:endParaRPr lang="en-GB"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10577871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5536" y="2819400"/>
            <a:ext cx="8352928" cy="2193776"/>
          </a:xfrm>
        </p:spPr>
        <p:txBody>
          <a:bodyPr/>
          <a:lstStyle/>
          <a:p>
            <a:r>
              <a:rPr lang="en-GB" dirty="0" smtClean="0"/>
              <a:t>CLCS5010</a:t>
            </a:r>
          </a:p>
          <a:p>
            <a:endParaRPr lang="en-GB" dirty="0" smtClean="0"/>
          </a:p>
          <a:p>
            <a:r>
              <a:rPr lang="en-GB" dirty="0" smtClean="0"/>
              <a:t>Nero’s Legacy</a:t>
            </a:r>
            <a:endParaRPr lang="en-GB" dirty="0"/>
          </a:p>
        </p:txBody>
      </p:sp>
      <p:sp>
        <p:nvSpPr>
          <p:cNvPr id="2" name="Title 1"/>
          <p:cNvSpPr>
            <a:spLocks noGrp="1"/>
          </p:cNvSpPr>
          <p:nvPr>
            <p:ph type="ctrTitle"/>
          </p:nvPr>
        </p:nvSpPr>
        <p:spPr/>
        <p:txBody>
          <a:bodyPr>
            <a:normAutofit/>
          </a:bodyPr>
          <a:lstStyle/>
          <a:p>
            <a:r>
              <a:rPr lang="en-GB" dirty="0"/>
              <a:t>Literature and Culture in the Reign of Nero</a:t>
            </a:r>
          </a:p>
        </p:txBody>
      </p:sp>
      <p:pic>
        <p:nvPicPr>
          <p:cNvPr id="5" name="Picture 4"/>
          <p:cNvPicPr>
            <a:picLocks noChangeAspect="1"/>
          </p:cNvPicPr>
          <p:nvPr/>
        </p:nvPicPr>
        <p:blipFill>
          <a:blip r:embed="rId2"/>
          <a:stretch>
            <a:fillRect/>
          </a:stretch>
        </p:blipFill>
        <p:spPr>
          <a:xfrm>
            <a:off x="3203847" y="3910806"/>
            <a:ext cx="2820127" cy="2398514"/>
          </a:xfrm>
          <a:prstGeom prst="rect">
            <a:avLst/>
          </a:prstGeom>
        </p:spPr>
      </p:pic>
      <p:pic>
        <p:nvPicPr>
          <p:cNvPr id="6" name="Picture 5"/>
          <p:cNvPicPr>
            <a:picLocks noChangeAspect="1"/>
          </p:cNvPicPr>
          <p:nvPr/>
        </p:nvPicPr>
        <p:blipFill>
          <a:blip r:embed="rId3"/>
          <a:stretch>
            <a:fillRect/>
          </a:stretch>
        </p:blipFill>
        <p:spPr>
          <a:xfrm>
            <a:off x="492199" y="3903930"/>
            <a:ext cx="2235410" cy="2405390"/>
          </a:xfrm>
          <a:prstGeom prst="rect">
            <a:avLst/>
          </a:prstGeom>
        </p:spPr>
      </p:pic>
      <p:pic>
        <p:nvPicPr>
          <p:cNvPr id="7" name="Picture 6"/>
          <p:cNvPicPr>
            <a:picLocks noChangeAspect="1"/>
          </p:cNvPicPr>
          <p:nvPr/>
        </p:nvPicPr>
        <p:blipFill>
          <a:blip r:embed="rId4"/>
          <a:stretch>
            <a:fillRect/>
          </a:stretch>
        </p:blipFill>
        <p:spPr>
          <a:xfrm>
            <a:off x="6500212" y="3910806"/>
            <a:ext cx="1720147" cy="2398514"/>
          </a:xfrm>
          <a:prstGeom prst="rect">
            <a:avLst/>
          </a:prstGeom>
        </p:spPr>
      </p:pic>
    </p:spTree>
    <p:extLst>
      <p:ext uri="{BB962C8B-B14F-4D97-AF65-F5344CB8AC3E}">
        <p14:creationId xmlns:p14="http://schemas.microsoft.com/office/powerpoint/2010/main" val="10042885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784976" cy="6247864"/>
          </a:xfrm>
          <a:prstGeom prst="rect">
            <a:avLst/>
          </a:prstGeom>
        </p:spPr>
        <p:txBody>
          <a:bodyPr wrap="square">
            <a:spAutoFit/>
          </a:bodyPr>
          <a:lstStyle/>
          <a:p>
            <a:r>
              <a:rPr lang="en-GB" sz="2600" dirty="0"/>
              <a:t>“…for there have been a great many who have composed the history of Nero; some of which have departed from the truth of facts out of favour, as having received benefits from him; while others, out of hatred to him, and the great ill-will which they bare him, have so impudently raved against him with their lies, that they justly deserve to be condemned. Nor do I wonder at such as have told lies of Nero, since they have not in their writings preserved the truth of history as to those facts that were earlier than his time, even when the actors could have no way incurred their hatred, since those writers lived a long time after them.” – </a:t>
            </a:r>
            <a:r>
              <a:rPr lang="en-GB" sz="2600" b="1" dirty="0"/>
              <a:t>Josephus </a:t>
            </a:r>
            <a:r>
              <a:rPr lang="en-GB" sz="2600" b="1" i="1" dirty="0"/>
              <a:t>Jewish Antiquities</a:t>
            </a:r>
            <a:r>
              <a:rPr lang="en-GB" sz="2600" b="1" dirty="0"/>
              <a:t> 20.8.3. </a:t>
            </a:r>
            <a:endParaRPr lang="en-GB" sz="2600" b="1" dirty="0" smtClean="0"/>
          </a:p>
          <a:p>
            <a:endParaRPr lang="en-GB" sz="1000" b="1" dirty="0" smtClean="0"/>
          </a:p>
          <a:p>
            <a:r>
              <a:rPr lang="en-GB" sz="2600" b="1" dirty="0" smtClean="0"/>
              <a:t>“</a:t>
            </a:r>
            <a:r>
              <a:rPr lang="en-GB" sz="2600" dirty="0" smtClean="0"/>
              <a:t>Even now his subjects wish he were still alive, and most men believe that he is…” – </a:t>
            </a:r>
            <a:r>
              <a:rPr lang="en-GB" sz="2600" b="1" dirty="0" err="1" smtClean="0"/>
              <a:t>Dio</a:t>
            </a:r>
            <a:r>
              <a:rPr lang="en-GB" sz="2600" b="1" dirty="0" smtClean="0"/>
              <a:t> Chrysostom </a:t>
            </a:r>
            <a:r>
              <a:rPr lang="en-GB" sz="2600" b="1" i="1" dirty="0" smtClean="0"/>
              <a:t>Orations </a:t>
            </a:r>
            <a:r>
              <a:rPr lang="en-GB" sz="2600" b="1" dirty="0" smtClean="0"/>
              <a:t>21.10.</a:t>
            </a:r>
            <a:endParaRPr lang="en-GB" sz="2600"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Year of the Four Emperors</a:t>
            </a:r>
            <a:endParaRPr lang="en-GB" dirty="0"/>
          </a:p>
        </p:txBody>
      </p:sp>
      <p:sp>
        <p:nvSpPr>
          <p:cNvPr id="3" name="Content Placeholder 2"/>
          <p:cNvSpPr>
            <a:spLocks noGrp="1"/>
          </p:cNvSpPr>
          <p:nvPr>
            <p:ph sz="quarter" idx="1"/>
          </p:nvPr>
        </p:nvSpPr>
        <p:spPr/>
        <p:txBody>
          <a:bodyPr>
            <a:normAutofit/>
          </a:bodyPr>
          <a:lstStyle/>
          <a:p>
            <a:r>
              <a:rPr lang="en-GB" sz="2400" dirty="0" smtClean="0"/>
              <a:t>The period from the death of Nero (9</a:t>
            </a:r>
            <a:r>
              <a:rPr lang="en-GB" sz="2400" baseline="30000" dirty="0" smtClean="0"/>
              <a:t>th</a:t>
            </a:r>
            <a:r>
              <a:rPr lang="en-GB" sz="2400" dirty="0" smtClean="0"/>
              <a:t> June AD 68) till the final victory of the supporter of Vespasian (21</a:t>
            </a:r>
            <a:r>
              <a:rPr lang="en-GB" sz="2400" baseline="30000" dirty="0" smtClean="0"/>
              <a:t>st</a:t>
            </a:r>
            <a:r>
              <a:rPr lang="en-GB" sz="2400" dirty="0" smtClean="0"/>
              <a:t> December AD 69) bloody results of competition for Imperial power.</a:t>
            </a:r>
            <a:endParaRPr lang="en-GB" sz="2400"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2780928"/>
            <a:ext cx="8496944" cy="35316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89325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Otho</a:t>
            </a:r>
            <a:r>
              <a:rPr lang="en-GB" dirty="0" smtClean="0"/>
              <a:t> and Nero</a:t>
            </a:r>
            <a:endParaRPr lang="en-GB" dirty="0"/>
          </a:p>
        </p:txBody>
      </p:sp>
      <p:sp>
        <p:nvSpPr>
          <p:cNvPr id="3" name="Content Placeholder 2"/>
          <p:cNvSpPr>
            <a:spLocks noGrp="1"/>
          </p:cNvSpPr>
          <p:nvPr>
            <p:ph sz="quarter" idx="1"/>
          </p:nvPr>
        </p:nvSpPr>
        <p:spPr>
          <a:xfrm>
            <a:off x="251520" y="1527048"/>
            <a:ext cx="8712968" cy="5142312"/>
          </a:xfrm>
        </p:spPr>
        <p:txBody>
          <a:bodyPr>
            <a:normAutofit fontScale="92500"/>
          </a:bodyPr>
          <a:lstStyle/>
          <a:p>
            <a:r>
              <a:rPr lang="en-GB" dirty="0" err="1" smtClean="0"/>
              <a:t>Otho</a:t>
            </a:r>
            <a:r>
              <a:rPr lang="en-GB" dirty="0" smtClean="0"/>
              <a:t> becomes emperor after assassinating Galba on 15</a:t>
            </a:r>
            <a:r>
              <a:rPr lang="en-GB" baseline="30000" dirty="0" smtClean="0"/>
              <a:t>th</a:t>
            </a:r>
            <a:r>
              <a:rPr lang="en-GB" dirty="0" smtClean="0"/>
              <a:t> January AD 69.</a:t>
            </a:r>
          </a:p>
          <a:p>
            <a:pPr marL="0" indent="0">
              <a:buNone/>
            </a:pPr>
            <a:endParaRPr lang="en-GB" sz="1300" dirty="0" smtClean="0"/>
          </a:p>
          <a:p>
            <a:pPr marL="0" indent="0">
              <a:buNone/>
            </a:pPr>
            <a:r>
              <a:rPr lang="en-GB" dirty="0" smtClean="0"/>
              <a:t>“…</a:t>
            </a:r>
            <a:r>
              <a:rPr lang="en-GB" dirty="0"/>
              <a:t>he proceeded to the palace, where he received excessive congratulations and flattery from all present, making no protest when the crowd called him </a:t>
            </a:r>
            <a:r>
              <a:rPr lang="en-GB" dirty="0" smtClean="0"/>
              <a:t>“Nero”; </a:t>
            </a:r>
            <a:r>
              <a:rPr lang="en-GB" dirty="0"/>
              <a:t>indeed, some historians record that he even added the cognomen Nero to some of his first official documents and letters to provincial governors. He certainly replaced some of </a:t>
            </a:r>
            <a:r>
              <a:rPr lang="en-GB" dirty="0" smtClean="0"/>
              <a:t>Nero’s </a:t>
            </a:r>
            <a:r>
              <a:rPr lang="en-GB" dirty="0"/>
              <a:t>busts and statues, and reinstated some of his procurators and freedmen; in addition, his first act as emperor was to make a grant of 50 million sesterces for the completion of the Golden House.” – </a:t>
            </a:r>
            <a:r>
              <a:rPr lang="en-GB" b="1" dirty="0"/>
              <a:t>Suetonius </a:t>
            </a:r>
            <a:r>
              <a:rPr lang="en-GB" b="1" i="1" dirty="0" err="1"/>
              <a:t>Otho</a:t>
            </a:r>
            <a:r>
              <a:rPr lang="en-GB" b="1" i="1" dirty="0"/>
              <a:t> </a:t>
            </a:r>
            <a:r>
              <a:rPr lang="en-GB" b="1" dirty="0"/>
              <a:t>7</a:t>
            </a:r>
            <a:r>
              <a:rPr lang="en-GB" dirty="0"/>
              <a:t>. </a:t>
            </a:r>
          </a:p>
        </p:txBody>
      </p:sp>
    </p:spTree>
    <p:extLst>
      <p:ext uri="{BB962C8B-B14F-4D97-AF65-F5344CB8AC3E}">
        <p14:creationId xmlns:p14="http://schemas.microsoft.com/office/powerpoint/2010/main" val="1927760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Vitellius</a:t>
            </a:r>
            <a:r>
              <a:rPr lang="en-GB" dirty="0" smtClean="0"/>
              <a:t> and Nero</a:t>
            </a:r>
            <a:endParaRPr lang="en-GB" dirty="0"/>
          </a:p>
        </p:txBody>
      </p:sp>
      <p:sp>
        <p:nvSpPr>
          <p:cNvPr id="3" name="Content Placeholder 2"/>
          <p:cNvSpPr>
            <a:spLocks noGrp="1"/>
          </p:cNvSpPr>
          <p:nvPr>
            <p:ph sz="quarter" idx="1"/>
          </p:nvPr>
        </p:nvSpPr>
        <p:spPr>
          <a:xfrm>
            <a:off x="179512" y="1628800"/>
            <a:ext cx="8784976" cy="4896544"/>
          </a:xfrm>
        </p:spPr>
        <p:txBody>
          <a:bodyPr>
            <a:normAutofit fontScale="92500" lnSpcReduction="10000"/>
          </a:bodyPr>
          <a:lstStyle/>
          <a:p>
            <a:r>
              <a:rPr lang="en-GB" dirty="0" smtClean="0"/>
              <a:t>Becomes emperor shortly after defeating </a:t>
            </a:r>
            <a:r>
              <a:rPr lang="en-GB" dirty="0" err="1" smtClean="0"/>
              <a:t>Otho</a:t>
            </a:r>
            <a:r>
              <a:rPr lang="en-GB" dirty="0" smtClean="0"/>
              <a:t> at </a:t>
            </a:r>
            <a:r>
              <a:rPr lang="en-GB" dirty="0" err="1"/>
              <a:t>Bedriacum</a:t>
            </a:r>
            <a:r>
              <a:rPr lang="en-GB" dirty="0"/>
              <a:t> (northern Italy) on April 14th AD 69, </a:t>
            </a:r>
            <a:r>
              <a:rPr lang="en-GB" dirty="0" smtClean="0"/>
              <a:t>the latter </a:t>
            </a:r>
            <a:r>
              <a:rPr lang="en-GB" dirty="0" err="1" smtClean="0"/>
              <a:t>commint</a:t>
            </a:r>
            <a:r>
              <a:rPr lang="en-GB" dirty="0" smtClean="0"/>
              <a:t> suicide on </a:t>
            </a:r>
            <a:r>
              <a:rPr lang="en-GB" dirty="0"/>
              <a:t>the </a:t>
            </a:r>
            <a:r>
              <a:rPr lang="en-GB" dirty="0" smtClean="0"/>
              <a:t>16th. </a:t>
            </a:r>
            <a:endParaRPr lang="en-GB" dirty="0"/>
          </a:p>
          <a:p>
            <a:pPr marL="0" indent="0">
              <a:buNone/>
            </a:pPr>
            <a:endParaRPr lang="en-GB" sz="1300" dirty="0"/>
          </a:p>
          <a:p>
            <a:pPr marL="0" indent="0">
              <a:buNone/>
            </a:pPr>
            <a:r>
              <a:rPr lang="en-GB" dirty="0" smtClean="0"/>
              <a:t>“</a:t>
            </a:r>
            <a:r>
              <a:rPr lang="en-GB" dirty="0"/>
              <a:t>Paying less and less attention to all laws, human and divine, </a:t>
            </a:r>
            <a:r>
              <a:rPr lang="en-GB" dirty="0" err="1"/>
              <a:t>Vitellius</a:t>
            </a:r>
            <a:r>
              <a:rPr lang="en-GB" dirty="0"/>
              <a:t> next assumed the office of </a:t>
            </a:r>
            <a:r>
              <a:rPr lang="en-GB" dirty="0" err="1"/>
              <a:t>Pontifex</a:t>
            </a:r>
            <a:r>
              <a:rPr lang="en-GB" dirty="0"/>
              <a:t> Maximus… On the same occasion he announced his appointments for ten years ahead, and elected himself consul for life… [he made] commemorative offerings to Nero in the middle of the Campus </a:t>
            </a:r>
            <a:r>
              <a:rPr lang="en-GB" dirty="0" err="1"/>
              <a:t>Martius</a:t>
            </a:r>
            <a:r>
              <a:rPr lang="en-GB" dirty="0"/>
              <a:t>, amid a crowd of public priests… [</a:t>
            </a:r>
            <a:r>
              <a:rPr lang="en-GB" dirty="0" err="1"/>
              <a:t>Vitellius</a:t>
            </a:r>
            <a:r>
              <a:rPr lang="en-GB" dirty="0"/>
              <a:t> commands a popular flute player to] play </a:t>
            </a:r>
            <a:r>
              <a:rPr lang="en-GB" dirty="0" smtClean="0"/>
              <a:t>“something </a:t>
            </a:r>
            <a:r>
              <a:rPr lang="en-GB" dirty="0"/>
              <a:t>of the </a:t>
            </a:r>
            <a:r>
              <a:rPr lang="en-GB" dirty="0" smtClean="0"/>
              <a:t>Master’s”; </a:t>
            </a:r>
            <a:r>
              <a:rPr lang="en-GB" dirty="0"/>
              <a:t>when the player started on one of </a:t>
            </a:r>
            <a:r>
              <a:rPr lang="en-GB" dirty="0" smtClean="0"/>
              <a:t>Nero’s </a:t>
            </a:r>
            <a:r>
              <a:rPr lang="en-GB" dirty="0"/>
              <a:t>solos, </a:t>
            </a:r>
            <a:r>
              <a:rPr lang="en-GB" dirty="0" err="1"/>
              <a:t>Vitellius</a:t>
            </a:r>
            <a:r>
              <a:rPr lang="en-GB" dirty="0"/>
              <a:t> jumped up delightedly and lead the applause.” – </a:t>
            </a:r>
            <a:r>
              <a:rPr lang="en-GB" b="1" dirty="0"/>
              <a:t>Suetonius </a:t>
            </a:r>
            <a:r>
              <a:rPr lang="en-GB" b="1" i="1" dirty="0" err="1"/>
              <a:t>Vitellius</a:t>
            </a:r>
            <a:r>
              <a:rPr lang="en-GB" b="1" i="1" dirty="0"/>
              <a:t> </a:t>
            </a:r>
            <a:r>
              <a:rPr lang="en-GB" b="1" dirty="0"/>
              <a:t>11</a:t>
            </a:r>
            <a:r>
              <a:rPr lang="en-GB" dirty="0"/>
              <a:t>. </a:t>
            </a:r>
          </a:p>
        </p:txBody>
      </p:sp>
    </p:spTree>
    <p:extLst>
      <p:ext uri="{BB962C8B-B14F-4D97-AF65-F5344CB8AC3E}">
        <p14:creationId xmlns:p14="http://schemas.microsoft.com/office/powerpoint/2010/main" val="4034185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395536" y="1556792"/>
            <a:ext cx="8424936" cy="3600400"/>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5600" b="1" dirty="0" smtClean="0">
                <a:solidFill>
                  <a:prstClr val="black"/>
                </a:solidFill>
              </a:rPr>
              <a:t>Nero in Antiquity </a:t>
            </a:r>
            <a:endParaRPr lang="en-GB" sz="56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22917735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88640"/>
            <a:ext cx="8640960" cy="6699659"/>
          </a:xfrm>
          <a:prstGeom prst="rect">
            <a:avLst/>
          </a:prstGeom>
        </p:spPr>
        <p:txBody>
          <a:bodyPr wrap="square">
            <a:spAutoFit/>
          </a:bodyPr>
          <a:lstStyle/>
          <a:p>
            <a:r>
              <a:rPr lang="en-GB" sz="3000" dirty="0"/>
              <a:t>“…The </a:t>
            </a:r>
            <a:r>
              <a:rPr lang="en-GB" sz="3000" dirty="0" err="1"/>
              <a:t>Flavii</a:t>
            </a:r>
            <a:r>
              <a:rPr lang="en-GB" sz="3000" dirty="0"/>
              <a:t>, admittedly an obscure family, none of whose members had ever enjoyed high office, at last brought stable government to the empire… Titus Flavius Petro, a citizen of </a:t>
            </a:r>
            <a:r>
              <a:rPr lang="en-GB" sz="3000" dirty="0" err="1"/>
              <a:t>Reate</a:t>
            </a:r>
            <a:r>
              <a:rPr lang="en-GB" sz="3000" dirty="0"/>
              <a:t>, who fought for Pompey in the civil war as a centurion or perhaps a reservist… secured an honourable discharge and took up debt collecting… his son </a:t>
            </a:r>
            <a:r>
              <a:rPr lang="en-GB" sz="3000" dirty="0" err="1"/>
              <a:t>Sabinus</a:t>
            </a:r>
            <a:r>
              <a:rPr lang="en-GB" sz="3000" dirty="0"/>
              <a:t>… became a customs supervisor in Asia, where several cities honoured him with statues inscribed </a:t>
            </a:r>
            <a:r>
              <a:rPr lang="en-GB" sz="3000" dirty="0" smtClean="0"/>
              <a:t>“To </a:t>
            </a:r>
            <a:r>
              <a:rPr lang="en-GB" sz="3000" dirty="0"/>
              <a:t>an Honest Customs </a:t>
            </a:r>
            <a:r>
              <a:rPr lang="en-GB" sz="3000" dirty="0" smtClean="0"/>
              <a:t>Officer”. </a:t>
            </a:r>
            <a:r>
              <a:rPr lang="en-GB" sz="3000" dirty="0"/>
              <a:t>He later turned banker among the </a:t>
            </a:r>
            <a:r>
              <a:rPr lang="en-GB" sz="3000" dirty="0" err="1"/>
              <a:t>Helvetii</a:t>
            </a:r>
            <a:r>
              <a:rPr lang="en-GB" sz="3000" dirty="0"/>
              <a:t>, and there died leaving a wife, </a:t>
            </a:r>
            <a:r>
              <a:rPr lang="en-GB" sz="3000" dirty="0" err="1"/>
              <a:t>Vespasia</a:t>
            </a:r>
            <a:r>
              <a:rPr lang="en-GB" sz="3000" dirty="0"/>
              <a:t> </a:t>
            </a:r>
            <a:r>
              <a:rPr lang="en-GB" sz="3000" dirty="0" err="1"/>
              <a:t>Polla</a:t>
            </a:r>
            <a:r>
              <a:rPr lang="en-GB" sz="3000" dirty="0"/>
              <a:t>, and two sons, </a:t>
            </a:r>
            <a:r>
              <a:rPr lang="en-GB" sz="3000" dirty="0" err="1"/>
              <a:t>Sabinus</a:t>
            </a:r>
            <a:r>
              <a:rPr lang="en-GB" sz="3000" dirty="0"/>
              <a:t> and Vespasian…” – </a:t>
            </a:r>
            <a:r>
              <a:rPr lang="en-GB" sz="3000" b="1" dirty="0"/>
              <a:t>Suetonius </a:t>
            </a:r>
            <a:r>
              <a:rPr lang="en-GB" sz="3000" b="1" i="1" dirty="0" err="1" smtClean="0"/>
              <a:t>Divus</a:t>
            </a:r>
            <a:r>
              <a:rPr lang="en-GB" sz="3000" b="1" i="1" dirty="0" smtClean="0"/>
              <a:t> Vespasian </a:t>
            </a:r>
            <a:r>
              <a:rPr lang="en-GB" sz="3000" b="1" dirty="0"/>
              <a:t>1. </a:t>
            </a:r>
            <a:endParaRPr lang="en-GB" sz="3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Hostile Traditions</a:t>
            </a:r>
          </a:p>
        </p:txBody>
      </p:sp>
      <p:sp>
        <p:nvSpPr>
          <p:cNvPr id="3" name="Content Placeholder 2"/>
          <p:cNvSpPr>
            <a:spLocks noGrp="1"/>
          </p:cNvSpPr>
          <p:nvPr>
            <p:ph sz="quarter" idx="1"/>
          </p:nvPr>
        </p:nvSpPr>
        <p:spPr>
          <a:xfrm>
            <a:off x="179512" y="1527048"/>
            <a:ext cx="8784976" cy="5330952"/>
          </a:xfrm>
        </p:spPr>
        <p:txBody>
          <a:bodyPr>
            <a:normAutofit fontScale="92500" lnSpcReduction="20000"/>
          </a:bodyPr>
          <a:lstStyle/>
          <a:p>
            <a:r>
              <a:rPr lang="en-GB" dirty="0" smtClean="0"/>
              <a:t>Flavian era writers </a:t>
            </a:r>
            <a:r>
              <a:rPr lang="en-GB" dirty="0" err="1" smtClean="0"/>
              <a:t>Cluvius</a:t>
            </a:r>
            <a:r>
              <a:rPr lang="en-GB" dirty="0" smtClean="0"/>
              <a:t> Rufus, Pliny the Elder, and </a:t>
            </a:r>
            <a:r>
              <a:rPr lang="en-GB" dirty="0" err="1" smtClean="0"/>
              <a:t>Fabius</a:t>
            </a:r>
            <a:r>
              <a:rPr lang="en-GB" dirty="0" smtClean="0"/>
              <a:t> </a:t>
            </a:r>
            <a:r>
              <a:rPr lang="en-GB" dirty="0" err="1" smtClean="0"/>
              <a:t>Rusticus</a:t>
            </a:r>
            <a:r>
              <a:rPr lang="en-GB" dirty="0" smtClean="0"/>
              <a:t>. </a:t>
            </a:r>
          </a:p>
          <a:p>
            <a:endParaRPr lang="en-GB" sz="500" dirty="0"/>
          </a:p>
          <a:p>
            <a:r>
              <a:rPr lang="en-GB" dirty="0"/>
              <a:t>Hostility expressed in Flavian period poetic and literary works – notably Statius, Martial and the tragedy know as the Octavia</a:t>
            </a:r>
            <a:r>
              <a:rPr lang="en-GB" dirty="0" smtClean="0"/>
              <a:t>.</a:t>
            </a:r>
          </a:p>
          <a:p>
            <a:pPr lvl="1"/>
            <a:r>
              <a:rPr lang="en-GB" dirty="0"/>
              <a:t>“…you visit Tartarus and hear far away the whipping of the guilty and behold Nero pale at the sight of his mother's torch…” – Statius </a:t>
            </a:r>
            <a:r>
              <a:rPr lang="en-GB" i="1" dirty="0" err="1"/>
              <a:t>Silvae</a:t>
            </a:r>
            <a:r>
              <a:rPr lang="en-GB" dirty="0"/>
              <a:t> 2.7. </a:t>
            </a:r>
          </a:p>
          <a:p>
            <a:pPr lvl="1"/>
            <a:endParaRPr lang="en-GB" sz="500" dirty="0"/>
          </a:p>
          <a:p>
            <a:r>
              <a:rPr lang="en-GB" dirty="0"/>
              <a:t>Stoic hostility – banishment of Lucius Annaeus </a:t>
            </a:r>
            <a:r>
              <a:rPr lang="en-GB" dirty="0" err="1"/>
              <a:t>Cornutus</a:t>
            </a:r>
            <a:r>
              <a:rPr lang="en-GB" dirty="0"/>
              <a:t> and Gaius </a:t>
            </a:r>
            <a:r>
              <a:rPr lang="en-GB" dirty="0" err="1"/>
              <a:t>Musonius</a:t>
            </a:r>
            <a:r>
              <a:rPr lang="en-GB" dirty="0"/>
              <a:t> Rufus. </a:t>
            </a:r>
          </a:p>
          <a:p>
            <a:endParaRPr lang="en-GB" sz="500" dirty="0"/>
          </a:p>
          <a:p>
            <a:r>
              <a:rPr lang="en-GB" dirty="0"/>
              <a:t>Christian hostility – the martyrdoms of St Peter and St Paul.  </a:t>
            </a:r>
          </a:p>
          <a:p>
            <a:pPr lvl="1"/>
            <a:r>
              <a:rPr lang="en-GB" dirty="0"/>
              <a:t>“But we ought not to believe those who… fancy that Nero is to appear in future as the forerunner of the devil, when he shall come to lay waste the earth and overthrow mankind.” - </a:t>
            </a:r>
            <a:r>
              <a:rPr lang="en-GB" dirty="0" err="1"/>
              <a:t>Lactantius</a:t>
            </a:r>
            <a:r>
              <a:rPr lang="en-GB" dirty="0"/>
              <a:t> </a:t>
            </a:r>
            <a:r>
              <a:rPr lang="en-GB" i="1" dirty="0"/>
              <a:t>Of the Manner in which the Persecuted Died</a:t>
            </a:r>
            <a:r>
              <a:rPr lang="en-GB" dirty="0"/>
              <a:t> 2.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856984" cy="6186309"/>
          </a:xfrm>
          <a:prstGeom prst="rect">
            <a:avLst/>
          </a:prstGeom>
        </p:spPr>
        <p:txBody>
          <a:bodyPr wrap="square">
            <a:spAutoFit/>
          </a:bodyPr>
          <a:lstStyle/>
          <a:p>
            <a:r>
              <a:rPr lang="en-GB" sz="2200" dirty="0"/>
              <a:t>“Oh! the excessive slowness in the spirit of my troops, and oh! what anger rages within me, suffering as I have done from the order of such dreadful crimes! Why has not the very life-blood of the citizens been made to extinguish the torches which have been kindled against me for my destruction? Why does Rome, assuming such a funeral aspect, not wade in the blood coming from the slaughter of such a populace? Oh you Rome! that has ever produced men like them! but it would be a trivial thing for them to be punished only with that death that is the admitted revenge fated for such deeds. No! this impious crime of the populace deserves more than that! But she, Octavia, for whom the fury of the citizens has subjected me to all this, and who has always been as a sister and wife to me, but whom I have had every reason to suspect, she shall at last be made to give up her life to me as the cost of that just anger, which she has always excited in my bosom, and she shall douse that anger with her blood! Very soon, the houses of the citizens shall fall a prey to the conflagrations which I will set going! Fire, utter ruin, shall weigh down this hateful mob, extreme privations, bitter starvation with weeping and sorrow! – </a:t>
            </a:r>
            <a:r>
              <a:rPr lang="en-GB" sz="2200" b="1" i="1" dirty="0"/>
              <a:t>Octavia </a:t>
            </a:r>
            <a:r>
              <a:rPr lang="en-GB" sz="2200" b="1" dirty="0"/>
              <a:t>5.820-27. </a:t>
            </a:r>
            <a:endParaRPr lang="en-GB" sz="2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395536" y="1196752"/>
            <a:ext cx="8424936" cy="3960440"/>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5600" b="1" dirty="0" smtClean="0">
                <a:solidFill>
                  <a:prstClr val="black"/>
                </a:solidFill>
              </a:rPr>
              <a:t>Nero in the </a:t>
            </a:r>
          </a:p>
          <a:p>
            <a:pPr marL="274320" indent="-274320" algn="ctr">
              <a:spcBef>
                <a:spcPct val="20000"/>
              </a:spcBef>
              <a:buClr>
                <a:srgbClr val="D16349"/>
              </a:buClr>
              <a:buSzPct val="85000"/>
              <a:defRPr/>
            </a:pPr>
            <a:r>
              <a:rPr lang="en-GB" sz="5600" b="1" dirty="0" smtClean="0">
                <a:solidFill>
                  <a:prstClr val="black"/>
                </a:solidFill>
              </a:rPr>
              <a:t>Post-Classical World </a:t>
            </a:r>
            <a:endParaRPr lang="en-GB" sz="56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Stock Figure of a Tyrant</a:t>
            </a:r>
            <a:endParaRPr lang="en-GB" dirty="0"/>
          </a:p>
        </p:txBody>
      </p:sp>
      <p:sp>
        <p:nvSpPr>
          <p:cNvPr id="3" name="Content Placeholder 2"/>
          <p:cNvSpPr>
            <a:spLocks noGrp="1"/>
          </p:cNvSpPr>
          <p:nvPr>
            <p:ph sz="quarter" idx="1"/>
          </p:nvPr>
        </p:nvSpPr>
        <p:spPr>
          <a:xfrm>
            <a:off x="301752" y="1527048"/>
            <a:ext cx="8503920" cy="5070304"/>
          </a:xfrm>
        </p:spPr>
        <p:txBody>
          <a:bodyPr>
            <a:normAutofit lnSpcReduction="10000"/>
          </a:bodyPr>
          <a:lstStyle/>
          <a:p>
            <a:r>
              <a:rPr lang="en-GB" dirty="0" smtClean="0"/>
              <a:t>Nero seen as the embodiment of cruelty, insolence, arrogance, capriciousness, lust, impiety, greed and violence.</a:t>
            </a:r>
          </a:p>
          <a:p>
            <a:endParaRPr lang="en-GB" sz="1000" dirty="0"/>
          </a:p>
          <a:p>
            <a:r>
              <a:rPr lang="en-GB" b="1" dirty="0" smtClean="0"/>
              <a:t>Crimes</a:t>
            </a:r>
            <a:r>
              <a:rPr lang="en-GB" dirty="0" smtClean="0"/>
              <a:t> – Seneca’s suicide, death of </a:t>
            </a:r>
            <a:r>
              <a:rPr lang="en-GB" dirty="0" err="1" smtClean="0"/>
              <a:t>Poppaea</a:t>
            </a:r>
            <a:r>
              <a:rPr lang="en-GB" dirty="0" smtClean="0"/>
              <a:t>, murder of his mother, his own suicide.</a:t>
            </a:r>
          </a:p>
          <a:p>
            <a:endParaRPr lang="en-GB" sz="1000" b="1" dirty="0"/>
          </a:p>
          <a:p>
            <a:r>
              <a:rPr lang="en-GB" b="1" dirty="0" smtClean="0"/>
              <a:t>Pregnant Nero </a:t>
            </a:r>
            <a:r>
              <a:rPr lang="en-GB" dirty="0" smtClean="0"/>
              <a:t>– belly swollen from anal sex (John, Bishop of </a:t>
            </a:r>
            <a:r>
              <a:rPr lang="en-GB" dirty="0" err="1" smtClean="0"/>
              <a:t>Nikiu</a:t>
            </a:r>
            <a:r>
              <a:rPr lang="en-GB" dirty="0" smtClean="0"/>
              <a:t> </a:t>
            </a:r>
            <a:r>
              <a:rPr lang="en-GB" i="1" dirty="0" smtClean="0"/>
              <a:t>Chronicle </a:t>
            </a:r>
            <a:r>
              <a:rPr lang="en-GB" dirty="0" smtClean="0"/>
              <a:t>7</a:t>
            </a:r>
            <a:r>
              <a:rPr lang="en-GB" baseline="30000" dirty="0" smtClean="0"/>
              <a:t>th</a:t>
            </a:r>
            <a:r>
              <a:rPr lang="en-GB" dirty="0" smtClean="0"/>
              <a:t> C) - giving birth to a frog from his mouth (</a:t>
            </a:r>
            <a:r>
              <a:rPr lang="en-GB" i="1" dirty="0" smtClean="0"/>
              <a:t>Die </a:t>
            </a:r>
            <a:r>
              <a:rPr lang="en-GB" i="1" dirty="0" err="1" smtClean="0"/>
              <a:t>Kaiserchronik</a:t>
            </a:r>
            <a:r>
              <a:rPr lang="en-GB" i="1" dirty="0" smtClean="0"/>
              <a:t> </a:t>
            </a:r>
            <a:r>
              <a:rPr lang="en-GB" dirty="0" smtClean="0"/>
              <a:t>13</a:t>
            </a:r>
            <a:r>
              <a:rPr lang="en-GB" baseline="30000" dirty="0" smtClean="0"/>
              <a:t>th</a:t>
            </a:r>
            <a:r>
              <a:rPr lang="en-GB" dirty="0" smtClean="0"/>
              <a:t> C).</a:t>
            </a:r>
          </a:p>
          <a:p>
            <a:endParaRPr lang="en-GB" sz="1000" dirty="0"/>
          </a:p>
          <a:p>
            <a:r>
              <a:rPr lang="en-GB" b="1" dirty="0" smtClean="0"/>
              <a:t>Dissection </a:t>
            </a:r>
            <a:r>
              <a:rPr lang="en-GB" dirty="0" smtClean="0"/>
              <a:t>– Nero is accused of dissecting his mothers womb after her death (Gottfried von </a:t>
            </a:r>
            <a:r>
              <a:rPr lang="en-GB" dirty="0" err="1" smtClean="0"/>
              <a:t>Vitirbo</a:t>
            </a:r>
            <a:r>
              <a:rPr lang="en-GB" dirty="0" smtClean="0"/>
              <a:t> </a:t>
            </a:r>
            <a:r>
              <a:rPr lang="en-GB" i="1" dirty="0" smtClean="0"/>
              <a:t>Speculum </a:t>
            </a:r>
            <a:r>
              <a:rPr lang="en-GB" dirty="0" smtClean="0"/>
              <a:t>12</a:t>
            </a:r>
            <a:r>
              <a:rPr lang="en-GB" baseline="30000" dirty="0" smtClean="0"/>
              <a:t>th</a:t>
            </a:r>
            <a:r>
              <a:rPr lang="en-GB" dirty="0" smtClean="0"/>
              <a:t> C).</a:t>
            </a:r>
            <a:endParaRPr lang="en-GB" b="1" dirty="0"/>
          </a:p>
        </p:txBody>
      </p:sp>
    </p:spTree>
    <p:extLst>
      <p:ext uri="{BB962C8B-B14F-4D97-AF65-F5344CB8AC3E}">
        <p14:creationId xmlns:p14="http://schemas.microsoft.com/office/powerpoint/2010/main" val="15587114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and Shakespeare</a:t>
            </a:r>
            <a:endParaRPr lang="en-GB" dirty="0"/>
          </a:p>
        </p:txBody>
      </p:sp>
      <p:sp>
        <p:nvSpPr>
          <p:cNvPr id="3" name="Content Placeholder 2"/>
          <p:cNvSpPr>
            <a:spLocks noGrp="1"/>
          </p:cNvSpPr>
          <p:nvPr>
            <p:ph sz="quarter" idx="1"/>
          </p:nvPr>
        </p:nvSpPr>
        <p:spPr>
          <a:xfrm>
            <a:off x="301752" y="1527048"/>
            <a:ext cx="8503920" cy="4998296"/>
          </a:xfrm>
        </p:spPr>
        <p:txBody>
          <a:bodyPr>
            <a:normAutofit/>
          </a:bodyPr>
          <a:lstStyle/>
          <a:p>
            <a:pPr marL="0">
              <a:buNone/>
            </a:pPr>
            <a:r>
              <a:rPr lang="en-GB" dirty="0" smtClean="0"/>
              <a:t>“</a:t>
            </a:r>
            <a:r>
              <a:rPr lang="en-GB" dirty="0" err="1" smtClean="0"/>
              <a:t>Tis</a:t>
            </a:r>
            <a:r>
              <a:rPr lang="en-GB" dirty="0" smtClean="0"/>
              <a:t> now the very witching time of night, When churchyards yawn and hell itself breathes out Contagion to this world: now could I drink hot blood, And do such bitter business as the day Would quake to look on. Soft! now to my mother. O heart, lose not thy nature; let not ever The soul of Nero enter this firm bosom: Let me be cruel, not unnatural: I will speak daggers to her, but use none; My tongue and soul in this be hypocrites; How in my words </a:t>
            </a:r>
            <a:r>
              <a:rPr lang="en-GB" dirty="0" err="1" smtClean="0"/>
              <a:t>soever</a:t>
            </a:r>
            <a:r>
              <a:rPr lang="en-GB" dirty="0" smtClean="0"/>
              <a:t> she be </a:t>
            </a:r>
            <a:r>
              <a:rPr lang="en-GB" dirty="0" err="1" smtClean="0"/>
              <a:t>shent</a:t>
            </a:r>
            <a:r>
              <a:rPr lang="en-GB" dirty="0" smtClean="0"/>
              <a:t>, To give them seals never, my soul, consent!” – </a:t>
            </a:r>
            <a:r>
              <a:rPr lang="en-GB" b="1" i="1" dirty="0" smtClean="0"/>
              <a:t>Hamlet </a:t>
            </a:r>
            <a:r>
              <a:rPr lang="en-GB" b="1" dirty="0" smtClean="0"/>
              <a:t>3.2.379-90.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in Politics</a:t>
            </a:r>
            <a:endParaRPr lang="en-GB" dirty="0"/>
          </a:p>
        </p:txBody>
      </p:sp>
      <p:sp>
        <p:nvSpPr>
          <p:cNvPr id="3" name="Content Placeholder 2"/>
          <p:cNvSpPr>
            <a:spLocks noGrp="1"/>
          </p:cNvSpPr>
          <p:nvPr>
            <p:ph sz="quarter" idx="1"/>
          </p:nvPr>
        </p:nvSpPr>
        <p:spPr>
          <a:xfrm>
            <a:off x="179512" y="1556792"/>
            <a:ext cx="8784976" cy="5301208"/>
          </a:xfrm>
        </p:spPr>
        <p:txBody>
          <a:bodyPr>
            <a:normAutofit fontScale="77500" lnSpcReduction="20000"/>
          </a:bodyPr>
          <a:lstStyle/>
          <a:p>
            <a:r>
              <a:rPr lang="en-GB" dirty="0" smtClean="0"/>
              <a:t>Reformists comparing the Pope to Nero (Luther, Thomas </a:t>
            </a:r>
            <a:r>
              <a:rPr lang="en-GB" dirty="0" err="1" smtClean="0"/>
              <a:t>Münzter</a:t>
            </a:r>
            <a:r>
              <a:rPr lang="en-GB" dirty="0" smtClean="0"/>
              <a:t>). </a:t>
            </a:r>
          </a:p>
          <a:p>
            <a:endParaRPr lang="en-GB" sz="600" dirty="0"/>
          </a:p>
          <a:p>
            <a:r>
              <a:rPr lang="en-GB" dirty="0" smtClean="0"/>
              <a:t>German princes as “Moab, </a:t>
            </a:r>
            <a:r>
              <a:rPr lang="en-GB" dirty="0" err="1" smtClean="0"/>
              <a:t>Agag</a:t>
            </a:r>
            <a:r>
              <a:rPr lang="en-GB" dirty="0" smtClean="0"/>
              <a:t>, Ahab and Nero” ([Andreas </a:t>
            </a:r>
            <a:r>
              <a:rPr lang="en-GB" dirty="0" err="1" smtClean="0"/>
              <a:t>Karstadt</a:t>
            </a:r>
            <a:r>
              <a:rPr lang="en-GB" dirty="0" smtClean="0"/>
              <a:t>?] </a:t>
            </a:r>
            <a:r>
              <a:rPr lang="en-GB" i="1" dirty="0" smtClean="0"/>
              <a:t>To the Assembly of the Peasantry</a:t>
            </a:r>
            <a:r>
              <a:rPr lang="en-GB" dirty="0" smtClean="0"/>
              <a:t>).</a:t>
            </a:r>
          </a:p>
          <a:p>
            <a:endParaRPr lang="en-GB" sz="600" dirty="0" smtClean="0"/>
          </a:p>
          <a:p>
            <a:r>
              <a:rPr lang="en-GB" dirty="0" smtClean="0"/>
              <a:t>Henry IV deposing Gregory VII, replacing with Clement III.</a:t>
            </a:r>
          </a:p>
          <a:p>
            <a:endParaRPr lang="en-GB" sz="600" dirty="0" smtClean="0"/>
          </a:p>
          <a:p>
            <a:pPr marL="0" indent="0">
              <a:buNone/>
            </a:pPr>
            <a:endParaRPr lang="en-GB" sz="600" dirty="0"/>
          </a:p>
          <a:p>
            <a:pPr marL="0" indent="0">
              <a:buNone/>
            </a:pPr>
            <a:r>
              <a:rPr lang="en-GB" dirty="0" smtClean="0"/>
              <a:t>“Let </a:t>
            </a:r>
            <a:r>
              <a:rPr lang="en-GB" dirty="0"/>
              <a:t>he who has become a Prince in a Republic also consider how much more praise those Emperors merited who, after Rome became an Empire, lived under the laws (and) as good Princes, than those who lived an in a contrary manner; and he will also see that it was not necessary for the praetorian soldiers or the multitudes of the legions to defend Titus, </a:t>
            </a:r>
            <a:r>
              <a:rPr lang="en-GB" dirty="0" err="1"/>
              <a:t>Nerva</a:t>
            </a:r>
            <a:r>
              <a:rPr lang="en-GB" dirty="0"/>
              <a:t>, </a:t>
            </a:r>
            <a:r>
              <a:rPr lang="en-GB" dirty="0" smtClean="0"/>
              <a:t>Trajan</a:t>
            </a:r>
            <a:r>
              <a:rPr lang="en-GB" dirty="0"/>
              <a:t>, Hadrian, Antoninus, and Marcus (Aurelius), because their customs, the good will of the people, and the love of the Senate would defend them. He will also see that the Eastern and Western armies were not sufficient to save Caligula, Nero, </a:t>
            </a:r>
            <a:r>
              <a:rPr lang="en-GB" dirty="0" err="1"/>
              <a:t>Vitellius</a:t>
            </a:r>
            <a:r>
              <a:rPr lang="en-GB" dirty="0"/>
              <a:t>, and so many other wicked emperors, from those enemies which their bad customs and evil lives had raised up against them</a:t>
            </a:r>
            <a:r>
              <a:rPr lang="en-GB" dirty="0" smtClean="0"/>
              <a:t>.” – </a:t>
            </a:r>
            <a:r>
              <a:rPr lang="en-GB" b="1" dirty="0" err="1" smtClean="0"/>
              <a:t>Niccolo</a:t>
            </a:r>
            <a:r>
              <a:rPr lang="en-GB" b="1" dirty="0" smtClean="0"/>
              <a:t> Machiavelli </a:t>
            </a:r>
            <a:r>
              <a:rPr lang="en-GB" b="1" i="1" dirty="0" smtClean="0"/>
              <a:t>Discourses on the First Ten Books of Livy </a:t>
            </a:r>
            <a:r>
              <a:rPr lang="en-GB" b="1" dirty="0" smtClean="0"/>
              <a:t>1.10</a:t>
            </a:r>
            <a:r>
              <a:rPr lang="en-GB" dirty="0" smtClean="0"/>
              <a:t>.</a:t>
            </a:r>
            <a:endParaRPr lang="en-GB" dirty="0"/>
          </a:p>
        </p:txBody>
      </p:sp>
    </p:spTree>
    <p:extLst>
      <p:ext uri="{BB962C8B-B14F-4D97-AF65-F5344CB8AC3E}">
        <p14:creationId xmlns:p14="http://schemas.microsoft.com/office/powerpoint/2010/main" val="28514905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Jerome </a:t>
            </a:r>
            <a:r>
              <a:rPr lang="en-GB" dirty="0" err="1" smtClean="0"/>
              <a:t>Cardono</a:t>
            </a:r>
            <a:r>
              <a:rPr lang="en-GB" dirty="0" smtClean="0"/>
              <a:t> </a:t>
            </a:r>
            <a:r>
              <a:rPr lang="en-GB" i="1" dirty="0" smtClean="0"/>
              <a:t>Encomium </a:t>
            </a:r>
            <a:r>
              <a:rPr lang="en-GB" i="1" dirty="0" err="1" smtClean="0"/>
              <a:t>Neronis</a:t>
            </a:r>
            <a:endParaRPr lang="en-GB" dirty="0"/>
          </a:p>
        </p:txBody>
      </p:sp>
      <p:sp>
        <p:nvSpPr>
          <p:cNvPr id="3" name="Content Placeholder 2"/>
          <p:cNvSpPr>
            <a:spLocks noGrp="1"/>
          </p:cNvSpPr>
          <p:nvPr>
            <p:ph sz="quarter" idx="1"/>
          </p:nvPr>
        </p:nvSpPr>
        <p:spPr>
          <a:xfrm>
            <a:off x="179512" y="1527048"/>
            <a:ext cx="8784976" cy="5214320"/>
          </a:xfrm>
        </p:spPr>
        <p:txBody>
          <a:bodyPr>
            <a:normAutofit/>
          </a:bodyPr>
          <a:lstStyle/>
          <a:p>
            <a:r>
              <a:rPr lang="en-GB" sz="3000" dirty="0" smtClean="0"/>
              <a:t>Sixteenth century work praising Nero as a benign ruler who looked after the interests of the common man against the power of the Senate – subtle attack on Spanish hegemony over Milan.</a:t>
            </a:r>
          </a:p>
          <a:p>
            <a:pPr lvl="1"/>
            <a:r>
              <a:rPr lang="en-GB" sz="2600" dirty="0" smtClean="0"/>
              <a:t>Peace with Parthia</a:t>
            </a:r>
          </a:p>
          <a:p>
            <a:pPr lvl="1"/>
            <a:r>
              <a:rPr lang="en-GB" sz="2600" dirty="0" smtClean="0"/>
              <a:t>Abolishment of indirect taxes</a:t>
            </a:r>
          </a:p>
          <a:p>
            <a:pPr lvl="1"/>
            <a:r>
              <a:rPr lang="en-GB" sz="2600" dirty="0" smtClean="0"/>
              <a:t>Limiting the oppressive </a:t>
            </a:r>
            <a:r>
              <a:rPr lang="en-GB" sz="2600" i="1" dirty="0" err="1" smtClean="0"/>
              <a:t>publicani</a:t>
            </a:r>
            <a:endParaRPr lang="en-GB" sz="2600" i="1" dirty="0" smtClean="0"/>
          </a:p>
          <a:p>
            <a:pPr lvl="1"/>
            <a:r>
              <a:rPr lang="en-GB" sz="2600" dirty="0" smtClean="0"/>
              <a:t>A hero of the people and champion of justice</a:t>
            </a:r>
          </a:p>
          <a:p>
            <a:pPr lvl="1"/>
            <a:r>
              <a:rPr lang="en-GB" sz="2600" dirty="0" smtClean="0"/>
              <a:t>Tacitus and Suetonius as propagandist writers.  </a:t>
            </a:r>
          </a:p>
          <a:p>
            <a:pPr lvl="1"/>
            <a:endParaRPr lang="en-GB" sz="500" dirty="0"/>
          </a:p>
          <a:p>
            <a:r>
              <a:rPr lang="en-GB" sz="3100" dirty="0" smtClean="0"/>
              <a:t>His works opens with the line </a:t>
            </a:r>
            <a:r>
              <a:rPr lang="en-GB" sz="3100" i="1" dirty="0" smtClean="0"/>
              <a:t>sine </a:t>
            </a:r>
            <a:r>
              <a:rPr lang="en-GB" sz="3100" i="1" dirty="0" err="1" smtClean="0"/>
              <a:t>ira</a:t>
            </a:r>
            <a:r>
              <a:rPr lang="en-GB" sz="3100" i="1" dirty="0" smtClean="0"/>
              <a:t> et studio</a:t>
            </a:r>
            <a:r>
              <a:rPr lang="en-GB" sz="3100" dirty="0" smtClean="0"/>
              <a:t>.</a:t>
            </a:r>
            <a:endParaRPr lang="en-GB" sz="3100" dirty="0"/>
          </a:p>
        </p:txBody>
      </p:sp>
    </p:spTree>
    <p:extLst>
      <p:ext uri="{BB962C8B-B14F-4D97-AF65-F5344CB8AC3E}">
        <p14:creationId xmlns:p14="http://schemas.microsoft.com/office/powerpoint/2010/main" val="40356521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28600"/>
            <a:ext cx="8784976" cy="758952"/>
          </a:xfrm>
        </p:spPr>
        <p:txBody>
          <a:bodyPr>
            <a:noAutofit/>
          </a:bodyPr>
          <a:lstStyle/>
          <a:p>
            <a:r>
              <a:rPr lang="en-GB" sz="2400" dirty="0" smtClean="0"/>
              <a:t>Voltaire on the Classical Representation of the Julio-Claudians</a:t>
            </a:r>
            <a:endParaRPr lang="en-GB" sz="2400" dirty="0"/>
          </a:p>
        </p:txBody>
      </p:sp>
      <p:sp>
        <p:nvSpPr>
          <p:cNvPr id="3" name="Content Placeholder 2"/>
          <p:cNvSpPr>
            <a:spLocks noGrp="1"/>
          </p:cNvSpPr>
          <p:nvPr>
            <p:ph sz="quarter" idx="1"/>
          </p:nvPr>
        </p:nvSpPr>
        <p:spPr>
          <a:xfrm>
            <a:off x="179512" y="1412776"/>
            <a:ext cx="8784976" cy="5445224"/>
          </a:xfrm>
        </p:spPr>
        <p:txBody>
          <a:bodyPr>
            <a:normAutofit fontScale="92500" lnSpcReduction="10000"/>
          </a:bodyPr>
          <a:lstStyle/>
          <a:p>
            <a:r>
              <a:rPr lang="en-GB" dirty="0" smtClean="0"/>
              <a:t>See the purpose of history to enlighten and edify the reader.</a:t>
            </a:r>
          </a:p>
          <a:p>
            <a:endParaRPr lang="en-GB" sz="500" dirty="0" smtClean="0"/>
          </a:p>
          <a:p>
            <a:r>
              <a:rPr lang="en-GB" dirty="0" smtClean="0"/>
              <a:t>Castigating the historians who pick over the carcasses of downfallen figures.</a:t>
            </a:r>
          </a:p>
          <a:p>
            <a:endParaRPr lang="en-GB" sz="500" dirty="0"/>
          </a:p>
          <a:p>
            <a:r>
              <a:rPr lang="en-GB" dirty="0" smtClean="0"/>
              <a:t>Philosophical notion of a timeless human nature – expresses doubts about the more extreme elements of representation (the abominable and extravagant).</a:t>
            </a:r>
          </a:p>
          <a:p>
            <a:endParaRPr lang="en-GB" sz="500" dirty="0"/>
          </a:p>
          <a:p>
            <a:pPr marL="0" indent="0">
              <a:buNone/>
            </a:pPr>
            <a:r>
              <a:rPr lang="en-GB" dirty="0" smtClean="0"/>
              <a:t>“Every time I read the abominable history of Nero and his mother Agrippina, I am tempted to disbelieve it entirely… these horrors have been greatly exaggerated.”</a:t>
            </a:r>
          </a:p>
          <a:p>
            <a:pPr marL="0" indent="0">
              <a:buNone/>
            </a:pPr>
            <a:endParaRPr lang="en-GB" sz="500" dirty="0"/>
          </a:p>
          <a:p>
            <a:r>
              <a:rPr lang="en-GB" dirty="0" smtClean="0"/>
              <a:t>By contrast see Denis Diderot’s representation of Nero in the </a:t>
            </a:r>
            <a:r>
              <a:rPr lang="en-GB" i="1" dirty="0" smtClean="0"/>
              <a:t>ECN </a:t>
            </a:r>
            <a:r>
              <a:rPr lang="en-GB" dirty="0" smtClean="0"/>
              <a:t>– parallel between his relationships with Catherine and Seneca’s with Nero. </a:t>
            </a:r>
            <a:endParaRPr lang="en-GB" dirty="0"/>
          </a:p>
        </p:txBody>
      </p:sp>
    </p:spTree>
    <p:extLst>
      <p:ext uri="{BB962C8B-B14F-4D97-AF65-F5344CB8AC3E}">
        <p14:creationId xmlns:p14="http://schemas.microsoft.com/office/powerpoint/2010/main" val="17346498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fr-FR" dirty="0"/>
              <a:t>Napoléon</a:t>
            </a:r>
            <a:r>
              <a:rPr lang="en-GB" dirty="0" smtClean="0"/>
              <a:t> on Nero</a:t>
            </a:r>
            <a:endParaRPr lang="en-GB" dirty="0"/>
          </a:p>
        </p:txBody>
      </p:sp>
      <p:sp>
        <p:nvSpPr>
          <p:cNvPr id="3" name="Content Placeholder 2"/>
          <p:cNvSpPr>
            <a:spLocks noGrp="1"/>
          </p:cNvSpPr>
          <p:nvPr>
            <p:ph sz="quarter" idx="1"/>
          </p:nvPr>
        </p:nvSpPr>
        <p:spPr>
          <a:xfrm>
            <a:off x="251520" y="1700808"/>
            <a:ext cx="8712968" cy="4896544"/>
          </a:xfrm>
        </p:spPr>
        <p:txBody>
          <a:bodyPr>
            <a:noAutofit/>
          </a:bodyPr>
          <a:lstStyle/>
          <a:p>
            <a:pPr marL="0">
              <a:buNone/>
            </a:pPr>
            <a:r>
              <a:rPr lang="fr-FR" sz="3600" dirty="0" smtClean="0"/>
              <a:t>« Le peuple aime </a:t>
            </a:r>
            <a:r>
              <a:rPr lang="fr-FR" sz="3600" dirty="0" err="1" smtClean="0"/>
              <a:t>Neron</a:t>
            </a:r>
            <a:r>
              <a:rPr lang="fr-FR" sz="3600" dirty="0" smtClean="0"/>
              <a:t>. </a:t>
            </a:r>
            <a:r>
              <a:rPr lang="fr-FR" sz="3600" dirty="0" err="1" smtClean="0"/>
              <a:t>Neron</a:t>
            </a:r>
            <a:r>
              <a:rPr lang="fr-FR" sz="3600" dirty="0" smtClean="0"/>
              <a:t> lui inspire attachement et respect. Il y a une cause a cela. Tacite ne la fait pas connaitre. Qu'il opprime les grands et ne </a:t>
            </a:r>
            <a:r>
              <a:rPr lang="fr-FR" sz="3600" dirty="0" err="1" smtClean="0"/>
              <a:t>pese</a:t>
            </a:r>
            <a:r>
              <a:rPr lang="fr-FR" sz="3600" dirty="0" smtClean="0"/>
              <a:t> jamais sur les petits, on entrevoit une raison de ce sentiment populaire. » - </a:t>
            </a:r>
            <a:r>
              <a:rPr lang="en-GB" sz="3600" dirty="0" smtClean="0"/>
              <a:t>General Bertrand’s report of a conversation with Napoléon on St. Helena.</a:t>
            </a:r>
            <a:endParaRPr lang="en-GB" sz="3600" dirty="0"/>
          </a:p>
        </p:txBody>
      </p:sp>
    </p:spTree>
    <p:extLst>
      <p:ext uri="{BB962C8B-B14F-4D97-AF65-F5344CB8AC3E}">
        <p14:creationId xmlns:p14="http://schemas.microsoft.com/office/powerpoint/2010/main" val="17209070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395536" y="1484784"/>
            <a:ext cx="8424936" cy="3672408"/>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5600" b="1" dirty="0" smtClean="0">
                <a:solidFill>
                  <a:prstClr val="black"/>
                </a:solidFill>
              </a:rPr>
              <a:t>Nero in the Arts </a:t>
            </a:r>
            <a:endParaRPr lang="en-GB" sz="56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103451098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Britannicus</a:t>
            </a:r>
            <a:endParaRPr lang="en-GB" i="1" dirty="0"/>
          </a:p>
        </p:txBody>
      </p:sp>
      <p:sp>
        <p:nvSpPr>
          <p:cNvPr id="3" name="Content Placeholder 2"/>
          <p:cNvSpPr>
            <a:spLocks noGrp="1"/>
          </p:cNvSpPr>
          <p:nvPr>
            <p:ph sz="quarter" idx="1"/>
          </p:nvPr>
        </p:nvSpPr>
        <p:spPr>
          <a:xfrm>
            <a:off x="301752" y="1527048"/>
            <a:ext cx="3910208" cy="4572000"/>
          </a:xfrm>
        </p:spPr>
        <p:txBody>
          <a:bodyPr/>
          <a:lstStyle/>
          <a:p>
            <a:r>
              <a:rPr lang="en-GB" sz="3200" dirty="0" smtClean="0"/>
              <a:t>A tragedy written by Jean Racine in 1669, centres around Nero’s usurpation of the succession and his desire for Britannicus’ fiancé </a:t>
            </a:r>
            <a:r>
              <a:rPr lang="en-GB" sz="3200" dirty="0" err="1" smtClean="0"/>
              <a:t>Junia</a:t>
            </a:r>
            <a:r>
              <a:rPr lang="en-GB" sz="3200" dirty="0" smtClean="0"/>
              <a:t>. </a:t>
            </a:r>
          </a:p>
          <a:p>
            <a:endParaRPr lang="en-GB" dirty="0"/>
          </a:p>
        </p:txBody>
      </p:sp>
      <p:pic>
        <p:nvPicPr>
          <p:cNvPr id="1026" name="Picture 2"/>
          <p:cNvPicPr>
            <a:picLocks noChangeAspect="1" noChangeArrowheads="1"/>
          </p:cNvPicPr>
          <p:nvPr/>
        </p:nvPicPr>
        <p:blipFill>
          <a:blip r:embed="rId2" cstate="print"/>
          <a:srcRect/>
          <a:stretch>
            <a:fillRect/>
          </a:stretch>
        </p:blipFill>
        <p:spPr bwMode="auto">
          <a:xfrm>
            <a:off x="4564800" y="1700808"/>
            <a:ext cx="4248472" cy="4571975"/>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in Opera</a:t>
            </a:r>
            <a:endParaRPr lang="en-GB" dirty="0"/>
          </a:p>
        </p:txBody>
      </p:sp>
      <p:sp>
        <p:nvSpPr>
          <p:cNvPr id="3" name="Content Placeholder 2"/>
          <p:cNvSpPr>
            <a:spLocks noGrp="1"/>
          </p:cNvSpPr>
          <p:nvPr>
            <p:ph sz="quarter" idx="1"/>
          </p:nvPr>
        </p:nvSpPr>
        <p:spPr>
          <a:xfrm>
            <a:off x="179512" y="1527048"/>
            <a:ext cx="8784976" cy="1685928"/>
          </a:xfrm>
        </p:spPr>
        <p:txBody>
          <a:bodyPr/>
          <a:lstStyle/>
          <a:p>
            <a:r>
              <a:rPr lang="en-GB" dirty="0" err="1" smtClean="0"/>
              <a:t>Arrigo</a:t>
            </a:r>
            <a:r>
              <a:rPr lang="en-GB" dirty="0" smtClean="0"/>
              <a:t> Boito (1842-1918) composed the Italian opera </a:t>
            </a:r>
            <a:r>
              <a:rPr lang="en-GB" i="1" dirty="0" err="1" smtClean="0"/>
              <a:t>Nerone</a:t>
            </a:r>
            <a:r>
              <a:rPr lang="en-GB" i="1" dirty="0" smtClean="0"/>
              <a:t> </a:t>
            </a:r>
            <a:r>
              <a:rPr lang="en-GB" dirty="0" smtClean="0"/>
              <a:t>forming four acts, though he dies before its completion. </a:t>
            </a:r>
          </a:p>
          <a:p>
            <a:endParaRPr lang="en-GB" dirty="0" smtClean="0"/>
          </a:p>
        </p:txBody>
      </p:sp>
      <p:pic>
        <p:nvPicPr>
          <p:cNvPr id="2050" name="Picture 2"/>
          <p:cNvPicPr>
            <a:picLocks noChangeAspect="1" noChangeArrowheads="1"/>
          </p:cNvPicPr>
          <p:nvPr/>
        </p:nvPicPr>
        <p:blipFill>
          <a:blip r:embed="rId2" cstate="print"/>
          <a:srcRect/>
          <a:stretch>
            <a:fillRect/>
          </a:stretch>
        </p:blipFill>
        <p:spPr bwMode="auto">
          <a:xfrm>
            <a:off x="4716016" y="2564904"/>
            <a:ext cx="3962400" cy="3744416"/>
          </a:xfrm>
          <a:prstGeom prst="rect">
            <a:avLst/>
          </a:prstGeom>
          <a:noFill/>
          <a:ln w="9525">
            <a:noFill/>
            <a:miter lim="800000"/>
            <a:headEnd/>
            <a:tailEnd/>
          </a:ln>
        </p:spPr>
      </p:pic>
      <p:sp>
        <p:nvSpPr>
          <p:cNvPr id="5" name="Rectangle 4"/>
          <p:cNvSpPr/>
          <p:nvPr/>
        </p:nvSpPr>
        <p:spPr>
          <a:xfrm>
            <a:off x="251520" y="3068960"/>
            <a:ext cx="4248472" cy="3277820"/>
          </a:xfrm>
          <a:prstGeom prst="rect">
            <a:avLst/>
          </a:prstGeom>
        </p:spPr>
        <p:txBody>
          <a:bodyPr wrap="square">
            <a:spAutoFit/>
          </a:bodyPr>
          <a:lstStyle/>
          <a:p>
            <a:pPr>
              <a:buFont typeface="Arial" pitchFamily="34" charset="0"/>
              <a:buChar char="•"/>
            </a:pPr>
            <a:r>
              <a:rPr lang="en-GB" sz="2700" dirty="0" smtClean="0">
                <a:solidFill>
                  <a:srgbClr val="C00000"/>
                </a:solidFill>
              </a:rPr>
              <a:t>  </a:t>
            </a:r>
            <a:r>
              <a:rPr lang="en-GB" sz="2700" dirty="0" smtClean="0"/>
              <a:t>Subsequently completed by Arturo Toscanini and performed in 1924.</a:t>
            </a:r>
          </a:p>
          <a:p>
            <a:pPr>
              <a:buFont typeface="Arial" pitchFamily="34" charset="0"/>
              <a:buChar char="•"/>
            </a:pPr>
            <a:endParaRPr lang="en-GB" sz="2700" dirty="0" smtClean="0">
              <a:solidFill>
                <a:srgbClr val="C00000"/>
              </a:solidFill>
            </a:endParaRPr>
          </a:p>
          <a:p>
            <a:pPr>
              <a:buFont typeface="Arial" pitchFamily="34" charset="0"/>
              <a:buChar char="•"/>
            </a:pPr>
            <a:r>
              <a:rPr lang="en-GB" sz="2700" dirty="0" smtClean="0">
                <a:solidFill>
                  <a:srgbClr val="C00000"/>
                </a:solidFill>
              </a:rPr>
              <a:t> </a:t>
            </a:r>
            <a:r>
              <a:rPr lang="en-GB" sz="2700" dirty="0" smtClean="0"/>
              <a:t>Character </a:t>
            </a:r>
            <a:r>
              <a:rPr lang="en-GB" sz="2700" dirty="0" err="1" smtClean="0"/>
              <a:t>Asteria</a:t>
            </a:r>
            <a:r>
              <a:rPr lang="en-GB" sz="2700" dirty="0" smtClean="0"/>
              <a:t> – torn between love of Nero and her Christian faith.</a:t>
            </a:r>
            <a:endParaRPr lang="en-GB" sz="2700" dirty="0" smtClean="0">
              <a:solidFill>
                <a:srgbClr val="C00000"/>
              </a:solidFill>
            </a:endParaRP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on the Silver Screen</a:t>
            </a:r>
            <a:endParaRPr lang="en-GB" dirty="0"/>
          </a:p>
        </p:txBody>
      </p:sp>
      <p:sp>
        <p:nvSpPr>
          <p:cNvPr id="4" name="Content Placeholder 3"/>
          <p:cNvSpPr>
            <a:spLocks noGrp="1"/>
          </p:cNvSpPr>
          <p:nvPr>
            <p:ph sz="half" idx="1"/>
          </p:nvPr>
        </p:nvSpPr>
        <p:spPr>
          <a:xfrm>
            <a:off x="179512" y="1484784"/>
            <a:ext cx="4392488" cy="5184576"/>
          </a:xfrm>
        </p:spPr>
        <p:txBody>
          <a:bodyPr>
            <a:normAutofit fontScale="85000" lnSpcReduction="10000"/>
          </a:bodyPr>
          <a:lstStyle/>
          <a:p>
            <a:r>
              <a:rPr lang="en-GB" dirty="0" smtClean="0"/>
              <a:t>Nero appears in some of the earliest Cinema:</a:t>
            </a:r>
          </a:p>
          <a:p>
            <a:pPr lvl="1"/>
            <a:r>
              <a:rPr lang="en-GB" i="1" dirty="0" err="1" smtClean="0"/>
              <a:t>Néron</a:t>
            </a:r>
            <a:r>
              <a:rPr lang="en-GB" i="1" dirty="0" smtClean="0"/>
              <a:t> </a:t>
            </a:r>
            <a:r>
              <a:rPr lang="en-GB" i="1" dirty="0" err="1" smtClean="0"/>
              <a:t>essayant</a:t>
            </a:r>
            <a:r>
              <a:rPr lang="en-GB" i="1" dirty="0" smtClean="0"/>
              <a:t> des poisons sur des </a:t>
            </a:r>
            <a:r>
              <a:rPr lang="en-GB" i="1" dirty="0" err="1" smtClean="0"/>
              <a:t>esclaves</a:t>
            </a:r>
            <a:r>
              <a:rPr lang="en-GB" i="1" dirty="0" smtClean="0"/>
              <a:t> </a:t>
            </a:r>
            <a:r>
              <a:rPr lang="en-GB" dirty="0" smtClean="0"/>
              <a:t>– </a:t>
            </a:r>
            <a:r>
              <a:rPr lang="en-GB" i="1" dirty="0" smtClean="0"/>
              <a:t>Nero Trying out Poisons on Slaves</a:t>
            </a:r>
            <a:r>
              <a:rPr lang="en-GB" dirty="0" smtClean="0"/>
              <a:t>.</a:t>
            </a:r>
          </a:p>
          <a:p>
            <a:pPr lvl="1"/>
            <a:r>
              <a:rPr lang="en-GB" i="1" dirty="0" smtClean="0"/>
              <a:t>Filmed in </a:t>
            </a:r>
            <a:r>
              <a:rPr lang="en-GB" i="1" dirty="0" smtClean="0"/>
              <a:t>1896 </a:t>
            </a:r>
            <a:r>
              <a:rPr lang="en-GB" i="1" dirty="0" smtClean="0"/>
              <a:t>– lasts 52 seconds. </a:t>
            </a:r>
          </a:p>
          <a:p>
            <a:pPr lvl="1"/>
            <a:endParaRPr lang="en-GB" sz="500" i="1" dirty="0"/>
          </a:p>
          <a:p>
            <a:r>
              <a:rPr lang="en-GB" dirty="0" smtClean="0"/>
              <a:t>The first Quo Vadis made in France in 1901.</a:t>
            </a:r>
          </a:p>
          <a:p>
            <a:endParaRPr lang="en-GB" sz="500" dirty="0"/>
          </a:p>
          <a:p>
            <a:r>
              <a:rPr lang="en-GB" dirty="0" smtClean="0"/>
              <a:t>In 1908 André </a:t>
            </a:r>
            <a:r>
              <a:rPr lang="en-GB" dirty="0" err="1" smtClean="0"/>
              <a:t>Calmettes</a:t>
            </a:r>
            <a:r>
              <a:rPr lang="en-GB" dirty="0" smtClean="0"/>
              <a:t> filmed Jean Racine’s </a:t>
            </a:r>
            <a:r>
              <a:rPr lang="en-GB" i="1" dirty="0" err="1" smtClean="0"/>
              <a:t>Britannicus</a:t>
            </a:r>
            <a:r>
              <a:rPr lang="en-GB" dirty="0" smtClean="0"/>
              <a:t>.</a:t>
            </a:r>
          </a:p>
          <a:p>
            <a:endParaRPr lang="en-GB" sz="500" dirty="0"/>
          </a:p>
          <a:p>
            <a:r>
              <a:rPr lang="en-GB" dirty="0" smtClean="0"/>
              <a:t>Several other films relating to Nero filmed in the UK, Germany, Italy, France and the USA in the 1900s, 1910s and 1920s.</a:t>
            </a:r>
            <a:endParaRPr lang="en-GB" dirty="0"/>
          </a:p>
        </p:txBody>
      </p:sp>
      <p:pic>
        <p:nvPicPr>
          <p:cNvPr id="6" name="Content Placeholder 5"/>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30251" t="27028" r="29038" b="23753"/>
          <a:stretch/>
        </p:blipFill>
        <p:spPr>
          <a:xfrm>
            <a:off x="5364088" y="1484784"/>
            <a:ext cx="2896000" cy="4877470"/>
          </a:xfrm>
        </p:spPr>
      </p:pic>
    </p:spTree>
    <p:extLst>
      <p:ext uri="{BB962C8B-B14F-4D97-AF65-F5344CB8AC3E}">
        <p14:creationId xmlns:p14="http://schemas.microsoft.com/office/powerpoint/2010/main" val="20546791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Colour and Sound Era</a:t>
            </a:r>
            <a:endParaRPr lang="en-GB" dirty="0"/>
          </a:p>
        </p:txBody>
      </p:sp>
      <p:sp>
        <p:nvSpPr>
          <p:cNvPr id="4" name="Content Placeholder 3"/>
          <p:cNvSpPr>
            <a:spLocks noGrp="1"/>
          </p:cNvSpPr>
          <p:nvPr>
            <p:ph sz="half" idx="1"/>
          </p:nvPr>
        </p:nvSpPr>
        <p:spPr>
          <a:xfrm>
            <a:off x="301752" y="1628800"/>
            <a:ext cx="4198240" cy="4896544"/>
          </a:xfrm>
        </p:spPr>
        <p:txBody>
          <a:bodyPr>
            <a:normAutofit fontScale="92500" lnSpcReduction="10000"/>
          </a:bodyPr>
          <a:lstStyle/>
          <a:p>
            <a:r>
              <a:rPr lang="en-GB" dirty="0" smtClean="0"/>
              <a:t>Nero as psychopath:</a:t>
            </a:r>
          </a:p>
          <a:p>
            <a:pPr lvl="1"/>
            <a:r>
              <a:rPr lang="en-GB" dirty="0"/>
              <a:t>The Sign of the Cross </a:t>
            </a:r>
            <a:r>
              <a:rPr lang="en-GB" dirty="0" smtClean="0"/>
              <a:t>(1932)</a:t>
            </a:r>
          </a:p>
          <a:p>
            <a:pPr lvl="1"/>
            <a:r>
              <a:rPr lang="en-GB" dirty="0" smtClean="0"/>
              <a:t>Quo Vadis (1951)</a:t>
            </a:r>
          </a:p>
          <a:p>
            <a:pPr lvl="1"/>
            <a:endParaRPr lang="en-GB" sz="500" dirty="0"/>
          </a:p>
          <a:p>
            <a:r>
              <a:rPr lang="en-GB" dirty="0" smtClean="0"/>
              <a:t>Message of an evil empire to be overthrown by a kingdom not of this world? </a:t>
            </a:r>
          </a:p>
          <a:p>
            <a:endParaRPr lang="en-GB" sz="500" dirty="0"/>
          </a:p>
          <a:p>
            <a:r>
              <a:rPr lang="en-GB" dirty="0" smtClean="0"/>
              <a:t>Dangers of a tyrannical autocratic state (</a:t>
            </a:r>
            <a:r>
              <a:rPr lang="en-GB" dirty="0" smtClean="0"/>
              <a:t>note the contemporary </a:t>
            </a:r>
            <a:r>
              <a:rPr lang="en-GB" dirty="0" smtClean="0"/>
              <a:t>anxieties with regard to the Soviet Union).</a:t>
            </a:r>
          </a:p>
          <a:p>
            <a:endParaRPr lang="en-GB" sz="500" dirty="0"/>
          </a:p>
          <a:p>
            <a:r>
              <a:rPr lang="en-GB" dirty="0" smtClean="0"/>
              <a:t>Nero under the thumb of </a:t>
            </a:r>
            <a:r>
              <a:rPr lang="en-GB" dirty="0" err="1" smtClean="0"/>
              <a:t>Poppaea</a:t>
            </a:r>
            <a:r>
              <a:rPr lang="en-GB" dirty="0"/>
              <a:t> </a:t>
            </a:r>
            <a:r>
              <a:rPr lang="en-GB" dirty="0" smtClean="0"/>
              <a:t>– issues marriage and gender relations. </a:t>
            </a:r>
          </a:p>
          <a:p>
            <a:pPr lvl="1"/>
            <a:endParaRPr lang="en-GB" dirty="0"/>
          </a:p>
        </p:txBody>
      </p:sp>
      <p:pic>
        <p:nvPicPr>
          <p:cNvPr id="6" name="Content Placeholder 5"/>
          <p:cNvPicPr>
            <a:picLocks noGrp="1" noChangeAspect="1"/>
          </p:cNvPicPr>
          <p:nvPr>
            <p:ph sz="half" idx="2"/>
          </p:nvPr>
        </p:nvPicPr>
        <p:blipFill>
          <a:blip r:embed="rId2"/>
          <a:stretch>
            <a:fillRect/>
          </a:stretch>
        </p:blipFill>
        <p:spPr>
          <a:xfrm>
            <a:off x="5022945" y="2564904"/>
            <a:ext cx="3670110" cy="3121423"/>
          </a:xfrm>
          <a:prstGeom prst="rect">
            <a:avLst/>
          </a:prstGeom>
        </p:spPr>
      </p:pic>
      <p:sp>
        <p:nvSpPr>
          <p:cNvPr id="7" name="Rectangle 6"/>
          <p:cNvSpPr/>
          <p:nvPr/>
        </p:nvSpPr>
        <p:spPr>
          <a:xfrm>
            <a:off x="4797932" y="1484784"/>
            <a:ext cx="4120136" cy="923330"/>
          </a:xfrm>
          <a:prstGeom prst="rect">
            <a:avLst/>
          </a:prstGeom>
        </p:spPr>
        <p:txBody>
          <a:bodyPr wrap="square">
            <a:spAutoFit/>
          </a:bodyPr>
          <a:lstStyle/>
          <a:p>
            <a:r>
              <a:rPr lang="en-GB" dirty="0"/>
              <a:t>Quo Vadis, a novel written by </a:t>
            </a:r>
            <a:r>
              <a:rPr lang="en-GB" i="1" dirty="0" err="1"/>
              <a:t>Henryk</a:t>
            </a:r>
            <a:r>
              <a:rPr lang="en-GB" i="1" dirty="0"/>
              <a:t> Sienkiewicz </a:t>
            </a:r>
            <a:r>
              <a:rPr lang="en-GB" dirty="0"/>
              <a:t>in</a:t>
            </a:r>
            <a:r>
              <a:rPr lang="en-GB" i="1" dirty="0"/>
              <a:t> </a:t>
            </a:r>
            <a:r>
              <a:rPr lang="en-GB" dirty="0"/>
              <a:t>1895 – basis for Hollywood feature film. </a:t>
            </a:r>
          </a:p>
        </p:txBody>
      </p:sp>
      <p:sp>
        <p:nvSpPr>
          <p:cNvPr id="8" name="Rectangle 7"/>
          <p:cNvSpPr/>
          <p:nvPr/>
        </p:nvSpPr>
        <p:spPr>
          <a:xfrm>
            <a:off x="4949723" y="5868662"/>
            <a:ext cx="3743332" cy="369332"/>
          </a:xfrm>
          <a:prstGeom prst="rect">
            <a:avLst/>
          </a:prstGeom>
        </p:spPr>
        <p:txBody>
          <a:bodyPr wrap="none">
            <a:spAutoFit/>
          </a:bodyPr>
          <a:lstStyle/>
          <a:p>
            <a:r>
              <a:rPr lang="en-GB" b="1" dirty="0" smtClean="0"/>
              <a:t>M.G.M </a:t>
            </a:r>
            <a:r>
              <a:rPr lang="en-GB" b="1" dirty="0"/>
              <a:t>feature film from 1951 </a:t>
            </a:r>
            <a:endParaRPr lang="en-GB" dirty="0"/>
          </a:p>
        </p:txBody>
      </p:sp>
    </p:spTree>
    <p:extLst>
      <p:ext uri="{BB962C8B-B14F-4D97-AF65-F5344CB8AC3E}">
        <p14:creationId xmlns:p14="http://schemas.microsoft.com/office/powerpoint/2010/main" val="35278400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in Comedy</a:t>
            </a:r>
            <a:endParaRPr lang="en-GB" dirty="0"/>
          </a:p>
        </p:txBody>
      </p:sp>
      <p:sp>
        <p:nvSpPr>
          <p:cNvPr id="4" name="Content Placeholder 3"/>
          <p:cNvSpPr>
            <a:spLocks noGrp="1"/>
          </p:cNvSpPr>
          <p:nvPr>
            <p:ph sz="half" idx="1"/>
          </p:nvPr>
        </p:nvSpPr>
        <p:spPr>
          <a:xfrm>
            <a:off x="179512" y="1700808"/>
            <a:ext cx="4248472" cy="4752528"/>
          </a:xfrm>
        </p:spPr>
        <p:txBody>
          <a:bodyPr>
            <a:normAutofit/>
          </a:bodyPr>
          <a:lstStyle/>
          <a:p>
            <a:r>
              <a:rPr lang="en-GB" dirty="0" smtClean="0"/>
              <a:t>One of earliest </a:t>
            </a:r>
            <a:r>
              <a:rPr lang="en-GB" dirty="0" err="1" smtClean="0"/>
              <a:t>comedes</a:t>
            </a:r>
            <a:r>
              <a:rPr lang="en-GB" dirty="0" smtClean="0"/>
              <a:t>/burlesques in </a:t>
            </a:r>
            <a:r>
              <a:rPr lang="en-GB" dirty="0" err="1" smtClean="0"/>
              <a:t>Denamrk</a:t>
            </a:r>
            <a:r>
              <a:rPr lang="en-GB" dirty="0" smtClean="0"/>
              <a:t> 1907 – </a:t>
            </a:r>
            <a:r>
              <a:rPr lang="en-GB" i="1" dirty="0" smtClean="0"/>
              <a:t>Emperor Nero on the Warpath.</a:t>
            </a:r>
          </a:p>
          <a:p>
            <a:endParaRPr lang="en-GB" sz="500" dirty="0" smtClean="0"/>
          </a:p>
          <a:p>
            <a:r>
              <a:rPr lang="en-GB" dirty="0" smtClean="0"/>
              <a:t>Lampoons of serious epics:</a:t>
            </a:r>
          </a:p>
          <a:p>
            <a:pPr lvl="1"/>
            <a:r>
              <a:rPr lang="en-GB" dirty="0" smtClean="0"/>
              <a:t>Appearance of Nero in </a:t>
            </a:r>
            <a:r>
              <a:rPr lang="en-GB" i="1" dirty="0" smtClean="0"/>
              <a:t>Good Morning, Eve </a:t>
            </a:r>
            <a:r>
              <a:rPr lang="en-GB" dirty="0" smtClean="0"/>
              <a:t>(1934)</a:t>
            </a:r>
          </a:p>
          <a:p>
            <a:pPr lvl="1"/>
            <a:r>
              <a:rPr lang="en-GB" dirty="0" smtClean="0"/>
              <a:t>Nero features in Mel Brook’s </a:t>
            </a:r>
            <a:r>
              <a:rPr lang="en-GB" i="1" dirty="0" smtClean="0"/>
              <a:t>History of the World: Part I </a:t>
            </a:r>
            <a:r>
              <a:rPr lang="en-GB" dirty="0" smtClean="0"/>
              <a:t>(1981).</a:t>
            </a:r>
          </a:p>
          <a:p>
            <a:pPr lvl="2"/>
            <a:r>
              <a:rPr lang="en-GB" dirty="0" smtClean="0"/>
              <a:t>Parody of 1951 Quo Vadis.</a:t>
            </a:r>
          </a:p>
          <a:p>
            <a:pPr lvl="2"/>
            <a:endParaRPr lang="en-GB" dirty="0" smtClean="0"/>
          </a:p>
          <a:p>
            <a:pPr lvl="1"/>
            <a:endParaRPr lang="en-GB" dirty="0"/>
          </a:p>
          <a:p>
            <a:endParaRPr lang="en-GB" dirty="0"/>
          </a:p>
        </p:txBody>
      </p:sp>
      <p:sp>
        <p:nvSpPr>
          <p:cNvPr id="5" name="Content Placeholder 4"/>
          <p:cNvSpPr>
            <a:spLocks noGrp="1"/>
          </p:cNvSpPr>
          <p:nvPr>
            <p:ph sz="half" idx="2"/>
          </p:nvPr>
        </p:nvSpPr>
        <p:spPr>
          <a:xfrm>
            <a:off x="4800600" y="5373216"/>
            <a:ext cx="4038600" cy="864096"/>
          </a:xfrm>
        </p:spPr>
        <p:txBody>
          <a:bodyPr>
            <a:normAutofit/>
          </a:bodyPr>
          <a:lstStyle/>
          <a:p>
            <a:pPr marL="0" indent="0">
              <a:buNone/>
            </a:pPr>
            <a:r>
              <a:rPr lang="en-GB" dirty="0"/>
              <a:t>https://www.youtube.com/watch?v=kt3745NRxpo</a:t>
            </a:r>
          </a:p>
        </p:txBody>
      </p:sp>
      <p:pic>
        <p:nvPicPr>
          <p:cNvPr id="6" name="Picture 5"/>
          <p:cNvPicPr>
            <a:picLocks noChangeAspect="1"/>
          </p:cNvPicPr>
          <p:nvPr/>
        </p:nvPicPr>
        <p:blipFill>
          <a:blip r:embed="rId2"/>
          <a:stretch>
            <a:fillRect/>
          </a:stretch>
        </p:blipFill>
        <p:spPr>
          <a:xfrm>
            <a:off x="5436096" y="1548111"/>
            <a:ext cx="2597646" cy="3825105"/>
          </a:xfrm>
          <a:prstGeom prst="rect">
            <a:avLst/>
          </a:prstGeom>
        </p:spPr>
      </p:pic>
    </p:spTree>
    <p:extLst>
      <p:ext uri="{BB962C8B-B14F-4D97-AF65-F5344CB8AC3E}">
        <p14:creationId xmlns:p14="http://schemas.microsoft.com/office/powerpoint/2010/main" val="23734080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in Cartoons</a:t>
            </a:r>
            <a:endParaRPr lang="en-GB" dirty="0"/>
          </a:p>
        </p:txBody>
      </p:sp>
      <p:sp>
        <p:nvSpPr>
          <p:cNvPr id="4" name="Content Placeholder 3"/>
          <p:cNvSpPr>
            <a:spLocks noGrp="1"/>
          </p:cNvSpPr>
          <p:nvPr>
            <p:ph sz="half" idx="1"/>
          </p:nvPr>
        </p:nvSpPr>
        <p:spPr>
          <a:xfrm>
            <a:off x="179512" y="4653136"/>
            <a:ext cx="4320480" cy="1872208"/>
          </a:xfrm>
        </p:spPr>
        <p:txBody>
          <a:bodyPr>
            <a:normAutofit/>
          </a:bodyPr>
          <a:lstStyle/>
          <a:p>
            <a:r>
              <a:rPr lang="en-GB" dirty="0"/>
              <a:t>The Story Keepers, 1995 to </a:t>
            </a:r>
            <a:r>
              <a:rPr lang="en-GB" dirty="0" smtClean="0"/>
              <a:t>1997, set in </a:t>
            </a:r>
            <a:r>
              <a:rPr lang="en-GB" dirty="0" err="1" smtClean="0"/>
              <a:t>Neronian</a:t>
            </a:r>
            <a:r>
              <a:rPr lang="en-GB" dirty="0" smtClean="0"/>
              <a:t> Rome and in the context of Christian persecution.  </a:t>
            </a:r>
            <a:endParaRPr lang="en-GB" dirty="0"/>
          </a:p>
        </p:txBody>
      </p:sp>
      <p:sp>
        <p:nvSpPr>
          <p:cNvPr id="5" name="Content Placeholder 4"/>
          <p:cNvSpPr>
            <a:spLocks noGrp="1"/>
          </p:cNvSpPr>
          <p:nvPr>
            <p:ph sz="half" idx="2"/>
          </p:nvPr>
        </p:nvSpPr>
        <p:spPr>
          <a:xfrm>
            <a:off x="4800600" y="1628800"/>
            <a:ext cx="4038600" cy="1584176"/>
          </a:xfrm>
        </p:spPr>
        <p:txBody>
          <a:bodyPr>
            <a:normAutofit/>
          </a:bodyPr>
          <a:lstStyle/>
          <a:p>
            <a:r>
              <a:rPr lang="en-GB" dirty="0" err="1" smtClean="0"/>
              <a:t>Loonie</a:t>
            </a:r>
            <a:r>
              <a:rPr lang="en-GB" dirty="0" smtClean="0"/>
              <a:t> Tunes episode featuring Nero, Yosemite Sam and Bugs Bunny.</a:t>
            </a:r>
            <a:endParaRPr lang="en-GB" dirty="0"/>
          </a:p>
        </p:txBody>
      </p:sp>
      <p:pic>
        <p:nvPicPr>
          <p:cNvPr id="6" name="Picture 5"/>
          <p:cNvPicPr>
            <a:picLocks noChangeAspect="1"/>
          </p:cNvPicPr>
          <p:nvPr/>
        </p:nvPicPr>
        <p:blipFill>
          <a:blip r:embed="rId2"/>
          <a:stretch>
            <a:fillRect/>
          </a:stretch>
        </p:blipFill>
        <p:spPr>
          <a:xfrm>
            <a:off x="4899687" y="3213654"/>
            <a:ext cx="3840426" cy="2880320"/>
          </a:xfrm>
          <a:prstGeom prst="rect">
            <a:avLst/>
          </a:prstGeom>
        </p:spPr>
      </p:pic>
      <p:pic>
        <p:nvPicPr>
          <p:cNvPr id="8" name="Picture 7"/>
          <p:cNvPicPr>
            <a:picLocks noChangeAspect="1"/>
          </p:cNvPicPr>
          <p:nvPr/>
        </p:nvPicPr>
        <p:blipFill>
          <a:blip r:embed="rId3"/>
          <a:stretch>
            <a:fillRect/>
          </a:stretch>
        </p:blipFill>
        <p:spPr>
          <a:xfrm>
            <a:off x="1185768" y="2513574"/>
            <a:ext cx="3291858" cy="1851670"/>
          </a:xfrm>
          <a:prstGeom prst="rect">
            <a:avLst/>
          </a:prstGeom>
        </p:spPr>
      </p:pic>
      <p:pic>
        <p:nvPicPr>
          <p:cNvPr id="9" name="Picture 8"/>
          <p:cNvPicPr>
            <a:picLocks noChangeAspect="1"/>
          </p:cNvPicPr>
          <p:nvPr/>
        </p:nvPicPr>
        <p:blipFill>
          <a:blip r:embed="rId4"/>
          <a:stretch>
            <a:fillRect/>
          </a:stretch>
        </p:blipFill>
        <p:spPr>
          <a:xfrm>
            <a:off x="240872" y="1844824"/>
            <a:ext cx="1767126" cy="2520420"/>
          </a:xfrm>
          <a:prstGeom prst="rect">
            <a:avLst/>
          </a:prstGeom>
        </p:spPr>
      </p:pic>
    </p:spTree>
    <p:extLst>
      <p:ext uri="{BB962C8B-B14F-4D97-AF65-F5344CB8AC3E}">
        <p14:creationId xmlns:p14="http://schemas.microsoft.com/office/powerpoint/2010/main" val="40936284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395536" y="1196752"/>
            <a:ext cx="8424936" cy="3960440"/>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5600" b="1" dirty="0" smtClean="0">
                <a:solidFill>
                  <a:prstClr val="black"/>
                </a:solidFill>
              </a:rPr>
              <a:t>Nero in Modern Scholarship </a:t>
            </a:r>
            <a:endParaRPr lang="en-GB" sz="56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in Earlier Scholarship</a:t>
            </a:r>
            <a:endParaRPr lang="en-GB" dirty="0"/>
          </a:p>
        </p:txBody>
      </p:sp>
      <p:sp>
        <p:nvSpPr>
          <p:cNvPr id="3" name="Content Placeholder 2"/>
          <p:cNvSpPr>
            <a:spLocks noGrp="1"/>
          </p:cNvSpPr>
          <p:nvPr>
            <p:ph sz="quarter" idx="1"/>
          </p:nvPr>
        </p:nvSpPr>
        <p:spPr>
          <a:xfrm>
            <a:off x="323528" y="1527048"/>
            <a:ext cx="8424936" cy="4854280"/>
          </a:xfrm>
        </p:spPr>
        <p:txBody>
          <a:bodyPr>
            <a:noAutofit/>
          </a:bodyPr>
          <a:lstStyle/>
          <a:p>
            <a:pPr marL="0"/>
            <a:r>
              <a:rPr lang="en-GB" sz="3400" dirty="0" smtClean="0"/>
              <a:t> </a:t>
            </a:r>
            <a:r>
              <a:rPr lang="en-GB" sz="2800" dirty="0" smtClean="0"/>
              <a:t>Mid-Nineteenth century condemnations of Nero to be replaced in early twentieth century by rehabilitation of the Julio-Claudians.</a:t>
            </a:r>
          </a:p>
          <a:p>
            <a:pPr marL="0"/>
            <a:endParaRPr lang="en-GB" sz="1200" dirty="0" smtClean="0"/>
          </a:p>
          <a:p>
            <a:pPr marL="0">
              <a:buNone/>
            </a:pPr>
            <a:r>
              <a:rPr lang="en-GB" sz="2800" dirty="0" smtClean="0"/>
              <a:t>“Modern historians have ransacked the armoury of censure to obtain missiles with which to overwhelm the memory of the Emperor. Their language is too fierce for his contemporaries who suffered at his hands. We are presented with Nero the Monster…” – Henderson, B. W. (1903) </a:t>
            </a:r>
            <a:r>
              <a:rPr lang="en-GB" sz="2800" i="1" dirty="0" smtClean="0"/>
              <a:t>The Life and Principate of the Emperor Nero </a:t>
            </a:r>
            <a:r>
              <a:rPr lang="en-GB" sz="2800" dirty="0" smtClean="0"/>
              <a:t>pages 12-13.</a:t>
            </a:r>
            <a:endParaRPr lang="en-GB" sz="28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in More Recent Scholarship</a:t>
            </a:r>
            <a:endParaRPr lang="en-GB" dirty="0"/>
          </a:p>
        </p:txBody>
      </p:sp>
      <p:sp>
        <p:nvSpPr>
          <p:cNvPr id="3" name="Content Placeholder 2"/>
          <p:cNvSpPr>
            <a:spLocks noGrp="1"/>
          </p:cNvSpPr>
          <p:nvPr>
            <p:ph sz="quarter" idx="1"/>
          </p:nvPr>
        </p:nvSpPr>
        <p:spPr>
          <a:xfrm>
            <a:off x="251520" y="1412776"/>
            <a:ext cx="8640960" cy="4686272"/>
          </a:xfrm>
        </p:spPr>
        <p:txBody>
          <a:bodyPr>
            <a:noAutofit/>
          </a:bodyPr>
          <a:lstStyle/>
          <a:p>
            <a:pPr marL="0">
              <a:buNone/>
            </a:pPr>
            <a:r>
              <a:rPr lang="en-GB" sz="3000" dirty="0" smtClean="0"/>
              <a:t>“Certainly no serious historian has been tempted to whitewash the tyrant… The significance of Nero’s reign to the historian of the Roman Empire, as opposed to the writer of literature or student of morality, does not lie wholly in Nero’s character. For the historian, the most important event of Nero’s reign was its collapse… Did the </a:t>
            </a:r>
            <a:r>
              <a:rPr lang="en-GB" sz="3000" dirty="0" err="1" smtClean="0"/>
              <a:t>rôle</a:t>
            </a:r>
            <a:r>
              <a:rPr lang="en-GB" sz="3000" dirty="0" smtClean="0"/>
              <a:t> that Nero initially played so well embody conflicts that he ultimately found impossible to resolve?” - Miriam Griffin (1984) pp. 16-17.</a:t>
            </a:r>
            <a:endParaRPr lang="en-GB" sz="30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Griffin on </a:t>
            </a:r>
            <a:r>
              <a:rPr lang="en-GB" dirty="0" err="1" smtClean="0"/>
              <a:t>Champlin</a:t>
            </a:r>
            <a:endParaRPr lang="en-GB" dirty="0"/>
          </a:p>
        </p:txBody>
      </p:sp>
      <p:sp>
        <p:nvSpPr>
          <p:cNvPr id="3" name="Content Placeholder 2"/>
          <p:cNvSpPr>
            <a:spLocks noGrp="1"/>
          </p:cNvSpPr>
          <p:nvPr>
            <p:ph sz="quarter" idx="1"/>
          </p:nvPr>
        </p:nvSpPr>
        <p:spPr>
          <a:xfrm>
            <a:off x="179512" y="1527048"/>
            <a:ext cx="8784976" cy="4926288"/>
          </a:xfrm>
        </p:spPr>
        <p:txBody>
          <a:bodyPr>
            <a:normAutofit fontScale="92500" lnSpcReduction="10000"/>
          </a:bodyPr>
          <a:lstStyle/>
          <a:p>
            <a:r>
              <a:rPr lang="en-GB" dirty="0" smtClean="0"/>
              <a:t>Nero as an increasingly fashionable subject – themes of historical context for art history, theatre, Greek identity under Roman rule, </a:t>
            </a:r>
            <a:r>
              <a:rPr lang="en-GB" i="1" dirty="0" err="1" smtClean="0"/>
              <a:t>spectacula</a:t>
            </a:r>
            <a:r>
              <a:rPr lang="en-GB" dirty="0" smtClean="0"/>
              <a:t>, presentation and “spin”.</a:t>
            </a:r>
          </a:p>
          <a:p>
            <a:pPr>
              <a:buNone/>
            </a:pPr>
            <a:endParaRPr lang="en-GB" sz="1200" dirty="0" smtClean="0"/>
          </a:p>
          <a:p>
            <a:pPr marL="0">
              <a:buNone/>
            </a:pPr>
            <a:r>
              <a:rPr lang="en-GB" dirty="0" smtClean="0"/>
              <a:t>“What is so suggestive about </a:t>
            </a:r>
            <a:r>
              <a:rPr lang="en-GB" dirty="0" err="1" smtClean="0"/>
              <a:t>Champlin’s</a:t>
            </a:r>
            <a:r>
              <a:rPr lang="en-GB" dirty="0" smtClean="0"/>
              <a:t> account is that he is clearly an admirer of Nero, while claiming that he does not intend to justify Nero’s actions or to rehabilitate his character” - </a:t>
            </a:r>
            <a:r>
              <a:rPr lang="en-GB" sz="2800" dirty="0" smtClean="0"/>
              <a:t>Miriam Griffin (2013) p. 486.</a:t>
            </a:r>
          </a:p>
          <a:p>
            <a:pPr marL="0">
              <a:buNone/>
            </a:pPr>
            <a:endParaRPr lang="en-GB" sz="1200" dirty="0" smtClean="0"/>
          </a:p>
          <a:p>
            <a:pPr marL="0">
              <a:buNone/>
            </a:pPr>
            <a:r>
              <a:rPr lang="en-GB" sz="2800" dirty="0" smtClean="0"/>
              <a:t>“The Nero who has emerged in the preceding pages, whatever his many faults as an emperor and a human being may have been, was a man of considerable talent, great ingenuity and boundless energy.” – Edward </a:t>
            </a:r>
            <a:r>
              <a:rPr lang="en-GB" sz="2800" dirty="0" err="1" smtClean="0"/>
              <a:t>Champlin</a:t>
            </a:r>
            <a:r>
              <a:rPr lang="en-GB" sz="2800" dirty="0" smtClean="0"/>
              <a:t> (2003) p. 236.</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3846" y="404664"/>
            <a:ext cx="8424936" cy="5632311"/>
          </a:xfrm>
          <a:prstGeom prst="rect">
            <a:avLst/>
          </a:prstGeom>
        </p:spPr>
        <p:txBody>
          <a:bodyPr wrap="square">
            <a:spAutoFit/>
          </a:bodyPr>
          <a:lstStyle/>
          <a:p>
            <a:r>
              <a:rPr lang="en-GB" sz="6000" dirty="0"/>
              <a:t>Can we understand the true Nero? </a:t>
            </a:r>
            <a:r>
              <a:rPr lang="en-GB" sz="6000" dirty="0" smtClean="0"/>
              <a:t>Are we just </a:t>
            </a:r>
            <a:r>
              <a:rPr lang="en-GB" sz="6000" dirty="0"/>
              <a:t>left with a multiplicity of character portraits</a:t>
            </a:r>
            <a:r>
              <a:rPr lang="en-GB" sz="6000" dirty="0" smtClean="0"/>
              <a:t>? Is the myth just as important as the man?</a:t>
            </a:r>
            <a:endParaRPr lang="en-GB" sz="6000" dirty="0"/>
          </a:p>
        </p:txBody>
      </p:sp>
    </p:spTree>
    <p:extLst>
      <p:ext uri="{BB962C8B-B14F-4D97-AF65-F5344CB8AC3E}">
        <p14:creationId xmlns:p14="http://schemas.microsoft.com/office/powerpoint/2010/main" val="17548088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(1) </a:t>
            </a:r>
            <a:endParaRPr lang="en-GB" dirty="0"/>
          </a:p>
        </p:txBody>
      </p:sp>
      <p:sp>
        <p:nvSpPr>
          <p:cNvPr id="3" name="Content Placeholder 2"/>
          <p:cNvSpPr>
            <a:spLocks noGrp="1"/>
          </p:cNvSpPr>
          <p:nvPr>
            <p:ph sz="quarter" idx="1"/>
          </p:nvPr>
        </p:nvSpPr>
        <p:spPr>
          <a:xfrm>
            <a:off x="251520" y="1628800"/>
            <a:ext cx="8640960" cy="4824536"/>
          </a:xfrm>
        </p:spPr>
        <p:txBody>
          <a:bodyPr>
            <a:normAutofit fontScale="85000" lnSpcReduction="20000"/>
          </a:bodyPr>
          <a:lstStyle/>
          <a:p>
            <a:r>
              <a:rPr lang="en-GB" sz="2800" dirty="0" err="1" smtClean="0"/>
              <a:t>Champlin</a:t>
            </a:r>
            <a:r>
              <a:rPr lang="en-GB" sz="2800" dirty="0" smtClean="0"/>
              <a:t>, E. 2012. </a:t>
            </a:r>
            <a:r>
              <a:rPr lang="en-GB" sz="2800" i="1" dirty="0" smtClean="0"/>
              <a:t>Nero</a:t>
            </a:r>
            <a:r>
              <a:rPr lang="en-GB" sz="2800" dirty="0" smtClean="0"/>
              <a:t>. London: Harvard University Press.</a:t>
            </a:r>
          </a:p>
          <a:p>
            <a:endParaRPr lang="en-GB" sz="1300" dirty="0" smtClean="0"/>
          </a:p>
          <a:p>
            <a:r>
              <a:rPr lang="en-GB" sz="2800" dirty="0" smtClean="0"/>
              <a:t>Henderson</a:t>
            </a:r>
            <a:r>
              <a:rPr lang="en-GB" sz="2800" dirty="0"/>
              <a:t>, B. W. </a:t>
            </a:r>
            <a:r>
              <a:rPr lang="en-GB" sz="2800" dirty="0" smtClean="0"/>
              <a:t>1903. </a:t>
            </a:r>
            <a:r>
              <a:rPr lang="en-GB" sz="2800" i="1" dirty="0"/>
              <a:t>The Life and </a:t>
            </a:r>
            <a:r>
              <a:rPr lang="en-GB" sz="2800" i="1" dirty="0" err="1"/>
              <a:t>Principate</a:t>
            </a:r>
            <a:r>
              <a:rPr lang="en-GB" sz="2800" i="1" dirty="0"/>
              <a:t> of the Emperor </a:t>
            </a:r>
            <a:r>
              <a:rPr lang="en-GB" sz="2800" i="1" dirty="0" smtClean="0"/>
              <a:t>Nero</a:t>
            </a:r>
            <a:r>
              <a:rPr lang="en-GB" sz="2800" dirty="0" smtClean="0"/>
              <a:t>. London.</a:t>
            </a:r>
            <a:endParaRPr lang="en-GB" sz="2800" i="1" dirty="0" smtClean="0"/>
          </a:p>
          <a:p>
            <a:endParaRPr lang="en-GB" sz="1300" dirty="0" smtClean="0"/>
          </a:p>
          <a:p>
            <a:r>
              <a:rPr lang="en-GB" dirty="0" smtClean="0"/>
              <a:t>Griffin</a:t>
            </a:r>
            <a:r>
              <a:rPr lang="en-GB" dirty="0"/>
              <a:t>, </a:t>
            </a:r>
            <a:r>
              <a:rPr lang="en-GB" dirty="0" smtClean="0"/>
              <a:t>M. 1987. </a:t>
            </a:r>
            <a:r>
              <a:rPr lang="en-GB" i="1" dirty="0" smtClean="0"/>
              <a:t>Nero</a:t>
            </a:r>
            <a:r>
              <a:rPr lang="en-GB" i="1" dirty="0"/>
              <a:t>: the End of a </a:t>
            </a:r>
            <a:r>
              <a:rPr lang="en-GB" i="1" dirty="0" smtClean="0"/>
              <a:t>Dynasty</a:t>
            </a:r>
            <a:r>
              <a:rPr lang="en-GB" dirty="0"/>
              <a:t>.</a:t>
            </a:r>
            <a:r>
              <a:rPr lang="en-GB" dirty="0" smtClean="0"/>
              <a:t> London: Yale University Press.</a:t>
            </a:r>
          </a:p>
          <a:p>
            <a:pPr marL="0" indent="0">
              <a:buNone/>
            </a:pPr>
            <a:endParaRPr lang="en-GB" sz="1300" dirty="0"/>
          </a:p>
          <a:p>
            <a:r>
              <a:rPr lang="en-GB" dirty="0" smtClean="0"/>
              <a:t>Griffin, M. 2013. </a:t>
            </a:r>
            <a:r>
              <a:rPr lang="en-GB" i="1" dirty="0" err="1" smtClean="0"/>
              <a:t>Nachwort</a:t>
            </a:r>
            <a:r>
              <a:rPr lang="en-GB" i="1" dirty="0" smtClean="0"/>
              <a:t>: </a:t>
            </a:r>
            <a:r>
              <a:rPr lang="en-GB" dirty="0" smtClean="0"/>
              <a:t>Nero from Zero to Hero. In </a:t>
            </a:r>
            <a:r>
              <a:rPr lang="en-GB" i="1" dirty="0"/>
              <a:t>A Companion to the </a:t>
            </a:r>
            <a:r>
              <a:rPr lang="en-GB" i="1" dirty="0" err="1"/>
              <a:t>Neronian</a:t>
            </a:r>
            <a:r>
              <a:rPr lang="en-GB" i="1" dirty="0"/>
              <a:t> Age</a:t>
            </a:r>
            <a:r>
              <a:rPr lang="en-GB" dirty="0"/>
              <a:t>, Buckley, E. and </a:t>
            </a:r>
            <a:r>
              <a:rPr lang="en-GB" dirty="0" err="1"/>
              <a:t>Dinter</a:t>
            </a:r>
            <a:r>
              <a:rPr lang="en-GB" dirty="0"/>
              <a:t>, M</a:t>
            </a:r>
            <a:r>
              <a:rPr lang="en-GB" dirty="0" smtClean="0"/>
              <a:t>. T. </a:t>
            </a:r>
            <a:r>
              <a:rPr lang="en-GB" dirty="0"/>
              <a:t>(eds.), Oxford: </a:t>
            </a:r>
            <a:r>
              <a:rPr lang="en-GB" dirty="0" smtClean="0"/>
              <a:t>Wiley-Blackwell: 467-480.</a:t>
            </a:r>
          </a:p>
          <a:p>
            <a:endParaRPr lang="en-GB" sz="1300" dirty="0" smtClean="0"/>
          </a:p>
          <a:p>
            <a:r>
              <a:rPr lang="en-GB" dirty="0"/>
              <a:t>Maier, H. O. 2013. Nero in Jewish and Christian Tradition from the First Century to the Reformation. In </a:t>
            </a:r>
            <a:r>
              <a:rPr lang="en-GB" i="1" dirty="0"/>
              <a:t>A Companion to the </a:t>
            </a:r>
            <a:r>
              <a:rPr lang="en-GB" i="1" dirty="0" err="1"/>
              <a:t>Neronian</a:t>
            </a:r>
            <a:r>
              <a:rPr lang="en-GB" i="1" dirty="0"/>
              <a:t> Age</a:t>
            </a:r>
            <a:r>
              <a:rPr lang="en-GB" dirty="0"/>
              <a:t>, Buckley, E. and </a:t>
            </a:r>
            <a:r>
              <a:rPr lang="en-GB" dirty="0" err="1"/>
              <a:t>Dinter</a:t>
            </a:r>
            <a:r>
              <a:rPr lang="en-GB" dirty="0"/>
              <a:t>, M</a:t>
            </a:r>
            <a:r>
              <a:rPr lang="en-GB" dirty="0" smtClean="0"/>
              <a:t>. T. </a:t>
            </a:r>
            <a:r>
              <a:rPr lang="en-GB" dirty="0"/>
              <a:t>(eds.), Oxford: Wiley-Blackwell: 385-404.</a:t>
            </a:r>
          </a:p>
          <a:p>
            <a:endParaRPr lang="en-GB" dirty="0"/>
          </a:p>
          <a:p>
            <a:endParaRPr lang="en-GB" dirty="0"/>
          </a:p>
        </p:txBody>
      </p:sp>
    </p:spTree>
    <p:extLst>
      <p:ext uri="{BB962C8B-B14F-4D97-AF65-F5344CB8AC3E}">
        <p14:creationId xmlns:p14="http://schemas.microsoft.com/office/powerpoint/2010/main" val="18897594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(2)</a:t>
            </a:r>
            <a:endParaRPr lang="en-GB" dirty="0"/>
          </a:p>
        </p:txBody>
      </p:sp>
      <p:sp>
        <p:nvSpPr>
          <p:cNvPr id="3" name="Content Placeholder 2"/>
          <p:cNvSpPr>
            <a:spLocks noGrp="1"/>
          </p:cNvSpPr>
          <p:nvPr>
            <p:ph sz="quarter" idx="1"/>
          </p:nvPr>
        </p:nvSpPr>
        <p:spPr/>
        <p:txBody>
          <a:bodyPr/>
          <a:lstStyle/>
          <a:p>
            <a:r>
              <a:rPr lang="en-GB" dirty="0" smtClean="0"/>
              <a:t>Russo, E. 2017. ‘Resurgences of Nero in the Enlightenment’, </a:t>
            </a:r>
            <a:r>
              <a:rPr lang="en-GB" dirty="0"/>
              <a:t>in The Cambridge Companion to the Age of Nero, </a:t>
            </a:r>
            <a:r>
              <a:rPr lang="en-GB" dirty="0" err="1"/>
              <a:t>Bartsch</a:t>
            </a:r>
            <a:r>
              <a:rPr lang="en-GB" dirty="0"/>
              <a:t>, S., </a:t>
            </a:r>
            <a:r>
              <a:rPr lang="en-GB" dirty="0" err="1"/>
              <a:t>Freudenburg</a:t>
            </a:r>
            <a:r>
              <a:rPr lang="en-GB" dirty="0"/>
              <a:t>, K. and Littlewood, C. (eds.), Cambridge: Cambridge University Press: </a:t>
            </a:r>
            <a:r>
              <a:rPr lang="en-GB" dirty="0" smtClean="0"/>
              <a:t>305-317.</a:t>
            </a:r>
          </a:p>
          <a:p>
            <a:endParaRPr lang="en-GB" sz="500" dirty="0"/>
          </a:p>
          <a:p>
            <a:r>
              <a:rPr lang="en-GB" dirty="0"/>
              <a:t>Winkler, M. M. 2017. ‘Nero in Hollywood’, in </a:t>
            </a:r>
            <a:r>
              <a:rPr lang="en-GB" i="1" dirty="0"/>
              <a:t>The Cambridge Companion to the Age of Nero</a:t>
            </a:r>
            <a:r>
              <a:rPr lang="en-GB" dirty="0"/>
              <a:t>, </a:t>
            </a:r>
            <a:r>
              <a:rPr lang="en-GB" dirty="0" err="1"/>
              <a:t>Bartsch</a:t>
            </a:r>
            <a:r>
              <a:rPr lang="en-GB" dirty="0"/>
              <a:t>, S., </a:t>
            </a:r>
            <a:r>
              <a:rPr lang="en-GB" dirty="0" err="1"/>
              <a:t>Freudenburg</a:t>
            </a:r>
            <a:r>
              <a:rPr lang="en-GB" dirty="0"/>
              <a:t>, K. and Littlewood, C. (eds.), Cambridge: Cambridge University Press: 318-332.</a:t>
            </a:r>
          </a:p>
        </p:txBody>
      </p:sp>
    </p:spTree>
    <p:extLst>
      <p:ext uri="{BB962C8B-B14F-4D97-AF65-F5344CB8AC3E}">
        <p14:creationId xmlns:p14="http://schemas.microsoft.com/office/powerpoint/2010/main" val="270097744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954</TotalTime>
  <Words>2627</Words>
  <Application>Microsoft Office PowerPoint</Application>
  <PresentationFormat>On-screen Show (4:3)</PresentationFormat>
  <Paragraphs>146</Paragraphs>
  <Slides>30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Georgia</vt:lpstr>
      <vt:lpstr>Wingdings</vt:lpstr>
      <vt:lpstr>Wingdings 2</vt:lpstr>
      <vt:lpstr>Civic</vt:lpstr>
      <vt:lpstr>Literature and Culture in the Reign of Nero</vt:lpstr>
      <vt:lpstr>PowerPoint Presentation</vt:lpstr>
      <vt:lpstr>Year of the Four Emperors</vt:lpstr>
      <vt:lpstr>Otho and Nero</vt:lpstr>
      <vt:lpstr>Vitellius and Nero</vt:lpstr>
      <vt:lpstr>PowerPoint Presentation</vt:lpstr>
      <vt:lpstr>PowerPoint Presentation</vt:lpstr>
      <vt:lpstr>Hostile Traditions</vt:lpstr>
      <vt:lpstr>PowerPoint Presentation</vt:lpstr>
      <vt:lpstr>PowerPoint Presentation</vt:lpstr>
      <vt:lpstr>Stock Figure of a Tyrant</vt:lpstr>
      <vt:lpstr>Nero and Shakespeare</vt:lpstr>
      <vt:lpstr>Nero in Politics</vt:lpstr>
      <vt:lpstr>Jerome Cardono Encomium Neronis</vt:lpstr>
      <vt:lpstr>Voltaire on the Classical Representation of the Julio-Claudians</vt:lpstr>
      <vt:lpstr>Napoléon on Nero</vt:lpstr>
      <vt:lpstr>PowerPoint Presentation</vt:lpstr>
      <vt:lpstr>Britannicus</vt:lpstr>
      <vt:lpstr>Nero in Opera</vt:lpstr>
      <vt:lpstr>Nero on the Silver Screen</vt:lpstr>
      <vt:lpstr>The Colour and Sound Era</vt:lpstr>
      <vt:lpstr>Nero in Comedy</vt:lpstr>
      <vt:lpstr>Nero in Cartoons</vt:lpstr>
      <vt:lpstr>PowerPoint Presentation</vt:lpstr>
      <vt:lpstr>Nero in Earlier Scholarship</vt:lpstr>
      <vt:lpstr>Nero in More Recent Scholarship</vt:lpstr>
      <vt:lpstr>Griffin on Champlin</vt:lpstr>
      <vt:lpstr>PowerPoint Presentation</vt:lpstr>
      <vt:lpstr>Bibliography (1) </vt:lpstr>
      <vt:lpstr>Bibliography (2)</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m.cobb</dc:creator>
  <cp:lastModifiedBy>Matt</cp:lastModifiedBy>
  <cp:revision>141</cp:revision>
  <dcterms:created xsi:type="dcterms:W3CDTF">2013-11-28T17:42:39Z</dcterms:created>
  <dcterms:modified xsi:type="dcterms:W3CDTF">2018-04-23T21:41:08Z</dcterms:modified>
</cp:coreProperties>
</file>