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98" d="100"/>
          <a:sy n="98" d="100"/>
        </p:scale>
        <p:origin x="96"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05/11/2025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05/11/2025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05/11/2025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05/11/2025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 LCLM4004</a:t>
            </a:r>
            <a:br>
              <a:rPr lang="en-GB" sz="3200" dirty="0">
                <a:latin typeface="A"/>
              </a:rPr>
            </a:br>
            <a:r>
              <a:rPr lang="en-GB" sz="3200" dirty="0">
                <a:latin typeface="A"/>
              </a:rPr>
              <a:t>STUDENT NAME :Beatrice Petrache</a:t>
            </a:r>
            <a:br>
              <a:rPr lang="en-GB" sz="3200" dirty="0">
                <a:latin typeface="A"/>
              </a:rPr>
            </a:br>
            <a:r>
              <a:rPr lang="en-GB" sz="3200" dirty="0">
                <a:latin typeface="A"/>
              </a:rPr>
              <a:t>STUDENT ID :2440474</a:t>
            </a:r>
            <a:br>
              <a:rPr lang="en-GB" sz="3200" dirty="0">
                <a:latin typeface="A"/>
              </a:rPr>
            </a:br>
            <a:r>
              <a:rPr lang="en-GB" sz="3200" dirty="0">
                <a:latin typeface="A"/>
              </a:rPr>
              <a:t>LECTURER :Dr </a:t>
            </a:r>
            <a:r>
              <a:rPr lang="en-GB" sz="3200" dirty="0" err="1">
                <a:latin typeface="A"/>
              </a:rPr>
              <a:t>Faizu</a:t>
            </a:r>
            <a:r>
              <a:rPr lang="en-GB" sz="3200" dirty="0">
                <a:latin typeface="A"/>
              </a:rPr>
              <a:t> Edu</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a:t>
            </a:r>
            <a:endParaRPr lang="en-GB" sz="1500" dirty="0">
              <a:solidFill>
                <a:srgbClr val="111111"/>
              </a:solidFill>
              <a:latin typeface="Roboto"/>
              <a:ea typeface="Roboto"/>
              <a:cs typeface="Roboto"/>
            </a:endParaRPr>
          </a:p>
        </p:txBody>
      </p:sp>
      <p:sp>
        <p:nvSpPr>
          <p:cNvPr id="5" name="TextBox 4">
            <a:extLst>
              <a:ext uri="{FF2B5EF4-FFF2-40B4-BE49-F238E27FC236}">
                <a16:creationId xmlns:a16="http://schemas.microsoft.com/office/drawing/2014/main" id="{5FF1A685-D488-F28A-3614-05B5A7143395}"/>
              </a:ext>
            </a:extLst>
          </p:cNvPr>
          <p:cNvSpPr txBox="1"/>
          <p:nvPr/>
        </p:nvSpPr>
        <p:spPr>
          <a:xfrm>
            <a:off x="1752598" y="1864204"/>
            <a:ext cx="9959503" cy="2862322"/>
          </a:xfrm>
          <a:prstGeom prst="rect">
            <a:avLst/>
          </a:prstGeom>
          <a:noFill/>
        </p:spPr>
        <p:txBody>
          <a:bodyPr wrap="square">
            <a:spAutoFit/>
          </a:bodyPr>
          <a:lstStyle/>
          <a:p>
            <a:endParaRPr lang="en-GB" sz="2000" dirty="0"/>
          </a:p>
          <a:p>
            <a:endParaRPr lang="en-GB" sz="2000" dirty="0"/>
          </a:p>
          <a:p>
            <a:r>
              <a:rPr lang="en-GB" sz="2000" dirty="0"/>
              <a:t>A decline in sales represents a reduction in revenue or quantity of goods sold over a specific period (Calculator Ultra, 2025).Green Haven Florists is an independent flower shop based in Norwich, UK, established in 2016 by partners Liam and Priya Patel. The business gained recognition for its creative floral designs, sustainable packaging, and strong engagement with the local community. However, recent data show a notable drop in in-store sales, signalling the need to investigate the underlying causes behind this downturn</a:t>
            </a:r>
            <a:r>
              <a:rPr lang="en-GB" dirty="0"/>
              <a:t>.</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 2016</a:t>
            </a:r>
          </a:p>
          <a:p>
            <a:pPr marL="342900" indent="-342900">
              <a:buFont typeface="Arial" charset="2"/>
              <a:buChar char="•"/>
            </a:pPr>
            <a:r>
              <a:rPr lang="en-GB" b="1" dirty="0"/>
              <a:t>Owners: Liam and Priya Patel</a:t>
            </a:r>
          </a:p>
          <a:p>
            <a:pPr marL="342900" indent="-342900">
              <a:buFont typeface="Arial" charset="2"/>
              <a:buChar char="•"/>
            </a:pPr>
            <a:r>
              <a:rPr lang="en-GB" b="1" dirty="0"/>
              <a:t>Sells : Bespoke floral arrangements for weddings , events , local costumers</a:t>
            </a:r>
          </a:p>
          <a:p>
            <a:pPr marL="342900" indent="-342900">
              <a:buFont typeface="Arial" charset="2"/>
              <a:buChar char="•"/>
            </a:pPr>
            <a:r>
              <a:rPr lang="en-GB" b="1" dirty="0">
                <a:ea typeface="+mn-lt"/>
                <a:cs typeface="+mn-lt"/>
              </a:rPr>
              <a:t>strong community ties : well-known for supporting local charities and events </a:t>
            </a:r>
          </a:p>
          <a:p>
            <a:pPr marL="342900" indent="-342900">
              <a:buFont typeface="Arial" charset="2"/>
              <a:buChar char="•"/>
            </a:pPr>
            <a:r>
              <a:rPr lang="en-GB" b="1" dirty="0">
                <a:solidFill>
                  <a:srgbClr val="FF0000"/>
                </a:solidFill>
                <a:ea typeface="+mn-lt"/>
                <a:cs typeface="+mn-lt"/>
              </a:rPr>
              <a:t>Add more information from the case study</a:t>
            </a: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GB" sz="2800" b="1" dirty="0">
                <a:solidFill>
                  <a:srgbClr val="FF0000"/>
                </a:solidFill>
              </a:rPr>
              <a:t>5W2H</a:t>
            </a:r>
          </a:p>
          <a:p>
            <a:r>
              <a:rPr lang="en-GB" sz="1600" b="1" dirty="0" err="1">
                <a:solidFill>
                  <a:schemeClr val="tx1"/>
                </a:solidFill>
              </a:rPr>
              <a:t>Who</a:t>
            </a:r>
            <a:r>
              <a:rPr lang="en-GB" sz="1600" dirty="0" err="1">
                <a:solidFill>
                  <a:schemeClr val="tx1"/>
                </a:solidFill>
              </a:rPr>
              <a:t>:Liam</a:t>
            </a:r>
            <a:r>
              <a:rPr lang="en-GB" sz="1600" dirty="0">
                <a:solidFill>
                  <a:schemeClr val="tx1"/>
                </a:solidFill>
              </a:rPr>
              <a:t> and Priya Patel – co-founders and managers of Green Haven Florists.</a:t>
            </a:r>
          </a:p>
          <a:p>
            <a:r>
              <a:rPr lang="en-GB" sz="1600" b="1" dirty="0" err="1">
                <a:solidFill>
                  <a:schemeClr val="tx1"/>
                </a:solidFill>
              </a:rPr>
              <a:t>What</a:t>
            </a:r>
            <a:r>
              <a:rPr lang="en-GB" sz="1600" dirty="0" err="1">
                <a:solidFill>
                  <a:schemeClr val="tx1"/>
                </a:solidFill>
              </a:rPr>
              <a:t>:The</a:t>
            </a:r>
            <a:r>
              <a:rPr lang="en-GB" sz="1600" dirty="0">
                <a:solidFill>
                  <a:schemeClr val="tx1"/>
                </a:solidFill>
              </a:rPr>
              <a:t> business has faced a sharp decline in revenue and customer footfall.</a:t>
            </a:r>
          </a:p>
          <a:p>
            <a:r>
              <a:rPr lang="en-GB" sz="1600" b="1" dirty="0" err="1">
                <a:solidFill>
                  <a:schemeClr val="tx1"/>
                </a:solidFill>
              </a:rPr>
              <a:t>Where</a:t>
            </a:r>
            <a:r>
              <a:rPr lang="en-GB" sz="1600" dirty="0" err="1">
                <a:solidFill>
                  <a:schemeClr val="tx1"/>
                </a:solidFill>
              </a:rPr>
              <a:t>:The</a:t>
            </a:r>
            <a:r>
              <a:rPr lang="en-GB" sz="1600" dirty="0">
                <a:solidFill>
                  <a:schemeClr val="tx1"/>
                </a:solidFill>
              </a:rPr>
              <a:t> physical shop in Norwich, once located on a busy high street that has recently seen less activity.</a:t>
            </a:r>
          </a:p>
          <a:p>
            <a:r>
              <a:rPr lang="en-GB" sz="1600" b="1" dirty="0" err="1">
                <a:solidFill>
                  <a:schemeClr val="tx1"/>
                </a:solidFill>
              </a:rPr>
              <a:t>Why</a:t>
            </a:r>
            <a:r>
              <a:rPr lang="en-GB" sz="1600" dirty="0" err="1">
                <a:solidFill>
                  <a:schemeClr val="tx1"/>
                </a:solidFill>
              </a:rPr>
              <a:t>:Consumer</a:t>
            </a:r>
            <a:r>
              <a:rPr lang="en-GB" sz="1600" dirty="0">
                <a:solidFill>
                  <a:schemeClr val="tx1"/>
                </a:solidFill>
              </a:rPr>
              <a:t> habits have shifted towards online flower delivery services offering discounts and convenience.</a:t>
            </a:r>
          </a:p>
          <a:p>
            <a:r>
              <a:rPr lang="en-GB" sz="1600" b="1" dirty="0" err="1">
                <a:solidFill>
                  <a:schemeClr val="tx1"/>
                </a:solidFill>
              </a:rPr>
              <a:t>When</a:t>
            </a:r>
            <a:r>
              <a:rPr lang="en-GB" sz="1600" dirty="0" err="1">
                <a:solidFill>
                  <a:schemeClr val="tx1"/>
                </a:solidFill>
              </a:rPr>
              <a:t>:Over</a:t>
            </a:r>
            <a:r>
              <a:rPr lang="en-GB" sz="1600" dirty="0">
                <a:solidFill>
                  <a:schemeClr val="tx1"/>
                </a:solidFill>
              </a:rPr>
              <a:t> the last 12 months, in-store sales have dropped by approximately 30%.</a:t>
            </a:r>
          </a:p>
          <a:p>
            <a:r>
              <a:rPr lang="en-GB" sz="1600" b="1" dirty="0">
                <a:solidFill>
                  <a:schemeClr val="tx1"/>
                </a:solidFill>
              </a:rPr>
              <a:t>How </a:t>
            </a:r>
            <a:r>
              <a:rPr lang="en-GB" sz="1600" b="1" dirty="0" err="1">
                <a:solidFill>
                  <a:schemeClr val="tx1"/>
                </a:solidFill>
              </a:rPr>
              <a:t>much</a:t>
            </a:r>
            <a:r>
              <a:rPr lang="en-GB" sz="1600" dirty="0" err="1">
                <a:solidFill>
                  <a:schemeClr val="tx1"/>
                </a:solidFill>
              </a:rPr>
              <a:t>:The</a:t>
            </a:r>
            <a:r>
              <a:rPr lang="en-GB" sz="1600" dirty="0">
                <a:solidFill>
                  <a:schemeClr val="tx1"/>
                </a:solidFill>
              </a:rPr>
              <a:t> decline has affected profitability and overall business sustainability.</a:t>
            </a:r>
          </a:p>
          <a:p>
            <a:r>
              <a:rPr lang="en-GB" sz="1600" b="1" dirty="0" err="1">
                <a:solidFill>
                  <a:schemeClr val="tx1"/>
                </a:solidFill>
              </a:rPr>
              <a:t>How</a:t>
            </a:r>
            <a:r>
              <a:rPr lang="en-GB" sz="1600" dirty="0" err="1">
                <a:solidFill>
                  <a:schemeClr val="tx1"/>
                </a:solidFill>
              </a:rPr>
              <a:t>:Liam</a:t>
            </a:r>
            <a:r>
              <a:rPr lang="en-GB" sz="1600" dirty="0">
                <a:solidFill>
                  <a:schemeClr val="tx1"/>
                </a:solidFill>
              </a:rPr>
              <a:t> and Priya now need to identify key causes of this decline, evaluate market trends, and implement strategies to adapt their business model for long-term survival.</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5249694"/>
          </a:xfrm>
        </p:spPr>
        <p:txBody>
          <a:bodyPr>
            <a:normAutofit fontScale="92500" lnSpcReduction="10000"/>
          </a:bodyPr>
          <a:lstStyle/>
          <a:p>
            <a:r>
              <a:rPr lang="en-GB" b="1" dirty="0"/>
              <a:t>POLITICAL : •	Local government policies encourage the use of sustainable materials such as biodegradable packaging.	</a:t>
            </a:r>
          </a:p>
          <a:p>
            <a:r>
              <a:rPr lang="en-GB" b="1" dirty="0"/>
              <a:t>                    •	Closure of nearby shops due to council redevelopment plans reduced overall high-street traffic.</a:t>
            </a:r>
          </a:p>
          <a:p>
            <a:endParaRPr lang="en-GB" b="1" dirty="0"/>
          </a:p>
          <a:p>
            <a:r>
              <a:rPr lang="en-GB" b="1" dirty="0"/>
              <a:t>ECONOMIC : •	Rising costs of flowers and materials caused by inflation and supply chain disruptions.	</a:t>
            </a:r>
          </a:p>
          <a:p>
            <a:r>
              <a:rPr lang="en-GB" b="1" dirty="0"/>
              <a:t>                       •	Increased competition from large online retailers offering lower prices and faster delivery.</a:t>
            </a:r>
          </a:p>
          <a:p>
            <a:endParaRPr lang="en-GB" b="1" dirty="0"/>
          </a:p>
          <a:p>
            <a:endParaRPr lang="en-GB" b="1" dirty="0"/>
          </a:p>
          <a:p>
            <a:r>
              <a:rPr lang="en-GB" b="1" dirty="0"/>
              <a:t>SOCIAL : •	Changing consumer habits — customers prefer convenience and online ordering over visiting physical stores.	</a:t>
            </a:r>
          </a:p>
          <a:p>
            <a:r>
              <a:rPr lang="en-GB" b="1" dirty="0"/>
              <a:t>                •	Growing demand for eco-friendly and locally sourced products influences buying decisions.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7"/>
            <a:ext cx="9634011" cy="4841577"/>
          </a:xfrm>
        </p:spPr>
        <p:txBody>
          <a:bodyPr>
            <a:normAutofit fontScale="92500" lnSpcReduction="20000"/>
          </a:bodyPr>
          <a:lstStyle/>
          <a:p>
            <a:r>
              <a:rPr lang="en-GB" b="1" dirty="0"/>
              <a:t>TECHNOLOGICAL : •	Limited online presence compared to competitors with advanced e-commerce platforms.	</a:t>
            </a:r>
          </a:p>
          <a:p>
            <a:r>
              <a:rPr lang="en-GB" b="1" dirty="0"/>
              <a:t>                                 •	Missed opportunities to use social media marketing to attract younger audiences.</a:t>
            </a:r>
          </a:p>
          <a:p>
            <a:endParaRPr lang="en-GB" b="1" dirty="0"/>
          </a:p>
          <a:p>
            <a:endParaRPr lang="en-GB" b="1" dirty="0"/>
          </a:p>
          <a:p>
            <a:r>
              <a:rPr lang="en-GB" b="1" dirty="0"/>
              <a:t>LEGAL : •	Compliance with environmental regulations increases operating costs.	</a:t>
            </a:r>
          </a:p>
          <a:p>
            <a:r>
              <a:rPr lang="en-GB" b="1" dirty="0"/>
              <a:t>              •	Health and safety standards affect storage and handling of fresh flowers.</a:t>
            </a:r>
          </a:p>
          <a:p>
            <a:endParaRPr lang="en-GB" b="1" dirty="0"/>
          </a:p>
          <a:p>
            <a:endParaRPr lang="en-GB" b="1" dirty="0"/>
          </a:p>
          <a:p>
            <a:endParaRPr lang="en-GB" b="1" dirty="0"/>
          </a:p>
          <a:p>
            <a:r>
              <a:rPr lang="en-GB" b="1" dirty="0"/>
              <a:t>ENVIRONMENTAL : •	Seasonal availability of flowers impacts product range and pricing.	</a:t>
            </a:r>
          </a:p>
          <a:p>
            <a:r>
              <a:rPr lang="en-GB" b="1" dirty="0"/>
              <a:t>                                 •	Commitment to eco-friendly packaging increases sustainability but adds cost pressures.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2601918" y="1679631"/>
            <a:ext cx="11003868" cy="4717290"/>
          </a:xfrm>
        </p:spPr>
        <p:txBody>
          <a:bodyPr/>
          <a:lstStyle/>
          <a:p>
            <a:endParaRPr lang="en-US" dirty="0"/>
          </a:p>
        </p:txBody>
      </p:sp>
      <p:sp>
        <p:nvSpPr>
          <p:cNvPr id="4" name="Line 37">
            <a:extLst>
              <a:ext uri="{FF2B5EF4-FFF2-40B4-BE49-F238E27FC236}">
                <a16:creationId xmlns:a16="http://schemas.microsoft.com/office/drawing/2014/main" id="{54A81B33-4F84-0817-CFF7-B305E76F3E40}"/>
              </a:ext>
            </a:extLst>
          </p:cNvPr>
          <p:cNvSpPr>
            <a:spLocks noChangeShapeType="1"/>
          </p:cNvSpPr>
          <p:nvPr/>
        </p:nvSpPr>
        <p:spPr bwMode="auto">
          <a:xfrm>
            <a:off x="2679024" y="204095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 Box 36">
            <a:extLst>
              <a:ext uri="{FF2B5EF4-FFF2-40B4-BE49-F238E27FC236}">
                <a16:creationId xmlns:a16="http://schemas.microsoft.com/office/drawing/2014/main" id="{9609E2DE-F6FA-795B-BE11-859F10BDAFB9}"/>
              </a:ext>
            </a:extLst>
          </p:cNvPr>
          <p:cNvSpPr txBox="1">
            <a:spLocks noChangeArrowheads="1"/>
          </p:cNvSpPr>
          <p:nvPr/>
        </p:nvSpPr>
        <p:spPr bwMode="auto">
          <a:xfrm>
            <a:off x="1605874" y="184568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Open online shop web site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6" name="Line 35">
            <a:extLst>
              <a:ext uri="{FF2B5EF4-FFF2-40B4-BE49-F238E27FC236}">
                <a16:creationId xmlns:a16="http://schemas.microsoft.com/office/drawing/2014/main" id="{9F5AA541-AE50-B5DA-78A5-95EE6D5F67C6}"/>
              </a:ext>
            </a:extLst>
          </p:cNvPr>
          <p:cNvSpPr>
            <a:spLocks noChangeShapeType="1"/>
          </p:cNvSpPr>
          <p:nvPr/>
        </p:nvSpPr>
        <p:spPr bwMode="auto">
          <a:xfrm>
            <a:off x="3280687" y="264261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 Box 34">
            <a:extLst>
              <a:ext uri="{FF2B5EF4-FFF2-40B4-BE49-F238E27FC236}">
                <a16:creationId xmlns:a16="http://schemas.microsoft.com/office/drawing/2014/main" id="{B3D8A949-3A1B-2318-C726-50410E6EEE3B}"/>
              </a:ext>
            </a:extLst>
          </p:cNvPr>
          <p:cNvSpPr txBox="1">
            <a:spLocks noChangeArrowheads="1"/>
          </p:cNvSpPr>
          <p:nvPr/>
        </p:nvSpPr>
        <p:spPr bwMode="auto">
          <a:xfrm>
            <a:off x="2205949" y="244576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Easily accessible online page</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8" name="Line 33">
            <a:extLst>
              <a:ext uri="{FF2B5EF4-FFF2-40B4-BE49-F238E27FC236}">
                <a16:creationId xmlns:a16="http://schemas.microsoft.com/office/drawing/2014/main" id="{E0D2532E-21D2-B0CF-B424-EA50F7C046F7}"/>
              </a:ext>
            </a:extLst>
          </p:cNvPr>
          <p:cNvSpPr>
            <a:spLocks noChangeShapeType="1"/>
          </p:cNvSpPr>
          <p:nvPr/>
        </p:nvSpPr>
        <p:spPr bwMode="auto">
          <a:xfrm>
            <a:off x="3833137" y="319506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32">
            <a:extLst>
              <a:ext uri="{FF2B5EF4-FFF2-40B4-BE49-F238E27FC236}">
                <a16:creationId xmlns:a16="http://schemas.microsoft.com/office/drawing/2014/main" id="{B826D13F-46F7-F82D-0825-F0F1D53DE2AF}"/>
              </a:ext>
            </a:extLst>
          </p:cNvPr>
          <p:cNvSpPr txBox="1">
            <a:spLocks noChangeArrowheads="1"/>
          </p:cNvSpPr>
          <p:nvPr/>
        </p:nvSpPr>
        <p:spPr bwMode="auto">
          <a:xfrm>
            <a:off x="2758399" y="299821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More advertising on social media</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0" name="Line 31">
            <a:extLst>
              <a:ext uri="{FF2B5EF4-FFF2-40B4-BE49-F238E27FC236}">
                <a16:creationId xmlns:a16="http://schemas.microsoft.com/office/drawing/2014/main" id="{4079A2B1-337D-2930-AA04-8BDB87B37092}"/>
              </a:ext>
            </a:extLst>
          </p:cNvPr>
          <p:cNvSpPr>
            <a:spLocks noChangeShapeType="1"/>
          </p:cNvSpPr>
          <p:nvPr/>
        </p:nvSpPr>
        <p:spPr bwMode="auto">
          <a:xfrm>
            <a:off x="5023762" y="204888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Text Box 30">
            <a:extLst>
              <a:ext uri="{FF2B5EF4-FFF2-40B4-BE49-F238E27FC236}">
                <a16:creationId xmlns:a16="http://schemas.microsoft.com/office/drawing/2014/main" id="{9CB74F6A-E52C-70E1-0089-909991BB19EC}"/>
              </a:ext>
            </a:extLst>
          </p:cNvPr>
          <p:cNvSpPr txBox="1">
            <a:spLocks noChangeArrowheads="1"/>
          </p:cNvSpPr>
          <p:nvPr/>
        </p:nvSpPr>
        <p:spPr bwMode="auto">
          <a:xfrm>
            <a:off x="3949024" y="184568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Outdoor advertising</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2" name="Line 29">
            <a:extLst>
              <a:ext uri="{FF2B5EF4-FFF2-40B4-BE49-F238E27FC236}">
                <a16:creationId xmlns:a16="http://schemas.microsoft.com/office/drawing/2014/main" id="{F88885AC-E3B3-A72F-356D-E513192379CC}"/>
              </a:ext>
            </a:extLst>
          </p:cNvPr>
          <p:cNvSpPr>
            <a:spLocks noChangeShapeType="1"/>
          </p:cNvSpPr>
          <p:nvPr/>
        </p:nvSpPr>
        <p:spPr bwMode="auto">
          <a:xfrm>
            <a:off x="6119137" y="320141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Text Box 28">
            <a:extLst>
              <a:ext uri="{FF2B5EF4-FFF2-40B4-BE49-F238E27FC236}">
                <a16:creationId xmlns:a16="http://schemas.microsoft.com/office/drawing/2014/main" id="{F2429775-65F5-4516-DDF0-A2E6B40A8F96}"/>
              </a:ext>
            </a:extLst>
          </p:cNvPr>
          <p:cNvSpPr txBox="1">
            <a:spLocks noChangeArrowheads="1"/>
          </p:cNvSpPr>
          <p:nvPr/>
        </p:nvSpPr>
        <p:spPr bwMode="auto">
          <a:xfrm>
            <a:off x="5044399" y="299821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Barkers with flyers</a:t>
            </a:r>
            <a:endParaRPr kumimoji="0" lang="en-GB"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4" name="Line 27">
            <a:extLst>
              <a:ext uri="{FF2B5EF4-FFF2-40B4-BE49-F238E27FC236}">
                <a16:creationId xmlns:a16="http://schemas.microsoft.com/office/drawing/2014/main" id="{F200C73B-BB08-F716-E1DD-8C10A5EE2A72}"/>
              </a:ext>
            </a:extLst>
          </p:cNvPr>
          <p:cNvSpPr>
            <a:spLocks noChangeShapeType="1"/>
          </p:cNvSpPr>
          <p:nvPr/>
        </p:nvSpPr>
        <p:spPr bwMode="auto">
          <a:xfrm>
            <a:off x="7230387" y="2033014"/>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Text Box 26">
            <a:extLst>
              <a:ext uri="{FF2B5EF4-FFF2-40B4-BE49-F238E27FC236}">
                <a16:creationId xmlns:a16="http://schemas.microsoft.com/office/drawing/2014/main" id="{9CE54FC3-8492-80EE-E24D-4DBCA45896F5}"/>
              </a:ext>
            </a:extLst>
          </p:cNvPr>
          <p:cNvSpPr txBox="1">
            <a:spLocks noChangeArrowheads="1"/>
          </p:cNvSpPr>
          <p:nvPr/>
        </p:nvSpPr>
        <p:spPr bwMode="auto">
          <a:xfrm>
            <a:off x="6155649" y="184568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Be more courteous to customers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6" name="Line 25">
            <a:extLst>
              <a:ext uri="{FF2B5EF4-FFF2-40B4-BE49-F238E27FC236}">
                <a16:creationId xmlns:a16="http://schemas.microsoft.com/office/drawing/2014/main" id="{EBB25596-F125-62C2-8928-E816C99852C4}"/>
              </a:ext>
            </a:extLst>
          </p:cNvPr>
          <p:cNvSpPr>
            <a:spLocks noChangeShapeType="1"/>
          </p:cNvSpPr>
          <p:nvPr/>
        </p:nvSpPr>
        <p:spPr bwMode="auto">
          <a:xfrm>
            <a:off x="7832049" y="2634677"/>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Text Box 24">
            <a:extLst>
              <a:ext uri="{FF2B5EF4-FFF2-40B4-BE49-F238E27FC236}">
                <a16:creationId xmlns:a16="http://schemas.microsoft.com/office/drawing/2014/main" id="{29B543A9-3CEB-17DE-6CD2-3E995335E723}"/>
              </a:ext>
            </a:extLst>
          </p:cNvPr>
          <p:cNvSpPr txBox="1">
            <a:spLocks noChangeArrowheads="1"/>
          </p:cNvSpPr>
          <p:nvPr/>
        </p:nvSpPr>
        <p:spPr bwMode="auto">
          <a:xfrm>
            <a:off x="6757312" y="2445764"/>
            <a:ext cx="1060450" cy="69215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Regulate prices by lowering their own and lurning customers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8" name="Line 23">
            <a:extLst>
              <a:ext uri="{FF2B5EF4-FFF2-40B4-BE49-F238E27FC236}">
                <a16:creationId xmlns:a16="http://schemas.microsoft.com/office/drawing/2014/main" id="{392701AC-CBD2-2E84-4C32-D139EC7A20F9}"/>
              </a:ext>
            </a:extLst>
          </p:cNvPr>
          <p:cNvSpPr>
            <a:spLocks noChangeShapeType="1"/>
          </p:cNvSpPr>
          <p:nvPr/>
        </p:nvSpPr>
        <p:spPr bwMode="auto">
          <a:xfrm>
            <a:off x="7419299" y="3979289"/>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 Box 22">
            <a:extLst>
              <a:ext uri="{FF2B5EF4-FFF2-40B4-BE49-F238E27FC236}">
                <a16:creationId xmlns:a16="http://schemas.microsoft.com/office/drawing/2014/main" id="{C614EAA5-6074-73B0-FE83-85D1952F928D}"/>
              </a:ext>
            </a:extLst>
          </p:cNvPr>
          <p:cNvSpPr txBox="1">
            <a:spLocks noChangeArrowheads="1"/>
          </p:cNvSpPr>
          <p:nvPr/>
        </p:nvSpPr>
        <p:spPr bwMode="auto">
          <a:xfrm>
            <a:off x="6344562" y="3790377"/>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Attracting new clients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0" name="Line 21">
            <a:extLst>
              <a:ext uri="{FF2B5EF4-FFF2-40B4-BE49-F238E27FC236}">
                <a16:creationId xmlns:a16="http://schemas.microsoft.com/office/drawing/2014/main" id="{287E95BB-B803-07EB-8BDA-7D4DDC741745}"/>
              </a:ext>
            </a:extLst>
          </p:cNvPr>
          <p:cNvSpPr>
            <a:spLocks noChangeShapeType="1"/>
          </p:cNvSpPr>
          <p:nvPr/>
        </p:nvSpPr>
        <p:spPr bwMode="auto">
          <a:xfrm>
            <a:off x="6396949" y="5088952"/>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Text Box 20">
            <a:extLst>
              <a:ext uri="{FF2B5EF4-FFF2-40B4-BE49-F238E27FC236}">
                <a16:creationId xmlns:a16="http://schemas.microsoft.com/office/drawing/2014/main" id="{C57436DF-A979-DD4A-F601-DB33984C0330}"/>
              </a:ext>
            </a:extLst>
          </p:cNvPr>
          <p:cNvSpPr txBox="1">
            <a:spLocks noChangeArrowheads="1"/>
          </p:cNvSpPr>
          <p:nvPr/>
        </p:nvSpPr>
        <p:spPr bwMode="auto">
          <a:xfrm>
            <a:off x="5322212" y="490003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Storage for flowers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2" name="Line 19">
            <a:extLst>
              <a:ext uri="{FF2B5EF4-FFF2-40B4-BE49-F238E27FC236}">
                <a16:creationId xmlns:a16="http://schemas.microsoft.com/office/drawing/2014/main" id="{6707D3BD-1627-3BDB-96A0-E934C21EE87B}"/>
              </a:ext>
            </a:extLst>
          </p:cNvPr>
          <p:cNvSpPr>
            <a:spLocks noChangeShapeType="1"/>
          </p:cNvSpPr>
          <p:nvPr/>
        </p:nvSpPr>
        <p:spPr bwMode="auto">
          <a:xfrm>
            <a:off x="4891999" y="394912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Text Box 18">
            <a:extLst>
              <a:ext uri="{FF2B5EF4-FFF2-40B4-BE49-F238E27FC236}">
                <a16:creationId xmlns:a16="http://schemas.microsoft.com/office/drawing/2014/main" id="{5F2AF846-D7A5-089E-D4F4-B36ABFEF3B32}"/>
              </a:ext>
            </a:extLst>
          </p:cNvPr>
          <p:cNvSpPr txBox="1">
            <a:spLocks noChangeArrowheads="1"/>
          </p:cNvSpPr>
          <p:nvPr/>
        </p:nvSpPr>
        <p:spPr bwMode="auto">
          <a:xfrm>
            <a:off x="3818849" y="376021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Inflation of fresh flowers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4" name="Line 17">
            <a:extLst>
              <a:ext uri="{FF2B5EF4-FFF2-40B4-BE49-F238E27FC236}">
                <a16:creationId xmlns:a16="http://schemas.microsoft.com/office/drawing/2014/main" id="{56293EED-B514-8731-70F5-9D8FD5C37958}"/>
              </a:ext>
            </a:extLst>
          </p:cNvPr>
          <p:cNvSpPr>
            <a:spLocks noChangeShapeType="1"/>
          </p:cNvSpPr>
          <p:nvPr/>
        </p:nvSpPr>
        <p:spPr bwMode="auto">
          <a:xfrm>
            <a:off x="4442737" y="4506339"/>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 Box 16">
            <a:extLst>
              <a:ext uri="{FF2B5EF4-FFF2-40B4-BE49-F238E27FC236}">
                <a16:creationId xmlns:a16="http://schemas.microsoft.com/office/drawing/2014/main" id="{3AB53B2D-D059-8609-B8A6-9524C1E46C14}"/>
              </a:ext>
            </a:extLst>
          </p:cNvPr>
          <p:cNvSpPr txBox="1">
            <a:spLocks noChangeArrowheads="1"/>
          </p:cNvSpPr>
          <p:nvPr/>
        </p:nvSpPr>
        <p:spPr bwMode="auto">
          <a:xfrm>
            <a:off x="3367999" y="4319014"/>
            <a:ext cx="1060450" cy="47625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Suppression of closest competitors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6" name="Line 15">
            <a:extLst>
              <a:ext uri="{FF2B5EF4-FFF2-40B4-BE49-F238E27FC236}">
                <a16:creationId xmlns:a16="http://schemas.microsoft.com/office/drawing/2014/main" id="{AD40B9C5-7EA7-6E22-2ACF-45F99FCD300B}"/>
              </a:ext>
            </a:extLst>
          </p:cNvPr>
          <p:cNvSpPr>
            <a:spLocks noChangeShapeType="1"/>
          </p:cNvSpPr>
          <p:nvPr/>
        </p:nvSpPr>
        <p:spPr bwMode="auto">
          <a:xfrm>
            <a:off x="3942674" y="505878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Text Box 14">
            <a:extLst>
              <a:ext uri="{FF2B5EF4-FFF2-40B4-BE49-F238E27FC236}">
                <a16:creationId xmlns:a16="http://schemas.microsoft.com/office/drawing/2014/main" id="{6093347F-02AF-7A34-1C44-E848FC1C3F3F}"/>
              </a:ext>
            </a:extLst>
          </p:cNvPr>
          <p:cNvSpPr txBox="1">
            <a:spLocks noChangeArrowheads="1"/>
          </p:cNvSpPr>
          <p:nvPr/>
        </p:nvSpPr>
        <p:spPr bwMode="auto">
          <a:xfrm>
            <a:off x="2869524" y="487146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Transition to organic products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8" name="Rectangle 13">
            <a:extLst>
              <a:ext uri="{FF2B5EF4-FFF2-40B4-BE49-F238E27FC236}">
                <a16:creationId xmlns:a16="http://schemas.microsoft.com/office/drawing/2014/main" id="{09CD80D0-7E81-B9F9-4F35-26A511E68680}"/>
              </a:ext>
            </a:extLst>
          </p:cNvPr>
          <p:cNvSpPr>
            <a:spLocks noChangeArrowheads="1"/>
          </p:cNvSpPr>
          <p:nvPr/>
        </p:nvSpPr>
        <p:spPr bwMode="auto">
          <a:xfrm>
            <a:off x="2329774" y="1132902"/>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Online flower</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9" name="Rectangle 12">
            <a:extLst>
              <a:ext uri="{FF2B5EF4-FFF2-40B4-BE49-F238E27FC236}">
                <a16:creationId xmlns:a16="http://schemas.microsoft.com/office/drawing/2014/main" id="{6BBD10C3-EAAC-780E-CE0E-B8076F511875}"/>
              </a:ext>
            </a:extLst>
          </p:cNvPr>
          <p:cNvSpPr>
            <a:spLocks noChangeArrowheads="1"/>
          </p:cNvSpPr>
          <p:nvPr/>
        </p:nvSpPr>
        <p:spPr bwMode="auto">
          <a:xfrm>
            <a:off x="4664987" y="1132902"/>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The loos of foot traffic</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0" name="Rectangle 11">
            <a:extLst>
              <a:ext uri="{FF2B5EF4-FFF2-40B4-BE49-F238E27FC236}">
                <a16:creationId xmlns:a16="http://schemas.microsoft.com/office/drawing/2014/main" id="{0F54B3D0-A2E3-FA3C-2B74-F8FAD438CDE5}"/>
              </a:ext>
            </a:extLst>
          </p:cNvPr>
          <p:cNvSpPr>
            <a:spLocks noChangeArrowheads="1"/>
          </p:cNvSpPr>
          <p:nvPr/>
        </p:nvSpPr>
        <p:spPr bwMode="auto">
          <a:xfrm>
            <a:off x="6904949" y="1132902"/>
            <a:ext cx="25987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Two new competitors have entered the local market</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1" name="Line 10">
            <a:extLst>
              <a:ext uri="{FF2B5EF4-FFF2-40B4-BE49-F238E27FC236}">
                <a16:creationId xmlns:a16="http://schemas.microsoft.com/office/drawing/2014/main" id="{2CE28D03-AE99-0760-5E12-8A4593F97ED5}"/>
              </a:ext>
            </a:extLst>
          </p:cNvPr>
          <p:cNvSpPr>
            <a:spLocks noChangeShapeType="1"/>
          </p:cNvSpPr>
          <p:nvPr/>
        </p:nvSpPr>
        <p:spPr bwMode="auto">
          <a:xfrm>
            <a:off x="1923374" y="3526852"/>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2" name="Line 9">
            <a:extLst>
              <a:ext uri="{FF2B5EF4-FFF2-40B4-BE49-F238E27FC236}">
                <a16:creationId xmlns:a16="http://schemas.microsoft.com/office/drawing/2014/main" id="{E359E1FE-FA01-ADDF-698E-695770EAFE11}"/>
              </a:ext>
            </a:extLst>
          </p:cNvPr>
          <p:cNvSpPr>
            <a:spLocks noChangeShapeType="1"/>
          </p:cNvSpPr>
          <p:nvPr/>
        </p:nvSpPr>
        <p:spPr bwMode="auto">
          <a:xfrm>
            <a:off x="2828249" y="1625027"/>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Line 8">
            <a:extLst>
              <a:ext uri="{FF2B5EF4-FFF2-40B4-BE49-F238E27FC236}">
                <a16:creationId xmlns:a16="http://schemas.microsoft.com/office/drawing/2014/main" id="{4D5651FA-018D-CC60-FC78-4A91C728E628}"/>
              </a:ext>
            </a:extLst>
          </p:cNvPr>
          <p:cNvSpPr>
            <a:spLocks noChangeShapeType="1"/>
          </p:cNvSpPr>
          <p:nvPr/>
        </p:nvSpPr>
        <p:spPr bwMode="auto">
          <a:xfrm>
            <a:off x="5165049" y="1625027"/>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4" name="Line 7">
            <a:extLst>
              <a:ext uri="{FF2B5EF4-FFF2-40B4-BE49-F238E27FC236}">
                <a16:creationId xmlns:a16="http://schemas.microsoft.com/office/drawing/2014/main" id="{DDCC97DE-5A52-E1CE-77FE-68445375F9E2}"/>
              </a:ext>
            </a:extLst>
          </p:cNvPr>
          <p:cNvSpPr>
            <a:spLocks noChangeShapeType="1"/>
          </p:cNvSpPr>
          <p:nvPr/>
        </p:nvSpPr>
        <p:spPr bwMode="auto">
          <a:xfrm>
            <a:off x="7405012" y="1625027"/>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5" name="Rectangle 6">
            <a:extLst>
              <a:ext uri="{FF2B5EF4-FFF2-40B4-BE49-F238E27FC236}">
                <a16:creationId xmlns:a16="http://schemas.microsoft.com/office/drawing/2014/main" id="{627128C0-9137-E2E2-5B57-E897F3FFDADD}"/>
              </a:ext>
            </a:extLst>
          </p:cNvPr>
          <p:cNvSpPr>
            <a:spLocks noChangeArrowheads="1"/>
          </p:cNvSpPr>
          <p:nvPr/>
        </p:nvSpPr>
        <p:spPr bwMode="auto">
          <a:xfrm>
            <a:off x="3671212" y="5462014"/>
            <a:ext cx="998537"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Rising costs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6" name="Line 5">
            <a:extLst>
              <a:ext uri="{FF2B5EF4-FFF2-40B4-BE49-F238E27FC236}">
                <a16:creationId xmlns:a16="http://schemas.microsoft.com/office/drawing/2014/main" id="{1C19CE51-56F4-28DF-453C-F3079EEBD3FA}"/>
              </a:ext>
            </a:extLst>
          </p:cNvPr>
          <p:cNvSpPr>
            <a:spLocks noChangeShapeType="1"/>
          </p:cNvSpPr>
          <p:nvPr/>
        </p:nvSpPr>
        <p:spPr bwMode="auto">
          <a:xfrm flipV="1">
            <a:off x="4169687" y="3526852"/>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7" name="Rectangle 4">
            <a:extLst>
              <a:ext uri="{FF2B5EF4-FFF2-40B4-BE49-F238E27FC236}">
                <a16:creationId xmlns:a16="http://schemas.microsoft.com/office/drawing/2014/main" id="{54DC0783-BA40-0318-997E-83C8FC3F805F}"/>
              </a:ext>
            </a:extLst>
          </p:cNvPr>
          <p:cNvSpPr>
            <a:spLocks noChangeArrowheads="1"/>
          </p:cNvSpPr>
          <p:nvPr/>
        </p:nvSpPr>
        <p:spPr bwMode="auto">
          <a:xfrm>
            <a:off x="6133424" y="5462014"/>
            <a:ext cx="1158875"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Long-term sustainabillity</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8" name="Line 3">
            <a:extLst>
              <a:ext uri="{FF2B5EF4-FFF2-40B4-BE49-F238E27FC236}">
                <a16:creationId xmlns:a16="http://schemas.microsoft.com/office/drawing/2014/main" id="{233323AD-D335-E628-DCDE-8D31FCF9D7DF}"/>
              </a:ext>
            </a:extLst>
          </p:cNvPr>
          <p:cNvSpPr>
            <a:spLocks noChangeShapeType="1"/>
          </p:cNvSpPr>
          <p:nvPr/>
        </p:nvSpPr>
        <p:spPr bwMode="auto">
          <a:xfrm flipV="1">
            <a:off x="6631899" y="3526852"/>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9" name="Rectangle 2">
            <a:extLst>
              <a:ext uri="{FF2B5EF4-FFF2-40B4-BE49-F238E27FC236}">
                <a16:creationId xmlns:a16="http://schemas.microsoft.com/office/drawing/2014/main" id="{1FBE8A80-0C52-DE73-97BC-557CDBB86FD8}"/>
              </a:ext>
            </a:extLst>
          </p:cNvPr>
          <p:cNvSpPr>
            <a:spLocks noChangeArrowheads="1"/>
          </p:cNvSpPr>
          <p:nvPr/>
        </p:nvSpPr>
        <p:spPr bwMode="auto">
          <a:xfrm>
            <a:off x="9898974" y="3045839"/>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0" name="Text Box 1">
            <a:extLst>
              <a:ext uri="{FF2B5EF4-FFF2-40B4-BE49-F238E27FC236}">
                <a16:creationId xmlns:a16="http://schemas.microsoft.com/office/drawing/2014/main" id="{21DE5BD7-682E-0AE3-D6CE-201B870AEA36}"/>
              </a:ext>
            </a:extLst>
          </p:cNvPr>
          <p:cNvSpPr txBox="1">
            <a:spLocks noChangeArrowheads="1"/>
          </p:cNvSpPr>
          <p:nvPr/>
        </p:nvSpPr>
        <p:spPr bwMode="auto">
          <a:xfrm>
            <a:off x="9945012" y="3139502"/>
            <a:ext cx="1060450"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30% </a:t>
            </a:r>
            <a:endParaRPr kumimoji="0" lang="en-GB" altLang="en-US" sz="10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Decline in in-Sales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1" name="Rectangle 38">
            <a:extLst>
              <a:ext uri="{FF2B5EF4-FFF2-40B4-BE49-F238E27FC236}">
                <a16:creationId xmlns:a16="http://schemas.microsoft.com/office/drawing/2014/main" id="{5807FF4D-0051-52EE-11E9-2BE5C36F9F3F}"/>
              </a:ext>
            </a:extLst>
          </p:cNvPr>
          <p:cNvSpPr>
            <a:spLocks noChangeArrowheads="1"/>
          </p:cNvSpPr>
          <p:nvPr/>
        </p:nvSpPr>
        <p:spPr bwMode="auto">
          <a:xfrm>
            <a:off x="2101174" y="50583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2" name="Rectangle 58">
            <a:extLst>
              <a:ext uri="{FF2B5EF4-FFF2-40B4-BE49-F238E27FC236}">
                <a16:creationId xmlns:a16="http://schemas.microsoft.com/office/drawing/2014/main" id="{A2A64B2B-5FC9-5FD3-F493-41F32BC138D2}"/>
              </a:ext>
            </a:extLst>
          </p:cNvPr>
          <p:cNvSpPr>
            <a:spLocks noChangeArrowheads="1"/>
          </p:cNvSpPr>
          <p:nvPr/>
        </p:nvSpPr>
        <p:spPr bwMode="auto">
          <a:xfrm>
            <a:off x="2101174" y="96303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414115" y="1846504"/>
            <a:ext cx="8915399" cy="4160520"/>
          </a:xfrm>
        </p:spPr>
        <p:txBody>
          <a:bodyPr/>
          <a:lstStyle/>
          <a:p>
            <a:r>
              <a:rPr lang="en-GB" dirty="0"/>
              <a:t>The analysis of Green Haven Florists highlights how external and internal factors have jointly contributed to the decline in sales. Economic pressures, rising material costs, and the shift towards online shopping have created major challenges for the business. Internally, limited digital marketing and reliance on traditional in-store sales further weakened its competitiveness. To recover, Green Haven should modernise its website, strengthen its social media presence, and introduce flexible delivery and subscription options to meet changing customer needs.</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dirty="0">
                <a:solidFill>
                  <a:srgbClr val="FF0000"/>
                </a:solidFill>
                <a:latin typeface="Arial"/>
                <a:ea typeface="Roboto"/>
                <a:cs typeface="Roboto"/>
              </a:rPr>
              <a:t>5 sources</a:t>
            </a:r>
          </a:p>
          <a:p>
            <a:r>
              <a:rPr lang="en-GB" sz="1200" b="1" dirty="0">
                <a:latin typeface="Arial"/>
                <a:ea typeface="Roboto"/>
                <a:cs typeface="Roboto"/>
              </a:rPr>
              <a:t>• BGMC (2024) Exploring the Fishbone Diagram: Types, Advantages, Drawbacks, and Revealing the Six M’s of </a:t>
            </a:r>
            <a:r>
              <a:rPr lang="en-GB" sz="1200" b="1" dirty="0" err="1">
                <a:latin typeface="Arial"/>
                <a:ea typeface="Roboto"/>
                <a:cs typeface="Roboto"/>
              </a:rPr>
              <a:t>Change.Available</a:t>
            </a:r>
            <a:r>
              <a:rPr lang="en-GB" sz="1200" b="1" dirty="0">
                <a:latin typeface="Arial"/>
                <a:ea typeface="Roboto"/>
                <a:cs typeface="Roboto"/>
              </a:rPr>
              <a:t> at: https://bgmcgroup.com/exploring-the-fishbone-diagram-types-advantages-drawbacks-and-revealing-the-six-ms-of-change/￼(Accessed: 28 October 2024).	</a:t>
            </a:r>
          </a:p>
          <a:p>
            <a:r>
              <a:rPr lang="en-GB" sz="1200" b="1" dirty="0">
                <a:latin typeface="Arial"/>
                <a:ea typeface="Roboto"/>
                <a:cs typeface="Roboto"/>
              </a:rPr>
              <a:t>•	Calculator Ultra (2025) Drop in Sales Calculator &amp; </a:t>
            </a:r>
            <a:r>
              <a:rPr lang="en-GB" sz="1200" b="1" dirty="0" err="1">
                <a:latin typeface="Arial"/>
                <a:ea typeface="Roboto"/>
                <a:cs typeface="Roboto"/>
              </a:rPr>
              <a:t>Formula.Available</a:t>
            </a:r>
            <a:r>
              <a:rPr lang="en-GB" sz="1200" b="1" dirty="0">
                <a:latin typeface="Arial"/>
                <a:ea typeface="Roboto"/>
                <a:cs typeface="Roboto"/>
              </a:rPr>
              <a:t> at: https://calculatorultra.com￼(Accessed: 6 October 2025).</a:t>
            </a:r>
          </a:p>
          <a:p>
            <a:r>
              <a:rPr lang="en-GB" sz="1200" b="1" dirty="0">
                <a:latin typeface="Arial"/>
                <a:ea typeface="Roboto"/>
                <a:cs typeface="Roboto"/>
              </a:rPr>
              <a:t>•	MindTools (2024) PESTLE Analysis – Understanding Your Business </a:t>
            </a:r>
            <a:r>
              <a:rPr lang="en-GB" sz="1200" b="1" dirty="0" err="1">
                <a:latin typeface="Arial"/>
                <a:ea typeface="Roboto"/>
                <a:cs typeface="Roboto"/>
              </a:rPr>
              <a:t>Environment.Available</a:t>
            </a:r>
            <a:r>
              <a:rPr lang="en-GB" sz="1200" b="1" dirty="0">
                <a:latin typeface="Arial"/>
                <a:ea typeface="Roboto"/>
                <a:cs typeface="Roboto"/>
              </a:rPr>
              <a:t> at: https://www.mindtools.com￼(Accessed: 20 October 2025).	</a:t>
            </a:r>
          </a:p>
          <a:p>
            <a:r>
              <a:rPr lang="en-GB" sz="1200" b="1" dirty="0">
                <a:latin typeface="Arial"/>
                <a:ea typeface="Roboto"/>
                <a:cs typeface="Roboto"/>
              </a:rPr>
              <a:t>•	Retail Economics (2024) UK Online Retail Report: Trends and Consumer </a:t>
            </a:r>
            <a:r>
              <a:rPr lang="en-GB" sz="1200" b="1" dirty="0" err="1">
                <a:latin typeface="Arial"/>
                <a:ea typeface="Roboto"/>
                <a:cs typeface="Roboto"/>
              </a:rPr>
              <a:t>Behaviour.Available</a:t>
            </a:r>
            <a:r>
              <a:rPr lang="en-GB" sz="1200" b="1" dirty="0">
                <a:latin typeface="Arial"/>
                <a:ea typeface="Roboto"/>
                <a:cs typeface="Roboto"/>
              </a:rPr>
              <a:t> at: https://www.retaileconomics.co.uk￼(Accessed: 24 October 2025).	</a:t>
            </a:r>
          </a:p>
          <a:p>
            <a:r>
              <a:rPr lang="en-GB" sz="1200" b="1" dirty="0">
                <a:latin typeface="Arial"/>
                <a:ea typeface="Roboto"/>
                <a:cs typeface="Roboto"/>
              </a:rPr>
              <a:t>•	Harvard Business Review (2023) Adapting Small Businesses to Digital </a:t>
            </a:r>
            <a:r>
              <a:rPr lang="en-GB" sz="1200" b="1" dirty="0" err="1">
                <a:latin typeface="Arial"/>
                <a:ea typeface="Roboto"/>
                <a:cs typeface="Roboto"/>
              </a:rPr>
              <a:t>Transformation.Available</a:t>
            </a:r>
            <a:r>
              <a:rPr lang="en-GB" sz="1200" b="1" dirty="0">
                <a:latin typeface="Arial"/>
                <a:ea typeface="Roboto"/>
                <a:cs typeface="Roboto"/>
              </a:rPr>
              <a:t> at: https://hbr.org￼(Accessed: 25 October 2025).</a:t>
            </a:r>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310</TotalTime>
  <Words>944</Words>
  <Application>Microsoft Office PowerPoint</Application>
  <PresentationFormat>Widescreen</PresentationFormat>
  <Paragraphs>84</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 LCLM4004 STUDENT NAME :Beatrice Petrache STUDENT ID :2440474 LECTURER :Dr Faizu Edu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Beatrice Petrache (2440474)</cp:lastModifiedBy>
  <cp:revision>94</cp:revision>
  <dcterms:created xsi:type="dcterms:W3CDTF">2024-10-08T15:58:04Z</dcterms:created>
  <dcterms:modified xsi:type="dcterms:W3CDTF">2025-11-05T12:35:43Z</dcterms:modified>
</cp:coreProperties>
</file>