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7" r:id="rId2"/>
    <p:sldId id="279" r:id="rId3"/>
    <p:sldId id="258" r:id="rId4"/>
    <p:sldId id="267" r:id="rId5"/>
    <p:sldId id="259" r:id="rId6"/>
    <p:sldId id="274" r:id="rId7"/>
    <p:sldId id="260" r:id="rId8"/>
    <p:sldId id="275" r:id="rId9"/>
    <p:sldId id="266" r:id="rId10"/>
    <p:sldId id="264" r:id="rId11"/>
    <p:sldId id="282" r:id="rId12"/>
    <p:sldId id="280" r:id="rId13"/>
    <p:sldId id="277" r:id="rId14"/>
    <p:sldId id="278" r:id="rId15"/>
    <p:sldId id="281" r:id="rId16"/>
    <p:sldId id="268" r:id="rId17"/>
    <p:sldId id="269" r:id="rId18"/>
    <p:sldId id="270" r:id="rId19"/>
    <p:sldId id="271" r:id="rId20"/>
    <p:sldId id="272" r:id="rId21"/>
    <p:sldId id="27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80" autoAdjust="0"/>
    <p:restoredTop sz="94660"/>
  </p:normalViewPr>
  <p:slideViewPr>
    <p:cSldViewPr snapToGrid="0">
      <p:cViewPr varScale="1">
        <p:scale>
          <a:sx n="83" d="100"/>
          <a:sy n="83" d="100"/>
        </p:scale>
        <p:origin x="264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C141FA-D35A-4568-8643-05DB8DEE3E1B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1FC424-0C20-4C2B-B7C9-DE522459F8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994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58A5D-BDEB-4E8D-9DDF-33785B65832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0276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1FC424-0C20-4C2B-B7C9-DE522459F8C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262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E361E4-F6BB-7A0F-9970-21C1B76F27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C4B015-9797-E897-6764-403A5A6B89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C7ACD1-63F5-0187-6E6E-D3CBA1DBF9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C796A0-4250-E118-8C91-DF15F26DDD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1FC424-0C20-4C2B-B7C9-DE522459F8C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529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A14D6-9F7D-3E59-58D6-DFBB883D5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4C0A35-0FE8-BB80-1178-E279E96CBA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B649D-BB1F-7EBE-7FA6-EBCABA109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C27D5-E6CF-4DB8-8038-2DC5458F3343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B4BC2-62F3-0104-8B27-338FE3669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290DCF-D83C-3B37-98BE-843C6A573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105F-01C5-4A61-9434-D480CF2B8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532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016B8-13E6-66F5-57C8-C7BC9225F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9AE5E-C4CF-C804-7763-1C1ABCA9B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DD759-A9B8-3BB3-2E64-58E86B4BA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C27D5-E6CF-4DB8-8038-2DC5458F3343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90443-31DE-3E01-E740-9573520F2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BF3F6B-2149-BD8F-443E-C34945FDD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105F-01C5-4A61-9434-D480CF2B8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361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8265E-9D42-0D94-881B-0B611C8D9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0E3A44-6A0C-4015-A41A-5570458AB2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F2D0A3-1C02-FF19-6D73-098C3744D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C27D5-E6CF-4DB8-8038-2DC5458F3343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E77A4D-BEF8-C272-EC07-1A44D9EDE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686EF-424A-0A73-152E-3C2FD7B41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105F-01C5-4A61-9434-D480CF2B8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708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53BEA-4E8B-46CC-5772-2DF245800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8F605-60B4-A38C-60CC-88952E6858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BFB389-CF36-AF62-EF75-0CDF6F1094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B9F349-5BCE-B76D-7FE9-C5C483AD0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C27D5-E6CF-4DB8-8038-2DC5458F3343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CEF3D9-A85E-8853-456E-A807E5526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A025BF-1EA9-C695-0C4D-ED96F957D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105F-01C5-4A61-9434-D480CF2B8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444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7170E-9B64-048F-B2BA-62957E285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BFCF19-FC8B-5D26-5301-D51234A3E3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C3F64D-4BE2-005C-BFCF-79EFCFDF1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C27EC7-C7BF-1F31-9A15-F672FE133F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FB64C4-565D-F728-582F-6AFC81758B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4B5DA8-4B23-9D9E-AAD0-A87D095FD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C27D5-E6CF-4DB8-8038-2DC5458F3343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31D22E-B87F-1701-8B0D-1E52D03E0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3C38AF-EF38-E10A-72BC-F703CB28D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105F-01C5-4A61-9434-D480CF2B8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626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38FEF-7757-C2EA-CF25-421BA725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C60621-5E88-3E72-6C14-13B994AAA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C27D5-E6CF-4DB8-8038-2DC5458F3343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601F7D-7FBC-EF80-AEA7-B22BFFD65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D1FFCC-A547-5DEA-E462-0583E39BA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105F-01C5-4A61-9434-D480CF2B8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100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51A40E-72EE-C550-0C7F-27A2DA069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C27D5-E6CF-4DB8-8038-2DC5458F3343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56F71B-4DA8-C7A4-DD7E-8D497779E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805C4F-40D3-BD6F-6779-E32E5AF6B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105F-01C5-4A61-9434-D480CF2B8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908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0ACB9-0C25-3873-6B8A-A50E3E94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749B2-504A-380F-827F-7EBFDB1D9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BF377A-CE23-CBB3-3F18-A656226BAE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3C2301-B41A-250C-B251-580D58162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C27D5-E6CF-4DB8-8038-2DC5458F3343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A569C5-7679-5CBB-5908-8D1035936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43A92D-119E-3660-A39F-C1A3B2888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105F-01C5-4A61-9434-D480CF2B8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59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C4ED9-D3EE-7518-052A-63D76171A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CDF28-6012-1E27-4757-6D499032C5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9A7224-57FE-B506-6F4D-95BC15EBED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136C9C-2574-C8DE-BE49-1E0D5DD90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C27D5-E6CF-4DB8-8038-2DC5458F3343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5F162-A5F7-806C-CA28-095A3F5DD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B1BC18-61B1-B786-B55A-718CA0C5F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105F-01C5-4A61-9434-D480CF2B8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619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7BB43-B3F2-7779-A262-3AAE741C8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45447D-C427-F32E-01CE-9BB3422F8D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D929B-759B-F0A8-530C-9671BC8E2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C27D5-E6CF-4DB8-8038-2DC5458F3343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670AB5-F651-44BF-D33C-1F81806E2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C023C-C032-3E36-F1B9-2492035D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105F-01C5-4A61-9434-D480CF2B8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969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914FC2-E7B4-78A6-0A78-C2A8E3A3F5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BBAC54-4620-672F-5632-16F4E71A34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2B5A1D-8A12-07F6-BE48-DC57FA8DB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C27D5-E6CF-4DB8-8038-2DC5458F3343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D6762-47D1-EBE2-9D50-8ECC943A1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168501-D4F3-C94C-5C48-D7EFBD633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B105F-01C5-4A61-9434-D480CF2B8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830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F4A03C-17F8-7504-A6EA-EAFDDF817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1A96CA-28ED-6D24-5D88-4714EFADF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5DA6A-F8F6-C280-389D-A570558A36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AC27D5-E6CF-4DB8-8038-2DC5458F3343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D7D94A-E2C0-9BA8-25D8-DCD9DB2C0D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D224C-6096-8D2B-E7AF-886D84C95A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FB105F-01C5-4A61-9434-D480CF2B8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632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as.org.uk/plastic-pollution/million-mile-clean/" TargetMode="External"/><Relationship Id="rId5" Type="http://schemas.openxmlformats.org/officeDocument/2006/relationships/hyperlink" Target="https://www.sas.org.uk/" TargetMode="Externa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www.sas.org.uk/plastic-pollution/million-mile-clean/register-a-clean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2" Type="http://schemas.openxmlformats.org/officeDocument/2006/relationships/hyperlink" Target="https://1drv.ms/w/s!At-isItQDFBbgfhcGi2NTjNHR1pIDw?e=SJrbKw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7" Type="http://schemas.openxmlformats.org/officeDocument/2006/relationships/image" Target="../media/image28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g"/><Relationship Id="rId13" Type="http://schemas.openxmlformats.org/officeDocument/2006/relationships/image" Target="../media/image37.png"/><Relationship Id="rId18" Type="http://schemas.openxmlformats.org/officeDocument/2006/relationships/image" Target="../media/image42.jpg"/><Relationship Id="rId26" Type="http://schemas.openxmlformats.org/officeDocument/2006/relationships/image" Target="../media/image49.jpg"/><Relationship Id="rId3" Type="http://schemas.openxmlformats.org/officeDocument/2006/relationships/image" Target="../media/image11.png"/><Relationship Id="rId21" Type="http://schemas.openxmlformats.org/officeDocument/2006/relationships/image" Target="../media/image44.jpg"/><Relationship Id="rId7" Type="http://schemas.openxmlformats.org/officeDocument/2006/relationships/image" Target="../media/image31.png"/><Relationship Id="rId12" Type="http://schemas.openxmlformats.org/officeDocument/2006/relationships/image" Target="../media/image36.jpg"/><Relationship Id="rId17" Type="http://schemas.openxmlformats.org/officeDocument/2006/relationships/image" Target="../media/image41.jpg"/><Relationship Id="rId25" Type="http://schemas.openxmlformats.org/officeDocument/2006/relationships/image" Target="../media/image48.jp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40.jpg"/><Relationship Id="rId20" Type="http://schemas.openxmlformats.org/officeDocument/2006/relationships/image" Target="../media/image4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g"/><Relationship Id="rId11" Type="http://schemas.openxmlformats.org/officeDocument/2006/relationships/image" Target="../media/image35.png"/><Relationship Id="rId24" Type="http://schemas.openxmlformats.org/officeDocument/2006/relationships/image" Target="../media/image47.jpg"/><Relationship Id="rId5" Type="http://schemas.openxmlformats.org/officeDocument/2006/relationships/image" Target="../media/image14.jpg"/><Relationship Id="rId15" Type="http://schemas.openxmlformats.org/officeDocument/2006/relationships/image" Target="../media/image39.jpg"/><Relationship Id="rId23" Type="http://schemas.openxmlformats.org/officeDocument/2006/relationships/image" Target="../media/image46.jpg"/><Relationship Id="rId10" Type="http://schemas.openxmlformats.org/officeDocument/2006/relationships/image" Target="../media/image34.jpg"/><Relationship Id="rId19" Type="http://schemas.openxmlformats.org/officeDocument/2006/relationships/image" Target="../media/image6.png"/><Relationship Id="rId4" Type="http://schemas.openxmlformats.org/officeDocument/2006/relationships/image" Target="../media/image29.jpg"/><Relationship Id="rId9" Type="http://schemas.openxmlformats.org/officeDocument/2006/relationships/image" Target="../media/image33.jpg"/><Relationship Id="rId14" Type="http://schemas.openxmlformats.org/officeDocument/2006/relationships/image" Target="../media/image38.jpg"/><Relationship Id="rId22" Type="http://schemas.openxmlformats.org/officeDocument/2006/relationships/image" Target="../media/image45.png"/><Relationship Id="rId27" Type="http://schemas.openxmlformats.org/officeDocument/2006/relationships/image" Target="../media/image5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5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jpg"/><Relationship Id="rId4" Type="http://schemas.openxmlformats.org/officeDocument/2006/relationships/image" Target="../media/image5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ipadvisor.co.uk/Attraction_Review-g793317-d3369364-Reviews-Llansteffan_Beach-Llansteffan_Carmarthenshire_Wales.html" TargetMode="External"/><Relationship Id="rId2" Type="http://schemas.openxmlformats.org/officeDocument/2006/relationships/hyperlink" Target="https://www.johnmuirtrust.org/assets/000/000/908/JMA_Info_HB_2019_with_links_original_original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hyperlink" Target="https://www.johnmuirtrust.org/john-muir-awar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4E1D6-B87A-4362-59E0-60ACCB50BE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71243"/>
            <a:ext cx="12154620" cy="864529"/>
          </a:xfrm>
        </p:spPr>
        <p:txBody>
          <a:bodyPr>
            <a:normAutofit fontScale="90000"/>
          </a:bodyPr>
          <a:lstStyle/>
          <a:p>
            <a:r>
              <a:rPr lang="en-US" sz="4800" dirty="0"/>
              <a:t>John Muir Award Project</a:t>
            </a:r>
            <a:br>
              <a:rPr lang="en-US" sz="4800" dirty="0"/>
            </a:br>
            <a:r>
              <a:rPr lang="en-US" sz="4800" dirty="0"/>
              <a:t>Beach Clean up November 2024 – Max Leech </a:t>
            </a:r>
          </a:p>
        </p:txBody>
      </p:sp>
      <p:pic>
        <p:nvPicPr>
          <p:cNvPr id="1036" name="Picture 12" descr="Image result for Wales Beach litter">
            <a:extLst>
              <a:ext uri="{FF2B5EF4-FFF2-40B4-BE49-F238E27FC236}">
                <a16:creationId xmlns:a16="http://schemas.microsoft.com/office/drawing/2014/main" id="{A7710690-6D6E-877D-D329-CCA8996795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003" y="4206007"/>
            <a:ext cx="3970308" cy="264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Beach looking towards Castle">
            <a:extLst>
              <a:ext uri="{FF2B5EF4-FFF2-40B4-BE49-F238E27FC236}">
                <a16:creationId xmlns:a16="http://schemas.microsoft.com/office/drawing/2014/main" id="{9ACFFE80-7EBF-7873-06E7-93A37D6CF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65" y="0"/>
            <a:ext cx="4140678" cy="265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FC271F95-7CC8-ABBC-B047-6E60E972E0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7713" y="0"/>
            <a:ext cx="4062347" cy="2645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142A4210-C269-95E4-4340-BC88E15B9A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8507" y="10243"/>
            <a:ext cx="4050451" cy="2641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53B6709-1F53-BE3F-C12A-6CA336E1254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2965" y="4206007"/>
            <a:ext cx="4216968" cy="266223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3369A8E-A0E3-ACFB-6BC5-578047C5D53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41548" y="4206006"/>
            <a:ext cx="4050452" cy="2662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279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380B9-2643-8EC8-A10C-259DF7566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188" y="242281"/>
            <a:ext cx="10515600" cy="859826"/>
          </a:xfrm>
        </p:spPr>
        <p:txBody>
          <a:bodyPr>
            <a:normAutofit/>
          </a:bodyPr>
          <a:lstStyle/>
          <a:p>
            <a:r>
              <a:rPr lang="en-US" b="1" dirty="0"/>
              <a:t>What is the John Muir Award?</a:t>
            </a:r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F4A244B-32AD-6B9D-3212-F28A4D7482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22572" y="1613643"/>
            <a:ext cx="2703936" cy="3424986"/>
          </a:xfrm>
          <a:ln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F309C7B-EE13-1EFB-3E15-3D3E62B0971F}"/>
              </a:ext>
            </a:extLst>
          </p:cNvPr>
          <p:cNvSpPr txBox="1"/>
          <p:nvPr/>
        </p:nvSpPr>
        <p:spPr>
          <a:xfrm>
            <a:off x="885636" y="1008853"/>
            <a:ext cx="1063350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The John Muir Award is an environmental award scheme focused on wild places. It encourages people of all backgrounds to connect with, enjoy, and care for wild places.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D5B86DF-AA34-267B-FB49-408A7831056D}"/>
              </a:ext>
            </a:extLst>
          </p:cNvPr>
          <p:cNvSpPr txBox="1"/>
          <p:nvPr/>
        </p:nvSpPr>
        <p:spPr>
          <a:xfrm>
            <a:off x="885636" y="2195499"/>
            <a:ext cx="7920487" cy="40071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>
              <a:lnSpc>
                <a:spcPct val="107000"/>
              </a:lnSpc>
              <a:spcAft>
                <a:spcPts val="800"/>
              </a:spcAft>
            </a:pPr>
            <a:r>
              <a:rPr lang="en-US" kern="100" dirty="0">
                <a:latin typeface="Aptos" panose="020B0004020202020204" pitchFamily="34" charset="0"/>
                <a:cs typeface="Times New Roman" panose="02020603050405020304" pitchFamily="18" charset="0"/>
              </a:rPr>
              <a:t>To qualify for the award, an individual or group has to complete four aspects as follows:</a:t>
            </a:r>
          </a:p>
          <a:p>
            <a:pPr marR="0" lvl="0">
              <a:lnSpc>
                <a:spcPct val="107000"/>
              </a:lnSpc>
              <a:spcAft>
                <a:spcPts val="800"/>
              </a:spcAft>
            </a:pPr>
            <a:endParaRPr lang="en-US" kern="1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pPr marR="0" lvl="0">
              <a:lnSpc>
                <a:spcPct val="107000"/>
              </a:lnSpc>
              <a:spcAft>
                <a:spcPts val="800"/>
              </a:spcAft>
            </a:pPr>
            <a:endParaRPr lang="en-US" sz="3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Discover a Wild Place: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Find a natural area to explore and understand its unique features.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Explore : 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Spend time in the wild place, engaging your senses and learning about its biodiversity and natural history.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Conserve it :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Take action to care for the wild place, such as participating in clean-up activities or habitat restoration.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8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Share The Experience:</a:t>
            </a:r>
            <a:r>
              <a:rPr lang="en-US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Tell others about your adventures and what you've learned, celebrating your achievements.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C7B9400-82DA-EB11-EC66-62AD33402B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6021" y="5906258"/>
            <a:ext cx="676280" cy="67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228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2538E-266F-654E-4F60-80A14804D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93049"/>
          </a:xfrm>
        </p:spPr>
        <p:txBody>
          <a:bodyPr>
            <a:noAutofit/>
          </a:bodyPr>
          <a:lstStyle/>
          <a:p>
            <a:r>
              <a:rPr lang="en-US" b="1" dirty="0"/>
              <a:t>Key Partners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F4E01F-6A7C-F4BF-ADCE-4936776B9B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5790" y="3579206"/>
            <a:ext cx="3987692" cy="23145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CC0750-9142-DA66-F8BA-027A33395B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0720" y="1875637"/>
            <a:ext cx="2562244" cy="146686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C563489-E5E9-83F7-6146-90F9A7A8CB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83C91-1504-0A54-CC1D-C96F9147B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939" y="1391728"/>
            <a:ext cx="7581182" cy="495731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US" sz="2400" dirty="0">
                <a:hlinkClick r:id="rId5"/>
              </a:rPr>
              <a:t>Surfers Against Sewage</a:t>
            </a:r>
            <a:endParaRPr lang="en-US" sz="2400" dirty="0"/>
          </a:p>
          <a:p>
            <a:pPr>
              <a:spcBef>
                <a:spcPts val="0"/>
              </a:spcBef>
            </a:pPr>
            <a:r>
              <a:rPr lang="en-US" sz="2400" dirty="0"/>
              <a:t>Surfers Against Sewage is a UK charity led by Ocean Activists fighting against pollution and targeting to have thriving oceans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400" dirty="0">
                <a:hlinkClick r:id="rId6"/>
              </a:rPr>
              <a:t>Million Mile Clean</a:t>
            </a:r>
            <a:r>
              <a:rPr lang="en-US" sz="2400" dirty="0"/>
              <a:t>  </a:t>
            </a:r>
          </a:p>
          <a:p>
            <a:pPr fontAlgn="base">
              <a:spcBef>
                <a:spcPts val="0"/>
              </a:spcBef>
            </a:pPr>
            <a:r>
              <a:rPr lang="en-US" sz="2400" dirty="0"/>
              <a:t>The Million Mile Clean is an annual action bringing Ocean Activists together to tackle plastic pollution.</a:t>
            </a:r>
          </a:p>
          <a:p>
            <a:pPr fontAlgn="base">
              <a:spcBef>
                <a:spcPts val="0"/>
              </a:spcBef>
            </a:pPr>
            <a:r>
              <a:rPr lang="en-US" sz="2400" dirty="0"/>
              <a:t>Million Mile Clean will run every year until 2030, mobilizing 1 million volunteers to clean over 10 million miles of UK landscape.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94FC31-28C6-61E4-A62C-708AAC0B2885}"/>
              </a:ext>
            </a:extLst>
          </p:cNvPr>
          <p:cNvSpPr txBox="1"/>
          <p:nvPr/>
        </p:nvSpPr>
        <p:spPr>
          <a:xfrm>
            <a:off x="838199" y="962171"/>
            <a:ext cx="1051559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I selected a beach clean-up for my John Muir award and as part of planning it I sought help from partner organizations as follows:</a:t>
            </a:r>
          </a:p>
        </p:txBody>
      </p:sp>
    </p:spTree>
    <p:extLst>
      <p:ext uri="{BB962C8B-B14F-4D97-AF65-F5344CB8AC3E}">
        <p14:creationId xmlns:p14="http://schemas.microsoft.com/office/powerpoint/2010/main" val="2029254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F534E8-9C50-FF5E-63A4-A6B8862D7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E38B1-5FB5-015F-EDF3-3890D0513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53" y="0"/>
            <a:ext cx="10515600" cy="1325563"/>
          </a:xfrm>
        </p:spPr>
        <p:txBody>
          <a:bodyPr/>
          <a:lstStyle/>
          <a:p>
            <a:r>
              <a:rPr lang="en-US" b="1" dirty="0"/>
              <a:t>Preparations:</a:t>
            </a:r>
            <a:br>
              <a:rPr lang="en-US" dirty="0"/>
            </a:br>
            <a:r>
              <a:rPr lang="en-US" sz="2800" dirty="0">
                <a:solidFill>
                  <a:srgbClr val="0070C0"/>
                </a:solidFill>
              </a:rPr>
              <a:t>Key Logistics Ahead of Starting Clean-Up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8782F-0789-A5F8-39B3-273BAF2BB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52" y="1489494"/>
            <a:ext cx="8593347" cy="5095336"/>
          </a:xfrm>
        </p:spPr>
        <p:txBody>
          <a:bodyPr>
            <a:normAutofit/>
          </a:bodyPr>
          <a:lstStyle/>
          <a:p>
            <a:r>
              <a:rPr lang="en-GB" sz="1800" b="1" dirty="0"/>
              <a:t>Required Protective Equipment :</a:t>
            </a:r>
          </a:p>
          <a:p>
            <a:pPr lvl="1">
              <a:spcBef>
                <a:spcPts val="0"/>
              </a:spcBef>
            </a:pPr>
            <a:r>
              <a:rPr lang="en-GB" sz="1800" dirty="0"/>
              <a:t>Gloves – to protect from contaminated items</a:t>
            </a:r>
          </a:p>
          <a:p>
            <a:pPr lvl="1">
              <a:spcBef>
                <a:spcPts val="0"/>
              </a:spcBef>
            </a:pPr>
            <a:r>
              <a:rPr lang="en-GB" sz="1800" dirty="0"/>
              <a:t>Rain protective clothing – waterproof coat, hat and trousers</a:t>
            </a:r>
          </a:p>
          <a:p>
            <a:pPr lvl="1">
              <a:spcBef>
                <a:spcPts val="0"/>
              </a:spcBef>
            </a:pPr>
            <a:r>
              <a:rPr lang="en-GB" sz="1800" dirty="0"/>
              <a:t>Warm clothing - depending on weather</a:t>
            </a:r>
          </a:p>
          <a:p>
            <a:pPr lvl="1">
              <a:spcBef>
                <a:spcPts val="0"/>
              </a:spcBef>
            </a:pPr>
            <a:r>
              <a:rPr lang="en-GB" sz="1800" dirty="0"/>
              <a:t>First aid kit – in case of injuries on the beach or cuts from sharp items collected</a:t>
            </a:r>
          </a:p>
          <a:p>
            <a:pPr lvl="1">
              <a:spcBef>
                <a:spcPts val="0"/>
              </a:spcBef>
            </a:pPr>
            <a:r>
              <a:rPr lang="en-GB" sz="1800" dirty="0"/>
              <a:t>Hand Sanitizer – in case of contaminated or dirty litter pick up</a:t>
            </a:r>
          </a:p>
          <a:p>
            <a:pPr marL="457200" lvl="1" indent="0">
              <a:spcBef>
                <a:spcPts val="0"/>
              </a:spcBef>
              <a:buNone/>
            </a:pPr>
            <a:endParaRPr lang="en-GB" sz="18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/>
              <a:t>Source Rubbish bags and Equipment :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US" sz="1800" dirty="0"/>
              <a:t>Registered a clean as a group clean: </a:t>
            </a:r>
            <a:r>
              <a:rPr lang="en-US" sz="18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Register a clean - Surfers Against Sewage</a:t>
            </a:r>
            <a:r>
              <a:rPr lang="en-US" sz="1800" dirty="0"/>
              <a:t> and they provided us with free kit to complete the clean-up.</a:t>
            </a:r>
            <a:endParaRPr lang="en-GB" sz="1800" dirty="0"/>
          </a:p>
          <a:p>
            <a:endParaRPr lang="en-GB" sz="1400" b="1" dirty="0">
              <a:solidFill>
                <a:srgbClr val="38562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1800" b="1" dirty="0"/>
              <a:t>Book Filmmaking Kit: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1800" dirty="0"/>
              <a:t>Camera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1800" dirty="0"/>
              <a:t>Phone</a:t>
            </a:r>
          </a:p>
          <a:p>
            <a:pPr lvl="1"/>
            <a:endParaRPr lang="en-GB" sz="1400" dirty="0">
              <a:solidFill>
                <a:srgbClr val="38562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800" b="1" dirty="0"/>
              <a:t>Confirm Beach Tide Times :</a:t>
            </a:r>
          </a:p>
        </p:txBody>
      </p:sp>
      <p:pic>
        <p:nvPicPr>
          <p:cNvPr id="3074" name="Picture 2" descr="Image result for Llansteffan">
            <a:extLst>
              <a:ext uri="{FF2B5EF4-FFF2-40B4-BE49-F238E27FC236}">
                <a16:creationId xmlns:a16="http://schemas.microsoft.com/office/drawing/2014/main" id="{C82B15F2-B48D-52AB-4D4A-1BE5A3F91E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6172" y="260974"/>
            <a:ext cx="3034520" cy="20230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F95B32-8616-9C07-3435-DE6E0195DC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7A8F9A-ABC7-392E-37CC-7AF9230ECC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7456" y="4129178"/>
            <a:ext cx="5518153" cy="261367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Picture 5" descr="A person standing in a field&#10;&#10;Description automatically generated">
            <a:extLst>
              <a:ext uri="{FF2B5EF4-FFF2-40B4-BE49-F238E27FC236}">
                <a16:creationId xmlns:a16="http://schemas.microsoft.com/office/drawing/2014/main" id="{05EDCC12-8645-5A01-A9B5-B1F4389980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7000" y="2645434"/>
            <a:ext cx="1714500" cy="2286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512836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B8154-4CB0-9760-41CF-0C893A0E2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53" y="0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Preparations Continued…</a:t>
            </a:r>
            <a:br>
              <a:rPr lang="en-US" dirty="0"/>
            </a:br>
            <a:r>
              <a:rPr lang="en-US" sz="2800" dirty="0">
                <a:solidFill>
                  <a:srgbClr val="0070C0"/>
                </a:solidFill>
              </a:rPr>
              <a:t>Key Logistics Ahead of Starting Clean-Up :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1A166-218D-7D50-3728-B724AA227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53" y="1252223"/>
            <a:ext cx="6141191" cy="4729208"/>
          </a:xfrm>
        </p:spPr>
        <p:txBody>
          <a:bodyPr>
            <a:normAutofit/>
          </a:bodyPr>
          <a:lstStyle/>
          <a:p>
            <a:endParaRPr lang="en-GB" sz="1800" dirty="0">
              <a:solidFill>
                <a:srgbClr val="385623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r>
              <a:rPr lang="en-GB" sz="1800" b="1" dirty="0"/>
              <a:t>Plan for what to do with any rubbish collected:</a:t>
            </a:r>
          </a:p>
          <a:p>
            <a:pPr lvl="1">
              <a:spcBef>
                <a:spcPts val="0"/>
              </a:spcBef>
            </a:pPr>
            <a:r>
              <a:rPr lang="en-GB" sz="1800" dirty="0"/>
              <a:t>Ensure all rubbish is bagged &amp; tied securely.</a:t>
            </a:r>
          </a:p>
          <a:p>
            <a:pPr lvl="1">
              <a:spcBef>
                <a:spcPts val="0"/>
              </a:spcBef>
            </a:pPr>
            <a:r>
              <a:rPr lang="en-GB" sz="1800" dirty="0"/>
              <a:t>In advance I identified multiple industrial sized waste bins located in the beach-side car park.</a:t>
            </a:r>
          </a:p>
          <a:p>
            <a:r>
              <a:rPr lang="en-US" sz="1800" b="1" dirty="0"/>
              <a:t>Complete </a:t>
            </a:r>
            <a:r>
              <a:rPr lang="en-GB" sz="1800" b="1" dirty="0"/>
              <a:t>Risk Assessment:</a:t>
            </a:r>
          </a:p>
          <a:p>
            <a:pPr lvl="1"/>
            <a:r>
              <a:rPr lang="en-US" sz="1800" dirty="0">
                <a:hlinkClick r:id="rId2"/>
              </a:rPr>
              <a:t>Beach-Clean-Risk-Assessment Max.docx</a:t>
            </a:r>
            <a:r>
              <a:rPr lang="en-GB" sz="1800" b="1" dirty="0"/>
              <a:t> </a:t>
            </a:r>
            <a:endParaRPr lang="en-US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0F782F1-785D-D00F-5D17-10F7E4AB5F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957" y="3264678"/>
            <a:ext cx="4670608" cy="307957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49B319F-79C5-5C91-FDDC-C2D91A2F90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C7A6929-66D2-56A7-C573-78E6E8DEFF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9175" y="254611"/>
            <a:ext cx="4662172" cy="301006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577F651-A6BB-EFD8-5B9A-E723CC05DA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82237" y="2688167"/>
            <a:ext cx="4662172" cy="307957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56FCFFB-DC42-81BD-4F73-2481A22566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03" y="3610569"/>
            <a:ext cx="4592201" cy="307957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498901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666F03-B4B1-743A-D083-7DBE682852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54A06-D16E-935C-22DC-425780406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809" y="154013"/>
            <a:ext cx="10515600" cy="1325563"/>
          </a:xfrm>
        </p:spPr>
        <p:txBody>
          <a:bodyPr/>
          <a:lstStyle/>
          <a:p>
            <a:r>
              <a:rPr lang="en-US" b="1" dirty="0"/>
              <a:t>Wild Place Discovery</a:t>
            </a:r>
            <a:r>
              <a:rPr lang="en-US" dirty="0"/>
              <a:t>: Key Research Facts </a:t>
            </a:r>
            <a:br>
              <a:rPr lang="en-US" dirty="0"/>
            </a:br>
            <a:r>
              <a:rPr lang="en-US" sz="2800" dirty="0">
                <a:solidFill>
                  <a:srgbClr val="0070C0"/>
                </a:solidFill>
              </a:rPr>
              <a:t>Llansteffan Beach -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25273-0703-6A32-40FF-79297F55D8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/>
              <a:t>The name "Llansteffan" means “Parish of Saint Stephen."</a:t>
            </a:r>
          </a:p>
          <a:p>
            <a:r>
              <a:rPr lang="en-US" sz="1800" dirty="0"/>
              <a:t>Llansteffan beach is in Carmarthenshire, Wales and it is an estuary beach, meaning that it is inside an estuary/bay and so is where the River </a:t>
            </a:r>
            <a:r>
              <a:rPr lang="en-US" sz="1800" dirty="0" err="1"/>
              <a:t>Tywi</a:t>
            </a:r>
            <a:r>
              <a:rPr lang="en-US" sz="1800" dirty="0"/>
              <a:t> meets the ocean at Carmarthen Bay.  An estuary beach means it is generally partially or fully sheltered from ocean wind waves which I think is interesting and makes it quite special.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D4641D-15E0-868C-3E2E-6D37CC660B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37D57DE-D469-7EF3-F180-15CDE2297B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9533" y="3429000"/>
            <a:ext cx="4848361" cy="25822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7AF583A-D24E-9FEE-84F1-8F65517C0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4686" y="3429001"/>
            <a:ext cx="4848361" cy="25822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549698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B8C94A-DED6-8084-DE3B-5DB680C15B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4611-674E-83CC-EB5B-5CF59F449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644" y="89649"/>
            <a:ext cx="11364053" cy="1325563"/>
          </a:xfrm>
        </p:spPr>
        <p:txBody>
          <a:bodyPr>
            <a:normAutofit/>
          </a:bodyPr>
          <a:lstStyle/>
          <a:p>
            <a:r>
              <a:rPr lang="en-US" b="1" dirty="0"/>
              <a:t>Wild Place Discovery </a:t>
            </a:r>
            <a:r>
              <a:rPr lang="en-US" b="1" dirty="0" err="1"/>
              <a:t>Cont</a:t>
            </a:r>
            <a:r>
              <a:rPr lang="en-US" b="1" dirty="0"/>
              <a:t>…</a:t>
            </a:r>
            <a:r>
              <a:rPr lang="en-US" dirty="0"/>
              <a:t>:</a:t>
            </a:r>
            <a:br>
              <a:rPr lang="en-US" dirty="0"/>
            </a:br>
            <a:r>
              <a:rPr lang="en-US" sz="2800" dirty="0">
                <a:solidFill>
                  <a:srgbClr val="0070C0"/>
                </a:solidFill>
              </a:rPr>
              <a:t>Llansteffan Beach – Key Research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E5C7C-4F92-598F-772E-44A3C98F56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02" y="1690688"/>
            <a:ext cx="8369060" cy="4667640"/>
          </a:xfrm>
        </p:spPr>
        <p:txBody>
          <a:bodyPr>
            <a:normAutofit fontScale="92500"/>
          </a:bodyPr>
          <a:lstStyle/>
          <a:p>
            <a:r>
              <a:rPr lang="en-US" sz="2400" dirty="0"/>
              <a:t>Llansteffan beach is a very scenic area, overlooked by a castle on top of the nearby cliffs and it is made up of golden sand.</a:t>
            </a:r>
          </a:p>
          <a:p>
            <a:r>
              <a:rPr lang="en-US" sz="2400" dirty="0"/>
              <a:t>The beach is approximately 1.5 miles long, though it directly connects to other beach areas like Scotts Bay nearby or </a:t>
            </a:r>
            <a:r>
              <a:rPr lang="en-US" sz="2400" dirty="0" err="1"/>
              <a:t>Ferryside</a:t>
            </a:r>
            <a:r>
              <a:rPr lang="en-US" sz="2400" dirty="0"/>
              <a:t> beach opposite.  </a:t>
            </a:r>
          </a:p>
          <a:p>
            <a:r>
              <a:rPr lang="en-US" sz="2400" dirty="0"/>
              <a:t>The surrounding area is beautiful green Countryside and also rocky cliffs, Llansteffan itself is located in a pretty village.</a:t>
            </a:r>
          </a:p>
          <a:p>
            <a:r>
              <a:rPr lang="en-US" sz="2400" dirty="0"/>
              <a:t>The beach is a very calm area, open all year round for visitors though there are restrictions on when dogs are allowed on the beach.</a:t>
            </a:r>
          </a:p>
          <a:p>
            <a:r>
              <a:rPr lang="en-US" sz="2400" dirty="0"/>
              <a:t>Llansteffan is considered somewhere family friendly (especially at low tide) although its is not somewhere recommended to swim.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71BE12-B5CB-DD92-B16D-C81760B0B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  <p:pic>
        <p:nvPicPr>
          <p:cNvPr id="6" name="Picture 5" descr="A sign on a pole&#10;&#10;Description automatically generated">
            <a:extLst>
              <a:ext uri="{FF2B5EF4-FFF2-40B4-BE49-F238E27FC236}">
                <a16:creationId xmlns:a16="http://schemas.microsoft.com/office/drawing/2014/main" id="{6AE0AB6F-EB23-C604-A149-4DD04B1CA9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0076" y="1797650"/>
            <a:ext cx="2637167" cy="35162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261809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435B54-203C-CE22-3D29-8E36B730B2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503B8-E673-32BC-2037-0195247CD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619" y="208987"/>
            <a:ext cx="10515600" cy="1325563"/>
          </a:xfrm>
        </p:spPr>
        <p:txBody>
          <a:bodyPr/>
          <a:lstStyle/>
          <a:p>
            <a:r>
              <a:rPr lang="en-US" b="1" dirty="0"/>
              <a:t>Wild Place Discovery </a:t>
            </a:r>
            <a:r>
              <a:rPr lang="en-US" b="1" dirty="0" err="1"/>
              <a:t>Cont</a:t>
            </a:r>
            <a:r>
              <a:rPr lang="en-US" b="1" dirty="0"/>
              <a:t>…</a:t>
            </a:r>
            <a:r>
              <a:rPr lang="en-US" dirty="0"/>
              <a:t>:</a:t>
            </a:r>
            <a:br>
              <a:rPr lang="en-US" dirty="0"/>
            </a:br>
            <a:r>
              <a:rPr lang="en-US" sz="2800" dirty="0">
                <a:solidFill>
                  <a:srgbClr val="0070C0"/>
                </a:solidFill>
              </a:rPr>
              <a:t>Llansteffan Beach – Key Research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B4AF3-3818-5FCC-104B-9E6D6DED0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619" y="1656273"/>
            <a:ext cx="8174076" cy="468701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10000"/>
              </a:lnSpc>
            </a:pPr>
            <a:r>
              <a:rPr lang="en-US" sz="3100" dirty="0"/>
              <a:t>Llansteffan is full of wildlife diversity.  It is particularly good for birds - with the countryside &amp; cliffs close by. Linnets which are a declining bird breed can be found in large numbers near the coast at certain times of the year.</a:t>
            </a:r>
          </a:p>
          <a:p>
            <a:pPr>
              <a:lnSpc>
                <a:spcPct val="110000"/>
              </a:lnSpc>
            </a:pPr>
            <a:r>
              <a:rPr lang="en-US" sz="3100" dirty="0"/>
              <a:t>With the rocks and tidal pools you can find a large variety of marine life, such as small fish, hermit crabs and mussels.</a:t>
            </a:r>
          </a:p>
          <a:p>
            <a:pPr>
              <a:lnSpc>
                <a:spcPct val="110000"/>
              </a:lnSpc>
            </a:pPr>
            <a:r>
              <a:rPr lang="en-US" sz="3100" dirty="0"/>
              <a:t>11 different species of bats have been found in this region.</a:t>
            </a:r>
          </a:p>
          <a:p>
            <a:pPr>
              <a:lnSpc>
                <a:spcPct val="110000"/>
              </a:lnSpc>
            </a:pPr>
            <a:r>
              <a:rPr lang="en-US" sz="3100" dirty="0"/>
              <a:t>Whilst there are no formally recorded statistics for the number of visitors to Llansteffan beach annually, it is viewed as a scenic and popular destination because it is safe, clean &amp; family friendly.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8364B0-E91C-624C-B172-5FDB606BB9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7BF7FD-BB7C-FAC0-8DD8-C676537E37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4332" y="2170042"/>
            <a:ext cx="3151578" cy="23501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720565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plant&#10;&#10;Description automatically generated">
            <a:extLst>
              <a:ext uri="{FF2B5EF4-FFF2-40B4-BE49-F238E27FC236}">
                <a16:creationId xmlns:a16="http://schemas.microsoft.com/office/drawing/2014/main" id="{B5F06B33-EDC0-6C06-0DE2-AB9C3938AA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4277" y="-6827"/>
            <a:ext cx="3066331" cy="40884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 descr="A couple of people walking on a path&#10;&#10;Description automatically generated">
            <a:extLst>
              <a:ext uri="{FF2B5EF4-FFF2-40B4-BE49-F238E27FC236}">
                <a16:creationId xmlns:a16="http://schemas.microsoft.com/office/drawing/2014/main" id="{CCCD042D-B75B-E52E-2DDB-470B29B10D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528690"/>
            <a:ext cx="4744278" cy="33293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997D6EC-1293-42D9-2566-803F90F9D9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4140" y="0"/>
            <a:ext cx="4517860" cy="34766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 descr="Long shot of a field&#10;&#10;Description automatically generated">
            <a:extLst>
              <a:ext uri="{FF2B5EF4-FFF2-40B4-BE49-F238E27FC236}">
                <a16:creationId xmlns:a16="http://schemas.microsoft.com/office/drawing/2014/main" id="{A6866E2A-4475-089F-F735-501E6B08D0C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744278" cy="35286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Picture 13" descr="A grassy area with a beach and water in the background&#10;&#10;Description automatically generated">
            <a:extLst>
              <a:ext uri="{FF2B5EF4-FFF2-40B4-BE49-F238E27FC236}">
                <a16:creationId xmlns:a16="http://schemas.microsoft.com/office/drawing/2014/main" id="{5302ED32-DDA2-82E0-A2EB-4D361E4A8B6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9757" y="3476644"/>
            <a:ext cx="4532243" cy="33991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6" name="Picture 15" descr="A large log in a grassy area&#10;&#10;Description automatically generated">
            <a:extLst>
              <a:ext uri="{FF2B5EF4-FFF2-40B4-BE49-F238E27FC236}">
                <a16:creationId xmlns:a16="http://schemas.microsoft.com/office/drawing/2014/main" id="{5D56A024-4565-39BF-7F02-033F3063359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8841" y="4077438"/>
            <a:ext cx="3873525" cy="27805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79EA9EA-A1EC-C4CC-DD67-036EC641E5BB}"/>
              </a:ext>
            </a:extLst>
          </p:cNvPr>
          <p:cNvSpPr/>
          <p:nvPr/>
        </p:nvSpPr>
        <p:spPr>
          <a:xfrm>
            <a:off x="760456" y="218397"/>
            <a:ext cx="299934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atin typeface="+mj-lt"/>
                <a:ea typeface="+mj-ea"/>
                <a:cs typeface="+mj-cs"/>
              </a:rPr>
              <a:t>Llansteffan </a:t>
            </a:r>
          </a:p>
          <a:p>
            <a:pPr algn="ctr"/>
            <a:r>
              <a:rPr lang="en-US" sz="4400" b="1" dirty="0">
                <a:latin typeface="+mj-lt"/>
                <a:ea typeface="+mj-ea"/>
                <a:cs typeface="+mj-cs"/>
              </a:rPr>
              <a:t>Beach</a:t>
            </a:r>
          </a:p>
        </p:txBody>
      </p:sp>
    </p:spTree>
    <p:extLst>
      <p:ext uri="{BB962C8B-B14F-4D97-AF65-F5344CB8AC3E}">
        <p14:creationId xmlns:p14="http://schemas.microsoft.com/office/powerpoint/2010/main" val="2669116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681A7D-1945-26BA-8137-07A06B38E6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1BE37-721E-3833-5A11-ED4EB11A2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638" y="22567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Conservation Work</a:t>
            </a:r>
            <a:r>
              <a:rPr lang="en-US" dirty="0"/>
              <a:t>:</a:t>
            </a:r>
            <a:br>
              <a:rPr lang="en-US" dirty="0"/>
            </a:br>
            <a:r>
              <a:rPr lang="en-US" sz="2800" dirty="0">
                <a:solidFill>
                  <a:srgbClr val="0070C0"/>
                </a:solidFill>
              </a:rPr>
              <a:t>Take responsibility to help conserve</a:t>
            </a:r>
            <a:r>
              <a:rPr lang="en-US" sz="2800">
                <a:solidFill>
                  <a:srgbClr val="0070C0"/>
                </a:solidFill>
              </a:rPr>
              <a:t> – The Activity</a:t>
            </a:r>
            <a:endParaRPr lang="en-US" sz="2800" dirty="0">
              <a:solidFill>
                <a:srgbClr val="0070C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40D0AD-EC43-FDDA-19DD-ABEA097900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  <p:pic>
        <p:nvPicPr>
          <p:cNvPr id="7" name="Picture 6" descr="A person picking up grass&#10;&#10;Description automatically generated">
            <a:extLst>
              <a:ext uri="{FF2B5EF4-FFF2-40B4-BE49-F238E27FC236}">
                <a16:creationId xmlns:a16="http://schemas.microsoft.com/office/drawing/2014/main" id="{43DA220B-A0DD-CAFF-8CE5-784C251583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6829" y="4606265"/>
            <a:ext cx="1266286" cy="16883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 descr="A person standing in a field&#10;&#10;Description automatically generated">
            <a:extLst>
              <a:ext uri="{FF2B5EF4-FFF2-40B4-BE49-F238E27FC236}">
                <a16:creationId xmlns:a16="http://schemas.microsoft.com/office/drawing/2014/main" id="{C75809D6-D81B-A1F6-1675-BF7F01045C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8209" y="3383324"/>
            <a:ext cx="1876059" cy="25014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 descr="Two people standing in a grassy area&#10;&#10;Description automatically generated">
            <a:extLst>
              <a:ext uri="{FF2B5EF4-FFF2-40B4-BE49-F238E27FC236}">
                <a16:creationId xmlns:a16="http://schemas.microsoft.com/office/drawing/2014/main" id="{5D180512-8818-00DE-0F0E-2E701A62F88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0304" y="1174271"/>
            <a:ext cx="1431984" cy="19093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B4E3BB0-C16F-0EF1-4CB1-F85FEEE19E9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075" y="1445136"/>
            <a:ext cx="1275431" cy="17005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Picture 13" descr="Two people in coats holding plastic bags&#10;&#10;Description automatically generated">
            <a:extLst>
              <a:ext uri="{FF2B5EF4-FFF2-40B4-BE49-F238E27FC236}">
                <a16:creationId xmlns:a16="http://schemas.microsoft.com/office/drawing/2014/main" id="{6968D8F6-97A6-DFAC-D09B-64FD3556890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7211" y="2835361"/>
            <a:ext cx="1324515" cy="17660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2B20789-BA2D-EF31-0276-3386E94B730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0718" y="2246159"/>
            <a:ext cx="1425515" cy="19006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8" name="Picture 17" descr="A circle in the sand&#10;&#10;Description automatically generated">
            <a:extLst>
              <a:ext uri="{FF2B5EF4-FFF2-40B4-BE49-F238E27FC236}">
                <a16:creationId xmlns:a16="http://schemas.microsoft.com/office/drawing/2014/main" id="{B833C557-AC14-42E4-A240-B672918C1C7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282" y="2783347"/>
            <a:ext cx="1090262" cy="14536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4B220E7-08AE-1416-A3F5-BD631490B79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067677" y="5009725"/>
            <a:ext cx="1170186" cy="15602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1" name="Picture 20" descr="A piece of plastic on the sand&#10;&#10;Description automatically generated">
            <a:extLst>
              <a:ext uri="{FF2B5EF4-FFF2-40B4-BE49-F238E27FC236}">
                <a16:creationId xmlns:a16="http://schemas.microsoft.com/office/drawing/2014/main" id="{4AD9735B-6479-FAB7-1489-8CDA68EE370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790" y="3711304"/>
            <a:ext cx="1494527" cy="19927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E767799-E389-21DC-9885-D9AD98C34FD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541563" y="3022141"/>
            <a:ext cx="1495436" cy="11906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5" name="Picture 24" descr="A child standing on a beach&#10;&#10;Description automatically generated">
            <a:extLst>
              <a:ext uri="{FF2B5EF4-FFF2-40B4-BE49-F238E27FC236}">
                <a16:creationId xmlns:a16="http://schemas.microsoft.com/office/drawing/2014/main" id="{0640222C-26C9-568D-7BB7-144E9BF6E60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770739" y="5069624"/>
            <a:ext cx="1222669" cy="16302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7" name="Picture 26" descr="A drawing on the sand&#10;&#10;Description automatically generated">
            <a:extLst>
              <a:ext uri="{FF2B5EF4-FFF2-40B4-BE49-F238E27FC236}">
                <a16:creationId xmlns:a16="http://schemas.microsoft.com/office/drawing/2014/main" id="{A08AF0CE-E9DB-B234-899D-6CEB9374A718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0035" y="2658043"/>
            <a:ext cx="1753319" cy="23377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9" name="Picture 28" descr="A close-up of a beach&#10;&#10;Description automatically generated">
            <a:extLst>
              <a:ext uri="{FF2B5EF4-FFF2-40B4-BE49-F238E27FC236}">
                <a16:creationId xmlns:a16="http://schemas.microsoft.com/office/drawing/2014/main" id="{49C3C407-65DC-A221-FEE8-D69BA6E440B1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926" y="5110024"/>
            <a:ext cx="1216809" cy="16224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1" name="Picture 30" descr="A close-up of a pile of leaves&#10;&#10;Description automatically generated">
            <a:extLst>
              <a:ext uri="{FF2B5EF4-FFF2-40B4-BE49-F238E27FC236}">
                <a16:creationId xmlns:a16="http://schemas.microsoft.com/office/drawing/2014/main" id="{ED91542C-6E53-A361-0638-1186811EAE1A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2403" y="1522238"/>
            <a:ext cx="1341679" cy="17889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3" name="Picture 32" descr="A group of people standing on a beach&#10;&#10;Description automatically generated">
            <a:extLst>
              <a:ext uri="{FF2B5EF4-FFF2-40B4-BE49-F238E27FC236}">
                <a16:creationId xmlns:a16="http://schemas.microsoft.com/office/drawing/2014/main" id="{51473119-21F4-4177-E667-840C43FA3884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7244" y="3608972"/>
            <a:ext cx="1753319" cy="23377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C4F44538-CB5B-EF92-6ECB-D8B4F5292EE1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119135" y="1589968"/>
            <a:ext cx="1822403" cy="12220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7" name="Picture 36" descr="A gloved hand holding a piece of metal&#10;&#10;Description automatically generated">
            <a:extLst>
              <a:ext uri="{FF2B5EF4-FFF2-40B4-BE49-F238E27FC236}">
                <a16:creationId xmlns:a16="http://schemas.microsoft.com/office/drawing/2014/main" id="{532632FB-0FF0-98EC-4D66-B79896A493CB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1462" y="5217673"/>
            <a:ext cx="1976235" cy="14821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5" name="Picture 44" descr="A person standing next to a pile of black material&#10;&#10;Description automatically generated">
            <a:extLst>
              <a:ext uri="{FF2B5EF4-FFF2-40B4-BE49-F238E27FC236}">
                <a16:creationId xmlns:a16="http://schemas.microsoft.com/office/drawing/2014/main" id="{FDB2BE84-C439-9EB2-56F5-B07D61DB2DEE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8448" y="3589175"/>
            <a:ext cx="1175224" cy="156696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2BE25F94-9327-8EAB-EE48-E118932ED422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5846793" y="1372990"/>
            <a:ext cx="1157066" cy="7140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" name="Picture 40" descr="A round object in the sand&#10;&#10;Description automatically generated">
            <a:extLst>
              <a:ext uri="{FF2B5EF4-FFF2-40B4-BE49-F238E27FC236}">
                <a16:creationId xmlns:a16="http://schemas.microsoft.com/office/drawing/2014/main" id="{0294E44D-CF75-9E7D-8354-C7B3333026D1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331" y="1288240"/>
            <a:ext cx="670704" cy="8942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3" name="Picture 42" descr="A pile of sticks and twigs on the sand&#10;&#10;Description automatically generated">
            <a:extLst>
              <a:ext uri="{FF2B5EF4-FFF2-40B4-BE49-F238E27FC236}">
                <a16:creationId xmlns:a16="http://schemas.microsoft.com/office/drawing/2014/main" id="{03FD6BBF-025F-AE86-7F6C-2449B1A6AEE6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383794" y="5323577"/>
            <a:ext cx="1179662" cy="15728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7" name="Picture 46" descr="A person holding a piece of oil&#10;&#10;Description automatically generated">
            <a:extLst>
              <a:ext uri="{FF2B5EF4-FFF2-40B4-BE49-F238E27FC236}">
                <a16:creationId xmlns:a16="http://schemas.microsoft.com/office/drawing/2014/main" id="{9793F896-7AA6-2515-6526-A549E8DB055C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3285" y="1142691"/>
            <a:ext cx="1680475" cy="22406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9" name="Picture 48" descr="A person in a blue jacket&#10;&#10;Description automatically generated">
            <a:extLst>
              <a:ext uri="{FF2B5EF4-FFF2-40B4-BE49-F238E27FC236}">
                <a16:creationId xmlns:a16="http://schemas.microsoft.com/office/drawing/2014/main" id="{F61C77B1-C4AE-3C70-07DD-2893C6CF220F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3285" y="3826922"/>
            <a:ext cx="1266286" cy="16883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1" name="Picture 50" descr="A person standing next to a white bag&#10;&#10;Description automatically generated">
            <a:extLst>
              <a:ext uri="{FF2B5EF4-FFF2-40B4-BE49-F238E27FC236}">
                <a16:creationId xmlns:a16="http://schemas.microsoft.com/office/drawing/2014/main" id="{EEE7779A-1E1E-3CD1-36BD-E9261513C1F5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2332" y="1869848"/>
            <a:ext cx="1431984" cy="19093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053512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5244FA-326E-834F-F704-B26B3D3C54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85984-4487-FA65-44ED-FFB93A491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895" y="154013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Conservation Work </a:t>
            </a:r>
            <a:r>
              <a:rPr lang="en-US" b="1" dirty="0" err="1"/>
              <a:t>Cont</a:t>
            </a:r>
            <a:r>
              <a:rPr lang="en-US" dirty="0"/>
              <a:t>:</a:t>
            </a:r>
            <a:br>
              <a:rPr lang="en-US" dirty="0"/>
            </a:br>
            <a:r>
              <a:rPr lang="en-US" sz="2800" dirty="0">
                <a:solidFill>
                  <a:srgbClr val="0070C0"/>
                </a:solidFill>
              </a:rPr>
              <a:t>Take responsibility to help conserve – After Clean Up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549369-9EAF-F604-516F-4557573534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  <p:pic>
        <p:nvPicPr>
          <p:cNvPr id="5" name="Picture 4" descr="A group of people standing on a beach&#10;&#10;Description automatically generated">
            <a:extLst>
              <a:ext uri="{FF2B5EF4-FFF2-40B4-BE49-F238E27FC236}">
                <a16:creationId xmlns:a16="http://schemas.microsoft.com/office/drawing/2014/main" id="{3CABCA6A-4BEE-2F6E-FEBD-A48E1CA47A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251" y="2121173"/>
            <a:ext cx="4668516" cy="35013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525C465-BC6C-39F0-9A7E-71DEF2F233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535" y="2121173"/>
            <a:ext cx="4668516" cy="34799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602093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826CB5-ED70-D20C-7E99-F029E58AD0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8CE15-3555-5C13-0F99-49A70A24A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679" y="154013"/>
            <a:ext cx="10515600" cy="1325563"/>
          </a:xfrm>
        </p:spPr>
        <p:txBody>
          <a:bodyPr/>
          <a:lstStyle/>
          <a:p>
            <a:r>
              <a:rPr lang="en-US" dirty="0"/>
              <a:t>Key Reflections:</a:t>
            </a:r>
            <a:br>
              <a:rPr lang="en-US" dirty="0"/>
            </a:br>
            <a:r>
              <a:rPr lang="en-US" sz="2800" dirty="0">
                <a:solidFill>
                  <a:srgbClr val="0070C0"/>
                </a:solidFill>
              </a:rPr>
              <a:t>Impact Assessment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30BF92-E615-CE56-1DB9-104C34E103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249A74B-75CA-F440-1174-03DB186981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028" y="1431985"/>
            <a:ext cx="10703943" cy="50263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l">
              <a:buNone/>
            </a:pPr>
            <a:r>
              <a:rPr lang="en-US" sz="2000" i="0" dirty="0">
                <a:solidFill>
                  <a:srgbClr val="242424"/>
                </a:solidFill>
                <a:effectLst/>
              </a:rPr>
              <a:t>Completing this beach clean up was very fulfilling in a few ways.  As well as personally getting exercise, fresh air and being out in beautiful nature, what we did collecting litter impacts the environment in the following ways:</a:t>
            </a:r>
          </a:p>
          <a:p>
            <a:pPr marL="0" indent="0" algn="l">
              <a:spcBef>
                <a:spcPts val="0"/>
              </a:spcBef>
              <a:buNone/>
            </a:pPr>
            <a:endParaRPr lang="en-US" sz="900" i="0" dirty="0">
              <a:solidFill>
                <a:srgbClr val="242424"/>
              </a:solidFill>
              <a:effectLst/>
            </a:endParaRPr>
          </a:p>
          <a:p>
            <a:r>
              <a:rPr lang="en-US" sz="2000" dirty="0">
                <a:solidFill>
                  <a:srgbClr val="242424"/>
                </a:solidFill>
              </a:rPr>
              <a:t>The beach at Llansteffan was relatively clean which we were not expecting, three of us together walked a large area over a period of 2 hours and the types of litter was mostly washed-up litter, plastic bottle tops, can lids, old food packaging, cigarette butts and vapes some fireworks debris and similar rubbish – it was not a huge haul of rubbish.  There was also quite a lot of natural debris like broken driftwood and natural materials, these we tried to tidy-up.  </a:t>
            </a:r>
          </a:p>
          <a:p>
            <a:r>
              <a:rPr lang="en-US" sz="2000" dirty="0">
                <a:solidFill>
                  <a:srgbClr val="242424"/>
                </a:solidFill>
              </a:rPr>
              <a:t>Clean beaches are more attractive and so nicer to visit for locals and to encourage tourists to visit the area.</a:t>
            </a:r>
          </a:p>
          <a:p>
            <a:r>
              <a:rPr lang="en-US" sz="2000" dirty="0">
                <a:solidFill>
                  <a:srgbClr val="242424"/>
                </a:solidFill>
              </a:rPr>
              <a:t>Removing rubbish and debris like plastic and waste helps stop ocean animals from getting tangled up or accidentally eating harmful materials.</a:t>
            </a:r>
          </a:p>
          <a:p>
            <a:r>
              <a:rPr lang="en-US" sz="2000" dirty="0">
                <a:solidFill>
                  <a:srgbClr val="242424"/>
                </a:solidFill>
              </a:rPr>
              <a:t>Maintains good quality sea water and hence encourages thriving sea life and coastal wildlife when we remove pollutants like cigarette butts which can leak chemicals into the sea.</a:t>
            </a:r>
          </a:p>
        </p:txBody>
      </p:sp>
    </p:spTree>
    <p:extLst>
      <p:ext uri="{BB962C8B-B14F-4D97-AF65-F5344CB8AC3E}">
        <p14:creationId xmlns:p14="http://schemas.microsoft.com/office/powerpoint/2010/main" val="34848218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55EE6B-525D-90E6-EF9A-784A5F7E88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9496E-E824-34EA-51C1-1EC775D96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679" y="154013"/>
            <a:ext cx="10515600" cy="1325563"/>
          </a:xfrm>
        </p:spPr>
        <p:txBody>
          <a:bodyPr/>
          <a:lstStyle/>
          <a:p>
            <a:r>
              <a:rPr lang="en-US" dirty="0"/>
              <a:t>Key Reflections </a:t>
            </a:r>
            <a:r>
              <a:rPr lang="en-US" dirty="0" err="1"/>
              <a:t>Cont</a:t>
            </a:r>
            <a:r>
              <a:rPr lang="en-US" dirty="0"/>
              <a:t>…:</a:t>
            </a:r>
            <a:br>
              <a:rPr lang="en-US" dirty="0"/>
            </a:br>
            <a:r>
              <a:rPr lang="en-US" sz="2800" dirty="0">
                <a:solidFill>
                  <a:srgbClr val="0070C0"/>
                </a:solidFill>
              </a:rPr>
              <a:t>Impact Assessment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BC01B8-A2F2-444B-0910-DB4E686496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81F9C7B-8F45-D088-B9A1-6C15AA0C3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679" y="1408981"/>
            <a:ext cx="10703943" cy="4669766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242424"/>
                </a:solidFill>
              </a:rPr>
              <a:t>It was great to do this exercise as part of a small team, we had fun together and felt a sense of achievement at the end and felt we had made a small difference to our local environment in supporting the beauty of a great beach.</a:t>
            </a:r>
          </a:p>
          <a:p>
            <a:r>
              <a:rPr lang="en-US" sz="2000" dirty="0">
                <a:solidFill>
                  <a:srgbClr val="242424"/>
                </a:solidFill>
              </a:rPr>
              <a:t>If we were to do this again, we might choose a warmer day so we could enjoy more time at the beach.</a:t>
            </a:r>
          </a:p>
          <a:p>
            <a:r>
              <a:rPr lang="en-US" sz="2000" dirty="0">
                <a:solidFill>
                  <a:srgbClr val="242424"/>
                </a:solidFill>
              </a:rPr>
              <a:t>We would also potentially look for a more well inhabited beach where there might be more tourists and a greater need for rubbish clean-up.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40D0F9-6A57-ACC1-1BB2-20AA38C1D9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638" y="3747760"/>
            <a:ext cx="4623758" cy="28663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1479711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2F70A-8054-9827-CEAB-D2B8020AD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898" y="531963"/>
            <a:ext cx="10515600" cy="681547"/>
          </a:xfrm>
        </p:spPr>
        <p:txBody>
          <a:bodyPr>
            <a:normAutofit fontScale="90000"/>
          </a:bodyPr>
          <a:lstStyle/>
          <a:p>
            <a:r>
              <a:rPr lang="en-US" dirty="0"/>
              <a:t>Share My Experiences:</a:t>
            </a:r>
            <a:br>
              <a:rPr lang="en-US" dirty="0"/>
            </a:br>
            <a:r>
              <a:rPr lang="en-US" sz="3100" dirty="0">
                <a:solidFill>
                  <a:srgbClr val="0070C0"/>
                </a:solidFill>
              </a:rPr>
              <a:t>Uni Presentation &amp; Social Media Post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A5526-1839-D957-CB4E-512602D2C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56272"/>
            <a:ext cx="10515600" cy="4422475"/>
          </a:xfrm>
        </p:spPr>
        <p:txBody>
          <a:bodyPr/>
          <a:lstStyle/>
          <a:p>
            <a:pPr marL="0" indent="0">
              <a:buNone/>
            </a:pPr>
            <a:r>
              <a:rPr lang="en-US" sz="2400" i="1" dirty="0"/>
              <a:t>“It was so great to be out this month participating in a beach clean-up activity at Llansteffan beach in Carmarthenshire, on behalf of Surfers Against Sewage.  It feels good to contribute in a small way to protecting our environment.  We all have the opportunity to make a difference here”.  Max Leech </a:t>
            </a:r>
          </a:p>
          <a:p>
            <a:pPr marL="0" indent="0" algn="ctr">
              <a:buNone/>
            </a:pPr>
            <a:r>
              <a:rPr lang="en-US" sz="2400" i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#pickuplitter  #beachclean  #surfersagainstsewage #millionmileclean</a:t>
            </a:r>
          </a:p>
          <a:p>
            <a:pPr marL="0" indent="0" algn="ctr">
              <a:buNone/>
            </a:pPr>
            <a:endParaRPr lang="en-US" i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5DD5C3-10B1-AD44-7439-39A6B4FE4B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  <p:pic>
        <p:nvPicPr>
          <p:cNvPr id="7" name="Picture 6" descr="A field of flowers in the sand&#10;&#10;Description automatically generated">
            <a:extLst>
              <a:ext uri="{FF2B5EF4-FFF2-40B4-BE49-F238E27FC236}">
                <a16:creationId xmlns:a16="http://schemas.microsoft.com/office/drawing/2014/main" id="{B38C965A-CE99-DBB4-199D-7EA91F0161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7435" y="3777773"/>
            <a:ext cx="2824788" cy="21185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74EC539-B392-D7B5-D7AE-60A8B6D6C7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9777" y="3777773"/>
            <a:ext cx="2824788" cy="2118591"/>
          </a:xfrm>
          <a:prstGeom prst="rect">
            <a:avLst/>
          </a:prstGeom>
        </p:spPr>
      </p:pic>
      <p:pic>
        <p:nvPicPr>
          <p:cNvPr id="9" name="Picture 8" descr="A person standing next to a white bag&#10;&#10;Description automatically generated">
            <a:extLst>
              <a:ext uri="{FF2B5EF4-FFF2-40B4-BE49-F238E27FC236}">
                <a16:creationId xmlns:a16="http://schemas.microsoft.com/office/drawing/2014/main" id="{8CD12097-8C12-F41E-57AB-9077206312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2485" y="3595389"/>
            <a:ext cx="2127030" cy="2483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4599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85A6F3D-AC73-5078-798B-20C8E51CE81C}"/>
              </a:ext>
            </a:extLst>
          </p:cNvPr>
          <p:cNvSpPr txBox="1"/>
          <p:nvPr/>
        </p:nvSpPr>
        <p:spPr>
          <a:xfrm>
            <a:off x="3328916" y="2593074"/>
            <a:ext cx="553416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800" b="1" dirty="0">
                <a:solidFill>
                  <a:schemeClr val="bg1"/>
                </a:solidFill>
              </a:rPr>
              <a:t>Appendix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3B82E1-E67A-256E-C29D-D0A1384B70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CC6350-F005-77C6-A4B8-CE8C57550E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303" y="5827236"/>
            <a:ext cx="676280" cy="676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0748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B06B7-0F80-6843-654E-745362D10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128" y="232853"/>
            <a:ext cx="10515600" cy="514769"/>
          </a:xfrm>
        </p:spPr>
        <p:txBody>
          <a:bodyPr>
            <a:normAutofit fontScale="90000"/>
          </a:bodyPr>
          <a:lstStyle/>
          <a:p>
            <a:r>
              <a:rPr lang="en-US" dirty="0"/>
              <a:t>Risk Assessment 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E90BD4-BA09-C298-BA70-CDB027B7A2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7986" y="891284"/>
            <a:ext cx="8172510" cy="573386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A6D8351-72BB-27DD-8994-77105A2ECD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9741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655B9E-D3E1-9D83-249B-73138750F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762E8-5534-7EC3-7ADE-80F7AC89C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128" y="232853"/>
            <a:ext cx="10515600" cy="514769"/>
          </a:xfrm>
        </p:spPr>
        <p:txBody>
          <a:bodyPr>
            <a:normAutofit fontScale="90000"/>
          </a:bodyPr>
          <a:lstStyle/>
          <a:p>
            <a:r>
              <a:rPr lang="en-US" dirty="0"/>
              <a:t>Risk Assessment 2: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9EC584-4881-AB4A-D825-7433DA622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7358" y="833905"/>
            <a:ext cx="8267760" cy="579124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F21F298-279D-97F9-DA9A-0BCB77816F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7025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5F60FA-9C7F-915C-3351-9264665D8A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24AAF-32CB-2BB2-773C-0BB049A1D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128" y="232853"/>
            <a:ext cx="10515600" cy="514769"/>
          </a:xfrm>
        </p:spPr>
        <p:txBody>
          <a:bodyPr>
            <a:normAutofit fontScale="90000"/>
          </a:bodyPr>
          <a:lstStyle/>
          <a:p>
            <a:r>
              <a:rPr lang="en-US" dirty="0"/>
              <a:t>Risk Assessment 3: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D4743D-6372-26E7-C116-069888807E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5444" y="795804"/>
            <a:ext cx="8401111" cy="582934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5E1A7DB-A25D-2B1A-1E25-2C3DDC21BD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5245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2E912-1EFB-7D62-8B79-FEED1BADDD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B0603-EC7F-9F4D-D547-8236DEB8DB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128" y="232853"/>
            <a:ext cx="10515600" cy="514769"/>
          </a:xfrm>
        </p:spPr>
        <p:txBody>
          <a:bodyPr>
            <a:normAutofit fontScale="90000"/>
          </a:bodyPr>
          <a:lstStyle/>
          <a:p>
            <a:r>
              <a:rPr lang="en-US" dirty="0"/>
              <a:t>Risk Assessment 4: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94D794-B734-3CD4-CB9C-D52F4A67BE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7832" y="862480"/>
            <a:ext cx="8296336" cy="576266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78FED1C-0AA7-9C1F-BCEB-292C79697A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2540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ECF97-ED95-9BBE-DC65-CAB487D80C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949CA-1C5C-5392-5303-81A653123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128" y="232853"/>
            <a:ext cx="10515600" cy="514769"/>
          </a:xfrm>
        </p:spPr>
        <p:txBody>
          <a:bodyPr>
            <a:normAutofit fontScale="90000"/>
          </a:bodyPr>
          <a:lstStyle/>
          <a:p>
            <a:r>
              <a:rPr lang="en-US" dirty="0"/>
              <a:t>Risk Assessment 5: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5416A6-6FD2-7896-DD5E-F23C50A3C3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8307" y="833905"/>
            <a:ext cx="8315386" cy="579124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C085B55-18E3-38C4-3762-FDA50AE8C3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311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24D53-2CB1-8230-27DC-AB8FE9B2C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894" y="198349"/>
            <a:ext cx="10515600" cy="629788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1B123-1D25-E80D-E795-8F635B501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991" y="989162"/>
            <a:ext cx="11187434" cy="5160666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dirty="0">
                <a:solidFill>
                  <a:srgbClr val="111111"/>
                </a:solidFill>
                <a:latin typeface="+mj-lt"/>
              </a:rPr>
              <a:t>John Muir Trust (2019).</a:t>
            </a:r>
            <a:r>
              <a:rPr lang="en-US" sz="1400" i="1" dirty="0">
                <a:solidFill>
                  <a:srgbClr val="111111"/>
                </a:solidFill>
                <a:latin typeface="+mj-lt"/>
              </a:rPr>
              <a:t> John Muir Award Information Handbook</a:t>
            </a:r>
            <a:r>
              <a:rPr lang="en-US" sz="1400" dirty="0">
                <a:solidFill>
                  <a:srgbClr val="111111"/>
                </a:solidFill>
                <a:latin typeface="+mj-lt"/>
              </a:rPr>
              <a:t>. Available at: </a:t>
            </a:r>
            <a:r>
              <a:rPr lang="en-US" sz="1400" dirty="0">
                <a:solidFill>
                  <a:srgbClr val="111111"/>
                </a:solidFill>
                <a:latin typeface="+mj-lt"/>
                <a:hlinkClick r:id="rId2"/>
              </a:rPr>
              <a:t>https://www.johnmuirtrust.org/assets/000/000/908/JMA_Info_HB_2019_with_links_original_original.pdf</a:t>
            </a:r>
            <a:r>
              <a:rPr lang="en-US" sz="1400" dirty="0">
                <a:solidFill>
                  <a:srgbClr val="111111"/>
                </a:solidFill>
                <a:latin typeface="+mj-lt"/>
              </a:rPr>
              <a:t>  (Accessed: 28 November 2024)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dirty="0">
                <a:solidFill>
                  <a:srgbClr val="111111"/>
                </a:solidFill>
                <a:latin typeface="+mj-lt"/>
              </a:rPr>
              <a:t>Llansteffan.com. (n.d.). Available at: https://llansteffan.com/beaches/  [Accessed 28 Nov. 2024].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dirty="0">
                <a:solidFill>
                  <a:srgbClr val="111111"/>
                </a:solidFill>
                <a:latin typeface="+mj-lt"/>
              </a:rPr>
              <a:t>TripAdvisor (no date) Llansteffan Beach, Llansteffan, Carmarthenshire, Wales. Available at: </a:t>
            </a:r>
            <a:r>
              <a:rPr lang="en-US" sz="1400" dirty="0">
                <a:solidFill>
                  <a:srgbClr val="111111"/>
                </a:solidFill>
                <a:latin typeface="+mj-lt"/>
                <a:hlinkClick r:id="rId3"/>
              </a:rPr>
              <a:t>https://www.tripadvisor.co.uk/Attraction_Review-g793317-d3369364-Reviews-Llansteffan_Beach-Llansteffan_Carmarthenshire_Wales.html</a:t>
            </a:r>
            <a:r>
              <a:rPr lang="en-US" sz="1400" dirty="0">
                <a:solidFill>
                  <a:srgbClr val="111111"/>
                </a:solidFill>
                <a:latin typeface="+mj-lt"/>
              </a:rPr>
              <a:t>  [Accessed: 26 November 2024]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dirty="0">
                <a:solidFill>
                  <a:srgbClr val="111111"/>
                </a:solidFill>
                <a:latin typeface="+mj-lt"/>
              </a:rPr>
              <a:t>Carmarthenshire County Council. (n.d.). </a:t>
            </a:r>
            <a:r>
              <a:rPr lang="en-US" sz="1400" i="1" dirty="0">
                <a:solidFill>
                  <a:srgbClr val="111111"/>
                </a:solidFill>
                <a:latin typeface="+mj-lt"/>
              </a:rPr>
              <a:t>Llansteffan Ward Biodiversity</a:t>
            </a:r>
            <a:r>
              <a:rPr lang="en-US" sz="1400" dirty="0">
                <a:solidFill>
                  <a:srgbClr val="111111"/>
                </a:solidFill>
                <a:latin typeface="+mj-lt"/>
              </a:rPr>
              <a:t>. [online] Available at: https://www.carmarthenshire.gov.wales/media/1225441/llansteffan.pdf   [Accessed 28 Nov. 2024].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dirty="0">
                <a:solidFill>
                  <a:srgbClr val="111111"/>
                </a:solidFill>
                <a:latin typeface="+mj-lt"/>
              </a:rPr>
              <a:t>A-Z Animals. (n.d.). </a:t>
            </a:r>
            <a:r>
              <a:rPr lang="en-US" sz="1400" i="1" dirty="0">
                <a:solidFill>
                  <a:srgbClr val="111111"/>
                </a:solidFill>
                <a:latin typeface="+mj-lt"/>
              </a:rPr>
              <a:t>The 9 Most Common Creatures in Tide Pools</a:t>
            </a:r>
            <a:r>
              <a:rPr lang="en-US" sz="1400" dirty="0">
                <a:solidFill>
                  <a:srgbClr val="111111"/>
                </a:solidFill>
                <a:latin typeface="+mj-lt"/>
              </a:rPr>
              <a:t>. [online] Available at: https://a-z-animals.com/animals/lists/tidepool-creatures/ [Accessed 28 Nov. 2024].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dirty="0">
                <a:solidFill>
                  <a:srgbClr val="111111"/>
                </a:solidFill>
                <a:latin typeface="+mj-lt"/>
              </a:rPr>
              <a:t>Tideschart.com. (2024). </a:t>
            </a:r>
            <a:r>
              <a:rPr lang="en-US" sz="1400" i="1" dirty="0">
                <a:solidFill>
                  <a:srgbClr val="111111"/>
                </a:solidFill>
                <a:latin typeface="+mj-lt"/>
              </a:rPr>
              <a:t>Llansteffan tide times for today, tomorrow and this week.</a:t>
            </a:r>
            <a:r>
              <a:rPr lang="en-US" sz="1400" dirty="0">
                <a:solidFill>
                  <a:srgbClr val="111111"/>
                </a:solidFill>
                <a:latin typeface="+mj-lt"/>
              </a:rPr>
              <a:t> [online] Available at: https://www.tideschart.com/United-Kingdom/Wales/Carmarthenshire/Llansteffan/ [Accessed 18 Nov. 2024].</a:t>
            </a:r>
            <a:endParaRPr lang="en-US" sz="1400" b="0" i="0" dirty="0">
              <a:solidFill>
                <a:srgbClr val="111111"/>
              </a:solidFill>
              <a:effectLst/>
              <a:latin typeface="+mj-lt"/>
            </a:endParaRP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b="0" i="0" dirty="0">
                <a:solidFill>
                  <a:srgbClr val="111111"/>
                </a:solidFill>
                <a:effectLst/>
                <a:latin typeface="+mj-lt"/>
              </a:rPr>
              <a:t>John Muir Trust. (2024). </a:t>
            </a:r>
            <a:r>
              <a:rPr lang="en-US" sz="1400" b="0" i="1" dirty="0">
                <a:solidFill>
                  <a:srgbClr val="111111"/>
                </a:solidFill>
                <a:effectLst/>
                <a:latin typeface="+mj-lt"/>
              </a:rPr>
              <a:t>Engagement Initiative | John Muir Award</a:t>
            </a:r>
            <a:r>
              <a:rPr lang="en-US" sz="1400" b="0" i="0" dirty="0">
                <a:solidFill>
                  <a:srgbClr val="111111"/>
                </a:solidFill>
                <a:effectLst/>
                <a:latin typeface="+mj-lt"/>
              </a:rPr>
              <a:t>. [online] Available at: https://www.johnmuirtrust.org/john-muir-award [Accessed 11 Nov. 2024]</a:t>
            </a:r>
            <a:endParaRPr lang="en-US" sz="1400" u="sng" kern="100" dirty="0">
              <a:solidFill>
                <a:srgbClr val="467886"/>
              </a:solidFill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  <a:hlinkClick r:id="rId4"/>
            </a:endParaRPr>
          </a:p>
          <a:p>
            <a:pPr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dirty="0">
                <a:solidFill>
                  <a:srgbClr val="111111"/>
                </a:solidFill>
                <a:latin typeface="+mj-lt"/>
              </a:rPr>
              <a:t>Education Scotland. (2023). </a:t>
            </a:r>
            <a:r>
              <a:rPr lang="en-US" sz="1400" i="1" dirty="0">
                <a:solidFill>
                  <a:srgbClr val="111111"/>
                </a:solidFill>
                <a:latin typeface="+mj-lt"/>
              </a:rPr>
              <a:t>John Muir Award | Resources | National Improvement Hub</a:t>
            </a:r>
            <a:r>
              <a:rPr lang="en-US" sz="1400" dirty="0">
                <a:solidFill>
                  <a:srgbClr val="111111"/>
                </a:solidFill>
                <a:latin typeface="+mj-lt"/>
              </a:rPr>
              <a:t>. [online] Available at: https://education.gov.scot/resources/john-muir-award/  [Accessed 11 Nov. 2024].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dirty="0">
                <a:solidFill>
                  <a:srgbClr val="111111"/>
                </a:solidFill>
                <a:latin typeface="+mj-lt"/>
              </a:rPr>
              <a:t>Keep Wales Tidy. (2024). </a:t>
            </a:r>
            <a:r>
              <a:rPr lang="en-US" sz="1400" i="1" dirty="0">
                <a:solidFill>
                  <a:srgbClr val="111111"/>
                </a:solidFill>
                <a:latin typeface="+mj-lt"/>
              </a:rPr>
              <a:t>Litter Picking Hubs - Keep Wales Tidy - </a:t>
            </a:r>
            <a:r>
              <a:rPr lang="en-US" sz="1400" i="1" dirty="0" err="1">
                <a:solidFill>
                  <a:srgbClr val="111111"/>
                </a:solidFill>
                <a:latin typeface="+mj-lt"/>
              </a:rPr>
              <a:t>Caru</a:t>
            </a:r>
            <a:r>
              <a:rPr lang="en-US" sz="1400" i="1" dirty="0">
                <a:solidFill>
                  <a:srgbClr val="111111"/>
                </a:solidFill>
                <a:latin typeface="+mj-lt"/>
              </a:rPr>
              <a:t> Cymru. </a:t>
            </a:r>
            <a:r>
              <a:rPr lang="en-US" sz="1400" dirty="0">
                <a:solidFill>
                  <a:srgbClr val="111111"/>
                </a:solidFill>
                <a:latin typeface="+mj-lt"/>
              </a:rPr>
              <a:t>[online] Available at: https://keepwalestidy.cymru/caru-cymru/litter-picking-hubs/ [Accessed 11 Nov. 2024].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 dirty="0">
                <a:solidFill>
                  <a:srgbClr val="111111"/>
                </a:solidFill>
                <a:latin typeface="+mj-lt"/>
              </a:rPr>
              <a:t>Surfers Against Sewage. (2024) Available at: https://www.sas.org.uk/ (Accessed: 4 December 2024).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075B2B-0047-6E55-126C-85770F90F5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20121" y="6078747"/>
            <a:ext cx="1448576" cy="62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0078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1600</Words>
  <Application>Microsoft Office PowerPoint</Application>
  <PresentationFormat>Widescreen</PresentationFormat>
  <Paragraphs>94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Office Theme</vt:lpstr>
      <vt:lpstr>John Muir Award Project Beach Clean up November 2024 – Max Leech </vt:lpstr>
      <vt:lpstr>What is the John Muir Award?</vt:lpstr>
      <vt:lpstr>Key Partners</vt:lpstr>
      <vt:lpstr>Preparations: Key Logistics Ahead of Starting Clean-Up :</vt:lpstr>
      <vt:lpstr>Preparations Continued… Key Logistics Ahead of Starting Clean-Up :</vt:lpstr>
      <vt:lpstr>Wild Place Discovery: Key Research Facts  Llansteffan Beach - Location</vt:lpstr>
      <vt:lpstr>Wild Place Discovery Cont…: Llansteffan Beach – Key Research Facts</vt:lpstr>
      <vt:lpstr>Wild Place Discovery Cont…: Llansteffan Beach – Key Research Facts</vt:lpstr>
      <vt:lpstr>PowerPoint Presentation</vt:lpstr>
      <vt:lpstr>Conservation Work: Take responsibility to help conserve – The Activity</vt:lpstr>
      <vt:lpstr>Conservation Work Cont: Take responsibility to help conserve – After Clean Up </vt:lpstr>
      <vt:lpstr>Key Reflections: Impact Assessment</vt:lpstr>
      <vt:lpstr>Key Reflections Cont…: Impact Assessment</vt:lpstr>
      <vt:lpstr>Share My Experiences: Uni Presentation &amp; Social Media Post</vt:lpstr>
      <vt:lpstr>PowerPoint Presentation</vt:lpstr>
      <vt:lpstr>Risk Assessment :</vt:lpstr>
      <vt:lpstr>Risk Assessment 2:</vt:lpstr>
      <vt:lpstr>Risk Assessment 3:</vt:lpstr>
      <vt:lpstr>Risk Assessment 4:</vt:lpstr>
      <vt:lpstr>Risk Assessment 5: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Max Leech</dc:creator>
  <cp:lastModifiedBy>Max Leech</cp:lastModifiedBy>
  <cp:revision>5</cp:revision>
  <dcterms:created xsi:type="dcterms:W3CDTF">2024-10-27T20:13:40Z</dcterms:created>
  <dcterms:modified xsi:type="dcterms:W3CDTF">2024-12-06T18:30:25Z</dcterms:modified>
</cp:coreProperties>
</file>