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handoutMasterIdLst>
    <p:handoutMasterId r:id="rId24"/>
  </p:handoutMasterIdLst>
  <p:sldIdLst>
    <p:sldId id="293" r:id="rId2"/>
    <p:sldId id="294" r:id="rId3"/>
    <p:sldId id="296" r:id="rId4"/>
    <p:sldId id="295" r:id="rId5"/>
    <p:sldId id="292" r:id="rId6"/>
    <p:sldId id="273" r:id="rId7"/>
    <p:sldId id="283" r:id="rId8"/>
    <p:sldId id="274" r:id="rId9"/>
    <p:sldId id="275" r:id="rId10"/>
    <p:sldId id="276" r:id="rId11"/>
    <p:sldId id="291" r:id="rId12"/>
    <p:sldId id="277" r:id="rId13"/>
    <p:sldId id="278" r:id="rId14"/>
    <p:sldId id="279" r:id="rId15"/>
    <p:sldId id="280" r:id="rId16"/>
    <p:sldId id="281" r:id="rId17"/>
    <p:sldId id="272" r:id="rId18"/>
    <p:sldId id="284" r:id="rId19"/>
    <p:sldId id="290" r:id="rId20"/>
    <p:sldId id="285" r:id="rId21"/>
    <p:sldId id="286" r:id="rId22"/>
    <p:sldId id="282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804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889938" cy="487680"/>
          </a:xfrm>
          <a:prstGeom prst="rect">
            <a:avLst/>
          </a:prstGeom>
        </p:spPr>
        <p:txBody>
          <a:bodyPr vert="horz" lIns="90599" tIns="45299" rIns="90599" bIns="4529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1"/>
            <a:ext cx="2889938" cy="487680"/>
          </a:xfrm>
          <a:prstGeom prst="rect">
            <a:avLst/>
          </a:prstGeom>
        </p:spPr>
        <p:txBody>
          <a:bodyPr vert="horz" lIns="90599" tIns="45299" rIns="90599" bIns="45299" rtlCol="0"/>
          <a:lstStyle>
            <a:lvl1pPr algn="r">
              <a:defRPr sz="1200"/>
            </a:lvl1pPr>
          </a:lstStyle>
          <a:p>
            <a:fld id="{8DD3C994-F904-40E2-BCCB-1883CE982BBA}" type="datetimeFigureOut">
              <a:rPr lang="en-US" smtClean="0"/>
              <a:pPr/>
              <a:t>11/9/2017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0599" tIns="45299" rIns="90599" bIns="4529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0599" tIns="45299" rIns="90599" bIns="45299" rtlCol="0" anchor="b"/>
          <a:lstStyle>
            <a:lvl1pPr algn="r">
              <a:defRPr sz="1200"/>
            </a:lvl1pPr>
          </a:lstStyle>
          <a:p>
            <a:fld id="{75E4F4B9-9C9A-4FAE-A174-DD7A2B823E8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0496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C04501-3CAE-4272-8C3D-216D04ACDC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FC6F1-AEAB-4C49-842C-6745791D8A0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F787BD-7F57-4DEA-8B12-0388FCEC97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ACB0D-F3CF-40F4-8367-97390B40C5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B78D10-F2D1-428A-8E70-69EC7DAD0B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248C7C-A453-4532-8D14-0245BD8354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EEA382-A527-4944-9F40-1DFC7181A8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0D0692-B8E0-42F0-BE65-1249F972FA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79DDAA-2A1E-4559-BF25-C6EA5BBB380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C5AFBE-1DD5-4D88-8D7B-E8B260BED3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5E30AF-7526-4116-B6F4-B9BB3AB435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F75BC3E-4212-4E9A-931F-F036657E25C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728191"/>
          </a:xfrm>
        </p:spPr>
        <p:txBody>
          <a:bodyPr/>
          <a:lstStyle/>
          <a:p>
            <a:r>
              <a:rPr lang="en-GB" dirty="0" smtClean="0"/>
              <a:t>MARKETING RESEARCH </a:t>
            </a:r>
            <a:br>
              <a:rPr lang="en-GB" dirty="0" smtClean="0"/>
            </a:br>
            <a:r>
              <a:rPr lang="en-GB" dirty="0" smtClean="0"/>
              <a:t>- The Proposal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864096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916832"/>
            <a:ext cx="6120680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776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632"/>
            <a:ext cx="7772400" cy="792088"/>
          </a:xfrm>
        </p:spPr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124744"/>
            <a:ext cx="7772400" cy="4971256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Generally when we discuss the background we expect to see something along these lines;</a:t>
            </a:r>
          </a:p>
          <a:p>
            <a:r>
              <a:rPr lang="en-US" dirty="0" smtClean="0"/>
              <a:t>Co</a:t>
            </a:r>
            <a:r>
              <a:rPr lang="en-US" dirty="0"/>
              <a:t>. </a:t>
            </a:r>
            <a:r>
              <a:rPr lang="en-US" dirty="0" smtClean="0"/>
              <a:t>history/ background</a:t>
            </a:r>
            <a:endParaRPr lang="en-US" dirty="0"/>
          </a:p>
          <a:p>
            <a:r>
              <a:rPr lang="en-US" dirty="0" smtClean="0"/>
              <a:t>Some history </a:t>
            </a:r>
            <a:r>
              <a:rPr lang="en-US" dirty="0"/>
              <a:t>of the problem</a:t>
            </a:r>
          </a:p>
          <a:p>
            <a:r>
              <a:rPr lang="en-US" dirty="0"/>
              <a:t>O</a:t>
            </a:r>
            <a:r>
              <a:rPr lang="en-US" dirty="0" smtClean="0"/>
              <a:t>bjectives for the research.</a:t>
            </a:r>
          </a:p>
          <a:p>
            <a:r>
              <a:rPr lang="en-US" dirty="0" smtClean="0"/>
              <a:t>Requirements of/ for the solutions</a:t>
            </a:r>
          </a:p>
          <a:p>
            <a:pPr marL="0" indent="0">
              <a:buNone/>
            </a:pPr>
            <a:r>
              <a:rPr lang="en-US" dirty="0" smtClean="0"/>
              <a:t>The issue we have here is that quite often this is just repetition of the info. given in the brief which can create a problem.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782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Problem definition</a:t>
            </a:r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196752"/>
            <a:ext cx="8229600" cy="5328592"/>
          </a:xfrm>
        </p:spPr>
        <p:txBody>
          <a:bodyPr/>
          <a:lstStyle/>
          <a:p>
            <a:r>
              <a:rPr lang="en-GB" sz="3000" dirty="0" smtClean="0"/>
              <a:t>A clear statement defining the problem</a:t>
            </a:r>
          </a:p>
          <a:p>
            <a:r>
              <a:rPr lang="en-GB" sz="3000" dirty="0" smtClean="0"/>
              <a:t>Can sometimes go beyond the brief:</a:t>
            </a:r>
          </a:p>
          <a:p>
            <a:pPr>
              <a:buFont typeface="Wingdings" pitchFamily="2" charset="2"/>
              <a:buChar char="ü"/>
            </a:pPr>
            <a:r>
              <a:rPr lang="en-GB" sz="3000" dirty="0" smtClean="0"/>
              <a:t>Provide alternative interpretations</a:t>
            </a:r>
          </a:p>
          <a:p>
            <a:pPr>
              <a:buFont typeface="Wingdings" pitchFamily="2" charset="2"/>
              <a:buChar char="ü"/>
            </a:pPr>
            <a:r>
              <a:rPr lang="en-GB" sz="3000" dirty="0" smtClean="0"/>
              <a:t>Identify other potential causes of the problem</a:t>
            </a:r>
          </a:p>
          <a:p>
            <a:pPr>
              <a:buFont typeface="Wingdings" pitchFamily="2" charset="2"/>
              <a:buChar char="ü"/>
            </a:pPr>
            <a:r>
              <a:rPr lang="en-GB" sz="3000" dirty="0" smtClean="0"/>
              <a:t>Identify problems which are ambiguous or unattainable</a:t>
            </a:r>
          </a:p>
          <a:p>
            <a:pPr>
              <a:buFont typeface="Wingdings" pitchFamily="2" charset="2"/>
              <a:buChar char="Ø"/>
            </a:pPr>
            <a:r>
              <a:rPr lang="en-GB" sz="3000" b="1" dirty="0" smtClean="0"/>
              <a:t>Failure to understand or misinterpretation produce work of little worth </a:t>
            </a:r>
          </a:p>
          <a:p>
            <a:pPr>
              <a:buFont typeface="Wingdings" pitchFamily="2" charset="2"/>
              <a:buChar char="Ø"/>
            </a:pPr>
            <a:r>
              <a:rPr lang="en-GB" sz="3000" b="1" dirty="0" smtClean="0"/>
              <a:t>90% of effort spent should be spent defining the problem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762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640"/>
            <a:ext cx="7772400" cy="1080120"/>
          </a:xfrm>
        </p:spPr>
        <p:txBody>
          <a:bodyPr/>
          <a:lstStyle/>
          <a:p>
            <a:r>
              <a:rPr lang="en-US" dirty="0"/>
              <a:t>MARKETING </a:t>
            </a:r>
            <a:r>
              <a:rPr lang="en-US" dirty="0" smtClean="0"/>
              <a:t>RESEARCH</a:t>
            </a:r>
            <a:br>
              <a:rPr lang="en-US" dirty="0" smtClean="0"/>
            </a:br>
            <a:r>
              <a:rPr lang="en-US" sz="2400" b="1" dirty="0" smtClean="0"/>
              <a:t>PROBLEM RECOGNITION AND DEFINITION</a:t>
            </a:r>
            <a:endParaRPr lang="en-US" sz="2400" b="1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340768"/>
            <a:ext cx="7772400" cy="4968552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US" b="1" i="1" u="sng" dirty="0" smtClean="0"/>
              <a:t>IDENTIFY </a:t>
            </a:r>
            <a:r>
              <a:rPr lang="en-US" b="1" i="1" u="sng" dirty="0"/>
              <a:t>THE </a:t>
            </a:r>
            <a:r>
              <a:rPr lang="en-US" b="1" i="1" u="sng" dirty="0" smtClean="0"/>
              <a:t>PROBLEM </a:t>
            </a:r>
            <a:r>
              <a:rPr lang="en-US" dirty="0" smtClean="0"/>
              <a:t>– how would you define the issue of falling application numbers at the University?</a:t>
            </a:r>
            <a:endParaRPr lang="en-US" dirty="0"/>
          </a:p>
          <a:p>
            <a:r>
              <a:rPr lang="en-US" dirty="0"/>
              <a:t>I</a:t>
            </a:r>
            <a:r>
              <a:rPr lang="en-US" dirty="0" smtClean="0"/>
              <a:t>nvolve </a:t>
            </a:r>
            <a:r>
              <a:rPr lang="en-US" dirty="0"/>
              <a:t>interested parties</a:t>
            </a:r>
          </a:p>
          <a:p>
            <a:r>
              <a:rPr lang="en-US" dirty="0"/>
              <a:t>O</a:t>
            </a:r>
            <a:r>
              <a:rPr lang="en-US" dirty="0" smtClean="0"/>
              <a:t>btain </a:t>
            </a:r>
            <a:r>
              <a:rPr lang="en-US" dirty="0"/>
              <a:t>an internal consensus</a:t>
            </a:r>
          </a:p>
          <a:p>
            <a:r>
              <a:rPr lang="en-US" dirty="0"/>
              <a:t>U</a:t>
            </a:r>
            <a:r>
              <a:rPr lang="en-US" dirty="0" smtClean="0"/>
              <a:t>ndertake </a:t>
            </a:r>
            <a:r>
              <a:rPr lang="en-US" dirty="0"/>
              <a:t>exploratory research</a:t>
            </a:r>
          </a:p>
          <a:p>
            <a:r>
              <a:rPr lang="en-US" dirty="0"/>
              <a:t>S</a:t>
            </a:r>
            <a:r>
              <a:rPr lang="en-US" dirty="0" smtClean="0"/>
              <a:t>upport </a:t>
            </a:r>
            <a:r>
              <a:rPr lang="en-US" dirty="0"/>
              <a:t>methodology selection</a:t>
            </a:r>
          </a:p>
          <a:p>
            <a:pPr>
              <a:buFont typeface="Wingdings" pitchFamily="2" charset="2"/>
              <a:buChar char="ü"/>
            </a:pPr>
            <a:r>
              <a:rPr lang="en-US" b="1" i="1" u="sng" dirty="0"/>
              <a:t>ESTABLISH MEASURES OF </a:t>
            </a:r>
            <a:r>
              <a:rPr lang="en-US" b="1" i="1" u="sng" dirty="0" smtClean="0"/>
              <a:t>SUCCESS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Shall we do it ourselves or shall we use an agency? </a:t>
            </a:r>
            <a:endParaRPr lang="en-US" sz="2400" dirty="0"/>
          </a:p>
          <a:p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16689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1152128"/>
          </a:xfrm>
        </p:spPr>
        <p:txBody>
          <a:bodyPr/>
          <a:lstStyle/>
          <a:p>
            <a:r>
              <a:rPr lang="en-GB" dirty="0" smtClean="0"/>
              <a:t>Marketing Research </a:t>
            </a:r>
            <a:r>
              <a:rPr lang="en-GB" dirty="0"/>
              <a:t>D</a:t>
            </a:r>
            <a:r>
              <a:rPr lang="en-GB" dirty="0" smtClean="0"/>
              <a:t>esign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792088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060848"/>
            <a:ext cx="6048672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205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Context of Research </a:t>
            </a:r>
            <a:r>
              <a:rPr lang="en-US" dirty="0"/>
              <a:t>Design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844824"/>
            <a:ext cx="7772400" cy="446449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sz="2800" dirty="0">
                <a:cs typeface="Times New Roman" pitchFamily="18" charset="0"/>
              </a:rPr>
              <a:t>Define the information </a:t>
            </a:r>
            <a:r>
              <a:rPr lang="en-US" sz="2800" dirty="0" smtClean="0">
                <a:cs typeface="Times New Roman" pitchFamily="18" charset="0"/>
              </a:rPr>
              <a:t>needed</a:t>
            </a:r>
            <a:endParaRPr 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cs typeface="Times New Roman" pitchFamily="18" charset="0"/>
              </a:rPr>
              <a:t>Design the </a:t>
            </a:r>
            <a:r>
              <a:rPr lang="en-US" sz="2800" b="1" i="1" u="sng" dirty="0">
                <a:cs typeface="Times New Roman" pitchFamily="18" charset="0"/>
              </a:rPr>
              <a:t>exploratory, descriptive</a:t>
            </a:r>
            <a:r>
              <a:rPr lang="en-US" sz="2800" dirty="0">
                <a:cs typeface="Times New Roman" pitchFamily="18" charset="0"/>
              </a:rPr>
              <a:t>, and/or </a:t>
            </a:r>
            <a:r>
              <a:rPr lang="en-US" sz="2800" b="1" i="1" u="sng" dirty="0">
                <a:cs typeface="Times New Roman" pitchFamily="18" charset="0"/>
              </a:rPr>
              <a:t>causal</a:t>
            </a:r>
            <a:r>
              <a:rPr lang="en-US" sz="2800" dirty="0">
                <a:cs typeface="Times New Roman" pitchFamily="18" charset="0"/>
              </a:rPr>
              <a:t> phases of the research </a:t>
            </a:r>
            <a:endParaRPr 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>
                <a:cs typeface="Times New Roman" pitchFamily="18" charset="0"/>
              </a:rPr>
              <a:t>Design the sequence of techniques for understanding and/or measurement - research methods </a:t>
            </a:r>
            <a:r>
              <a:rPr lang="en-US" sz="2800" dirty="0" smtClean="0"/>
              <a:t> </a:t>
            </a:r>
            <a:endParaRPr 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cs typeface="Times New Roman" pitchFamily="18" charset="0"/>
              </a:rPr>
              <a:t>Construct and pretest </a:t>
            </a:r>
            <a:r>
              <a:rPr lang="en-US" sz="2800" dirty="0" smtClean="0">
                <a:cs typeface="Times New Roman" pitchFamily="18" charset="0"/>
              </a:rPr>
              <a:t>for </a:t>
            </a:r>
            <a:r>
              <a:rPr lang="en-US" sz="2800" dirty="0">
                <a:cs typeface="Times New Roman" pitchFamily="18" charset="0"/>
              </a:rPr>
              <a:t>data collection </a:t>
            </a:r>
            <a:endParaRPr 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cs typeface="Times New Roman" pitchFamily="18" charset="0"/>
              </a:rPr>
              <a:t>Specify the sampling process and sample size </a:t>
            </a:r>
            <a:endParaRPr 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cs typeface="Times New Roman" pitchFamily="18" charset="0"/>
              </a:rPr>
              <a:t>Develop a plan of data analysis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04664"/>
            <a:ext cx="7772400" cy="1347936"/>
          </a:xfrm>
        </p:spPr>
        <p:txBody>
          <a:bodyPr/>
          <a:lstStyle/>
          <a:p>
            <a:r>
              <a:rPr lang="en-GB" dirty="0" smtClean="0"/>
              <a:t>Research Design</a:t>
            </a:r>
            <a:br>
              <a:rPr lang="en-GB" dirty="0" smtClean="0"/>
            </a:br>
            <a:r>
              <a:rPr lang="en-GB" dirty="0" smtClean="0"/>
              <a:t>- developing a research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00808"/>
            <a:ext cx="7772400" cy="4395192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Good research design will ensure that;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The information obtained is relevant to the research problem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The data collection is objective, precise,  logical and has scientific rigour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The process is </a:t>
            </a:r>
            <a:r>
              <a:rPr lang="en-GB" dirty="0" err="1" smtClean="0"/>
              <a:t>mangeable</a:t>
            </a: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The process is comprehensive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Beware of impatience, the need to get going</a:t>
            </a:r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A Classification of Business Research Designs</a:t>
            </a:r>
          </a:p>
        </p:txBody>
      </p:sp>
      <p:sp>
        <p:nvSpPr>
          <p:cNvPr id="9272" name="Rectangle 56"/>
          <p:cNvSpPr>
            <a:spLocks noChangeArrowheads="1"/>
          </p:cNvSpPr>
          <p:nvPr/>
        </p:nvSpPr>
        <p:spPr bwMode="auto">
          <a:xfrm>
            <a:off x="2008188" y="5800725"/>
            <a:ext cx="2124075" cy="650875"/>
          </a:xfrm>
          <a:prstGeom prst="rect">
            <a:avLst/>
          </a:prstGeom>
          <a:solidFill>
            <a:srgbClr val="CCECFF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b="1">
                <a:solidFill>
                  <a:srgbClr val="000000"/>
                </a:solidFill>
                <a:latin typeface="Arial" charset="0"/>
              </a:rPr>
              <a:t>Single Cross-Sectional Design</a:t>
            </a:r>
          </a:p>
        </p:txBody>
      </p:sp>
      <p:sp>
        <p:nvSpPr>
          <p:cNvPr id="9274" name="Rectangle 58"/>
          <p:cNvSpPr>
            <a:spLocks noChangeArrowheads="1"/>
          </p:cNvSpPr>
          <p:nvPr/>
        </p:nvSpPr>
        <p:spPr bwMode="auto">
          <a:xfrm>
            <a:off x="4427538" y="5800725"/>
            <a:ext cx="2124075" cy="650875"/>
          </a:xfrm>
          <a:prstGeom prst="rect">
            <a:avLst/>
          </a:prstGeom>
          <a:solidFill>
            <a:srgbClr val="CCECFF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b="1">
                <a:solidFill>
                  <a:srgbClr val="000000"/>
                </a:solidFill>
                <a:latin typeface="Arial" charset="0"/>
              </a:rPr>
              <a:t>Multiple Cross-Sectional Design</a:t>
            </a:r>
          </a:p>
        </p:txBody>
      </p:sp>
      <p:sp>
        <p:nvSpPr>
          <p:cNvPr id="9278" name="Line 62"/>
          <p:cNvSpPr>
            <a:spLocks noChangeShapeType="1"/>
          </p:cNvSpPr>
          <p:nvPr/>
        </p:nvSpPr>
        <p:spPr bwMode="auto">
          <a:xfrm>
            <a:off x="-7143750" y="7454900"/>
            <a:ext cx="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59" name="Rectangle 43"/>
          <p:cNvSpPr>
            <a:spLocks noChangeArrowheads="1"/>
          </p:cNvSpPr>
          <p:nvPr/>
        </p:nvSpPr>
        <p:spPr bwMode="auto">
          <a:xfrm>
            <a:off x="1911350" y="1530350"/>
            <a:ext cx="4883150" cy="520700"/>
          </a:xfrm>
          <a:prstGeom prst="rect">
            <a:avLst/>
          </a:prstGeom>
          <a:solidFill>
            <a:srgbClr val="CCEC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60" name="Rectangle 44"/>
          <p:cNvSpPr>
            <a:spLocks noChangeArrowheads="1"/>
          </p:cNvSpPr>
          <p:nvPr/>
        </p:nvSpPr>
        <p:spPr bwMode="auto">
          <a:xfrm>
            <a:off x="2128838" y="1633538"/>
            <a:ext cx="44481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b="1">
                <a:solidFill>
                  <a:srgbClr val="000000"/>
                </a:solidFill>
                <a:latin typeface="Arial" charset="0"/>
              </a:rPr>
              <a:t>Research Design</a:t>
            </a:r>
          </a:p>
        </p:txBody>
      </p:sp>
      <p:sp>
        <p:nvSpPr>
          <p:cNvPr id="9280" name="Line 64"/>
          <p:cNvSpPr>
            <a:spLocks noChangeShapeType="1"/>
          </p:cNvSpPr>
          <p:nvPr/>
        </p:nvSpPr>
        <p:spPr bwMode="auto">
          <a:xfrm>
            <a:off x="1905000" y="2286000"/>
            <a:ext cx="0" cy="1524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81" name="Line 65"/>
          <p:cNvSpPr>
            <a:spLocks noChangeShapeType="1"/>
          </p:cNvSpPr>
          <p:nvPr/>
        </p:nvSpPr>
        <p:spPr bwMode="auto">
          <a:xfrm>
            <a:off x="1905000" y="2286000"/>
            <a:ext cx="4724400" cy="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82" name="Line 66"/>
          <p:cNvSpPr>
            <a:spLocks noChangeShapeType="1"/>
          </p:cNvSpPr>
          <p:nvPr/>
        </p:nvSpPr>
        <p:spPr bwMode="auto">
          <a:xfrm>
            <a:off x="4419600" y="2057400"/>
            <a:ext cx="0" cy="2286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83" name="Line 67"/>
          <p:cNvSpPr>
            <a:spLocks noChangeShapeType="1"/>
          </p:cNvSpPr>
          <p:nvPr/>
        </p:nvSpPr>
        <p:spPr bwMode="auto">
          <a:xfrm>
            <a:off x="6629400" y="2286000"/>
            <a:ext cx="0" cy="1524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62" name="Rectangle 46"/>
          <p:cNvSpPr>
            <a:spLocks noChangeArrowheads="1"/>
          </p:cNvSpPr>
          <p:nvPr/>
        </p:nvSpPr>
        <p:spPr bwMode="auto">
          <a:xfrm>
            <a:off x="5653088" y="2473325"/>
            <a:ext cx="2124075" cy="650875"/>
          </a:xfrm>
          <a:prstGeom prst="rect">
            <a:avLst/>
          </a:prstGeom>
          <a:solidFill>
            <a:srgbClr val="CCECFF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b="1">
                <a:solidFill>
                  <a:srgbClr val="000000"/>
                </a:solidFill>
                <a:latin typeface="Arial" charset="0"/>
              </a:rPr>
              <a:t>Conclusive Research Design</a:t>
            </a:r>
          </a:p>
        </p:txBody>
      </p:sp>
      <p:sp>
        <p:nvSpPr>
          <p:cNvPr id="9276" name="Rectangle 60"/>
          <p:cNvSpPr>
            <a:spLocks noChangeArrowheads="1"/>
          </p:cNvSpPr>
          <p:nvPr/>
        </p:nvSpPr>
        <p:spPr bwMode="auto">
          <a:xfrm>
            <a:off x="1004888" y="2536825"/>
            <a:ext cx="2126952" cy="643766"/>
          </a:xfrm>
          <a:prstGeom prst="rect">
            <a:avLst/>
          </a:prstGeom>
          <a:solidFill>
            <a:srgbClr val="CCECFF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square" lIns="90487" tIns="44450" rIns="90487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b="1" dirty="0">
                <a:solidFill>
                  <a:srgbClr val="000000"/>
                </a:solidFill>
                <a:latin typeface="Arial" charset="0"/>
              </a:rPr>
              <a:t>Exploratory Research Design</a:t>
            </a:r>
          </a:p>
        </p:txBody>
      </p:sp>
      <p:sp>
        <p:nvSpPr>
          <p:cNvPr id="9284" name="Line 68"/>
          <p:cNvSpPr>
            <a:spLocks noChangeShapeType="1"/>
          </p:cNvSpPr>
          <p:nvPr/>
        </p:nvSpPr>
        <p:spPr bwMode="auto">
          <a:xfrm>
            <a:off x="5334000" y="3352800"/>
            <a:ext cx="2743200" cy="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85" name="Line 69"/>
          <p:cNvSpPr>
            <a:spLocks noChangeShapeType="1"/>
          </p:cNvSpPr>
          <p:nvPr/>
        </p:nvSpPr>
        <p:spPr bwMode="auto">
          <a:xfrm>
            <a:off x="5334000" y="3352800"/>
            <a:ext cx="0" cy="2286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86" name="Line 70"/>
          <p:cNvSpPr>
            <a:spLocks noChangeShapeType="1"/>
          </p:cNvSpPr>
          <p:nvPr/>
        </p:nvSpPr>
        <p:spPr bwMode="auto">
          <a:xfrm>
            <a:off x="8077200" y="3352800"/>
            <a:ext cx="0" cy="2286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87" name="Line 71"/>
          <p:cNvSpPr>
            <a:spLocks noChangeShapeType="1"/>
          </p:cNvSpPr>
          <p:nvPr/>
        </p:nvSpPr>
        <p:spPr bwMode="auto">
          <a:xfrm>
            <a:off x="6781800" y="3200400"/>
            <a:ext cx="0" cy="1524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64" name="Rectangle 48"/>
          <p:cNvSpPr>
            <a:spLocks noChangeArrowheads="1"/>
          </p:cNvSpPr>
          <p:nvPr/>
        </p:nvSpPr>
        <p:spPr bwMode="auto">
          <a:xfrm>
            <a:off x="4491038" y="3578225"/>
            <a:ext cx="2124075" cy="650875"/>
          </a:xfrm>
          <a:prstGeom prst="rect">
            <a:avLst/>
          </a:prstGeom>
          <a:solidFill>
            <a:srgbClr val="CCECFF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b="1">
                <a:solidFill>
                  <a:srgbClr val="000000"/>
                </a:solidFill>
                <a:latin typeface="Arial" charset="0"/>
              </a:rPr>
              <a:t>Descriptive Research</a:t>
            </a:r>
          </a:p>
        </p:txBody>
      </p:sp>
      <p:sp>
        <p:nvSpPr>
          <p:cNvPr id="9266" name="Rectangle 50"/>
          <p:cNvSpPr>
            <a:spLocks noChangeArrowheads="1"/>
          </p:cNvSpPr>
          <p:nvPr/>
        </p:nvSpPr>
        <p:spPr bwMode="auto">
          <a:xfrm>
            <a:off x="6910388" y="3578225"/>
            <a:ext cx="2124075" cy="650875"/>
          </a:xfrm>
          <a:prstGeom prst="rect">
            <a:avLst/>
          </a:prstGeom>
          <a:solidFill>
            <a:srgbClr val="CCECFF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b="1">
                <a:solidFill>
                  <a:srgbClr val="000000"/>
                </a:solidFill>
                <a:latin typeface="Arial" charset="0"/>
              </a:rPr>
              <a:t>Causal    Research</a:t>
            </a:r>
          </a:p>
        </p:txBody>
      </p:sp>
      <p:sp>
        <p:nvSpPr>
          <p:cNvPr id="9288" name="Line 72"/>
          <p:cNvSpPr>
            <a:spLocks noChangeShapeType="1"/>
          </p:cNvSpPr>
          <p:nvPr/>
        </p:nvSpPr>
        <p:spPr bwMode="auto">
          <a:xfrm>
            <a:off x="4343400" y="4495800"/>
            <a:ext cx="2438400" cy="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89" name="Line 73"/>
          <p:cNvSpPr>
            <a:spLocks noChangeShapeType="1"/>
          </p:cNvSpPr>
          <p:nvPr/>
        </p:nvSpPr>
        <p:spPr bwMode="auto">
          <a:xfrm>
            <a:off x="4343400" y="4495800"/>
            <a:ext cx="0" cy="1524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90" name="Line 74"/>
          <p:cNvSpPr>
            <a:spLocks noChangeShapeType="1"/>
          </p:cNvSpPr>
          <p:nvPr/>
        </p:nvSpPr>
        <p:spPr bwMode="auto">
          <a:xfrm>
            <a:off x="6781800" y="4495800"/>
            <a:ext cx="0" cy="1524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91" name="Line 75"/>
          <p:cNvSpPr>
            <a:spLocks noChangeShapeType="1"/>
          </p:cNvSpPr>
          <p:nvPr/>
        </p:nvSpPr>
        <p:spPr bwMode="auto">
          <a:xfrm>
            <a:off x="5562600" y="4343400"/>
            <a:ext cx="0" cy="1524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68" name="Rectangle 52"/>
          <p:cNvSpPr>
            <a:spLocks noChangeArrowheads="1"/>
          </p:cNvSpPr>
          <p:nvPr/>
        </p:nvSpPr>
        <p:spPr bwMode="auto">
          <a:xfrm>
            <a:off x="3284538" y="4683125"/>
            <a:ext cx="2124075" cy="650875"/>
          </a:xfrm>
          <a:prstGeom prst="rect">
            <a:avLst/>
          </a:prstGeom>
          <a:solidFill>
            <a:srgbClr val="CCECFF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b="1">
                <a:solidFill>
                  <a:srgbClr val="000000"/>
                </a:solidFill>
                <a:latin typeface="Arial" charset="0"/>
              </a:rPr>
              <a:t>Cross-Sectional Design</a:t>
            </a:r>
          </a:p>
        </p:txBody>
      </p:sp>
      <p:sp>
        <p:nvSpPr>
          <p:cNvPr id="9270" name="Rectangle 54"/>
          <p:cNvSpPr>
            <a:spLocks noChangeArrowheads="1"/>
          </p:cNvSpPr>
          <p:nvPr/>
        </p:nvSpPr>
        <p:spPr bwMode="auto">
          <a:xfrm>
            <a:off x="5703888" y="4683125"/>
            <a:ext cx="2124075" cy="650875"/>
          </a:xfrm>
          <a:prstGeom prst="rect">
            <a:avLst/>
          </a:prstGeom>
          <a:solidFill>
            <a:srgbClr val="CCECFF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b="1">
                <a:solidFill>
                  <a:srgbClr val="000000"/>
                </a:solidFill>
                <a:latin typeface="Arial" charset="0"/>
              </a:rPr>
              <a:t>Longitudinal Design</a:t>
            </a:r>
          </a:p>
        </p:txBody>
      </p:sp>
      <p:sp>
        <p:nvSpPr>
          <p:cNvPr id="9292" name="Line 76"/>
          <p:cNvSpPr>
            <a:spLocks noChangeShapeType="1"/>
          </p:cNvSpPr>
          <p:nvPr/>
        </p:nvSpPr>
        <p:spPr bwMode="auto">
          <a:xfrm>
            <a:off x="3200400" y="5638800"/>
            <a:ext cx="2362200" cy="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93" name="Line 77"/>
          <p:cNvSpPr>
            <a:spLocks noChangeShapeType="1"/>
          </p:cNvSpPr>
          <p:nvPr/>
        </p:nvSpPr>
        <p:spPr bwMode="auto">
          <a:xfrm>
            <a:off x="3200400" y="5638800"/>
            <a:ext cx="0" cy="1524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94" name="Line 78"/>
          <p:cNvSpPr>
            <a:spLocks noChangeShapeType="1"/>
          </p:cNvSpPr>
          <p:nvPr/>
        </p:nvSpPr>
        <p:spPr bwMode="auto">
          <a:xfrm>
            <a:off x="5562600" y="5638800"/>
            <a:ext cx="0" cy="1524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95" name="Line 79"/>
          <p:cNvSpPr>
            <a:spLocks noChangeShapeType="1"/>
          </p:cNvSpPr>
          <p:nvPr/>
        </p:nvSpPr>
        <p:spPr bwMode="auto">
          <a:xfrm>
            <a:off x="4343400" y="5410200"/>
            <a:ext cx="0" cy="228600"/>
          </a:xfrm>
          <a:prstGeom prst="line">
            <a:avLst/>
          </a:prstGeom>
          <a:noFill/>
          <a:ln w="12700">
            <a:solidFill>
              <a:srgbClr val="071D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aphicFrame>
        <p:nvGraphicFramePr>
          <p:cNvPr id="31" name="Table 30"/>
          <p:cNvGraphicFramePr>
            <a:graphicFrameLocks noGrp="1"/>
          </p:cNvGraphicFramePr>
          <p:nvPr/>
        </p:nvGraphicFramePr>
        <p:xfrm>
          <a:off x="323528" y="3140968"/>
          <a:ext cx="1440160" cy="85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160"/>
              </a:tblGrid>
              <a:tr h="856104">
                <a:tc>
                  <a:txBody>
                    <a:bodyPr/>
                    <a:lstStyle/>
                    <a:p>
                      <a:r>
                        <a:rPr lang="en-GB" dirty="0" smtClean="0"/>
                        <a:t>Qualitative</a:t>
                      </a:r>
                    </a:p>
                    <a:p>
                      <a:r>
                        <a:rPr lang="en-GB" dirty="0" smtClean="0"/>
                        <a:t>exploration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2" name="Table 31"/>
          <p:cNvGraphicFramePr>
            <a:graphicFrameLocks noGrp="1"/>
          </p:cNvGraphicFramePr>
          <p:nvPr/>
        </p:nvGraphicFramePr>
        <p:xfrm>
          <a:off x="2267744" y="3140968"/>
          <a:ext cx="1512168" cy="85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856104">
                <a:tc>
                  <a:txBody>
                    <a:bodyPr/>
                    <a:lstStyle/>
                    <a:p>
                      <a:r>
                        <a:rPr lang="en-GB" dirty="0" smtClean="0"/>
                        <a:t>Quantitative exploration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Exploratory &amp; Conclusive Research Differences</a:t>
            </a: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146050" y="1944688"/>
            <a:ext cx="1611313" cy="448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eaLnBrk="0" hangingPunct="0"/>
            <a:r>
              <a:rPr lang="en-US" sz="1800" b="1">
                <a:solidFill>
                  <a:schemeClr val="tx2"/>
                </a:solidFill>
                <a:latin typeface="Helvetica" pitchFamily="34" charset="0"/>
              </a:rPr>
              <a:t>Objective:</a:t>
            </a: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r>
              <a:rPr lang="en-US" sz="1800" b="1">
                <a:solidFill>
                  <a:schemeClr val="tx2"/>
                </a:solidFill>
                <a:latin typeface="Helvetica" pitchFamily="34" charset="0"/>
              </a:rPr>
              <a:t>Character-istics:</a:t>
            </a: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r>
              <a:rPr lang="en-US" sz="1800" b="1">
                <a:solidFill>
                  <a:schemeClr val="tx2"/>
                </a:solidFill>
                <a:latin typeface="Helvetica" pitchFamily="34" charset="0"/>
              </a:rPr>
              <a:t>Findings /Results:</a:t>
            </a: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r>
              <a:rPr lang="en-US" sz="1800" b="1">
                <a:solidFill>
                  <a:schemeClr val="tx2"/>
                </a:solidFill>
                <a:latin typeface="Helvetica" pitchFamily="34" charset="0"/>
              </a:rPr>
              <a:t>Outcome:</a:t>
            </a:r>
            <a:r>
              <a:rPr lang="en-US" sz="1800" b="1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Helvetica" pitchFamily="34" charset="0"/>
              </a:rPr>
              <a:t>	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1655763" y="1968500"/>
            <a:ext cx="3606800" cy="47577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eaLnBrk="0" hangingPunct="0"/>
            <a:r>
              <a:rPr lang="en-US" sz="1800" b="1">
                <a:latin typeface="Helvetica" pitchFamily="34" charset="0"/>
              </a:rPr>
              <a:t>To provide insights and understanding.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Information needed is defined only loosely. Research process is flexible and unstructured.  Sample is small and non-representative.  Analysis of primary data is qualitative.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/>
            </a:r>
            <a:br>
              <a:rPr lang="en-US" sz="1800" b="1">
                <a:latin typeface="Helvetica" pitchFamily="34" charset="0"/>
              </a:rPr>
            </a:br>
            <a:r>
              <a:rPr lang="en-US" sz="1800" b="1">
                <a:latin typeface="Helvetica" pitchFamily="34" charset="0"/>
              </a:rPr>
              <a:t>Tentative.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Generally followed by further exploratory or conclusive research.</a:t>
            </a:r>
            <a:endParaRPr lang="en-US" sz="1800" b="1">
              <a:effectLst>
                <a:outerShdw blurRad="38100" dist="38100" dir="2700000" algn="tl">
                  <a:srgbClr val="C0C0C0"/>
                </a:outerShdw>
              </a:effectLst>
              <a:latin typeface="Helvetica" pitchFamily="34" charset="0"/>
            </a:endParaRP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5160963" y="1993900"/>
            <a:ext cx="3911600" cy="448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eaLnBrk="0" hangingPunct="0"/>
            <a:r>
              <a:rPr lang="en-US" sz="1800" b="1">
                <a:latin typeface="Helvetica" pitchFamily="34" charset="0"/>
              </a:rPr>
              <a:t>To test specific hypotheses and examine relationships.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Information needed is clearly defined. Research process is formal and structured. Sample is large and representative. Data analysis is quantitative.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Conclusive.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Findings used as input into decision making.</a:t>
            </a:r>
            <a:endParaRPr lang="en-US" sz="1800" b="1">
              <a:effectLst>
                <a:outerShdw blurRad="38100" dist="38100" dir="2700000" algn="tl">
                  <a:srgbClr val="C0C0C0"/>
                </a:outerShdw>
              </a:effectLst>
              <a:latin typeface="Helvetica" pitchFamily="34" charset="0"/>
            </a:endParaRP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1655763" y="1528763"/>
            <a:ext cx="2190750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eaLnBrk="0" hangingPunct="0"/>
            <a:r>
              <a:rPr lang="en-US" sz="2000" b="1">
                <a:solidFill>
                  <a:schemeClr val="hlink"/>
                </a:solidFill>
                <a:latin typeface="Helvetica" pitchFamily="34" charset="0"/>
              </a:rPr>
              <a:t>Exploratory</a:t>
            </a: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5160963" y="1528763"/>
            <a:ext cx="2106612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eaLnBrk="0" hangingPunct="0"/>
            <a:r>
              <a:rPr lang="en-US" sz="2000" b="1">
                <a:solidFill>
                  <a:schemeClr val="hlink"/>
                </a:solidFill>
                <a:latin typeface="Helvetica" pitchFamily="34" charset="0"/>
              </a:rPr>
              <a:t>Conclusive</a:t>
            </a:r>
          </a:p>
        </p:txBody>
      </p:sp>
      <p:pic>
        <p:nvPicPr>
          <p:cNvPr id="10250" name="Picture 10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4192588"/>
            <a:ext cx="1905000" cy="15875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  <p:sp>
        <p:nvSpPr>
          <p:cNvPr id="10252" name="Line 12"/>
          <p:cNvSpPr>
            <a:spLocks noChangeShapeType="1"/>
          </p:cNvSpPr>
          <p:nvPr/>
        </p:nvSpPr>
        <p:spPr bwMode="auto">
          <a:xfrm>
            <a:off x="347663" y="1970088"/>
            <a:ext cx="8529637" cy="0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55563" y="1885950"/>
            <a:ext cx="2160587" cy="39338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eaLnBrk="0" hangingPunct="0"/>
            <a:r>
              <a:rPr lang="en-US" sz="1800" b="1">
                <a:solidFill>
                  <a:schemeClr val="tx2"/>
                </a:solidFill>
                <a:latin typeface="Helvetica" pitchFamily="34" charset="0"/>
              </a:rPr>
              <a:t>Objective:</a:t>
            </a: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r>
              <a:rPr lang="en-US" sz="1800" b="1">
                <a:solidFill>
                  <a:schemeClr val="tx2"/>
                </a:solidFill>
                <a:latin typeface="Helvetica" pitchFamily="34" charset="0"/>
              </a:rPr>
              <a:t>Characteristics:</a:t>
            </a: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endParaRPr lang="en-US" sz="1800" b="1">
              <a:solidFill>
                <a:schemeClr val="tx2"/>
              </a:solidFill>
              <a:latin typeface="Helvetica" pitchFamily="34" charset="0"/>
            </a:endParaRPr>
          </a:p>
          <a:p>
            <a:pPr eaLnBrk="0" hangingPunct="0"/>
            <a:r>
              <a:rPr lang="en-US" sz="1800" b="1">
                <a:solidFill>
                  <a:schemeClr val="tx2"/>
                </a:solidFill>
                <a:latin typeface="Helvetica" pitchFamily="34" charset="0"/>
              </a:rPr>
              <a:t>Methods: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640"/>
            <a:ext cx="7772400" cy="1008112"/>
          </a:xfrm>
        </p:spPr>
        <p:txBody>
          <a:bodyPr/>
          <a:lstStyle/>
          <a:p>
            <a:r>
              <a:rPr lang="en-US" sz="3200" dirty="0"/>
              <a:t>A Comparison of Basic Research Designs</a:t>
            </a:r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2112963" y="1871663"/>
            <a:ext cx="2235200" cy="47577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eaLnBrk="0" hangingPunct="0"/>
            <a:r>
              <a:rPr lang="en-US" sz="1800" b="1">
                <a:latin typeface="Helvetica" pitchFamily="34" charset="0"/>
              </a:rPr>
              <a:t>Discovery of ideas and insights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/>
            </a:r>
            <a:br>
              <a:rPr lang="en-US" sz="1800" b="1">
                <a:latin typeface="Helvetica" pitchFamily="34" charset="0"/>
              </a:rPr>
            </a:br>
            <a:r>
              <a:rPr lang="en-US" sz="1800" b="1">
                <a:latin typeface="Helvetica" pitchFamily="34" charset="0"/>
              </a:rPr>
              <a:t>Flexible, versatile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Often the front end of total research design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Expert surveys</a:t>
            </a:r>
          </a:p>
          <a:p>
            <a:pPr eaLnBrk="0" hangingPunct="0"/>
            <a:r>
              <a:rPr lang="en-US" sz="1800" b="1">
                <a:latin typeface="Helvetica" pitchFamily="34" charset="0"/>
              </a:rPr>
              <a:t>Pilot surveys</a:t>
            </a:r>
          </a:p>
          <a:p>
            <a:pPr eaLnBrk="0" hangingPunct="0"/>
            <a:r>
              <a:rPr lang="en-US" sz="1800" b="1">
                <a:latin typeface="Helvetica" pitchFamily="34" charset="0"/>
              </a:rPr>
              <a:t>Secondary data</a:t>
            </a:r>
          </a:p>
          <a:p>
            <a:pPr eaLnBrk="0" hangingPunct="0"/>
            <a:r>
              <a:rPr lang="en-US" sz="1800" b="1">
                <a:latin typeface="Helvetica" pitchFamily="34" charset="0"/>
              </a:rPr>
              <a:t>Qualitative research</a:t>
            </a:r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4338638" y="1871663"/>
            <a:ext cx="2600325" cy="47577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eaLnBrk="0" hangingPunct="0"/>
            <a:r>
              <a:rPr lang="en-US" sz="1800" b="1">
                <a:latin typeface="Helvetica" pitchFamily="34" charset="0"/>
              </a:rPr>
              <a:t>Describe market characteristics or functions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Marked by the prior formulation of specific hypotheses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Preplanned and structured design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Secondary data</a:t>
            </a:r>
          </a:p>
          <a:p>
            <a:pPr eaLnBrk="0" hangingPunct="0"/>
            <a:r>
              <a:rPr lang="en-US" sz="1800" b="1">
                <a:latin typeface="Helvetica" pitchFamily="34" charset="0"/>
              </a:rPr>
              <a:t>Surveys</a:t>
            </a:r>
          </a:p>
          <a:p>
            <a:pPr eaLnBrk="0" hangingPunct="0"/>
            <a:r>
              <a:rPr lang="en-US" sz="1800" b="1">
                <a:latin typeface="Helvetica" pitchFamily="34" charset="0"/>
              </a:rPr>
              <a:t>Panels</a:t>
            </a:r>
          </a:p>
          <a:p>
            <a:pPr eaLnBrk="0" hangingPunct="0"/>
            <a:r>
              <a:rPr lang="en-US" sz="1800" b="1">
                <a:latin typeface="Helvetica" pitchFamily="34" charset="0"/>
              </a:rPr>
              <a:t>Observation and other data</a:t>
            </a:r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6777038" y="1871663"/>
            <a:ext cx="2295525" cy="39338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7" tIns="44450" rIns="90487" bIns="44450">
            <a:spAutoFit/>
          </a:bodyPr>
          <a:lstStyle/>
          <a:p>
            <a:pPr eaLnBrk="0" hangingPunct="0"/>
            <a:r>
              <a:rPr lang="en-US" sz="1800" b="1">
                <a:latin typeface="Helvetica" pitchFamily="34" charset="0"/>
              </a:rPr>
              <a:t>Determine cause and effect relationships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Manipulation of one or more independent variables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Control of other mediating variables</a:t>
            </a:r>
          </a:p>
          <a:p>
            <a:pPr eaLnBrk="0" hangingPunct="0"/>
            <a:endParaRPr lang="en-US" sz="1800" b="1">
              <a:latin typeface="Helvetica" pitchFamily="34" charset="0"/>
            </a:endParaRPr>
          </a:p>
          <a:p>
            <a:pPr eaLnBrk="0" hangingPunct="0"/>
            <a:r>
              <a:rPr lang="en-US" sz="1800" b="1">
                <a:latin typeface="Helvetica" pitchFamily="34" charset="0"/>
              </a:rPr>
              <a:t>Experiments</a:t>
            </a:r>
          </a:p>
        </p:txBody>
      </p:sp>
      <p:sp>
        <p:nvSpPr>
          <p:cNvPr id="11273" name="Rectangle 9"/>
          <p:cNvSpPr>
            <a:spLocks noChangeArrowheads="1"/>
          </p:cNvSpPr>
          <p:nvPr/>
        </p:nvSpPr>
        <p:spPr bwMode="auto">
          <a:xfrm>
            <a:off x="2112963" y="1519238"/>
            <a:ext cx="1592262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7" tIns="44450" rIns="90487" bIns="44450">
            <a:spAutoFit/>
          </a:bodyPr>
          <a:lstStyle/>
          <a:p>
            <a:pPr eaLnBrk="0" hangingPunct="0"/>
            <a:r>
              <a:rPr lang="en-US" sz="2000" b="1">
                <a:solidFill>
                  <a:schemeClr val="hlink"/>
                </a:solidFill>
                <a:latin typeface="Helvetica" pitchFamily="34" charset="0"/>
              </a:rPr>
              <a:t>Exploratory</a:t>
            </a:r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4343400" y="1519238"/>
            <a:ext cx="1549400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7" tIns="44450" rIns="90487" bIns="44450">
            <a:spAutoFit/>
          </a:bodyPr>
          <a:lstStyle/>
          <a:p>
            <a:pPr eaLnBrk="0" hangingPunct="0"/>
            <a:r>
              <a:rPr lang="en-US" sz="2000" b="1">
                <a:solidFill>
                  <a:schemeClr val="hlink"/>
                </a:solidFill>
                <a:latin typeface="Helvetica" pitchFamily="34" charset="0"/>
              </a:rPr>
              <a:t>Descriptive</a:t>
            </a:r>
          </a:p>
        </p:txBody>
      </p:sp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6781800" y="1524000"/>
            <a:ext cx="1014413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7" tIns="44450" rIns="90487" bIns="44450">
            <a:spAutoFit/>
          </a:bodyPr>
          <a:lstStyle/>
          <a:p>
            <a:pPr eaLnBrk="0" hangingPunct="0"/>
            <a:r>
              <a:rPr lang="en-US" sz="2000" b="1">
                <a:solidFill>
                  <a:schemeClr val="hlink"/>
                </a:solidFill>
                <a:latin typeface="Helvetica" pitchFamily="34" charset="0"/>
              </a:rPr>
              <a:t>Causal</a:t>
            </a:r>
          </a:p>
        </p:txBody>
      </p:sp>
      <p:pic>
        <p:nvPicPr>
          <p:cNvPr id="11278" name="Picture 14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800" y="3459163"/>
            <a:ext cx="2159000" cy="11890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a research design….</a:t>
            </a:r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7776864" cy="4323184"/>
          </a:xfrm>
        </p:spPr>
      </p:pic>
    </p:spTree>
    <p:extLst>
      <p:ext uri="{BB962C8B-B14F-4D97-AF65-F5344CB8AC3E}">
        <p14:creationId xmlns:p14="http://schemas.microsoft.com/office/powerpoint/2010/main" val="366354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16632"/>
            <a:ext cx="7772400" cy="864096"/>
          </a:xfrm>
        </p:spPr>
        <p:txBody>
          <a:bodyPr/>
          <a:lstStyle/>
          <a:p>
            <a:r>
              <a:rPr lang="en-US" dirty="0"/>
              <a:t>Uses of Exploratory Research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7544" y="980728"/>
            <a:ext cx="4028256" cy="5115272"/>
          </a:xfrm>
        </p:spPr>
        <p:txBody>
          <a:bodyPr/>
          <a:lstStyle/>
          <a:p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Formulate a problem or define a problem more precisely</a:t>
            </a:r>
          </a:p>
          <a:p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Identify alternative courses of action</a:t>
            </a:r>
          </a:p>
          <a:p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Develop hypotheses</a:t>
            </a:r>
          </a:p>
          <a:p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Isolate key variables and relationships for further examination</a:t>
            </a:r>
          </a:p>
          <a:p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Gain insights for developing an approach to the problem</a:t>
            </a:r>
          </a:p>
          <a:p>
            <a:r>
              <a:rPr lang="en-US" sz="2400" dirty="0">
                <a:cs typeface="Times New Roman" pitchFamily="18" charset="0"/>
              </a:rPr>
              <a:t>Establish priorities for further research</a:t>
            </a:r>
            <a:endParaRPr lang="en-US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980728"/>
            <a:ext cx="3810000" cy="511527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Methods of Exploratory Research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  <a:cs typeface="Times New Roman" pitchFamily="18" charset="0"/>
              </a:rPr>
              <a:t>Secondary </a:t>
            </a:r>
            <a:r>
              <a:rPr lang="en-US" dirty="0">
                <a:solidFill>
                  <a:srgbClr val="000000"/>
                </a:solidFill>
                <a:cs typeface="Times New Roman" pitchFamily="18" charset="0"/>
              </a:rPr>
              <a:t>data analyzed in a qualitative way</a:t>
            </a:r>
          </a:p>
          <a:p>
            <a:r>
              <a:rPr lang="en-US" dirty="0">
                <a:cs typeface="Times New Roman" pitchFamily="18" charset="0"/>
              </a:rPr>
              <a:t>Qualitative research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dirty="0">
                <a:solidFill>
                  <a:srgbClr val="000000"/>
                </a:solidFill>
                <a:cs typeface="Times New Roman" pitchFamily="18" charset="0"/>
              </a:rPr>
              <a:t>Survey of experts</a:t>
            </a:r>
          </a:p>
          <a:p>
            <a:r>
              <a:rPr lang="en-US" dirty="0">
                <a:solidFill>
                  <a:srgbClr val="000000"/>
                </a:solidFill>
                <a:cs typeface="Times New Roman" pitchFamily="18" charset="0"/>
              </a:rPr>
              <a:t>Pilot surveys</a:t>
            </a: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1987" y="2564904"/>
            <a:ext cx="4692013" cy="429309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32656"/>
            <a:ext cx="7772400" cy="1080120"/>
          </a:xfrm>
        </p:spPr>
        <p:txBody>
          <a:bodyPr/>
          <a:lstStyle/>
          <a:p>
            <a:r>
              <a:rPr lang="en-US" dirty="0"/>
              <a:t>Use of Descriptive Research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00808"/>
            <a:ext cx="7772400" cy="439519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>
                <a:cs typeface="Times New Roman" pitchFamily="18" charset="0"/>
              </a:rPr>
              <a:t>To describe the characteristics of relevant groups, such as consumers, salespeople, organizations, or market areas.</a:t>
            </a:r>
            <a:r>
              <a:rPr lang="en-US" sz="2800" dirty="0"/>
              <a:t> </a:t>
            </a:r>
          </a:p>
          <a:p>
            <a:pPr>
              <a:lnSpc>
                <a:spcPct val="90000"/>
              </a:lnSpc>
            </a:pPr>
            <a:r>
              <a:rPr lang="en-US" sz="2800" dirty="0">
                <a:cs typeface="Times New Roman" pitchFamily="18" charset="0"/>
              </a:rPr>
              <a:t>To estimate the percentage of units in a specified population exhibiting a certain behavior. </a:t>
            </a:r>
          </a:p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cs typeface="Times New Roman" pitchFamily="18" charset="0"/>
              </a:rPr>
              <a:t>To determine the perceptions of product characteristics.</a:t>
            </a:r>
          </a:p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cs typeface="Times New Roman" pitchFamily="18" charset="0"/>
              </a:rPr>
              <a:t>To determine the degree to which marketing variables are associated.</a:t>
            </a:r>
          </a:p>
          <a:p>
            <a:pPr>
              <a:lnSpc>
                <a:spcPct val="90000"/>
              </a:lnSpc>
            </a:pPr>
            <a:r>
              <a:rPr lang="en-US" sz="2800" dirty="0">
                <a:cs typeface="Times New Roman" pitchFamily="18" charset="0"/>
              </a:rPr>
              <a:t>To make specific predictions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Methods of Descriptive Research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 dirty="0">
                <a:solidFill>
                  <a:srgbClr val="000000"/>
                </a:solidFill>
                <a:cs typeface="Times New Roman" pitchFamily="18" charset="0"/>
              </a:rPr>
              <a:t>Secondary data analyzed in a quantitative as opposed to a qualitative manner</a:t>
            </a:r>
          </a:p>
          <a:p>
            <a:r>
              <a:rPr lang="en-US" sz="2800" dirty="0">
                <a:cs typeface="Times New Roman" pitchFamily="18" charset="0"/>
              </a:rPr>
              <a:t>Observational and other data</a:t>
            </a:r>
            <a:endParaRPr lang="en-US" sz="2800" dirty="0"/>
          </a:p>
          <a:p>
            <a:r>
              <a:rPr lang="en-US" sz="2800" dirty="0" smtClean="0">
                <a:solidFill>
                  <a:srgbClr val="000000"/>
                </a:solidFill>
                <a:cs typeface="Times New Roman" pitchFamily="18" charset="0"/>
              </a:rPr>
              <a:t>Surveys </a:t>
            </a:r>
            <a:endParaRPr lang="en-US" sz="2800" dirty="0">
              <a:solidFill>
                <a:srgbClr val="000000"/>
              </a:solidFill>
              <a:cs typeface="Times New Roman" pitchFamily="18" charset="0"/>
            </a:endParaRPr>
          </a:p>
          <a:p>
            <a:r>
              <a:rPr lang="en-US" sz="2800" dirty="0" smtClean="0">
                <a:solidFill>
                  <a:srgbClr val="000000"/>
                </a:solidFill>
                <a:cs typeface="Times New Roman" pitchFamily="18" charset="0"/>
              </a:rPr>
              <a:t>Panels</a:t>
            </a:r>
            <a:endParaRPr lang="en-US" sz="2800" dirty="0">
              <a:solidFill>
                <a:srgbClr val="000000"/>
              </a:solidFill>
              <a:cs typeface="Times New Roman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374995"/>
            <a:ext cx="6336704" cy="30063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107504" y="116632"/>
            <a:ext cx="8928992" cy="1152128"/>
          </a:xfrm>
        </p:spPr>
        <p:txBody>
          <a:bodyPr/>
          <a:lstStyle/>
          <a:p>
            <a:r>
              <a:rPr lang="en-US" dirty="0"/>
              <a:t>Cross-sectional </a:t>
            </a:r>
            <a:r>
              <a:rPr lang="en-US" dirty="0" smtClean="0"/>
              <a:t>&amp; longitudinal Designs</a:t>
            </a:r>
            <a:endParaRPr lang="en-US" dirty="0"/>
          </a:p>
        </p:txBody>
      </p:sp>
      <p:sp>
        <p:nvSpPr>
          <p:cNvPr id="5529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85800" y="1412776"/>
            <a:ext cx="7772400" cy="518457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Involve the collection of information from any given sample of population elements only once.  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In </a:t>
            </a:r>
            <a:r>
              <a:rPr lang="en-US" sz="2400" b="1" dirty="0">
                <a:solidFill>
                  <a:srgbClr val="000000"/>
                </a:solidFill>
                <a:cs typeface="Times New Roman" pitchFamily="18" charset="0"/>
              </a:rPr>
              <a:t>single cross-sectional designs, </a:t>
            </a:r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there is only one sample of respondents and information is obtained from this sample only once.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In </a:t>
            </a:r>
            <a:r>
              <a:rPr lang="en-US" sz="2400" b="1" dirty="0">
                <a:solidFill>
                  <a:srgbClr val="000000"/>
                </a:solidFill>
                <a:cs typeface="Times New Roman" pitchFamily="18" charset="0"/>
              </a:rPr>
              <a:t>multiple cross-sectional designs</a:t>
            </a:r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, there are two or more samples of respondents, and information from each sample is obtained only once.  Often, information from different samples is obtained at different times.  </a:t>
            </a:r>
          </a:p>
          <a:p>
            <a:pPr>
              <a:lnSpc>
                <a:spcPct val="90000"/>
              </a:lnSpc>
            </a:pPr>
            <a:r>
              <a:rPr lang="en-US" sz="2400" b="1" dirty="0">
                <a:solidFill>
                  <a:srgbClr val="000000"/>
                </a:solidFill>
                <a:cs typeface="Times New Roman" pitchFamily="18" charset="0"/>
              </a:rPr>
              <a:t>Cohort analysis</a:t>
            </a:r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 consists of a series of surveys conducted at appropriate time intervals, where the cohort serves as the basic unit of analysis.  A cohort is a group of respondents who experience the same event within the same time interval</a:t>
            </a:r>
            <a:r>
              <a:rPr lang="en-US" sz="2400" dirty="0" smtClean="0">
                <a:solidFill>
                  <a:srgbClr val="000000"/>
                </a:solidFill>
                <a:cs typeface="Times New Roman" pitchFamily="18" charset="0"/>
              </a:rPr>
              <a:t>. When we ask them the same questions over time this becomes </a:t>
            </a:r>
            <a:r>
              <a:rPr lang="en-US" sz="2400" b="1" dirty="0" smtClean="0">
                <a:solidFill>
                  <a:srgbClr val="000000"/>
                </a:solidFill>
                <a:cs typeface="Times New Roman" pitchFamily="18" charset="0"/>
              </a:rPr>
              <a:t>Longitudinal</a:t>
            </a:r>
            <a:r>
              <a:rPr lang="en-US" sz="2400" dirty="0" smtClean="0">
                <a:solidFill>
                  <a:srgbClr val="000000"/>
                </a:solidFill>
                <a:cs typeface="Times New Roman" pitchFamily="18" charset="0"/>
              </a:rPr>
              <a:t>.</a:t>
            </a:r>
            <a:endParaRPr lang="en-US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</a:t>
            </a:r>
            <a:r>
              <a:rPr lang="en-US" dirty="0" smtClean="0"/>
              <a:t>Design</a:t>
            </a:r>
            <a:br>
              <a:rPr lang="en-US" dirty="0" smtClean="0"/>
            </a:br>
            <a:r>
              <a:rPr lang="en-US" dirty="0" smtClean="0"/>
              <a:t>A </a:t>
            </a:r>
            <a:r>
              <a:rPr lang="en-US" dirty="0"/>
              <a:t>Definition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7544" y="1981200"/>
            <a:ext cx="4028256" cy="4114800"/>
          </a:xfrm>
        </p:spPr>
        <p:txBody>
          <a:bodyPr/>
          <a:lstStyle/>
          <a:p>
            <a:pPr>
              <a:buNone/>
            </a:pPr>
            <a:r>
              <a:rPr lang="en-US" sz="3600" dirty="0" smtClean="0">
                <a:solidFill>
                  <a:srgbClr val="000000"/>
                </a:solidFill>
                <a:cs typeface="Times New Roman" pitchFamily="18" charset="0"/>
              </a:rPr>
              <a:t>“</a:t>
            </a:r>
            <a:r>
              <a:rPr lang="en-US" sz="2400" dirty="0" smtClean="0">
                <a:solidFill>
                  <a:srgbClr val="000000"/>
                </a:solidFill>
                <a:cs typeface="Times New Roman" pitchFamily="18" charset="0"/>
              </a:rPr>
              <a:t>A </a:t>
            </a:r>
            <a:r>
              <a:rPr lang="en-US" sz="2400" b="1" dirty="0">
                <a:solidFill>
                  <a:srgbClr val="000000"/>
                </a:solidFill>
                <a:cs typeface="Times New Roman" pitchFamily="18" charset="0"/>
              </a:rPr>
              <a:t>research design</a:t>
            </a:r>
            <a:r>
              <a:rPr lang="en-US" sz="2400" dirty="0">
                <a:solidFill>
                  <a:srgbClr val="000000"/>
                </a:solidFill>
                <a:cs typeface="Times New Roman" pitchFamily="18" charset="0"/>
              </a:rPr>
              <a:t> is a framework or blueprint for conducting the business research project.  It details the procedures necessary for obtaining the information needed to structure or solve business research problems</a:t>
            </a:r>
            <a:r>
              <a:rPr lang="en-US" sz="2400" dirty="0" smtClean="0">
                <a:solidFill>
                  <a:srgbClr val="000000"/>
                </a:solidFill>
                <a:cs typeface="Times New Roman" pitchFamily="18" charset="0"/>
              </a:rPr>
              <a:t>.”  </a:t>
            </a:r>
          </a:p>
          <a:p>
            <a:pPr>
              <a:buNone/>
            </a:pPr>
            <a:r>
              <a:rPr lang="en-US" sz="2400" dirty="0" smtClean="0">
                <a:solidFill>
                  <a:srgbClr val="000000"/>
                </a:solidFill>
                <a:cs typeface="Times New Roman" pitchFamily="18" charset="0"/>
              </a:rPr>
              <a:t>    </a:t>
            </a:r>
            <a:r>
              <a:rPr lang="en-US" sz="2400" dirty="0" err="1" smtClean="0">
                <a:solidFill>
                  <a:srgbClr val="000000"/>
                </a:solidFill>
                <a:cs typeface="Times New Roman" pitchFamily="18" charset="0"/>
              </a:rPr>
              <a:t>Malhotra</a:t>
            </a:r>
            <a:r>
              <a:rPr lang="en-US" sz="2400" dirty="0" smtClean="0">
                <a:solidFill>
                  <a:srgbClr val="000000"/>
                </a:solidFill>
                <a:cs typeface="Times New Roman" pitchFamily="18" charset="0"/>
              </a:rPr>
              <a:t> &amp; Birks 2007 p64</a:t>
            </a:r>
            <a:endParaRPr lang="en-US" sz="2400" dirty="0">
              <a:solidFill>
                <a:srgbClr val="000000"/>
              </a:solidFill>
              <a:cs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81200"/>
            <a:ext cx="4104456" cy="4114800"/>
          </a:xfr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88640"/>
            <a:ext cx="7772400" cy="1008112"/>
          </a:xfrm>
        </p:spPr>
        <p:txBody>
          <a:bodyPr/>
          <a:lstStyle/>
          <a:p>
            <a:r>
              <a:rPr lang="en-GB" dirty="0" smtClean="0"/>
              <a:t>Uses of causal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268760"/>
            <a:ext cx="7772400" cy="5256584"/>
          </a:xfrm>
        </p:spPr>
        <p:txBody>
          <a:bodyPr/>
          <a:lstStyle/>
          <a:p>
            <a:r>
              <a:rPr lang="en-GB" dirty="0" smtClean="0"/>
              <a:t>Identify factors which underlie market behaviour</a:t>
            </a:r>
          </a:p>
          <a:p>
            <a:r>
              <a:rPr lang="en-GB" dirty="0" smtClean="0"/>
              <a:t>Evaluation of relationships and interactions like price elasticity of demand, advertising effect on sales</a:t>
            </a:r>
          </a:p>
          <a:p>
            <a:r>
              <a:rPr lang="en-GB" dirty="0" smtClean="0"/>
              <a:t>Produce </a:t>
            </a:r>
            <a:r>
              <a:rPr lang="en-GB" dirty="0" err="1" smtClean="0"/>
              <a:t>monocausal</a:t>
            </a:r>
            <a:r>
              <a:rPr lang="en-GB" dirty="0" smtClean="0"/>
              <a:t>? or multi-causal model</a:t>
            </a:r>
          </a:p>
          <a:p>
            <a:r>
              <a:rPr lang="en-GB" dirty="0" smtClean="0"/>
              <a:t>Identifying </a:t>
            </a:r>
            <a:r>
              <a:rPr lang="en-GB" i="1" dirty="0" smtClean="0"/>
              <a:t>necessary</a:t>
            </a:r>
            <a:r>
              <a:rPr lang="en-GB" dirty="0" smtClean="0"/>
              <a:t> conditions, </a:t>
            </a:r>
            <a:r>
              <a:rPr lang="en-GB" i="1" dirty="0" smtClean="0"/>
              <a:t>sufficien</a:t>
            </a:r>
            <a:r>
              <a:rPr lang="en-GB" dirty="0" smtClean="0"/>
              <a:t>t conditions and </a:t>
            </a:r>
            <a:r>
              <a:rPr lang="en-GB" i="1" dirty="0" smtClean="0"/>
              <a:t>contributory</a:t>
            </a:r>
            <a:r>
              <a:rPr lang="en-GB" dirty="0" smtClean="0"/>
              <a:t> conditions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Care must be taken as cause and effect relations are notoriously difficult to prove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Conditions needed for causation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72816"/>
            <a:ext cx="7560840" cy="3888432"/>
          </a:xfrm>
        </p:spPr>
      </p:pic>
    </p:spTree>
    <p:extLst>
      <p:ext uri="{BB962C8B-B14F-4D97-AF65-F5344CB8AC3E}">
        <p14:creationId xmlns:p14="http://schemas.microsoft.com/office/powerpoint/2010/main" val="902875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of causal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Experiments – </a:t>
            </a:r>
            <a:r>
              <a:rPr lang="en-GB" dirty="0" err="1" smtClean="0"/>
              <a:t>esp</a:t>
            </a:r>
            <a:r>
              <a:rPr lang="en-GB" dirty="0" smtClean="0"/>
              <a:t> test marketing</a:t>
            </a:r>
          </a:p>
          <a:p>
            <a:r>
              <a:rPr lang="en-GB" dirty="0" smtClean="0"/>
              <a:t>Panel research 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This is often difficult and time consuming and very often an inappropriate method  used by marketers in marketing.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068960"/>
            <a:ext cx="8496944" cy="1265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 between </a:t>
            </a:r>
            <a:br>
              <a:rPr lang="en-GB" dirty="0" smtClean="0"/>
            </a:br>
            <a:r>
              <a:rPr lang="en-GB" dirty="0" smtClean="0"/>
              <a:t>the research designs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72816"/>
            <a:ext cx="7772400" cy="439248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When little is known about the problem then do exploratory research.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Initial step use exploratory then use descriptive </a:t>
            </a:r>
            <a:r>
              <a:rPr lang="en-GB" b="1" u="sng" dirty="0" smtClean="0"/>
              <a:t>or</a:t>
            </a:r>
            <a:r>
              <a:rPr lang="en-GB" dirty="0" smtClean="0"/>
              <a:t> causal research.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If very familiar with problem can go straight to descriptive or causal research.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Can start with descriptive or causal research and then do exploratory research!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2656"/>
            <a:ext cx="7772400" cy="1152128"/>
          </a:xfrm>
        </p:spPr>
        <p:txBody>
          <a:bodyPr/>
          <a:lstStyle/>
          <a:p>
            <a:r>
              <a:rPr lang="en-GB" dirty="0" smtClean="0"/>
              <a:t>Student 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00808"/>
            <a:ext cx="7772400" cy="4608512"/>
          </a:xfrm>
        </p:spPr>
        <p:txBody>
          <a:bodyPr/>
          <a:lstStyle/>
          <a:p>
            <a:r>
              <a:rPr lang="en-GB" dirty="0" smtClean="0"/>
              <a:t>What is research design?</a:t>
            </a:r>
          </a:p>
          <a:p>
            <a:r>
              <a:rPr lang="en-GB" dirty="0" smtClean="0"/>
              <a:t>What options for research design exist for the university in looking at the fall in applications?</a:t>
            </a:r>
          </a:p>
          <a:p>
            <a:r>
              <a:rPr lang="en-GB" dirty="0" smtClean="0"/>
              <a:t>What are the implications of research design on the marketing researcher and their marketing research project?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966</Words>
  <Application>Microsoft Office PowerPoint</Application>
  <PresentationFormat>On-screen Show (4:3)</PresentationFormat>
  <Paragraphs>190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Helvetica</vt:lpstr>
      <vt:lpstr>Times New Roman</vt:lpstr>
      <vt:lpstr>Wingdings</vt:lpstr>
      <vt:lpstr>Office Theme</vt:lpstr>
      <vt:lpstr>MARKETING RESEARCH  - The Proposal</vt:lpstr>
      <vt:lpstr>Background</vt:lpstr>
      <vt:lpstr>Problem definition</vt:lpstr>
      <vt:lpstr>MARKETING RESEARCH PROBLEM RECOGNITION AND DEFINITION</vt:lpstr>
      <vt:lpstr>Marketing Research Design</vt:lpstr>
      <vt:lpstr>Context of Research Design</vt:lpstr>
      <vt:lpstr>Research Design - developing a research design</vt:lpstr>
      <vt:lpstr>A Classification of Business Research Designs</vt:lpstr>
      <vt:lpstr>Exploratory &amp; Conclusive Research Differences</vt:lpstr>
      <vt:lpstr>A Comparison of Basic Research Designs</vt:lpstr>
      <vt:lpstr>Selecting a research design….</vt:lpstr>
      <vt:lpstr>Uses of Exploratory Research</vt:lpstr>
      <vt:lpstr>Methods of Exploratory Research</vt:lpstr>
      <vt:lpstr>Use of Descriptive Research</vt:lpstr>
      <vt:lpstr>Methods of Descriptive Research</vt:lpstr>
      <vt:lpstr>Cross-sectional &amp; longitudinal Designs</vt:lpstr>
      <vt:lpstr>Research Design A Definition</vt:lpstr>
      <vt:lpstr>Uses of causal research </vt:lpstr>
      <vt:lpstr>Conditions needed for causation</vt:lpstr>
      <vt:lpstr>Methods of causal research</vt:lpstr>
      <vt:lpstr>Relationship between  the research designs</vt:lpstr>
      <vt:lpstr>Student task 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bus-wf</dc:creator>
  <cp:lastModifiedBy>Will Fleming</cp:lastModifiedBy>
  <cp:revision>50</cp:revision>
  <cp:lastPrinted>2017-11-08T12:29:38Z</cp:lastPrinted>
  <dcterms:created xsi:type="dcterms:W3CDTF">2003-03-24T09:30:27Z</dcterms:created>
  <dcterms:modified xsi:type="dcterms:W3CDTF">2017-11-09T12:12:32Z</dcterms:modified>
</cp:coreProperties>
</file>