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6283" autoAdjust="0"/>
  </p:normalViewPr>
  <p:slideViewPr>
    <p:cSldViewPr snapToGrid="0">
      <p:cViewPr>
        <p:scale>
          <a:sx n="66" d="100"/>
          <a:sy n="66" d="100"/>
        </p:scale>
        <p:origin x="66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Problem solving &amp;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LCLM4004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Dominique Zanotto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2533083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Toyin </a:t>
            </a:r>
            <a:r>
              <a:rPr lang="en-GB" sz="3200" dirty="0" err="1">
                <a:latin typeface="A"/>
              </a:rPr>
              <a:t>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 fontScale="92500" lnSpcReduction="10000"/>
          </a:bodyPr>
          <a:lstStyle/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Basil’s small bakery in Coventry was priding himself on providing high quality organic ingredient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He had happy local shoppers  and the business was growing year per year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After lockdown the sales significantly   declined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The business is under pressure as customers footfall has decreased, the operating costs have increased , and he face limited order ? delivery option services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To analyse the case study , we will apply a 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analysis to examine the external factors affecting the business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analysis, 5W2H method to identify the key issues  &amp; Fishbone diagram  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 situation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2015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Basil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stagnated 25% below 2019 figures since 2023-2025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No ordering and delivery service available for customers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retail park unit closing down and footfall decreasing significantly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Workers </a:t>
            </a:r>
            <a:r>
              <a:rPr lang="en-GB" b="1" dirty="0" err="1"/>
              <a:t>woking</a:t>
            </a:r>
            <a:r>
              <a:rPr lang="en-GB" b="1" dirty="0"/>
              <a:t> from home , no lunch time needed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 raising operating costs</a:t>
            </a:r>
          </a:p>
          <a:p>
            <a:pPr marL="342900" indent="-342900">
              <a:buFont typeface="Arial" charset="2"/>
              <a:buChar char="•"/>
            </a:pPr>
            <a:endParaRPr lang="en-GB" b="1" dirty="0"/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69E4AEF-DFDC-4341-98A0-DEE909838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662729"/>
              </p:ext>
            </p:extLst>
          </p:nvPr>
        </p:nvGraphicFramePr>
        <p:xfrm>
          <a:off x="1527896" y="1371133"/>
          <a:ext cx="9618160" cy="48756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1327">
                  <a:extLst>
                    <a:ext uri="{9D8B030D-6E8A-4147-A177-3AD203B41FA5}">
                      <a16:colId xmlns:a16="http://schemas.microsoft.com/office/drawing/2014/main" val="3091608103"/>
                    </a:ext>
                  </a:extLst>
                </a:gridCol>
                <a:gridCol w="8146833">
                  <a:extLst>
                    <a:ext uri="{9D8B030D-6E8A-4147-A177-3AD203B41FA5}">
                      <a16:colId xmlns:a16="http://schemas.microsoft.com/office/drawing/2014/main" val="1267014208"/>
                    </a:ext>
                  </a:extLst>
                </a:gridCol>
              </a:tblGrid>
              <a:tr h="55214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5W2H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2316027"/>
                  </a:ext>
                </a:extLst>
              </a:tr>
              <a:tr h="666424">
                <a:tc>
                  <a:txBody>
                    <a:bodyPr/>
                    <a:lstStyle/>
                    <a:p>
                      <a:r>
                        <a:rPr lang="en-GB" dirty="0"/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.Sales stagnated 25% below 2019</a:t>
                      </a:r>
                    </a:p>
                    <a:p>
                      <a:r>
                        <a:rPr lang="en-GB" dirty="0"/>
                        <a:t>.Footfall decreased after lockdown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9667998"/>
                  </a:ext>
                </a:extLst>
              </a:tr>
              <a:tr h="643924">
                <a:tc>
                  <a:txBody>
                    <a:bodyPr/>
                    <a:lstStyle/>
                    <a:p>
                      <a:r>
                        <a:rPr lang="en-GB" dirty="0"/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  2020 with the lockdown </a:t>
                      </a:r>
                    </a:p>
                    <a:p>
                      <a:r>
                        <a:rPr lang="en-GB" dirty="0"/>
                        <a:t>. From 2023-2025 sales stagnated 25%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641605"/>
                  </a:ext>
                </a:extLst>
              </a:tr>
              <a:tr h="684424">
                <a:tc>
                  <a:txBody>
                    <a:bodyPr/>
                    <a:lstStyle/>
                    <a:p>
                      <a:r>
                        <a:rPr lang="en-GB" dirty="0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.Shopping retail park in Coventry</a:t>
                      </a:r>
                    </a:p>
                    <a:p>
                      <a:r>
                        <a:rPr lang="en-GB" dirty="0"/>
                        <a:t>.Basil’s internal operation  (kitchen/ order/delivery process)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9085243"/>
                  </a:ext>
                </a:extLst>
              </a:tr>
              <a:tr h="552148">
                <a:tc>
                  <a:txBody>
                    <a:bodyPr/>
                    <a:lstStyle/>
                    <a:p>
                      <a:r>
                        <a:rPr lang="en-GB" dirty="0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.Basil is affected as owner, and all his customers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498731"/>
                  </a:ext>
                </a:extLst>
              </a:tr>
              <a:tr h="543109">
                <a:tc>
                  <a:txBody>
                    <a:bodyPr/>
                    <a:lstStyle/>
                    <a:p>
                      <a:r>
                        <a:rPr lang="en-GB" dirty="0"/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.Less customers/ higher costs/services limitation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9798098"/>
                  </a:ext>
                </a:extLst>
              </a:tr>
              <a:tr h="681337">
                <a:tc>
                  <a:txBody>
                    <a:bodyPr/>
                    <a:lstStyle/>
                    <a:p>
                      <a:r>
                        <a:rPr lang="en-GB" dirty="0"/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.Depends on organic suppliers , volatile price &amp; crop risks</a:t>
                      </a:r>
                    </a:p>
                    <a:p>
                      <a:r>
                        <a:rPr lang="en-GB" dirty="0"/>
                        <a:t>.No delivery and no pre order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1160013"/>
                  </a:ext>
                </a:extLst>
              </a:tr>
              <a:tr h="552148">
                <a:tc>
                  <a:txBody>
                    <a:bodyPr/>
                    <a:lstStyle/>
                    <a:p>
                      <a:r>
                        <a:rPr lang="en-GB" dirty="0"/>
                        <a:t>How much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.25% lower then 2019/ Reduced profit margin or possible losses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62913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4" y="1130157"/>
            <a:ext cx="9988449" cy="5291191"/>
          </a:xfrm>
        </p:spPr>
        <p:txBody>
          <a:bodyPr>
            <a:normAutofit/>
          </a:bodyPr>
          <a:lstStyle/>
          <a:p>
            <a:r>
              <a:rPr lang="en-GB" b="1" dirty="0"/>
              <a:t>POLITICAL</a:t>
            </a:r>
          </a:p>
          <a:p>
            <a:r>
              <a:rPr lang="en-GB" b="1" dirty="0"/>
              <a:t>Government policy/tax policy/business rates</a:t>
            </a:r>
          </a:p>
          <a:p>
            <a:r>
              <a:rPr lang="en-GB" b="1" dirty="0">
                <a:solidFill>
                  <a:srgbClr val="FF0000"/>
                </a:solidFill>
              </a:rPr>
              <a:t>. Lockdown restriction were government imposed</a:t>
            </a:r>
          </a:p>
          <a:p>
            <a:r>
              <a:rPr lang="en-GB" b="1" dirty="0">
                <a:solidFill>
                  <a:srgbClr val="FF0000"/>
                </a:solidFill>
              </a:rPr>
              <a:t>. Higher business rate &amp; insurance since 2019</a:t>
            </a:r>
          </a:p>
          <a:p>
            <a:r>
              <a:rPr lang="en-GB" b="1" dirty="0"/>
              <a:t>ECONOMIC</a:t>
            </a:r>
          </a:p>
          <a:p>
            <a:r>
              <a:rPr lang="en-GB" b="1" dirty="0"/>
              <a:t>Economic growth/ overheads/redundancy</a:t>
            </a:r>
          </a:p>
          <a:p>
            <a:r>
              <a:rPr lang="en-GB" b="1" dirty="0">
                <a:solidFill>
                  <a:srgbClr val="FF0000"/>
                </a:solidFill>
              </a:rPr>
              <a:t>. Sales stagnated at  25% below 2019 level</a:t>
            </a:r>
          </a:p>
          <a:p>
            <a:r>
              <a:rPr lang="en-GB" b="1" dirty="0">
                <a:solidFill>
                  <a:srgbClr val="FF0000"/>
                </a:solidFill>
              </a:rPr>
              <a:t>. Rising utilities, rent, and organic ingredient costs</a:t>
            </a:r>
          </a:p>
          <a:p>
            <a:r>
              <a:rPr lang="en-GB" b="1" dirty="0"/>
              <a:t>SOCIAL</a:t>
            </a:r>
          </a:p>
          <a:p>
            <a:r>
              <a:rPr lang="en-GB" b="1" dirty="0"/>
              <a:t>Social/health behaviour</a:t>
            </a:r>
          </a:p>
          <a:p>
            <a:r>
              <a:rPr lang="en-GB" b="1" dirty="0">
                <a:solidFill>
                  <a:srgbClr val="FF0000"/>
                </a:solidFill>
              </a:rPr>
              <a:t>. Footfall significantly decrease</a:t>
            </a:r>
          </a:p>
          <a:p>
            <a:r>
              <a:rPr lang="en-GB" b="1" dirty="0">
                <a:solidFill>
                  <a:srgbClr val="FF0000"/>
                </a:solidFill>
              </a:rPr>
              <a:t>. work from home, workers are not buying lunch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6064366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717615" cy="4818952"/>
          </a:xfrm>
        </p:spPr>
        <p:txBody>
          <a:bodyPr>
            <a:normAutofit fontScale="92500" lnSpcReduction="10000"/>
          </a:bodyPr>
          <a:lstStyle/>
          <a:p>
            <a:pPr marL="457200" lvl="1" indent="0">
              <a:buNone/>
            </a:pPr>
            <a:r>
              <a:rPr lang="en-GB" sz="1800" b="1" dirty="0"/>
              <a:t>TECHNOLOGICAL</a:t>
            </a:r>
          </a:p>
          <a:p>
            <a:pPr marL="457200" lvl="1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. No delivery system</a:t>
            </a:r>
          </a:p>
          <a:p>
            <a:pPr marL="457200" lvl="1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. No orders on the phone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      LEGAL</a:t>
            </a:r>
          </a:p>
          <a:p>
            <a:pPr marL="0" indent="0">
              <a:buNone/>
            </a:pPr>
            <a:r>
              <a:rPr lang="en-GB" b="1" dirty="0"/>
              <a:t>      Health &amp; safety law/ food safety law/ employment law</a:t>
            </a:r>
          </a:p>
          <a:p>
            <a:pPr marL="0" indent="0">
              <a:buNone/>
            </a:pPr>
            <a:r>
              <a:rPr lang="en-GB" b="1" dirty="0"/>
              <a:t>      . </a:t>
            </a:r>
            <a:r>
              <a:rPr lang="en-GB" b="1" dirty="0">
                <a:solidFill>
                  <a:srgbClr val="FF0000"/>
                </a:solidFill>
              </a:rPr>
              <a:t>Lockdown restrictions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   . Food hygiene regulation would be required introducing delivery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/>
              <a:t>     ENVIRONMENTAL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   . Organic ingredients vulnerable to “crop failure”,  supply volatility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   . Unit closing, less attractive, less sales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8311" y="1812867"/>
            <a:ext cx="11024135" cy="4786521"/>
          </a:xfrm>
        </p:spPr>
        <p:txBody>
          <a:bodyPr/>
          <a:lstStyle/>
          <a:p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D1064BC3-C4D3-43AD-81BD-C4BCEDB14F97}"/>
              </a:ext>
            </a:extLst>
          </p:cNvPr>
          <p:cNvCxnSpPr>
            <a:cxnSpLocks/>
          </p:cNvCxnSpPr>
          <p:nvPr/>
        </p:nvCxnSpPr>
        <p:spPr>
          <a:xfrm>
            <a:off x="1328024" y="3948764"/>
            <a:ext cx="89179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2EA73D2-4F34-484F-B1C3-F6974705568A}"/>
              </a:ext>
            </a:extLst>
          </p:cNvPr>
          <p:cNvCxnSpPr/>
          <p:nvPr/>
        </p:nvCxnSpPr>
        <p:spPr>
          <a:xfrm flipV="1">
            <a:off x="1328024" y="2397366"/>
            <a:ext cx="1695236" cy="15513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70998D3-2638-4C74-9ADA-F80CD96E909F}"/>
              </a:ext>
            </a:extLst>
          </p:cNvPr>
          <p:cNvCxnSpPr>
            <a:cxnSpLocks/>
          </p:cNvCxnSpPr>
          <p:nvPr/>
        </p:nvCxnSpPr>
        <p:spPr>
          <a:xfrm flipV="1">
            <a:off x="4091604" y="2397366"/>
            <a:ext cx="1513170" cy="15376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0B9EC7-3169-4A2E-8FCB-C55E3E484E66}"/>
              </a:ext>
            </a:extLst>
          </p:cNvPr>
          <p:cNvCxnSpPr>
            <a:cxnSpLocks/>
          </p:cNvCxnSpPr>
          <p:nvPr/>
        </p:nvCxnSpPr>
        <p:spPr>
          <a:xfrm flipV="1">
            <a:off x="6919296" y="2392748"/>
            <a:ext cx="1342961" cy="1556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3710FB5-B7AC-4DEC-8393-8C8B67B8B67F}"/>
              </a:ext>
            </a:extLst>
          </p:cNvPr>
          <p:cNvCxnSpPr>
            <a:cxnSpLocks/>
          </p:cNvCxnSpPr>
          <p:nvPr/>
        </p:nvCxnSpPr>
        <p:spPr>
          <a:xfrm>
            <a:off x="1328024" y="3948765"/>
            <a:ext cx="1682802" cy="17324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91F713-31E4-4A7E-8567-EA821F7139B4}"/>
              </a:ext>
            </a:extLst>
          </p:cNvPr>
          <p:cNvCxnSpPr>
            <a:cxnSpLocks/>
          </p:cNvCxnSpPr>
          <p:nvPr/>
        </p:nvCxnSpPr>
        <p:spPr>
          <a:xfrm>
            <a:off x="4091604" y="3948764"/>
            <a:ext cx="1695404" cy="171872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F0F96C1-6875-480D-B715-399ABAF9DF75}"/>
              </a:ext>
            </a:extLst>
          </p:cNvPr>
          <p:cNvCxnSpPr>
            <a:cxnSpLocks/>
          </p:cNvCxnSpPr>
          <p:nvPr/>
        </p:nvCxnSpPr>
        <p:spPr>
          <a:xfrm>
            <a:off x="6919296" y="3938991"/>
            <a:ext cx="1695404" cy="171872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929F4B90-500F-4AA1-B0CB-8E77F4DBD08A}"/>
              </a:ext>
            </a:extLst>
          </p:cNvPr>
          <p:cNvSpPr/>
          <p:nvPr/>
        </p:nvSpPr>
        <p:spPr>
          <a:xfrm>
            <a:off x="9746988" y="3216091"/>
            <a:ext cx="1916358" cy="13788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SALES DECREASED 25% BELOW 2019 FIGURES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BEACCB3-86FA-4919-9497-10A888B2C49B}"/>
              </a:ext>
            </a:extLst>
          </p:cNvPr>
          <p:cNvSpPr/>
          <p:nvPr/>
        </p:nvSpPr>
        <p:spPr>
          <a:xfrm>
            <a:off x="7276818" y="1775197"/>
            <a:ext cx="2117727" cy="6805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TECHNOLOGY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72AC0E4-6D32-4154-A45E-0D4543D18724}"/>
              </a:ext>
            </a:extLst>
          </p:cNvPr>
          <p:cNvSpPr/>
          <p:nvPr/>
        </p:nvSpPr>
        <p:spPr>
          <a:xfrm>
            <a:off x="4563553" y="1748199"/>
            <a:ext cx="2406226" cy="6805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METHOD/PROCESS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A277D78-64DD-4C1A-96FB-1716518B8D48}"/>
              </a:ext>
            </a:extLst>
          </p:cNvPr>
          <p:cNvSpPr/>
          <p:nvPr/>
        </p:nvSpPr>
        <p:spPr>
          <a:xfrm>
            <a:off x="1733703" y="1764855"/>
            <a:ext cx="2406226" cy="6805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PEOPLE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9A9DA95-2671-4C55-98F1-AC1592B422B2}"/>
              </a:ext>
            </a:extLst>
          </p:cNvPr>
          <p:cNvSpPr/>
          <p:nvPr/>
        </p:nvSpPr>
        <p:spPr>
          <a:xfrm>
            <a:off x="1820147" y="5681548"/>
            <a:ext cx="2406226" cy="6805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INGREDIENTS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2A1D464-8372-474F-9DBB-BDBFDC1305BD}"/>
              </a:ext>
            </a:extLst>
          </p:cNvPr>
          <p:cNvSpPr/>
          <p:nvPr/>
        </p:nvSpPr>
        <p:spPr>
          <a:xfrm>
            <a:off x="4571293" y="5681548"/>
            <a:ext cx="2406226" cy="6805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ENVIRONEMENT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58525B-1689-4FC7-9A1D-2DE8727DAC6A}"/>
              </a:ext>
            </a:extLst>
          </p:cNvPr>
          <p:cNvSpPr/>
          <p:nvPr/>
        </p:nvSpPr>
        <p:spPr>
          <a:xfrm>
            <a:off x="7276818" y="5681548"/>
            <a:ext cx="2406226" cy="68052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DATA/METRICS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96C5657-5D25-482B-A4C4-A89379F38980}"/>
              </a:ext>
            </a:extLst>
          </p:cNvPr>
          <p:cNvSpPr txBox="1"/>
          <p:nvPr/>
        </p:nvSpPr>
        <p:spPr>
          <a:xfrm>
            <a:off x="1668608" y="2650903"/>
            <a:ext cx="2830577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.Depends on single operator</a:t>
            </a:r>
          </a:p>
          <a:p>
            <a:r>
              <a:rPr lang="en-GB" sz="1400" dirty="0"/>
              <a:t>. Local unemployment( redundancy)</a:t>
            </a:r>
          </a:p>
          <a:p>
            <a:r>
              <a:rPr lang="en-GB" sz="1400" dirty="0"/>
              <a:t>. Customer pattern changes (working from home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696DEDA-03FE-4DD0-9104-1A6D15FF71CC}"/>
              </a:ext>
            </a:extLst>
          </p:cNvPr>
          <p:cNvSpPr txBox="1"/>
          <p:nvPr/>
        </p:nvSpPr>
        <p:spPr>
          <a:xfrm>
            <a:off x="4491501" y="2545430"/>
            <a:ext cx="259101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. Depends on footfall</a:t>
            </a:r>
          </a:p>
          <a:p>
            <a:r>
              <a:rPr lang="en-GB" sz="1400" dirty="0"/>
              <a:t>. No delivery system</a:t>
            </a:r>
          </a:p>
          <a:p>
            <a:r>
              <a:rPr lang="en-GB" sz="1400" dirty="0"/>
              <a:t>. No pre-order/ click</a:t>
            </a:r>
          </a:p>
          <a:p>
            <a:r>
              <a:rPr lang="en-GB" sz="1400" dirty="0"/>
              <a:t>   </a:t>
            </a:r>
            <a:r>
              <a:rPr lang="en-GB" sz="1400" dirty="0" err="1"/>
              <a:t>n’collect</a:t>
            </a:r>
            <a:r>
              <a:rPr lang="en-GB" sz="1400" dirty="0"/>
              <a:t> process</a:t>
            </a:r>
          </a:p>
          <a:p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B609E75-9553-41BA-ABD7-56A767660F98}"/>
              </a:ext>
            </a:extLst>
          </p:cNvPr>
          <p:cNvSpPr txBox="1"/>
          <p:nvPr/>
        </p:nvSpPr>
        <p:spPr>
          <a:xfrm>
            <a:off x="7050925" y="2650903"/>
            <a:ext cx="277510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. No e commerce platform</a:t>
            </a:r>
          </a:p>
          <a:p>
            <a:r>
              <a:rPr lang="en-GB" sz="1400" dirty="0"/>
              <a:t>. No digital/ marketing </a:t>
            </a:r>
            <a:r>
              <a:rPr lang="en-GB" sz="1400" dirty="0" err="1"/>
              <a:t>tols</a:t>
            </a:r>
            <a:endParaRPr lang="en-GB" sz="1400" dirty="0"/>
          </a:p>
          <a:p>
            <a:r>
              <a:rPr lang="en-GB" sz="1400" dirty="0"/>
              <a:t>. No data analytic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B6458C7-C52E-427E-A514-07446984F14D}"/>
              </a:ext>
            </a:extLst>
          </p:cNvPr>
          <p:cNvSpPr txBox="1"/>
          <p:nvPr/>
        </p:nvSpPr>
        <p:spPr>
          <a:xfrm>
            <a:off x="1647561" y="4682605"/>
            <a:ext cx="26235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. Supply unpredictability</a:t>
            </a:r>
          </a:p>
          <a:p>
            <a:r>
              <a:rPr lang="en-GB" sz="1400" dirty="0"/>
              <a:t>. Premium organic sources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668C6CF-D28E-4047-9470-7133CC2DE0F5}"/>
              </a:ext>
            </a:extLst>
          </p:cNvPr>
          <p:cNvSpPr txBox="1"/>
          <p:nvPr/>
        </p:nvSpPr>
        <p:spPr>
          <a:xfrm>
            <a:off x="4427403" y="4154653"/>
            <a:ext cx="240622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. Post </a:t>
            </a:r>
            <a:r>
              <a:rPr lang="en-GB" sz="1400" dirty="0" err="1"/>
              <a:t>cov</a:t>
            </a:r>
            <a:r>
              <a:rPr lang="en-GB" sz="1400" dirty="0"/>
              <a:t> 19 </a:t>
            </a:r>
            <a:r>
              <a:rPr lang="en-GB" sz="1400" dirty="0" err="1"/>
              <a:t>behavior</a:t>
            </a:r>
            <a:endParaRPr lang="en-GB" sz="1400" dirty="0"/>
          </a:p>
          <a:p>
            <a:r>
              <a:rPr lang="en-GB" sz="1400" dirty="0"/>
              <a:t>  shift</a:t>
            </a:r>
          </a:p>
          <a:p>
            <a:r>
              <a:rPr lang="en-GB" sz="1400" dirty="0"/>
              <a:t>. Shopping park decline</a:t>
            </a:r>
          </a:p>
          <a:p>
            <a:r>
              <a:rPr lang="en-GB" sz="1400" dirty="0"/>
              <a:t>. Competitive territory</a:t>
            </a:r>
          </a:p>
          <a:p>
            <a:r>
              <a:rPr lang="en-GB" sz="1400" dirty="0"/>
              <a:t>  ( unit closing, less</a:t>
            </a:r>
          </a:p>
          <a:p>
            <a:r>
              <a:rPr lang="en-GB" sz="1400" dirty="0"/>
              <a:t>   attractive , less sales)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BC4D2AD-1A9C-422E-81B4-5A2FDC497D29}"/>
              </a:ext>
            </a:extLst>
          </p:cNvPr>
          <p:cNvSpPr txBox="1"/>
          <p:nvPr/>
        </p:nvSpPr>
        <p:spPr>
          <a:xfrm>
            <a:off x="7142972" y="4225579"/>
            <a:ext cx="240622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. Lack of market research</a:t>
            </a:r>
          </a:p>
          <a:p>
            <a:r>
              <a:rPr lang="en-GB" sz="1400" dirty="0"/>
              <a:t>. No customers data</a:t>
            </a:r>
          </a:p>
          <a:p>
            <a:r>
              <a:rPr lang="en-GB" sz="1400" dirty="0"/>
              <a:t>. No waiting time metrics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r>
              <a:rPr lang="en-GB" dirty="0"/>
              <a:t>. Adjust prices /cutting costs</a:t>
            </a:r>
          </a:p>
          <a:p>
            <a:r>
              <a:rPr lang="en-GB" dirty="0"/>
              <a:t>. Local partnership and discounts</a:t>
            </a:r>
          </a:p>
          <a:p>
            <a:r>
              <a:rPr lang="en-GB" dirty="0"/>
              <a:t>. Management strategy</a:t>
            </a:r>
          </a:p>
          <a:p>
            <a:r>
              <a:rPr lang="en-GB" dirty="0"/>
              <a:t>. Digital and operational improvement plan</a:t>
            </a:r>
          </a:p>
          <a:p>
            <a:r>
              <a:rPr lang="en-GB" dirty="0"/>
              <a:t>. Need website, app  and delivery system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EBB103-413A-4A91-88E6-96F8AB5FE426}"/>
              </a:ext>
            </a:extLst>
          </p:cNvPr>
          <p:cNvSpPr txBox="1"/>
          <p:nvPr/>
        </p:nvSpPr>
        <p:spPr>
          <a:xfrm>
            <a:off x="5638800" y="2974427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E8C5B1-D3C2-4ED6-A19C-D3EF3DEEED36}"/>
              </a:ext>
            </a:extLst>
          </p:cNvPr>
          <p:cNvSpPr txBox="1"/>
          <p:nvPr/>
        </p:nvSpPr>
        <p:spPr>
          <a:xfrm>
            <a:off x="1299067" y="2627586"/>
            <a:ext cx="10205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D189F26C-B0E1-4C15-BEBD-866AF2E831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Basil's Bakery, 2026. </a:t>
            </a:r>
            <a:r>
              <a:rPr kumimoji="0" lang="en-US" altLang="en-US" sz="12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Sweet Treats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. [Online] Available at: https://www.basilsbakery.co.uk/sweettreats [Accessed 28 June 2026].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6247B0-C929-49BC-B848-1CA2745488EB}"/>
              </a:ext>
            </a:extLst>
          </p:cNvPr>
          <p:cNvSpPr txBox="1"/>
          <p:nvPr/>
        </p:nvSpPr>
        <p:spPr>
          <a:xfrm>
            <a:off x="1589705" y="2058477"/>
            <a:ext cx="991490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. Basil's Bakery, 2026. Sweet Treats. [Online] Available at:     https://www.basilsbakery.co.uk/sweettreats [Accessed 28 June 2026].</a:t>
            </a:r>
          </a:p>
          <a:p>
            <a:endParaRPr lang="en-GB" dirty="0"/>
          </a:p>
          <a:p>
            <a:r>
              <a:rPr lang="en-GB" dirty="0"/>
              <a:t>. Basil/s </a:t>
            </a:r>
            <a:r>
              <a:rPr lang="en-GB" dirty="0" err="1"/>
              <a:t>backery</a:t>
            </a:r>
            <a:r>
              <a:rPr lang="en-GB" dirty="0"/>
              <a:t>.(2025).</a:t>
            </a:r>
            <a:r>
              <a:rPr lang="en-GB" i="1" dirty="0"/>
              <a:t>case study document</a:t>
            </a:r>
            <a:r>
              <a:rPr lang="en-GB" dirty="0"/>
              <a:t>[internal teaching material]</a:t>
            </a:r>
          </a:p>
          <a:p>
            <a:endParaRPr lang="en-GB" dirty="0"/>
          </a:p>
          <a:p>
            <a:r>
              <a:rPr lang="en-GB" dirty="0"/>
              <a:t>. PESTEL and Fishbone analysis academic source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1369</TotalTime>
  <Words>683</Words>
  <Application>Microsoft Office PowerPoint</Application>
  <PresentationFormat>Widescreen</PresentationFormat>
  <Paragraphs>121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Google Sans</vt:lpstr>
      <vt:lpstr>Roboto</vt:lpstr>
      <vt:lpstr>Wingdings 3</vt:lpstr>
      <vt:lpstr>Wisp</vt:lpstr>
      <vt:lpstr>Problem solving &amp;  MODULE LCLM4004  Dominique Zanotto  2533083  Toyin Adisa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Dominique Colette</cp:lastModifiedBy>
  <cp:revision>107</cp:revision>
  <dcterms:created xsi:type="dcterms:W3CDTF">2024-10-08T15:58:04Z</dcterms:created>
  <dcterms:modified xsi:type="dcterms:W3CDTF">2026-07-07T16:47:38Z</dcterms:modified>
</cp:coreProperties>
</file>