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8" r:id="rId4"/>
    <p:sldId id="261" r:id="rId5"/>
    <p:sldId id="266" r:id="rId6"/>
    <p:sldId id="260" r:id="rId7"/>
    <p:sldId id="265" r:id="rId8"/>
    <p:sldId id="257" r:id="rId9"/>
    <p:sldId id="267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389"/>
    <a:srgbClr val="003300"/>
    <a:srgbClr val="FFD653"/>
    <a:srgbClr val="80000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2550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80582-68A5-493A-AB52-FD4C622C891F}" type="datetimeFigureOut">
              <a:rPr lang="en-GB" smtClean="0"/>
              <a:pPr/>
              <a:t>30/08/2018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297DD-BB1B-4D95-BB3C-BA56A0D959C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ells_cathedral_05_west_front_levels_4&amp;5_cro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526610"/>
            <a:ext cx="7848872" cy="5886654"/>
          </a:xfrm>
          <a:prstGeom prst="rect">
            <a:avLst/>
          </a:prstGeom>
          <a:solidFill>
            <a:schemeClr val="tx2">
              <a:lumMod val="50000"/>
            </a:scheme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101" y="0"/>
            <a:ext cx="9144000" cy="584683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E389"/>
                </a:solidFill>
                <a:uLnTx/>
                <a:uFillTx/>
                <a:latin typeface="Felix Titling" pitchFamily="82" charset="0"/>
                <a:ea typeface="+mj-ea"/>
                <a:cs typeface="+mj-cs"/>
              </a:rPr>
              <a:t>BYZANTINE, ROMANESQUE AND GOTHIC HUMANISM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FFE389"/>
              </a:solidFill>
              <a:uLnTx/>
              <a:uFillTx/>
              <a:latin typeface="Felix Titling" pitchFamily="82" charset="0"/>
              <a:ea typeface="+mj-ea"/>
              <a:cs typeface="+mj-cs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6273317"/>
            <a:ext cx="9144000" cy="584683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GB" sz="2400" b="1" dirty="0">
                <a:solidFill>
                  <a:srgbClr val="FFE389"/>
                </a:solidFill>
                <a:latin typeface="Felix Titling" pitchFamily="82" charset="0"/>
                <a:ea typeface="+mj-ea"/>
                <a:cs typeface="+mj-cs"/>
              </a:rPr>
              <a:t>Stylisation, Stereotype, &amp; the language of gesture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075_christ-mary-c-osse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429000"/>
            <a:ext cx="5760720" cy="3429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Content Placeholder 3" descr="063_healing-mother-in-law-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760719" cy="3429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 descr="ZoeB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22913" y="0"/>
            <a:ext cx="4021087" cy="23935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Cormack-Byzantium-BAR450.jpg"/>
          <p:cNvPicPr>
            <a:picLocks noChangeAspect="1"/>
          </p:cNvPicPr>
          <p:nvPr/>
        </p:nvPicPr>
        <p:blipFill>
          <a:blip r:embed="rId5" cstate="print"/>
          <a:srcRect b="10080"/>
          <a:stretch>
            <a:fillRect/>
          </a:stretch>
        </p:blipFill>
        <p:spPr>
          <a:xfrm>
            <a:off x="5724128" y="2348880"/>
            <a:ext cx="3419872" cy="45091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-10616" y="6353944"/>
            <a:ext cx="2143483" cy="504056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vert="horz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E389"/>
                </a:solidFill>
                <a:effectLst/>
                <a:uLnTx/>
                <a:uFillTx/>
                <a:latin typeface="Bookman Old Style" pitchFamily="18" charset="0"/>
              </a:rPr>
              <a:t>BYZANTIUM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E389"/>
              </a:solidFill>
              <a:effectLst/>
              <a:uLnTx/>
              <a:uFillTx/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7308304" y="0"/>
            <a:ext cx="1835696" cy="6858000"/>
          </a:xfrm>
          <a:solidFill>
            <a:schemeClr val="tx2">
              <a:lumMod val="50000"/>
            </a:schemeClr>
          </a:solidFill>
        </p:spPr>
        <p:txBody>
          <a:bodyPr vert="vert">
            <a:normAutofit/>
          </a:bodyPr>
          <a:lstStyle/>
          <a:p>
            <a:pPr algn="ctr">
              <a:buNone/>
            </a:pPr>
            <a:r>
              <a:rPr lang="en-GB" sz="2800" dirty="0" smtClean="0">
                <a:solidFill>
                  <a:srgbClr val="FFCC00"/>
                </a:solidFill>
                <a:latin typeface="Felix Titling" pitchFamily="82" charset="0"/>
              </a:rPr>
              <a:t>ROMANESQUE - </a:t>
            </a:r>
          </a:p>
          <a:p>
            <a:pPr algn="ctr">
              <a:buNone/>
            </a:pPr>
            <a:r>
              <a:rPr lang="en-GB" sz="2800" dirty="0" smtClean="0">
                <a:solidFill>
                  <a:srgbClr val="FFCC00"/>
                </a:solidFill>
                <a:latin typeface="Felix Titling" pitchFamily="82" charset="0"/>
              </a:rPr>
              <a:t>MONREALE CATHEDRAL, </a:t>
            </a:r>
          </a:p>
          <a:p>
            <a:pPr algn="ctr">
              <a:buNone/>
            </a:pPr>
            <a:r>
              <a:rPr lang="en-GB" sz="2800" dirty="0" smtClean="0">
                <a:solidFill>
                  <a:srgbClr val="FFCC00"/>
                </a:solidFill>
                <a:latin typeface="Felix Titling" pitchFamily="82" charset="0"/>
              </a:rPr>
              <a:t>SICILY</a:t>
            </a:r>
          </a:p>
        </p:txBody>
      </p:sp>
      <p:pic>
        <p:nvPicPr>
          <p:cNvPr id="9" name="Picture 8" descr="3nave03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7317486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bourges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932041" cy="3429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364088" y="4509120"/>
            <a:ext cx="3779912" cy="2348880"/>
          </a:xfrm>
          <a:prstGeom prst="rect">
            <a:avLst/>
          </a:prstGeom>
          <a:solidFill>
            <a:schemeClr val="tx1"/>
          </a:solidFill>
        </p:spPr>
        <p:txBody>
          <a:bodyPr vert="vert270">
            <a:noAutofit/>
          </a:bodyPr>
          <a:lstStyle/>
          <a:p>
            <a:pPr marL="108000" marR="0" lvl="0" indent="-274320" algn="ctr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Edwardian Script ITC" pitchFamily="66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0" y="2996952"/>
            <a:ext cx="1235466" cy="36933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E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elix Titling" pitchFamily="82" charset="0"/>
              </a:rPr>
              <a:t>BOURGES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217336" y="-7111"/>
            <a:ext cx="1596976" cy="52322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r>
              <a:rPr lang="en-GB" sz="2800" dirty="0" smtClean="0">
                <a:solidFill>
                  <a:srgbClr val="FFE389"/>
                </a:solidFill>
                <a:latin typeface="Felix Titling" pitchFamily="82" charset="0"/>
              </a:rPr>
              <a:t>GOTHIC</a:t>
            </a:r>
            <a:endParaRPr lang="en-GB" sz="2800" dirty="0">
              <a:solidFill>
                <a:srgbClr val="FFE389"/>
              </a:solidFill>
              <a:latin typeface="Felix Titling" pitchFamily="82" charset="0"/>
            </a:endParaRPr>
          </a:p>
        </p:txBody>
      </p:sp>
      <p:pic>
        <p:nvPicPr>
          <p:cNvPr id="18" name="Picture 17" descr="amien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74631" y="0"/>
            <a:ext cx="4269369" cy="45811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 descr="chapell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429000"/>
            <a:ext cx="4932040" cy="3429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0" name="Rectangle 19"/>
          <p:cNvSpPr/>
          <p:nvPr/>
        </p:nvSpPr>
        <p:spPr>
          <a:xfrm>
            <a:off x="7956376" y="188640"/>
            <a:ext cx="1026243" cy="36933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E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elix Titling" pitchFamily="82" charset="0"/>
              </a:rPr>
              <a:t>AMIENS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555776" y="6488668"/>
            <a:ext cx="2592288" cy="36933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FFE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elix Titling" pitchFamily="82" charset="0"/>
              </a:rPr>
              <a:t>SAINTE CHAPELLE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  <p:pic>
        <p:nvPicPr>
          <p:cNvPr id="22" name="Picture 21"/>
          <p:cNvPicPr/>
          <p:nvPr/>
        </p:nvPicPr>
        <p:blipFill>
          <a:blip r:embed="rId5" cstate="print"/>
          <a:srcRect l="9496" t="13655" r="9735" b="8032"/>
          <a:stretch>
            <a:fillRect/>
          </a:stretch>
        </p:blipFill>
        <p:spPr bwMode="auto">
          <a:xfrm>
            <a:off x="4788024" y="3933056"/>
            <a:ext cx="4355976" cy="292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Rectangle 23"/>
          <p:cNvSpPr/>
          <p:nvPr/>
        </p:nvSpPr>
        <p:spPr>
          <a:xfrm>
            <a:off x="4572000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solidFill>
                  <a:srgbClr val="FFE389"/>
                </a:solidFill>
              </a:rPr>
              <a:t/>
            </a:r>
            <a:br>
              <a:rPr lang="en-GB" dirty="0" smtClean="0">
                <a:solidFill>
                  <a:srgbClr val="FFE389"/>
                </a:solidFill>
              </a:rPr>
            </a:br>
            <a:endParaRPr lang="en-GB" dirty="0">
              <a:solidFill>
                <a:srgbClr val="FFE389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860032" y="3933056"/>
            <a:ext cx="3075329" cy="36933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E389"/>
                </a:solidFill>
                <a:latin typeface="Felix Titling" pitchFamily="82" charset="0"/>
              </a:rPr>
              <a:t>14</a:t>
            </a:r>
            <a:r>
              <a:rPr lang="en-GB" baseline="30000" dirty="0" smtClean="0">
                <a:solidFill>
                  <a:srgbClr val="FFE389"/>
                </a:solidFill>
                <a:latin typeface="Felix Titling" pitchFamily="82" charset="0"/>
              </a:rPr>
              <a:t>th</a:t>
            </a:r>
            <a:r>
              <a:rPr lang="en-GB" dirty="0" smtClean="0">
                <a:solidFill>
                  <a:srgbClr val="FFE389"/>
                </a:solidFill>
                <a:latin typeface="Felix Titling" pitchFamily="82" charset="0"/>
              </a:rPr>
              <a:t> c minstrel gallery</a:t>
            </a:r>
            <a:endParaRPr lang="en-GB" dirty="0">
              <a:solidFill>
                <a:srgbClr val="FFE389"/>
              </a:solidFill>
              <a:latin typeface="Felix Titling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Wells_cathedral_interior_1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9804" y="-67424"/>
            <a:ext cx="9180512" cy="68853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884368" y="6356295"/>
            <a:ext cx="1267192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b="1" dirty="0" smtClean="0">
                <a:solidFill>
                  <a:srgbClr val="FFE389"/>
                </a:solidFill>
                <a:latin typeface="Felix Titling" pitchFamily="82" charset="0"/>
              </a:rPr>
              <a:t>WELLS</a:t>
            </a:r>
            <a:r>
              <a:rPr lang="en-GB" dirty="0" smtClean="0">
                <a:solidFill>
                  <a:srgbClr val="FFE389"/>
                </a:solidFill>
                <a:latin typeface="Felix Titling" pitchFamily="82" charset="0"/>
              </a:rPr>
              <a:t> </a:t>
            </a:r>
            <a:endParaRPr lang="en-GB" dirty="0">
              <a:latin typeface="Felix Titling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/>
          <a:srcRect t="6423" r="8016" b="13068"/>
          <a:stretch>
            <a:fillRect/>
          </a:stretch>
        </p:blipFill>
        <p:spPr bwMode="auto">
          <a:xfrm>
            <a:off x="0" y="0"/>
            <a:ext cx="9324528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Rectangle 4"/>
          <p:cNvSpPr/>
          <p:nvPr/>
        </p:nvSpPr>
        <p:spPr>
          <a:xfrm>
            <a:off x="0" y="4365104"/>
            <a:ext cx="925252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elix Titling" pitchFamily="82" charset="0"/>
              </a:rPr>
              <a:t>CHARTRES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2060848"/>
            <a:ext cx="925252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elix Titling" pitchFamily="82" charset="0"/>
              </a:rPr>
              <a:t>CHARTRES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6488668"/>
            <a:ext cx="9144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ourges_Bay_23_panel_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68344" y="5316482"/>
            <a:ext cx="971599" cy="1541518"/>
          </a:xfrm>
          <a:prstGeom prst="rect">
            <a:avLst/>
          </a:prstGeom>
        </p:spPr>
      </p:pic>
      <p:pic>
        <p:nvPicPr>
          <p:cNvPr id="8" name="Picture 7" descr="Chartres_Bay_00_Panel 23 - A crowd debating over Christ's preach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336" y="2276872"/>
            <a:ext cx="2202037" cy="2413191"/>
          </a:xfrm>
          <a:prstGeom prst="rect">
            <a:avLst/>
          </a:prstGeom>
        </p:spPr>
      </p:pic>
      <p:pic>
        <p:nvPicPr>
          <p:cNvPr id="9" name="Picture 8" descr="Chartres_Bay_00_Apostles_Panel_18 - The Calling of John and Jam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17525" y="116632"/>
            <a:ext cx="1826475" cy="2043608"/>
          </a:xfrm>
          <a:prstGeom prst="rect">
            <a:avLst/>
          </a:prstGeom>
        </p:spPr>
      </p:pic>
      <p:pic>
        <p:nvPicPr>
          <p:cNvPr id="12" name="Picture 11" descr="Chartres_Bay_00_Apostles_Panel_3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188640"/>
            <a:ext cx="2160240" cy="2734482"/>
          </a:xfrm>
          <a:prstGeom prst="rect">
            <a:avLst/>
          </a:prstGeom>
        </p:spPr>
      </p:pic>
      <p:pic>
        <p:nvPicPr>
          <p:cNvPr id="13" name="Picture 12" descr="Chartres_Bay_00_Apostles_Full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51912"/>
            <a:ext cx="1862303" cy="6741368"/>
          </a:xfrm>
          <a:prstGeom prst="rect">
            <a:avLst/>
          </a:prstGeom>
        </p:spPr>
      </p:pic>
      <p:pic>
        <p:nvPicPr>
          <p:cNvPr id="14" name="Picture 13" descr="Chartres_Bay_00_Apostles_Panel 28 - The Agony in the Garden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5" y="152728"/>
            <a:ext cx="2016224" cy="2052136"/>
          </a:xfrm>
          <a:prstGeom prst="rect">
            <a:avLst/>
          </a:prstGeom>
        </p:spPr>
      </p:pic>
      <p:pic>
        <p:nvPicPr>
          <p:cNvPr id="15" name="Picture 14" descr="Chartres_Bay_00_Apostles_Panel_30The Arrest of Christ and Peter's first denial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19178" y="4753382"/>
            <a:ext cx="2380613" cy="1987986"/>
          </a:xfrm>
          <a:prstGeom prst="rect">
            <a:avLst/>
          </a:prstGeom>
        </p:spPr>
      </p:pic>
      <p:pic>
        <p:nvPicPr>
          <p:cNvPr id="16" name="Picture 15" descr="Tours_Bay_201_St_Maurice_Panel_6BPanel 6B - Martyrdom of Maurice and the Theban Legian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935032" y="2708920"/>
            <a:ext cx="1976049" cy="2420888"/>
          </a:xfrm>
          <a:prstGeom prst="rect">
            <a:avLst/>
          </a:prstGeom>
        </p:spPr>
      </p:pic>
      <p:pic>
        <p:nvPicPr>
          <p:cNvPr id="17" name="Picture 16" descr="Tours_Bay_201_St_Maurice_Panel 6C - Martyrdom of Maurice and the Theban Legian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818168" y="3429000"/>
            <a:ext cx="1946298" cy="238809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5076056" y="6093296"/>
            <a:ext cx="23042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solidFill>
                  <a:srgbClr val="FFE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elix Titling" pitchFamily="82" charset="0"/>
              </a:rPr>
              <a:t>CHARTRES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Poitiers_Stalls_Spandrel_28 rider falling - prid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36096" y="-1"/>
            <a:ext cx="3707904" cy="2646140"/>
          </a:xfrm>
        </p:spPr>
      </p:pic>
      <p:pic>
        <p:nvPicPr>
          <p:cNvPr id="9" name="Picture 8" descr="Poitiers_Stalls_Spandrel_16 butchering pi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560269"/>
            <a:ext cx="4860032" cy="3297732"/>
          </a:xfrm>
          <a:prstGeom prst="rect">
            <a:avLst/>
          </a:prstGeom>
        </p:spPr>
      </p:pic>
      <p:pic>
        <p:nvPicPr>
          <p:cNvPr id="11" name="Picture 10" descr="Poitiers_Stalls_Spandrel_32 angel whisperin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4591307"/>
            <a:ext cx="3419872" cy="2266693"/>
          </a:xfrm>
          <a:prstGeom prst="rect">
            <a:avLst/>
          </a:prstGeom>
        </p:spPr>
      </p:pic>
      <p:pic>
        <p:nvPicPr>
          <p:cNvPr id="12" name="Picture 11" descr="Poitiers_Stalls_Spandrel_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5535880" cy="3645024"/>
          </a:xfrm>
          <a:prstGeom prst="rect">
            <a:avLst/>
          </a:prstGeom>
        </p:spPr>
      </p:pic>
      <p:pic>
        <p:nvPicPr>
          <p:cNvPr id="13" name="Picture 12" descr="Poitiers_Stalls_Spandrel_3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03848" y="4725144"/>
            <a:ext cx="3025990" cy="2132856"/>
          </a:xfrm>
          <a:prstGeom prst="rect">
            <a:avLst/>
          </a:prstGeom>
        </p:spPr>
      </p:pic>
      <p:pic>
        <p:nvPicPr>
          <p:cNvPr id="15" name="Picture 14" descr="Poitiers_Stalls_Spandrel_20 architec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499992" y="2348760"/>
            <a:ext cx="3561606" cy="2376384"/>
          </a:xfrm>
          <a:prstGeom prst="rect">
            <a:avLst/>
          </a:prstGeom>
        </p:spPr>
      </p:pic>
      <p:pic>
        <p:nvPicPr>
          <p:cNvPr id="16" name="Picture 15" descr="Poitiers_Stalls_Spandrel_39 cockerel.jpg"/>
          <p:cNvPicPr>
            <a:picLocks noChangeAspect="1"/>
          </p:cNvPicPr>
          <p:nvPr/>
        </p:nvPicPr>
        <p:blipFill>
          <a:blip r:embed="rId8" cstate="print"/>
          <a:srcRect r="17765"/>
          <a:stretch>
            <a:fillRect/>
          </a:stretch>
        </p:blipFill>
        <p:spPr>
          <a:xfrm>
            <a:off x="7308304" y="2636912"/>
            <a:ext cx="1835696" cy="1962243"/>
          </a:xfrm>
          <a:prstGeom prst="rect">
            <a:avLst/>
          </a:prstGeom>
        </p:spPr>
      </p:pic>
      <p:sp>
        <p:nvSpPr>
          <p:cNvPr id="17" name="Content Placeholder 2"/>
          <p:cNvSpPr txBox="1">
            <a:spLocks/>
          </p:cNvSpPr>
          <p:nvPr/>
        </p:nvSpPr>
        <p:spPr>
          <a:xfrm>
            <a:off x="0" y="16518"/>
            <a:ext cx="1974274" cy="504056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vert="horz">
            <a:normAutofit fontScale="925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en-GB" sz="3200" dirty="0" smtClean="0">
                <a:solidFill>
                  <a:srgbClr val="FFE389"/>
                </a:solidFill>
                <a:latin typeface="Felix Titling" pitchFamily="82" charset="0"/>
              </a:rPr>
              <a:t>POITIERS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FFE389"/>
              </a:solidFill>
              <a:uLnTx/>
              <a:uFillTx/>
              <a:latin typeface="Felix Titling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430px-Amiens_Cathedral_facade_by_night_in_color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16632"/>
            <a:ext cx="4839379" cy="6741368"/>
          </a:xfrm>
        </p:spPr>
      </p:pic>
      <p:sp>
        <p:nvSpPr>
          <p:cNvPr id="7" name="Rectangle 6"/>
          <p:cNvSpPr/>
          <p:nvPr/>
        </p:nvSpPr>
        <p:spPr>
          <a:xfrm>
            <a:off x="179512" y="116632"/>
            <a:ext cx="13099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srgbClr val="FFE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elix Titling" pitchFamily="82" charset="0"/>
              </a:rPr>
              <a:t>AMIENS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elix Titling" pitchFamily="82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796136" y="548680"/>
            <a:ext cx="186579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err="1" smtClean="0">
                <a:solidFill>
                  <a:srgbClr val="FFE389"/>
                </a:solidFill>
                <a:latin typeface="Felix Titling" pitchFamily="82" charset="0"/>
              </a:rPr>
              <a:t>shawm</a:t>
            </a:r>
            <a:r>
              <a:rPr lang="en-GB" dirty="0" smtClean="0">
                <a:solidFill>
                  <a:srgbClr val="FFE389"/>
                </a:solidFill>
                <a:latin typeface="Felix Titling" pitchFamily="82" charset="0"/>
              </a:rPr>
              <a:t> player in the minstrel gallery, </a:t>
            </a:r>
            <a:r>
              <a:rPr lang="en-GB" dirty="0" err="1" smtClean="0">
                <a:solidFill>
                  <a:srgbClr val="FFE389"/>
                </a:solidFill>
                <a:latin typeface="Felix Titling" pitchFamily="82" charset="0"/>
              </a:rPr>
              <a:t>exeter</a:t>
            </a:r>
            <a:endParaRPr lang="en-GB" dirty="0">
              <a:solidFill>
                <a:srgbClr val="FFE389"/>
              </a:solidFill>
              <a:latin typeface="Felix Titling" pitchFamily="82" charset="0"/>
            </a:endParaRPr>
          </a:p>
        </p:txBody>
      </p:sp>
      <p:pic>
        <p:nvPicPr>
          <p:cNvPr id="11" name="Picture 10"/>
          <p:cNvPicPr/>
          <p:nvPr/>
        </p:nvPicPr>
        <p:blipFill>
          <a:blip r:embed="rId3" cstate="print"/>
          <a:srcRect l="37014" t="7424" r="37176" b="9506"/>
          <a:stretch>
            <a:fillRect/>
          </a:stretch>
        </p:blipFill>
        <p:spPr bwMode="auto">
          <a:xfrm>
            <a:off x="7665050" y="0"/>
            <a:ext cx="1478950" cy="3571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/>
          <p:cNvPicPr/>
          <p:nvPr/>
        </p:nvPicPr>
        <p:blipFill>
          <a:blip r:embed="rId4" cstate="print"/>
          <a:srcRect l="3509" t="13856" r="4262" b="31914"/>
          <a:stretch>
            <a:fillRect/>
          </a:stretch>
        </p:blipFill>
        <p:spPr bwMode="auto">
          <a:xfrm>
            <a:off x="5076056" y="4509120"/>
            <a:ext cx="4067944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/>
        </p:nvSpPr>
        <p:spPr>
          <a:xfrm>
            <a:off x="5100033" y="6065912"/>
            <a:ext cx="3864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solidFill>
                  <a:srgbClr val="FFE389"/>
                </a:solidFill>
                <a:latin typeface="Felix Titling" pitchFamily="82" charset="0"/>
              </a:rPr>
              <a:t>Tabor player, </a:t>
            </a:r>
            <a:r>
              <a:rPr lang="en-GB" dirty="0" err="1" smtClean="0">
                <a:solidFill>
                  <a:srgbClr val="FFE389"/>
                </a:solidFill>
                <a:latin typeface="Felix Titling" pitchFamily="82" charset="0"/>
              </a:rPr>
              <a:t>misericorde</a:t>
            </a:r>
            <a:r>
              <a:rPr lang="en-GB" dirty="0" smtClean="0">
                <a:solidFill>
                  <a:srgbClr val="FFE389"/>
                </a:solidFill>
                <a:latin typeface="Felix Titling" pitchFamily="82" charset="0"/>
              </a:rPr>
              <a:t>, </a:t>
            </a:r>
            <a:r>
              <a:rPr lang="en-GB" dirty="0" err="1" smtClean="0">
                <a:solidFill>
                  <a:srgbClr val="FFE389"/>
                </a:solidFill>
                <a:latin typeface="Felix Titling" pitchFamily="82" charset="0"/>
              </a:rPr>
              <a:t>exeter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ONREA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60960"/>
            <a:ext cx="9144000" cy="69189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54260" y="6453336"/>
            <a:ext cx="9252520" cy="404664"/>
          </a:xfrm>
          <a:solidFill>
            <a:schemeClr val="tx2">
              <a:lumMod val="50000"/>
            </a:schemeClr>
          </a:solidFill>
        </p:spPr>
        <p:txBody>
          <a:bodyPr vert="horz">
            <a:normAutofit fontScale="92500" lnSpcReduction="10000"/>
          </a:bodyPr>
          <a:lstStyle/>
          <a:p>
            <a:pPr algn="ctr">
              <a:buNone/>
            </a:pPr>
            <a:r>
              <a:rPr lang="en-GB" sz="2400" dirty="0" smtClean="0">
                <a:solidFill>
                  <a:srgbClr val="FFCC00"/>
                </a:solidFill>
                <a:latin typeface="Felix Titling" pitchFamily="82" charset="0"/>
              </a:rPr>
              <a:t>ROMANESQUE - </a:t>
            </a:r>
            <a:r>
              <a:rPr lang="en-GB" sz="2400" dirty="0" smtClean="0">
                <a:solidFill>
                  <a:srgbClr val="FFCC00"/>
                </a:solidFill>
                <a:latin typeface="Felix Titling" pitchFamily="82" charset="0"/>
              </a:rPr>
              <a:t>MONREALE </a:t>
            </a:r>
            <a:r>
              <a:rPr lang="en-GB" sz="2400" dirty="0" smtClean="0">
                <a:solidFill>
                  <a:srgbClr val="FFCC00"/>
                </a:solidFill>
                <a:latin typeface="Felix Titling" pitchFamily="82" charset="0"/>
              </a:rPr>
              <a:t>CATHEDRAL, </a:t>
            </a:r>
            <a:r>
              <a:rPr lang="en-GB" sz="2400" dirty="0" smtClean="0">
                <a:solidFill>
                  <a:srgbClr val="FFCC00"/>
                </a:solidFill>
                <a:latin typeface="Felix Titling" pitchFamily="82" charset="0"/>
              </a:rPr>
              <a:t>SICILY</a:t>
            </a:r>
            <a:endParaRPr lang="en-GB" sz="2400" dirty="0" smtClean="0">
              <a:solidFill>
                <a:srgbClr val="FFCC00"/>
              </a:solidFill>
              <a:latin typeface="Felix Titling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57</Words>
  <Application>Microsoft Office PowerPoint</Application>
  <PresentationFormat>On-screen Show (4:3)</PresentationFormat>
  <Paragraphs>21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Bookman Old Style</vt:lpstr>
      <vt:lpstr>Calibri</vt:lpstr>
      <vt:lpstr>Edwardian Script ITC</vt:lpstr>
      <vt:lpstr>Felix Titling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sh095</dc:creator>
  <cp:lastModifiedBy>Jeni Williams</cp:lastModifiedBy>
  <cp:revision>26</cp:revision>
  <dcterms:created xsi:type="dcterms:W3CDTF">2014-02-04T17:51:34Z</dcterms:created>
  <dcterms:modified xsi:type="dcterms:W3CDTF">2018-08-30T12:25:42Z</dcterms:modified>
</cp:coreProperties>
</file>