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3" r:id="rId4"/>
    <p:sldId id="258" r:id="rId5"/>
    <p:sldId id="262" r:id="rId6"/>
    <p:sldId id="259" r:id="rId7"/>
    <p:sldId id="260" r:id="rId8"/>
    <p:sldId id="261" r:id="rId9"/>
    <p:sldId id="279" r:id="rId10"/>
    <p:sldId id="264" r:id="rId11"/>
    <p:sldId id="265" r:id="rId12"/>
    <p:sldId id="266" r:id="rId13"/>
    <p:sldId id="268" r:id="rId14"/>
    <p:sldId id="269" r:id="rId15"/>
    <p:sldId id="270" r:id="rId16"/>
    <p:sldId id="271" r:id="rId17"/>
    <p:sldId id="278" r:id="rId18"/>
    <p:sldId id="267" r:id="rId19"/>
    <p:sldId id="273" r:id="rId20"/>
    <p:sldId id="272" r:id="rId21"/>
    <p:sldId id="274" r:id="rId22"/>
    <p:sldId id="276" r:id="rId23"/>
    <p:sldId id="275" r:id="rId24"/>
    <p:sldId id="277" r:id="rId25"/>
  </p:sldIdLst>
  <p:sldSz cx="12192000" cy="6858000"/>
  <p:notesSz cx="6858000" cy="9144000"/>
  <p:defaultText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75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kumimoji="1" lang="en-US" altLang="ja-JP" smtClean="0"/>
              <a:t>Click to edit Master title style</a:t>
            </a:r>
            <a:endParaRPr kumimoji="1" lang="ja-JP" alt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en-US" altLang="ja-JP" smtClean="0"/>
              <a:t>Click to edit Master subtitle style</a:t>
            </a:r>
            <a:endParaRPr kumimoji="1" lang="ja-JP" altLang="en-US"/>
          </a:p>
        </p:txBody>
      </p:sp>
      <p:sp>
        <p:nvSpPr>
          <p:cNvPr id="4" name="Date Placeholder 3"/>
          <p:cNvSpPr>
            <a:spLocks noGrp="1"/>
          </p:cNvSpPr>
          <p:nvPr>
            <p:ph type="dt" sz="half" idx="10"/>
          </p:nvPr>
        </p:nvSpPr>
        <p:spPr/>
        <p:txBody>
          <a:bodyPr/>
          <a:lstStyle/>
          <a:p>
            <a:fld id="{B73F3D5C-7860-4054-916B-96706FE6DF6E}" type="datetimeFigureOut">
              <a:rPr kumimoji="1" lang="ja-JP" altLang="en-US" smtClean="0"/>
              <a:t>2021/6/8</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087E9386-CED3-4508-9351-45E789E8BC46}" type="slidenum">
              <a:rPr kumimoji="1" lang="ja-JP" altLang="en-US" smtClean="0"/>
              <a:t>‹#›</a:t>
            </a:fld>
            <a:endParaRPr kumimoji="1" lang="ja-JP" altLang="en-US"/>
          </a:p>
        </p:txBody>
      </p:sp>
    </p:spTree>
    <p:extLst>
      <p:ext uri="{BB962C8B-B14F-4D97-AF65-F5344CB8AC3E}">
        <p14:creationId xmlns:p14="http://schemas.microsoft.com/office/powerpoint/2010/main" val="1765464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Content Placeholder 2"/>
          <p:cNvSpPr>
            <a:spLocks noGrp="1"/>
          </p:cNvSpPr>
          <p:nvPr>
            <p:ph idx="1"/>
          </p:nvPr>
        </p:nvSpPr>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B73F3D5C-7860-4054-916B-96706FE6DF6E}" type="datetimeFigureOut">
              <a:rPr kumimoji="1" lang="ja-JP" altLang="en-US" smtClean="0"/>
              <a:t>2021/6/8</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087E9386-CED3-4508-9351-45E789E8BC46}" type="slidenum">
              <a:rPr kumimoji="1" lang="ja-JP" altLang="en-US" smtClean="0"/>
              <a:t>‹#›</a:t>
            </a:fld>
            <a:endParaRPr kumimoji="1" lang="ja-JP" altLang="en-US"/>
          </a:p>
        </p:txBody>
      </p:sp>
    </p:spTree>
    <p:extLst>
      <p:ext uri="{BB962C8B-B14F-4D97-AF65-F5344CB8AC3E}">
        <p14:creationId xmlns:p14="http://schemas.microsoft.com/office/powerpoint/2010/main" val="3016020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en-US" altLang="ja-JP" smtClean="0"/>
              <a:t>Edit Master text styles</a:t>
            </a:r>
          </a:p>
        </p:txBody>
      </p:sp>
      <p:sp>
        <p:nvSpPr>
          <p:cNvPr id="4" name="Date Placeholder 3"/>
          <p:cNvSpPr>
            <a:spLocks noGrp="1"/>
          </p:cNvSpPr>
          <p:nvPr>
            <p:ph type="dt" sz="half" idx="10"/>
          </p:nvPr>
        </p:nvSpPr>
        <p:spPr/>
        <p:txBody>
          <a:bodyPr/>
          <a:lstStyle/>
          <a:p>
            <a:fld id="{B73F3D5C-7860-4054-916B-96706FE6DF6E}" type="datetimeFigureOut">
              <a:rPr kumimoji="1" lang="ja-JP" altLang="en-US" smtClean="0"/>
              <a:t>2021/6/8</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087E9386-CED3-4508-9351-45E789E8BC46}" type="slidenum">
              <a:rPr kumimoji="1" lang="ja-JP" altLang="en-US" smtClean="0"/>
              <a:t>‹#›</a:t>
            </a:fld>
            <a:endParaRPr kumimoji="1" lang="ja-JP" altLang="en-US"/>
          </a:p>
        </p:txBody>
      </p:sp>
    </p:spTree>
    <p:extLst>
      <p:ext uri="{BB962C8B-B14F-4D97-AF65-F5344CB8AC3E}">
        <p14:creationId xmlns:p14="http://schemas.microsoft.com/office/powerpoint/2010/main" val="14051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Content Placeholder 2"/>
          <p:cNvSpPr>
            <a:spLocks noGrp="1"/>
          </p:cNvSpPr>
          <p:nvPr>
            <p:ph sz="half" idx="1"/>
          </p:nvPr>
        </p:nvSpPr>
        <p:spPr>
          <a:xfrm>
            <a:off x="838200" y="1825625"/>
            <a:ext cx="5181600" cy="435133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Content Placeholder 3"/>
          <p:cNvSpPr>
            <a:spLocks noGrp="1"/>
          </p:cNvSpPr>
          <p:nvPr>
            <p:ph sz="half" idx="2"/>
          </p:nvPr>
        </p:nvSpPr>
        <p:spPr>
          <a:xfrm>
            <a:off x="6172200" y="1825625"/>
            <a:ext cx="5181600" cy="435133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5" name="Date Placeholder 4"/>
          <p:cNvSpPr>
            <a:spLocks noGrp="1"/>
          </p:cNvSpPr>
          <p:nvPr>
            <p:ph type="dt" sz="half" idx="10"/>
          </p:nvPr>
        </p:nvSpPr>
        <p:spPr/>
        <p:txBody>
          <a:bodyPr/>
          <a:lstStyle/>
          <a:p>
            <a:fld id="{B73F3D5C-7860-4054-916B-96706FE6DF6E}" type="datetimeFigureOut">
              <a:rPr kumimoji="1" lang="ja-JP" altLang="en-US" smtClean="0"/>
              <a:t>2021/6/8</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087E9386-CED3-4508-9351-45E789E8BC46}" type="slidenum">
              <a:rPr kumimoji="1" lang="ja-JP" altLang="en-US" smtClean="0"/>
              <a:t>‹#›</a:t>
            </a:fld>
            <a:endParaRPr kumimoji="1" lang="ja-JP" altLang="en-US"/>
          </a:p>
        </p:txBody>
      </p:sp>
    </p:spTree>
    <p:extLst>
      <p:ext uri="{BB962C8B-B14F-4D97-AF65-F5344CB8AC3E}">
        <p14:creationId xmlns:p14="http://schemas.microsoft.com/office/powerpoint/2010/main" val="582721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en-US" altLang="ja-JP"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en-US" altLang="ja-JP"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7" name="Date Placeholder 6"/>
          <p:cNvSpPr>
            <a:spLocks noGrp="1"/>
          </p:cNvSpPr>
          <p:nvPr>
            <p:ph type="dt" sz="half" idx="10"/>
          </p:nvPr>
        </p:nvSpPr>
        <p:spPr/>
        <p:txBody>
          <a:bodyPr/>
          <a:lstStyle/>
          <a:p>
            <a:fld id="{B73F3D5C-7860-4054-916B-96706FE6DF6E}" type="datetimeFigureOut">
              <a:rPr kumimoji="1" lang="ja-JP" altLang="en-US" smtClean="0"/>
              <a:t>2021/6/8</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087E9386-CED3-4508-9351-45E789E8BC46}" type="slidenum">
              <a:rPr kumimoji="1" lang="ja-JP" altLang="en-US" smtClean="0"/>
              <a:t>‹#›</a:t>
            </a:fld>
            <a:endParaRPr kumimoji="1" lang="ja-JP" altLang="en-US"/>
          </a:p>
        </p:txBody>
      </p:sp>
    </p:spTree>
    <p:extLst>
      <p:ext uri="{BB962C8B-B14F-4D97-AF65-F5344CB8AC3E}">
        <p14:creationId xmlns:p14="http://schemas.microsoft.com/office/powerpoint/2010/main" val="3589576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Date Placeholder 2"/>
          <p:cNvSpPr>
            <a:spLocks noGrp="1"/>
          </p:cNvSpPr>
          <p:nvPr>
            <p:ph type="dt" sz="half" idx="10"/>
          </p:nvPr>
        </p:nvSpPr>
        <p:spPr/>
        <p:txBody>
          <a:bodyPr/>
          <a:lstStyle/>
          <a:p>
            <a:fld id="{B73F3D5C-7860-4054-916B-96706FE6DF6E}" type="datetimeFigureOut">
              <a:rPr kumimoji="1" lang="ja-JP" altLang="en-US" smtClean="0"/>
              <a:t>2021/6/8</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087E9386-CED3-4508-9351-45E789E8BC46}" type="slidenum">
              <a:rPr kumimoji="1" lang="ja-JP" altLang="en-US" smtClean="0"/>
              <a:t>‹#›</a:t>
            </a:fld>
            <a:endParaRPr kumimoji="1" lang="ja-JP" altLang="en-US"/>
          </a:p>
        </p:txBody>
      </p:sp>
    </p:spTree>
    <p:extLst>
      <p:ext uri="{BB962C8B-B14F-4D97-AF65-F5344CB8AC3E}">
        <p14:creationId xmlns:p14="http://schemas.microsoft.com/office/powerpoint/2010/main" val="16671608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3F3D5C-7860-4054-916B-96706FE6DF6E}" type="datetimeFigureOut">
              <a:rPr kumimoji="1" lang="ja-JP" altLang="en-US" smtClean="0"/>
              <a:t>2021/6/8</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087E9386-CED3-4508-9351-45E789E8BC46}" type="slidenum">
              <a:rPr kumimoji="1" lang="ja-JP" altLang="en-US" smtClean="0"/>
              <a:t>‹#›</a:t>
            </a:fld>
            <a:endParaRPr kumimoji="1" lang="ja-JP" altLang="en-US"/>
          </a:p>
        </p:txBody>
      </p:sp>
    </p:spTree>
    <p:extLst>
      <p:ext uri="{BB962C8B-B14F-4D97-AF65-F5344CB8AC3E}">
        <p14:creationId xmlns:p14="http://schemas.microsoft.com/office/powerpoint/2010/main" val="42766595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kumimoji="1" lang="en-US" altLang="ja-JP" smtClean="0"/>
              <a:t>Click to edit Master title style</a:t>
            </a:r>
            <a:endParaRPr kumimoji="1" lang="ja-JP" alt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en-US" altLang="ja-JP" smtClean="0"/>
              <a:t>Edit Master text styles</a:t>
            </a:r>
          </a:p>
        </p:txBody>
      </p:sp>
      <p:sp>
        <p:nvSpPr>
          <p:cNvPr id="5" name="Date Placeholder 4"/>
          <p:cNvSpPr>
            <a:spLocks noGrp="1"/>
          </p:cNvSpPr>
          <p:nvPr>
            <p:ph type="dt" sz="half" idx="10"/>
          </p:nvPr>
        </p:nvSpPr>
        <p:spPr/>
        <p:txBody>
          <a:bodyPr/>
          <a:lstStyle/>
          <a:p>
            <a:fld id="{B73F3D5C-7860-4054-916B-96706FE6DF6E}" type="datetimeFigureOut">
              <a:rPr kumimoji="1" lang="ja-JP" altLang="en-US" smtClean="0"/>
              <a:t>2021/6/8</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087E9386-CED3-4508-9351-45E789E8BC46}" type="slidenum">
              <a:rPr kumimoji="1" lang="ja-JP" altLang="en-US" smtClean="0"/>
              <a:t>‹#›</a:t>
            </a:fld>
            <a:endParaRPr kumimoji="1" lang="ja-JP" altLang="en-US"/>
          </a:p>
        </p:txBody>
      </p:sp>
    </p:spTree>
    <p:extLst>
      <p:ext uri="{BB962C8B-B14F-4D97-AF65-F5344CB8AC3E}">
        <p14:creationId xmlns:p14="http://schemas.microsoft.com/office/powerpoint/2010/main" val="2175732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kumimoji="1" lang="en-US" altLang="ja-JP" smtClean="0"/>
              <a:t>Click to edit Master title style</a:t>
            </a:r>
            <a:endParaRPr kumimoji="1" lang="ja-JP" alt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ja-JP" alt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en-US" altLang="ja-JP" smtClean="0"/>
              <a:t>Edit Master text styles</a:t>
            </a:r>
          </a:p>
        </p:txBody>
      </p:sp>
      <p:sp>
        <p:nvSpPr>
          <p:cNvPr id="5" name="Date Placeholder 4"/>
          <p:cNvSpPr>
            <a:spLocks noGrp="1"/>
          </p:cNvSpPr>
          <p:nvPr>
            <p:ph type="dt" sz="half" idx="10"/>
          </p:nvPr>
        </p:nvSpPr>
        <p:spPr/>
        <p:txBody>
          <a:bodyPr/>
          <a:lstStyle/>
          <a:p>
            <a:fld id="{B73F3D5C-7860-4054-916B-96706FE6DF6E}" type="datetimeFigureOut">
              <a:rPr kumimoji="1" lang="ja-JP" altLang="en-US" smtClean="0"/>
              <a:t>2021/6/8</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087E9386-CED3-4508-9351-45E789E8BC46}" type="slidenum">
              <a:rPr kumimoji="1" lang="ja-JP" altLang="en-US" smtClean="0"/>
              <a:t>‹#›</a:t>
            </a:fld>
            <a:endParaRPr kumimoji="1" lang="ja-JP" altLang="en-US"/>
          </a:p>
        </p:txBody>
      </p:sp>
    </p:spTree>
    <p:extLst>
      <p:ext uri="{BB962C8B-B14F-4D97-AF65-F5344CB8AC3E}">
        <p14:creationId xmlns:p14="http://schemas.microsoft.com/office/powerpoint/2010/main" val="3015610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Vertical Text Placeholder 2"/>
          <p:cNvSpPr>
            <a:spLocks noGrp="1"/>
          </p:cNvSpPr>
          <p:nvPr>
            <p:ph type="body" orient="vert" idx="1"/>
          </p:nvPr>
        </p:nvSpPr>
        <p:spPr/>
        <p:txBody>
          <a:bodyPr vert="eaVert"/>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B73F3D5C-7860-4054-916B-96706FE6DF6E}" type="datetimeFigureOut">
              <a:rPr kumimoji="1" lang="ja-JP" altLang="en-US" smtClean="0"/>
              <a:t>2021/6/8</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087E9386-CED3-4508-9351-45E789E8BC46}" type="slidenum">
              <a:rPr kumimoji="1" lang="ja-JP" altLang="en-US" smtClean="0"/>
              <a:t>‹#›</a:t>
            </a:fld>
            <a:endParaRPr kumimoji="1" lang="ja-JP" altLang="en-US"/>
          </a:p>
        </p:txBody>
      </p:sp>
    </p:spTree>
    <p:extLst>
      <p:ext uri="{BB962C8B-B14F-4D97-AF65-F5344CB8AC3E}">
        <p14:creationId xmlns:p14="http://schemas.microsoft.com/office/powerpoint/2010/main" val="7441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kumimoji="1" lang="en-US" altLang="ja-JP" smtClean="0"/>
              <a:t>Click to edit Master title style</a:t>
            </a:r>
            <a:endParaRPr kumimoji="1" lang="ja-JP" alt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B73F3D5C-7860-4054-916B-96706FE6DF6E}" type="datetimeFigureOut">
              <a:rPr kumimoji="1" lang="ja-JP" altLang="en-US" smtClean="0"/>
              <a:t>2021/6/8</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087E9386-CED3-4508-9351-45E789E8BC46}" type="slidenum">
              <a:rPr kumimoji="1" lang="ja-JP" altLang="en-US" smtClean="0"/>
              <a:t>‹#›</a:t>
            </a:fld>
            <a:endParaRPr kumimoji="1" lang="ja-JP" altLang="en-US"/>
          </a:p>
        </p:txBody>
      </p:sp>
    </p:spTree>
    <p:extLst>
      <p:ext uri="{BB962C8B-B14F-4D97-AF65-F5344CB8AC3E}">
        <p14:creationId xmlns:p14="http://schemas.microsoft.com/office/powerpoint/2010/main" val="614755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3F3D5C-7860-4054-916B-96706FE6DF6E}" type="datetimeFigureOut">
              <a:rPr kumimoji="1" lang="ja-JP" altLang="en-US" smtClean="0"/>
              <a:t>2021/6/8</a:t>
            </a:fld>
            <a:endParaRPr kumimoji="1" lang="ja-JP"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7E9386-CED3-4508-9351-45E789E8BC46}" type="slidenum">
              <a:rPr kumimoji="1" lang="ja-JP" altLang="en-US" smtClean="0"/>
              <a:t>‹#›</a:t>
            </a:fld>
            <a:endParaRPr kumimoji="1" lang="ja-JP" altLang="en-US"/>
          </a:p>
        </p:txBody>
      </p:sp>
    </p:spTree>
    <p:extLst>
      <p:ext uri="{BB962C8B-B14F-4D97-AF65-F5344CB8AC3E}">
        <p14:creationId xmlns:p14="http://schemas.microsoft.com/office/powerpoint/2010/main" val="551525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kumimoji="1" lang="en-US" altLang="ja-JP" dirty="0" smtClean="0"/>
              <a:t>Philosophy Lesson</a:t>
            </a:r>
            <a:endParaRPr kumimoji="1" lang="ja-JP" altLang="en-US" dirty="0"/>
          </a:p>
        </p:txBody>
      </p:sp>
      <p:sp>
        <p:nvSpPr>
          <p:cNvPr id="3" name="Subtitle 2"/>
          <p:cNvSpPr>
            <a:spLocks noGrp="1"/>
          </p:cNvSpPr>
          <p:nvPr>
            <p:ph type="subTitle" idx="1"/>
          </p:nvPr>
        </p:nvSpPr>
        <p:spPr/>
        <p:txBody>
          <a:bodyPr/>
          <a:lstStyle/>
          <a:p>
            <a:r>
              <a:rPr kumimoji="1" lang="en-US" altLang="ja-JP" dirty="0" smtClean="0"/>
              <a:t>June 8th</a:t>
            </a:r>
            <a:endParaRPr kumimoji="1" lang="ja-JP" altLang="en-US" dirty="0"/>
          </a:p>
        </p:txBody>
      </p:sp>
    </p:spTree>
    <p:extLst>
      <p:ext uri="{BB962C8B-B14F-4D97-AF65-F5344CB8AC3E}">
        <p14:creationId xmlns:p14="http://schemas.microsoft.com/office/powerpoint/2010/main" val="37836372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Ethical terms</a:t>
            </a:r>
            <a:endParaRPr kumimoji="1" lang="ja-JP" altLang="en-US" dirty="0"/>
          </a:p>
        </p:txBody>
      </p:sp>
      <p:sp>
        <p:nvSpPr>
          <p:cNvPr id="3" name="Content Placeholder 2"/>
          <p:cNvSpPr>
            <a:spLocks noGrp="1"/>
          </p:cNvSpPr>
          <p:nvPr>
            <p:ph idx="1"/>
          </p:nvPr>
        </p:nvSpPr>
        <p:spPr/>
        <p:txBody>
          <a:bodyPr/>
          <a:lstStyle/>
          <a:p>
            <a:r>
              <a:rPr kumimoji="1" lang="en-US" altLang="ja-JP" dirty="0" smtClean="0"/>
              <a:t>Permissible = </a:t>
            </a:r>
            <a:r>
              <a:rPr lang="en-US" altLang="ja-JP" dirty="0"/>
              <a:t>M</a:t>
            </a:r>
            <a:r>
              <a:rPr kumimoji="1" lang="en-US" altLang="ja-JP" dirty="0" smtClean="0"/>
              <a:t>orally neutral. It’s not really good or bad. For example, tying your shoes in a weird way.</a:t>
            </a:r>
          </a:p>
          <a:p>
            <a:r>
              <a:rPr lang="en-US" altLang="ja-JP" dirty="0" smtClean="0"/>
              <a:t>Obligatory = Something you should do. It’s morally required. It’s not optional. For example, not killing innocent people.</a:t>
            </a:r>
          </a:p>
          <a:p>
            <a:r>
              <a:rPr kumimoji="1" lang="en-US" altLang="ja-JP" dirty="0" smtClean="0"/>
              <a:t>Supererogatory =  Going above and beyond one’s duties or obligations. </a:t>
            </a:r>
            <a:r>
              <a:rPr lang="en-US" altLang="ja-JP" dirty="0" smtClean="0"/>
              <a:t>For example, going into a burning building to save someone else.</a:t>
            </a:r>
          </a:p>
          <a:p>
            <a:r>
              <a:rPr kumimoji="1" lang="en-US" altLang="ja-JP" dirty="0" smtClean="0"/>
              <a:t>Impermissible = Something you should not do. This is also morally required and not optional. For example, killing innocent people would be impermissible.</a:t>
            </a:r>
            <a:endParaRPr kumimoji="1" lang="ja-JP" altLang="en-US" dirty="0"/>
          </a:p>
        </p:txBody>
      </p:sp>
    </p:spTree>
    <p:extLst>
      <p:ext uri="{BB962C8B-B14F-4D97-AF65-F5344CB8AC3E}">
        <p14:creationId xmlns:p14="http://schemas.microsoft.com/office/powerpoint/2010/main" val="346874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John Locke (1632-1704)</a:t>
            </a:r>
            <a:endParaRPr kumimoji="1" lang="ja-JP" altLang="en-US" dirty="0"/>
          </a:p>
        </p:txBody>
      </p:sp>
      <p:pic>
        <p:nvPicPr>
          <p:cNvPr id="4" name="Content Placeholder 3" descr="John Locke: Equality, Freedom, Property, and the Right to ..."/>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664274" y="1562387"/>
            <a:ext cx="4863451" cy="4863451"/>
          </a:xfrm>
        </p:spPr>
      </p:pic>
    </p:spTree>
    <p:extLst>
      <p:ext uri="{BB962C8B-B14F-4D97-AF65-F5344CB8AC3E}">
        <p14:creationId xmlns:p14="http://schemas.microsoft.com/office/powerpoint/2010/main" val="3871945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Locke’s epistemology</a:t>
            </a:r>
            <a:endParaRPr kumimoji="1" lang="ja-JP" altLang="en-US" dirty="0"/>
          </a:p>
        </p:txBody>
      </p:sp>
      <p:sp>
        <p:nvSpPr>
          <p:cNvPr id="3" name="Content Placeholder 2"/>
          <p:cNvSpPr>
            <a:spLocks noGrp="1"/>
          </p:cNvSpPr>
          <p:nvPr>
            <p:ph idx="1"/>
          </p:nvPr>
        </p:nvSpPr>
        <p:spPr/>
        <p:txBody>
          <a:bodyPr/>
          <a:lstStyle/>
          <a:p>
            <a:r>
              <a:rPr kumimoji="1" lang="en-US" altLang="ja-JP" dirty="0" smtClean="0"/>
              <a:t>John Locke was an empiricist.</a:t>
            </a:r>
          </a:p>
          <a:p>
            <a:r>
              <a:rPr lang="en-US" altLang="ja-JP" dirty="0" smtClean="0"/>
              <a:t>This means that he thought most of our knowledge came from the senses and experience, as opposed to pure reason.</a:t>
            </a:r>
          </a:p>
          <a:p>
            <a:r>
              <a:rPr kumimoji="1" lang="en-US" altLang="ja-JP" dirty="0" smtClean="0"/>
              <a:t>Famously believed that humans start off as a tabula </a:t>
            </a:r>
            <a:r>
              <a:rPr kumimoji="1" lang="en-US" altLang="ja-JP" dirty="0" err="1" smtClean="0"/>
              <a:t>rosa</a:t>
            </a:r>
            <a:r>
              <a:rPr kumimoji="1" lang="en-US" altLang="ja-JP" dirty="0" smtClean="0"/>
              <a:t>—that is, a blank slate.</a:t>
            </a:r>
          </a:p>
          <a:p>
            <a:r>
              <a:rPr lang="en-US" altLang="ja-JP" dirty="0" smtClean="0"/>
              <a:t>Throughout our lives, experience would fill in the tabula rasa to make us who we are now.</a:t>
            </a:r>
          </a:p>
        </p:txBody>
      </p:sp>
    </p:spTree>
    <p:extLst>
      <p:ext uri="{BB962C8B-B14F-4D97-AF65-F5344CB8AC3E}">
        <p14:creationId xmlns:p14="http://schemas.microsoft.com/office/powerpoint/2010/main" val="1116850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Random stuff about Locke</a:t>
            </a:r>
            <a:endParaRPr kumimoji="1" lang="ja-JP" altLang="en-US" dirty="0"/>
          </a:p>
        </p:txBody>
      </p:sp>
      <p:sp>
        <p:nvSpPr>
          <p:cNvPr id="3" name="Content Placeholder 2"/>
          <p:cNvSpPr>
            <a:spLocks noGrp="1"/>
          </p:cNvSpPr>
          <p:nvPr>
            <p:ph idx="1"/>
          </p:nvPr>
        </p:nvSpPr>
        <p:spPr/>
        <p:txBody>
          <a:bodyPr/>
          <a:lstStyle/>
          <a:p>
            <a:r>
              <a:rPr kumimoji="1" lang="en-US" altLang="ja-JP" dirty="0" smtClean="0"/>
              <a:t>Locke’s political philosophy was a huge influence on America’s founding fathers.</a:t>
            </a:r>
          </a:p>
          <a:p>
            <a:r>
              <a:rPr lang="en-US" altLang="ja-JP" dirty="0" smtClean="0"/>
              <a:t>Particularly his talk of natural rights were big in early America.</a:t>
            </a:r>
          </a:p>
          <a:p>
            <a:r>
              <a:rPr kumimoji="1" lang="en-US" altLang="ja-JP" dirty="0" smtClean="0"/>
              <a:t>Locke’s theory of property rights remains fairly prevalent today, in which one owns property through labor.</a:t>
            </a:r>
          </a:p>
          <a:p>
            <a:r>
              <a:rPr lang="en-US" altLang="ja-JP" dirty="0" smtClean="0"/>
              <a:t>Locke was a theist.</a:t>
            </a:r>
            <a:endParaRPr kumimoji="1" lang="ja-JP" altLang="en-US" dirty="0"/>
          </a:p>
        </p:txBody>
      </p:sp>
    </p:spTree>
    <p:extLst>
      <p:ext uri="{BB962C8B-B14F-4D97-AF65-F5344CB8AC3E}">
        <p14:creationId xmlns:p14="http://schemas.microsoft.com/office/powerpoint/2010/main" val="1872502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Primary and second qualities</a:t>
            </a:r>
            <a:endParaRPr kumimoji="1" lang="ja-JP" altLang="en-US" dirty="0"/>
          </a:p>
        </p:txBody>
      </p:sp>
      <p:sp>
        <p:nvSpPr>
          <p:cNvPr id="3" name="Content Placeholder 2"/>
          <p:cNvSpPr>
            <a:spLocks noGrp="1"/>
          </p:cNvSpPr>
          <p:nvPr>
            <p:ph idx="1"/>
          </p:nvPr>
        </p:nvSpPr>
        <p:spPr/>
        <p:txBody>
          <a:bodyPr/>
          <a:lstStyle/>
          <a:p>
            <a:r>
              <a:rPr kumimoji="1" lang="en-US" altLang="ja-JP" dirty="0" smtClean="0"/>
              <a:t>In metaphysics, Locke distinguished between primary and secondary qualities of objects.</a:t>
            </a:r>
          </a:p>
          <a:p>
            <a:r>
              <a:rPr lang="en-US" altLang="ja-JP" dirty="0" smtClean="0"/>
              <a:t>Primary qualities are things such as weight, length, extension, etc.</a:t>
            </a:r>
          </a:p>
          <a:p>
            <a:r>
              <a:rPr kumimoji="1" lang="en-US" altLang="ja-JP" dirty="0" smtClean="0"/>
              <a:t>Secondary qualities are things such as color, smell, feel, etc.</a:t>
            </a:r>
          </a:p>
          <a:p>
            <a:r>
              <a:rPr lang="en-US" altLang="ja-JP" dirty="0" smtClean="0"/>
              <a:t>Primary qualities exist in the objects themselves.</a:t>
            </a:r>
          </a:p>
          <a:p>
            <a:r>
              <a:rPr kumimoji="1" lang="en-US" altLang="ja-JP" dirty="0" smtClean="0"/>
              <a:t>Secondary qualities exist in our minds only.</a:t>
            </a:r>
            <a:endParaRPr kumimoji="1" lang="ja-JP" altLang="en-US" dirty="0"/>
          </a:p>
        </p:txBody>
      </p:sp>
    </p:spTree>
    <p:extLst>
      <p:ext uri="{BB962C8B-B14F-4D97-AF65-F5344CB8AC3E}">
        <p14:creationId xmlns:p14="http://schemas.microsoft.com/office/powerpoint/2010/main" val="30118157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Descartes’ epistemology </a:t>
            </a:r>
            <a:endParaRPr kumimoji="1" lang="ja-JP" altLang="en-US" dirty="0"/>
          </a:p>
        </p:txBody>
      </p:sp>
      <p:sp>
        <p:nvSpPr>
          <p:cNvPr id="3" name="Content Placeholder 2"/>
          <p:cNvSpPr>
            <a:spLocks noGrp="1"/>
          </p:cNvSpPr>
          <p:nvPr>
            <p:ph idx="1"/>
          </p:nvPr>
        </p:nvSpPr>
        <p:spPr>
          <a:xfrm>
            <a:off x="838200" y="1635703"/>
            <a:ext cx="10515600" cy="4769139"/>
          </a:xfrm>
        </p:spPr>
        <p:txBody>
          <a:bodyPr>
            <a:normAutofit/>
          </a:bodyPr>
          <a:lstStyle/>
          <a:p>
            <a:r>
              <a:rPr kumimoji="1" lang="en-US" altLang="ja-JP" dirty="0" smtClean="0"/>
              <a:t>Descartes was a rationalist, which is in opposition to empiricism.</a:t>
            </a:r>
          </a:p>
          <a:p>
            <a:r>
              <a:rPr lang="en-US" altLang="ja-JP" dirty="0" smtClean="0"/>
              <a:t>This means that he thought our most important knowledge came from reason alone.</a:t>
            </a:r>
          </a:p>
          <a:p>
            <a:r>
              <a:rPr kumimoji="1" lang="en-US" altLang="ja-JP" dirty="0" smtClean="0"/>
              <a:t>The </a:t>
            </a:r>
            <a:r>
              <a:rPr kumimoji="1" lang="en-US" altLang="ja-JP" i="1" dirty="0" smtClean="0"/>
              <a:t>cogito </a:t>
            </a:r>
            <a:r>
              <a:rPr kumimoji="1" lang="en-US" altLang="ja-JP" dirty="0" smtClean="0"/>
              <a:t>is an example of this.</a:t>
            </a:r>
          </a:p>
          <a:p>
            <a:r>
              <a:rPr lang="en-US" altLang="ja-JP" dirty="0" smtClean="0"/>
              <a:t>Descartes’ epistemology is rationalist but also </a:t>
            </a:r>
            <a:r>
              <a:rPr lang="en-US" altLang="ja-JP" dirty="0" err="1" smtClean="0"/>
              <a:t>foundationalist</a:t>
            </a:r>
            <a:r>
              <a:rPr lang="en-US" altLang="ja-JP" dirty="0" smtClean="0"/>
              <a:t>.</a:t>
            </a:r>
          </a:p>
          <a:p>
            <a:r>
              <a:rPr lang="en-US" altLang="ja-JP" dirty="0" smtClean="0"/>
              <a:t>Foundationalism is a theory of justification.</a:t>
            </a:r>
          </a:p>
          <a:p>
            <a:r>
              <a:rPr kumimoji="1" lang="en-US" altLang="ja-JP" dirty="0" smtClean="0"/>
              <a:t>For the </a:t>
            </a:r>
            <a:r>
              <a:rPr kumimoji="1" lang="en-US" altLang="ja-JP" dirty="0" err="1" smtClean="0"/>
              <a:t>foundationalist</a:t>
            </a:r>
            <a:r>
              <a:rPr kumimoji="1" lang="en-US" altLang="ja-JP" dirty="0" smtClean="0"/>
              <a:t>, our knowledge is only justified if it is self-evident or stands in relation to a self-evident belief.</a:t>
            </a:r>
            <a:endParaRPr kumimoji="1" lang="ja-JP" altLang="en-US" dirty="0"/>
          </a:p>
        </p:txBody>
      </p:sp>
    </p:spTree>
    <p:extLst>
      <p:ext uri="{BB962C8B-B14F-4D97-AF65-F5344CB8AC3E}">
        <p14:creationId xmlns:p14="http://schemas.microsoft.com/office/powerpoint/2010/main" val="2483480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Allegory of the Cave</a:t>
            </a:r>
            <a:endParaRPr kumimoji="1" lang="ja-JP" altLang="en-US" dirty="0"/>
          </a:p>
        </p:txBody>
      </p:sp>
      <p:sp>
        <p:nvSpPr>
          <p:cNvPr id="3" name="Content Placeholder 2"/>
          <p:cNvSpPr>
            <a:spLocks noGrp="1"/>
          </p:cNvSpPr>
          <p:nvPr>
            <p:ph idx="1"/>
          </p:nvPr>
        </p:nvSpPr>
        <p:spPr>
          <a:xfrm>
            <a:off x="838200" y="1594140"/>
            <a:ext cx="10515600" cy="4351338"/>
          </a:xfrm>
        </p:spPr>
        <p:txBody>
          <a:bodyPr/>
          <a:lstStyle/>
          <a:p>
            <a:r>
              <a:rPr kumimoji="1" lang="en-US" altLang="ja-JP" dirty="0" smtClean="0"/>
              <a:t>Plato gives the allegory of the cave in his book </a:t>
            </a:r>
            <a:r>
              <a:rPr kumimoji="1" lang="en-US" altLang="ja-JP" i="1" dirty="0" smtClean="0"/>
              <a:t>The Republic</a:t>
            </a:r>
            <a:endParaRPr kumimoji="1" lang="ja-JP" altLang="en-US" i="1" dirty="0"/>
          </a:p>
        </p:txBody>
      </p:sp>
      <p:pic>
        <p:nvPicPr>
          <p:cNvPr id="4" name="Picture 3" descr="Plato’s Allegory of the Cave: the Eye-Opening Ancient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94647" y="2213262"/>
            <a:ext cx="7802706" cy="4404194"/>
          </a:xfrm>
          <a:prstGeom prst="rect">
            <a:avLst/>
          </a:prstGeom>
        </p:spPr>
      </p:pic>
    </p:spTree>
    <p:extLst>
      <p:ext uri="{BB962C8B-B14F-4D97-AF65-F5344CB8AC3E}">
        <p14:creationId xmlns:p14="http://schemas.microsoft.com/office/powerpoint/2010/main" val="3398971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amphlets of Destiny: December 2012"/>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225637" y="524382"/>
            <a:ext cx="3550684" cy="5791126"/>
          </a:xfrm>
        </p:spPr>
      </p:pic>
    </p:spTree>
    <p:extLst>
      <p:ext uri="{BB962C8B-B14F-4D97-AF65-F5344CB8AC3E}">
        <p14:creationId xmlns:p14="http://schemas.microsoft.com/office/powerpoint/2010/main" val="120904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The Allegory of the Cave</a:t>
            </a:r>
            <a:endParaRPr kumimoji="1" lang="ja-JP" altLang="en-US" dirty="0"/>
          </a:p>
        </p:txBody>
      </p:sp>
      <p:sp>
        <p:nvSpPr>
          <p:cNvPr id="3" name="Content Placeholder 2"/>
          <p:cNvSpPr>
            <a:spLocks noGrp="1"/>
          </p:cNvSpPr>
          <p:nvPr>
            <p:ph idx="1"/>
          </p:nvPr>
        </p:nvSpPr>
        <p:spPr/>
        <p:txBody>
          <a:bodyPr/>
          <a:lstStyle/>
          <a:p>
            <a:r>
              <a:rPr kumimoji="1" lang="en-US" altLang="ja-JP" dirty="0" smtClean="0"/>
              <a:t>The prisoners falsely believe that the shadows represent reality.</a:t>
            </a:r>
          </a:p>
          <a:p>
            <a:r>
              <a:rPr lang="en-US" altLang="ja-JP" dirty="0" smtClean="0"/>
              <a:t>The escaped prisoner breaks his chains and realizes the true form of things, and eventually sees the sun as the source of illumination.</a:t>
            </a:r>
          </a:p>
          <a:p>
            <a:r>
              <a:rPr kumimoji="1" lang="en-US" altLang="ja-JP" dirty="0" smtClean="0"/>
              <a:t>The allegory has a few meanings, but it can be directly tied to Plato’s philosophy.</a:t>
            </a:r>
          </a:p>
        </p:txBody>
      </p:sp>
    </p:spTree>
    <p:extLst>
      <p:ext uri="{BB962C8B-B14F-4D97-AF65-F5344CB8AC3E}">
        <p14:creationId xmlns:p14="http://schemas.microsoft.com/office/powerpoint/2010/main" val="9805432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The Allegory of the Cave</a:t>
            </a:r>
            <a:endParaRPr kumimoji="1" lang="ja-JP" altLang="en-US" dirty="0"/>
          </a:p>
        </p:txBody>
      </p:sp>
      <p:sp>
        <p:nvSpPr>
          <p:cNvPr id="3" name="Content Placeholder 2"/>
          <p:cNvSpPr>
            <a:spLocks noGrp="1"/>
          </p:cNvSpPr>
          <p:nvPr>
            <p:ph idx="1"/>
          </p:nvPr>
        </p:nvSpPr>
        <p:spPr/>
        <p:txBody>
          <a:bodyPr/>
          <a:lstStyle/>
          <a:p>
            <a:r>
              <a:rPr kumimoji="1" lang="en-US" altLang="ja-JP" dirty="0" smtClean="0"/>
              <a:t>The shadows on the wall represent the world around us. They are the weak imitations of the real thing.</a:t>
            </a:r>
          </a:p>
          <a:p>
            <a:r>
              <a:rPr lang="en-US" altLang="ja-JP" dirty="0" smtClean="0"/>
              <a:t>The real thing are the platonic forms.</a:t>
            </a:r>
          </a:p>
          <a:p>
            <a:r>
              <a:rPr kumimoji="1" lang="en-US" altLang="ja-JP" dirty="0" smtClean="0"/>
              <a:t>The platonic forms are known to us through reason, not the senses.</a:t>
            </a:r>
          </a:p>
          <a:p>
            <a:r>
              <a:rPr lang="en-US" altLang="ja-JP" dirty="0" smtClean="0"/>
              <a:t>The sun represents the form of the good, which, similar to the sun, gives life to all other forms.</a:t>
            </a:r>
            <a:endParaRPr kumimoji="1" lang="ja-JP" altLang="en-US" dirty="0"/>
          </a:p>
        </p:txBody>
      </p:sp>
    </p:spTree>
    <p:extLst>
      <p:ext uri="{BB962C8B-B14F-4D97-AF65-F5344CB8AC3E}">
        <p14:creationId xmlns:p14="http://schemas.microsoft.com/office/powerpoint/2010/main" val="3829885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The Allegory of the Cave</a:t>
            </a:r>
            <a:endParaRPr kumimoji="1" lang="ja-JP" altLang="en-US" dirty="0"/>
          </a:p>
        </p:txBody>
      </p:sp>
      <p:sp>
        <p:nvSpPr>
          <p:cNvPr id="3" name="Content Placeholder 2"/>
          <p:cNvSpPr>
            <a:spLocks noGrp="1"/>
          </p:cNvSpPr>
          <p:nvPr>
            <p:ph idx="1"/>
          </p:nvPr>
        </p:nvSpPr>
        <p:spPr>
          <a:xfrm>
            <a:off x="838200" y="1825625"/>
            <a:ext cx="10515600" cy="4713720"/>
          </a:xfrm>
        </p:spPr>
        <p:txBody>
          <a:bodyPr>
            <a:normAutofit lnSpcReduction="10000"/>
          </a:bodyPr>
          <a:lstStyle/>
          <a:p>
            <a:r>
              <a:rPr kumimoji="1" lang="en-US" altLang="ja-JP" dirty="0" smtClean="0"/>
              <a:t>The allegory can be more general, however.</a:t>
            </a:r>
          </a:p>
          <a:p>
            <a:r>
              <a:rPr lang="en-US" altLang="ja-JP" dirty="0" smtClean="0"/>
              <a:t>It could be a representation of what the philosopher hopes to achieve.</a:t>
            </a:r>
          </a:p>
          <a:p>
            <a:r>
              <a:rPr kumimoji="1" lang="en-US" altLang="ja-JP" dirty="0" smtClean="0"/>
              <a:t>That is, the philosopher wishes to break free of the chains of prejudice, dogma, and unquestioned beliefs that plague most people.</a:t>
            </a:r>
          </a:p>
          <a:p>
            <a:r>
              <a:rPr lang="en-US" altLang="ja-JP" dirty="0" smtClean="0"/>
              <a:t>In breaking these chains, the philosopher grasps reality and truth.</a:t>
            </a:r>
          </a:p>
          <a:p>
            <a:r>
              <a:rPr kumimoji="1" lang="en-US" altLang="ja-JP" dirty="0" smtClean="0"/>
              <a:t>Plato even remarks that the escaped prisoner should go back and try to convince his fellow prisoners, even if they won’t believe him or may try to harm him.</a:t>
            </a:r>
            <a:endParaRPr kumimoji="1" lang="ja-JP" altLang="en-US" dirty="0"/>
          </a:p>
        </p:txBody>
      </p:sp>
    </p:spTree>
    <p:extLst>
      <p:ext uri="{BB962C8B-B14F-4D97-AF65-F5344CB8AC3E}">
        <p14:creationId xmlns:p14="http://schemas.microsoft.com/office/powerpoint/2010/main" val="27946893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The Euthyphro Dilemma</a:t>
            </a:r>
            <a:endParaRPr kumimoji="1" lang="ja-JP" altLang="en-US" dirty="0"/>
          </a:p>
        </p:txBody>
      </p:sp>
      <p:sp>
        <p:nvSpPr>
          <p:cNvPr id="3" name="Content Placeholder 2"/>
          <p:cNvSpPr>
            <a:spLocks noGrp="1"/>
          </p:cNvSpPr>
          <p:nvPr>
            <p:ph idx="1"/>
          </p:nvPr>
        </p:nvSpPr>
        <p:spPr/>
        <p:txBody>
          <a:bodyPr/>
          <a:lstStyle/>
          <a:p>
            <a:r>
              <a:rPr kumimoji="1" lang="en-US" altLang="ja-JP" dirty="0" smtClean="0"/>
              <a:t>Found in Plato’s dialogue “Euthyphro”</a:t>
            </a:r>
          </a:p>
          <a:p>
            <a:r>
              <a:rPr kumimoji="1" lang="en-US" altLang="ja-JP" dirty="0" smtClean="0"/>
              <a:t>Socrates asks Euthyphro, a man who is about to attend court to try his father for murder, whether:</a:t>
            </a:r>
          </a:p>
          <a:p>
            <a:pPr lvl="1"/>
            <a:r>
              <a:rPr lang="en-US" altLang="ja-JP" dirty="0"/>
              <a:t>"Is the pious </a:t>
            </a:r>
            <a:r>
              <a:rPr lang="en-US" altLang="ja-JP" dirty="0" smtClean="0"/>
              <a:t>loved </a:t>
            </a:r>
            <a:r>
              <a:rPr lang="en-US" altLang="ja-JP" dirty="0"/>
              <a:t>by the gods because it is pious, or is it pious because it is loved by the gods</a:t>
            </a:r>
            <a:r>
              <a:rPr lang="en-US" altLang="ja-JP" dirty="0" smtClean="0"/>
              <a:t>?“</a:t>
            </a:r>
          </a:p>
          <a:p>
            <a:r>
              <a:rPr kumimoji="1" lang="en-US" altLang="ja-JP" dirty="0" smtClean="0"/>
              <a:t>The dilemma has implications of theism and morality today.</a:t>
            </a:r>
            <a:endParaRPr kumimoji="1" lang="ja-JP" altLang="en-US" dirty="0"/>
          </a:p>
        </p:txBody>
      </p:sp>
    </p:spTree>
    <p:extLst>
      <p:ext uri="{BB962C8B-B14F-4D97-AF65-F5344CB8AC3E}">
        <p14:creationId xmlns:p14="http://schemas.microsoft.com/office/powerpoint/2010/main" val="8303113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The first horn of the dilemma</a:t>
            </a:r>
            <a:endParaRPr kumimoji="1" lang="ja-JP" altLang="en-US" dirty="0"/>
          </a:p>
        </p:txBody>
      </p:sp>
      <p:sp>
        <p:nvSpPr>
          <p:cNvPr id="3" name="Content Placeholder 2"/>
          <p:cNvSpPr>
            <a:spLocks noGrp="1"/>
          </p:cNvSpPr>
          <p:nvPr>
            <p:ph idx="1"/>
          </p:nvPr>
        </p:nvSpPr>
        <p:spPr/>
        <p:txBody>
          <a:bodyPr/>
          <a:lstStyle/>
          <a:p>
            <a:r>
              <a:rPr kumimoji="1" lang="en-US" altLang="ja-JP" dirty="0" smtClean="0"/>
              <a:t>If something is pious (or good) because it is loved by the gods, then a couple problems come up.</a:t>
            </a:r>
          </a:p>
          <a:p>
            <a:pPr lvl="1"/>
            <a:r>
              <a:rPr lang="en-US" altLang="ja-JP" dirty="0" smtClean="0"/>
              <a:t>One, because there are many gods (at least, the ancient Greeks thought so) then an action and its opposite will both be loved by different gods, as they all don’t agree with each other. Then how do you decide what to do, since any and all action will be loved or hated by some god and not the other?</a:t>
            </a:r>
          </a:p>
          <a:p>
            <a:pPr lvl="1"/>
            <a:r>
              <a:rPr kumimoji="1" lang="en-US" altLang="ja-JP" dirty="0" smtClean="0"/>
              <a:t>Two, this means that horrible actions would be good simply because they are loved by the gods. For example, if the gods loved to kill people for fun, then this would be pious or good. </a:t>
            </a:r>
            <a:r>
              <a:rPr lang="en-US" altLang="ja-JP" dirty="0" smtClean="0"/>
              <a:t>Obviously that’s not right though.</a:t>
            </a:r>
            <a:r>
              <a:rPr kumimoji="1" lang="en-US" altLang="ja-JP" dirty="0" smtClean="0"/>
              <a:t> </a:t>
            </a:r>
            <a:endParaRPr kumimoji="1" lang="ja-JP" altLang="en-US" dirty="0"/>
          </a:p>
        </p:txBody>
      </p:sp>
    </p:spTree>
    <p:extLst>
      <p:ext uri="{BB962C8B-B14F-4D97-AF65-F5344CB8AC3E}">
        <p14:creationId xmlns:p14="http://schemas.microsoft.com/office/powerpoint/2010/main" val="31063851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The second horn of the dilemma</a:t>
            </a:r>
            <a:endParaRPr kumimoji="1" lang="ja-JP" altLang="en-US" dirty="0"/>
          </a:p>
        </p:txBody>
      </p:sp>
      <p:sp>
        <p:nvSpPr>
          <p:cNvPr id="3" name="Content Placeholder 2"/>
          <p:cNvSpPr>
            <a:spLocks noGrp="1"/>
          </p:cNvSpPr>
          <p:nvPr>
            <p:ph idx="1"/>
          </p:nvPr>
        </p:nvSpPr>
        <p:spPr/>
        <p:txBody>
          <a:bodyPr/>
          <a:lstStyle/>
          <a:p>
            <a:r>
              <a:rPr kumimoji="1" lang="en-US" altLang="ja-JP" dirty="0" smtClean="0"/>
              <a:t>If the gods love something because it is pious (or God approves of something because it is good) then a couple problems arise.</a:t>
            </a:r>
          </a:p>
          <a:p>
            <a:pPr lvl="1"/>
            <a:r>
              <a:rPr lang="en-US" altLang="ja-JP" dirty="0" smtClean="0"/>
              <a:t>One, this means that piousness or goodness is independent of the gods or God. In this case, whether the gods or God likes the action or not is irrelevant to whether it is good or not.</a:t>
            </a:r>
          </a:p>
          <a:p>
            <a:pPr lvl="1"/>
            <a:r>
              <a:rPr lang="en-US" altLang="ja-JP" dirty="0" smtClean="0"/>
              <a:t>Second, we need to find some way to independently know that such actions are good or pious.</a:t>
            </a:r>
          </a:p>
        </p:txBody>
      </p:sp>
    </p:spTree>
    <p:extLst>
      <p:ext uri="{BB962C8B-B14F-4D97-AF65-F5344CB8AC3E}">
        <p14:creationId xmlns:p14="http://schemas.microsoft.com/office/powerpoint/2010/main" val="3772349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What did Euthyphro say?</a:t>
            </a:r>
            <a:endParaRPr kumimoji="1" lang="ja-JP" altLang="en-US" dirty="0"/>
          </a:p>
        </p:txBody>
      </p:sp>
      <p:sp>
        <p:nvSpPr>
          <p:cNvPr id="3" name="Content Placeholder 2"/>
          <p:cNvSpPr>
            <a:spLocks noGrp="1"/>
          </p:cNvSpPr>
          <p:nvPr>
            <p:ph idx="1"/>
          </p:nvPr>
        </p:nvSpPr>
        <p:spPr/>
        <p:txBody>
          <a:bodyPr/>
          <a:lstStyle/>
          <a:p>
            <a:r>
              <a:rPr kumimoji="1" lang="en-US" altLang="ja-JP" dirty="0" smtClean="0"/>
              <a:t>He quickly got frustrated with Socrates and left in a hurry without being able to stick to a clear account.</a:t>
            </a:r>
          </a:p>
          <a:p>
            <a:r>
              <a:rPr lang="en-US" altLang="ja-JP" dirty="0" smtClean="0"/>
              <a:t>Socrates (or Plato) would probably say something like the good is loved by the gods because it is good. The gods do not create good. They simply appreciate or acknowledge it.</a:t>
            </a:r>
            <a:endParaRPr kumimoji="1" lang="ja-JP" altLang="en-US" dirty="0"/>
          </a:p>
        </p:txBody>
      </p:sp>
    </p:spTree>
    <p:extLst>
      <p:ext uri="{BB962C8B-B14F-4D97-AF65-F5344CB8AC3E}">
        <p14:creationId xmlns:p14="http://schemas.microsoft.com/office/powerpoint/2010/main" val="17205456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mazon.com: Plato: Five Dialogues: Euthyphro, Apology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56795" y="709251"/>
            <a:ext cx="3574041" cy="5630075"/>
          </a:xfrm>
        </p:spPr>
      </p:pic>
    </p:spTree>
    <p:extLst>
      <p:ext uri="{BB962C8B-B14F-4D97-AF65-F5344CB8AC3E}">
        <p14:creationId xmlns:p14="http://schemas.microsoft.com/office/powerpoint/2010/main" val="20014725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Introductory Texts on Plato</a:t>
            </a:r>
            <a:endParaRPr kumimoji="1" lang="ja-JP" altLang="en-US" dirty="0"/>
          </a:p>
        </p:txBody>
      </p:sp>
      <p:pic>
        <p:nvPicPr>
          <p:cNvPr id="4" name="Content Placeholder 3" descr="Plato : The Man and His Work by Taylor, A. E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70463" y="1667209"/>
            <a:ext cx="2843645" cy="4586524"/>
          </a:xfrm>
        </p:spPr>
      </p:pic>
      <p:pic>
        <p:nvPicPr>
          <p:cNvPr id="5" name="Picture 4" descr="Plato by Berel La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88282" y="1667209"/>
            <a:ext cx="3137093" cy="4563045"/>
          </a:xfrm>
          <a:prstGeom prst="rect">
            <a:avLst/>
          </a:prstGeom>
        </p:spPr>
      </p:pic>
    </p:spTree>
    <p:extLst>
      <p:ext uri="{BB962C8B-B14F-4D97-AF65-F5344CB8AC3E}">
        <p14:creationId xmlns:p14="http://schemas.microsoft.com/office/powerpoint/2010/main" val="4748760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ltLang="ja-JP" dirty="0" smtClean="0"/>
              <a:t>Robert </a:t>
            </a:r>
            <a:r>
              <a:rPr lang="en-US" altLang="ja-JP" dirty="0" err="1" smtClean="0"/>
              <a:t>Nozick</a:t>
            </a:r>
            <a:endParaRPr kumimoji="1" lang="ja-JP" altLang="en-US" dirty="0"/>
          </a:p>
        </p:txBody>
      </p:sp>
      <p:pic>
        <p:nvPicPr>
          <p:cNvPr id="4" name="Content Placeholder 3" descr="Quem foi Robert Nozick - Ideias Radicais"/>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78659" y="1825625"/>
            <a:ext cx="5075141" cy="4351338"/>
          </a:xfrm>
        </p:spPr>
      </p:pic>
      <p:pic>
        <p:nvPicPr>
          <p:cNvPr id="5" name="Picture 4" descr="Anarchy State and Utopia : Robert Nozick : 978063119780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22581" y="1893094"/>
            <a:ext cx="3454400" cy="4216400"/>
          </a:xfrm>
          <a:prstGeom prst="rect">
            <a:avLst/>
          </a:prstGeom>
        </p:spPr>
      </p:pic>
    </p:spTree>
    <p:extLst>
      <p:ext uri="{BB962C8B-B14F-4D97-AF65-F5344CB8AC3E}">
        <p14:creationId xmlns:p14="http://schemas.microsoft.com/office/powerpoint/2010/main" val="12900267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Utility Monster</a:t>
            </a:r>
            <a:endParaRPr kumimoji="1" lang="ja-JP" altLang="en-US" dirty="0"/>
          </a:p>
        </p:txBody>
      </p:sp>
      <p:sp>
        <p:nvSpPr>
          <p:cNvPr id="3" name="Content Placeholder 2"/>
          <p:cNvSpPr>
            <a:spLocks noGrp="1"/>
          </p:cNvSpPr>
          <p:nvPr>
            <p:ph idx="1"/>
          </p:nvPr>
        </p:nvSpPr>
        <p:spPr/>
        <p:txBody>
          <a:bodyPr>
            <a:normAutofit fontScale="92500" lnSpcReduction="10000"/>
          </a:bodyPr>
          <a:lstStyle/>
          <a:p>
            <a:r>
              <a:rPr lang="en-US" altLang="ja-JP" dirty="0" smtClean="0"/>
              <a:t>A thought experiment in ethics that was created by Robert </a:t>
            </a:r>
            <a:r>
              <a:rPr lang="en-US" altLang="ja-JP" dirty="0" err="1" smtClean="0"/>
              <a:t>Nozick</a:t>
            </a:r>
            <a:endParaRPr lang="en-US" altLang="ja-JP" dirty="0" smtClean="0"/>
          </a:p>
          <a:p>
            <a:r>
              <a:rPr kumimoji="1" lang="en-US" altLang="ja-JP" dirty="0" smtClean="0"/>
              <a:t>The utility monster is a problem posed for utilitarianism.</a:t>
            </a:r>
          </a:p>
          <a:p>
            <a:r>
              <a:rPr lang="en-US" altLang="ja-JP" dirty="0" smtClean="0"/>
              <a:t>The scenario is that there is a creature in the universe that always derives more happiness than we would from whatever it consumes.</a:t>
            </a:r>
          </a:p>
          <a:p>
            <a:r>
              <a:rPr kumimoji="1" lang="en-US" altLang="ja-JP" dirty="0" smtClean="0"/>
              <a:t>The positive utility derived would </a:t>
            </a:r>
            <a:r>
              <a:rPr kumimoji="1" lang="en-US" altLang="ja-JP" i="1" dirty="0" smtClean="0"/>
              <a:t>always</a:t>
            </a:r>
            <a:r>
              <a:rPr kumimoji="1" lang="en-US" altLang="ja-JP" dirty="0" smtClean="0"/>
              <a:t> be greater by giving everything to the monster than it would be for us to receive it.</a:t>
            </a:r>
          </a:p>
          <a:p>
            <a:r>
              <a:rPr lang="en-US" altLang="ja-JP" dirty="0" smtClean="0"/>
              <a:t>Additionally, any loss we incur will always be outweighed by how much utility the monster receives from what we lose out on.</a:t>
            </a:r>
          </a:p>
          <a:p>
            <a:r>
              <a:rPr lang="en-US" altLang="ja-JP" dirty="0" smtClean="0"/>
              <a:t>For the utilitarian, we would have to sacrifice everything to the monster, even if it meant we would be poor or dead.</a:t>
            </a:r>
            <a:endParaRPr kumimoji="1" lang="ja-JP" altLang="en-US" dirty="0"/>
          </a:p>
        </p:txBody>
      </p:sp>
    </p:spTree>
    <p:extLst>
      <p:ext uri="{BB962C8B-B14F-4D97-AF65-F5344CB8AC3E}">
        <p14:creationId xmlns:p14="http://schemas.microsoft.com/office/powerpoint/2010/main" val="35667776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Robert </a:t>
            </a:r>
            <a:r>
              <a:rPr kumimoji="1" lang="en-US" altLang="ja-JP" dirty="0" err="1" smtClean="0"/>
              <a:t>Nozick</a:t>
            </a:r>
            <a:r>
              <a:rPr lang="en-US" altLang="ja-JP" dirty="0" err="1" smtClean="0"/>
              <a:t>’s</a:t>
            </a:r>
            <a:r>
              <a:rPr lang="en-US" altLang="ja-JP" dirty="0" smtClean="0"/>
              <a:t> political philosophy</a:t>
            </a:r>
            <a:endParaRPr kumimoji="1" lang="ja-JP" altLang="en-US" dirty="0"/>
          </a:p>
        </p:txBody>
      </p:sp>
      <p:sp>
        <p:nvSpPr>
          <p:cNvPr id="3" name="Content Placeholder 2"/>
          <p:cNvSpPr>
            <a:spLocks noGrp="1"/>
          </p:cNvSpPr>
          <p:nvPr>
            <p:ph idx="1"/>
          </p:nvPr>
        </p:nvSpPr>
        <p:spPr/>
        <p:txBody>
          <a:bodyPr/>
          <a:lstStyle/>
          <a:p>
            <a:r>
              <a:rPr lang="en-US" altLang="ja-JP" dirty="0" smtClean="0"/>
              <a:t>He argued for libertarianism.</a:t>
            </a:r>
          </a:p>
          <a:p>
            <a:r>
              <a:rPr kumimoji="1" lang="en-US" altLang="ja-JP" dirty="0" smtClean="0"/>
              <a:t>Specifically, the state or government would be extremely limited so as to provide people freedom to exercise their way of living.</a:t>
            </a:r>
          </a:p>
          <a:p>
            <a:r>
              <a:rPr lang="en-US" altLang="ja-JP" dirty="0" smtClean="0"/>
              <a:t>The main purpose of the state or government then would be to act as a “night watchman” or law enforcement. Arresting criminals, settling legal or monetary disputes, etc.</a:t>
            </a:r>
          </a:p>
          <a:p>
            <a:r>
              <a:rPr kumimoji="1" lang="en-US" altLang="ja-JP" dirty="0" smtClean="0"/>
              <a:t>It would not, however, provide many benefits or intervene much in other affairs, as this would be up to individuals to sort.</a:t>
            </a:r>
            <a:endParaRPr kumimoji="1" lang="ja-JP" altLang="en-US" dirty="0"/>
          </a:p>
        </p:txBody>
      </p:sp>
    </p:spTree>
    <p:extLst>
      <p:ext uri="{BB962C8B-B14F-4D97-AF65-F5344CB8AC3E}">
        <p14:creationId xmlns:p14="http://schemas.microsoft.com/office/powerpoint/2010/main" val="10916909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kumimoji="1" lang="en-US" altLang="ja-JP" dirty="0" smtClean="0"/>
              <a:t>John Rawls</a:t>
            </a:r>
            <a:endParaRPr kumimoji="1" lang="ja-JP" altLang="en-US" dirty="0"/>
          </a:p>
        </p:txBody>
      </p:sp>
      <p:pic>
        <p:nvPicPr>
          <p:cNvPr id="4" name="Content Placeholder 3" descr="John Rawls – Military History Matters"/>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6000" y="1895909"/>
            <a:ext cx="4267979" cy="4351338"/>
          </a:xfrm>
        </p:spPr>
      </p:pic>
      <p:pic>
        <p:nvPicPr>
          <p:cNvPr id="5" name="Picture 4" descr="A Theory of Justice by John Rawls - Hardcover - 1972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37955" y="1895909"/>
            <a:ext cx="3025833" cy="4322618"/>
          </a:xfrm>
          <a:prstGeom prst="rect">
            <a:avLst/>
          </a:prstGeom>
        </p:spPr>
      </p:pic>
    </p:spTree>
    <p:extLst>
      <p:ext uri="{BB962C8B-B14F-4D97-AF65-F5344CB8AC3E}">
        <p14:creationId xmlns:p14="http://schemas.microsoft.com/office/powerpoint/2010/main" val="11553834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John Rawls was </a:t>
            </a:r>
            <a:r>
              <a:rPr lang="en-US" altLang="ja-JP" dirty="0" err="1" smtClean="0"/>
              <a:t>Nozick’s</a:t>
            </a:r>
            <a:r>
              <a:rPr lang="en-US" altLang="ja-JP" dirty="0" smtClean="0"/>
              <a:t> opposite</a:t>
            </a:r>
            <a:endParaRPr kumimoji="1" lang="ja-JP" altLang="en-US" dirty="0"/>
          </a:p>
        </p:txBody>
      </p:sp>
      <p:sp>
        <p:nvSpPr>
          <p:cNvPr id="3" name="Content Placeholder 2"/>
          <p:cNvSpPr>
            <a:spLocks noGrp="1"/>
          </p:cNvSpPr>
          <p:nvPr>
            <p:ph idx="1"/>
          </p:nvPr>
        </p:nvSpPr>
        <p:spPr>
          <a:xfrm>
            <a:off x="838200" y="1690688"/>
            <a:ext cx="10515600" cy="4931785"/>
          </a:xfrm>
        </p:spPr>
        <p:txBody>
          <a:bodyPr>
            <a:normAutofit lnSpcReduction="10000"/>
          </a:bodyPr>
          <a:lstStyle/>
          <a:p>
            <a:r>
              <a:rPr kumimoji="1" lang="en-US" altLang="ja-JP" dirty="0" smtClean="0"/>
              <a:t>Also a very importan</a:t>
            </a:r>
            <a:r>
              <a:rPr lang="en-US" altLang="ja-JP" dirty="0" smtClean="0"/>
              <a:t>t political philosopher (probably one of the most important today)</a:t>
            </a:r>
          </a:p>
          <a:p>
            <a:r>
              <a:rPr lang="en-US" altLang="ja-JP" dirty="0" smtClean="0"/>
              <a:t>Rawls argued for liberalism.</a:t>
            </a:r>
          </a:p>
          <a:p>
            <a:r>
              <a:rPr lang="en-US" altLang="ja-JP" dirty="0" smtClean="0"/>
              <a:t>The state would provide for its citizens, among other things.</a:t>
            </a:r>
          </a:p>
          <a:p>
            <a:r>
              <a:rPr lang="en-US" altLang="ja-JP" dirty="0" smtClean="0"/>
              <a:t>Unlike </a:t>
            </a:r>
            <a:r>
              <a:rPr lang="en-US" altLang="ja-JP" dirty="0" err="1" smtClean="0"/>
              <a:t>Nozick</a:t>
            </a:r>
            <a:r>
              <a:rPr lang="en-US" altLang="ja-JP" dirty="0"/>
              <a:t> </a:t>
            </a:r>
            <a:r>
              <a:rPr lang="en-US" altLang="ja-JP" dirty="0" smtClean="0"/>
              <a:t>who would write about many philosophical topics, Rawls stuck mostly with political philosophy.</a:t>
            </a:r>
          </a:p>
          <a:p>
            <a:r>
              <a:rPr lang="en-US" altLang="ja-JP" dirty="0" smtClean="0"/>
              <a:t>One of the prominent concepts Rawls came up with is the veil of ignorance.</a:t>
            </a:r>
          </a:p>
          <a:p>
            <a:r>
              <a:rPr lang="en-US" altLang="ja-JP" dirty="0" smtClean="0"/>
              <a:t>Both Rawls and </a:t>
            </a:r>
            <a:r>
              <a:rPr lang="en-US" altLang="ja-JP" dirty="0" err="1" smtClean="0"/>
              <a:t>Nozick</a:t>
            </a:r>
            <a:r>
              <a:rPr lang="en-US" altLang="ja-JP" dirty="0" smtClean="0"/>
              <a:t> opposed utilitarianism.</a:t>
            </a:r>
          </a:p>
          <a:p>
            <a:r>
              <a:rPr lang="en-US" altLang="ja-JP" dirty="0" smtClean="0"/>
              <a:t>Rawls argued for the ethical theory known as social contract theory.</a:t>
            </a:r>
          </a:p>
          <a:p>
            <a:endParaRPr kumimoji="1" lang="ja-JP" altLang="en-US" dirty="0"/>
          </a:p>
        </p:txBody>
      </p:sp>
    </p:spTree>
    <p:extLst>
      <p:ext uri="{BB962C8B-B14F-4D97-AF65-F5344CB8AC3E}">
        <p14:creationId xmlns:p14="http://schemas.microsoft.com/office/powerpoint/2010/main" val="29145039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Five takeaways</a:t>
            </a:r>
            <a:endParaRPr kumimoji="1" lang="ja-JP" altLang="en-US" dirty="0"/>
          </a:p>
        </p:txBody>
      </p:sp>
      <p:sp>
        <p:nvSpPr>
          <p:cNvPr id="3" name="Content Placeholder 2"/>
          <p:cNvSpPr>
            <a:spLocks noGrp="1"/>
          </p:cNvSpPr>
          <p:nvPr>
            <p:ph idx="1"/>
          </p:nvPr>
        </p:nvSpPr>
        <p:spPr/>
        <p:txBody>
          <a:bodyPr/>
          <a:lstStyle/>
          <a:p>
            <a:r>
              <a:rPr kumimoji="1" lang="en-US" altLang="ja-JP" dirty="0" smtClean="0"/>
              <a:t>Ethical terms such as permissible, impermissible, obligatory, etc.</a:t>
            </a:r>
          </a:p>
          <a:p>
            <a:r>
              <a:rPr lang="en-US" altLang="ja-JP" dirty="0" smtClean="0"/>
              <a:t>Locke’s empiricism vs Descartes’ rationalism</a:t>
            </a:r>
          </a:p>
          <a:p>
            <a:r>
              <a:rPr kumimoji="1" lang="en-US" altLang="ja-JP" dirty="0" smtClean="0"/>
              <a:t>The allegory of the cave</a:t>
            </a:r>
          </a:p>
          <a:p>
            <a:r>
              <a:rPr lang="en-US" altLang="ja-JP" dirty="0" smtClean="0"/>
              <a:t>Euthyphro dilemma</a:t>
            </a:r>
          </a:p>
          <a:p>
            <a:r>
              <a:rPr kumimoji="1" lang="en-US" altLang="ja-JP" dirty="0" smtClean="0"/>
              <a:t>Robert </a:t>
            </a:r>
            <a:r>
              <a:rPr kumimoji="1" lang="en-US" altLang="ja-JP" dirty="0" err="1" smtClean="0"/>
              <a:t>Nozick</a:t>
            </a:r>
            <a:r>
              <a:rPr kumimoji="1" lang="en-US" altLang="ja-JP" dirty="0" smtClean="0"/>
              <a:t> vs John Rawls</a:t>
            </a:r>
            <a:endParaRPr kumimoji="1" lang="ja-JP" altLang="en-US" dirty="0"/>
          </a:p>
        </p:txBody>
      </p:sp>
    </p:spTree>
    <p:extLst>
      <p:ext uri="{BB962C8B-B14F-4D97-AF65-F5344CB8AC3E}">
        <p14:creationId xmlns:p14="http://schemas.microsoft.com/office/powerpoint/2010/main" val="21454036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游ゴシック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游ゴシック"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225</TotalTime>
  <Words>1300</Words>
  <Application>Microsoft Office PowerPoint</Application>
  <PresentationFormat>Widescreen</PresentationFormat>
  <Paragraphs>93</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游ゴシック</vt:lpstr>
      <vt:lpstr>游ゴシック Light</vt:lpstr>
      <vt:lpstr>Arial</vt:lpstr>
      <vt:lpstr>Office Theme</vt:lpstr>
      <vt:lpstr>Philosophy Lesson</vt:lpstr>
      <vt:lpstr>Ethical terms</vt:lpstr>
      <vt:lpstr>John Locke (1632-1704)</vt:lpstr>
      <vt:lpstr>Locke’s epistemology</vt:lpstr>
      <vt:lpstr>Random stuff about Locke</vt:lpstr>
      <vt:lpstr>Primary and second qualities</vt:lpstr>
      <vt:lpstr>Descartes’ epistemology </vt:lpstr>
      <vt:lpstr>Allegory of the Cave</vt:lpstr>
      <vt:lpstr>PowerPoint Presentation</vt:lpstr>
      <vt:lpstr>The Allegory of the Cave</vt:lpstr>
      <vt:lpstr>The Allegory of the Cave</vt:lpstr>
      <vt:lpstr>The Allegory of the Cave</vt:lpstr>
      <vt:lpstr>The Euthyphro Dilemma</vt:lpstr>
      <vt:lpstr>The first horn of the dilemma</vt:lpstr>
      <vt:lpstr>The second horn of the dilemma</vt:lpstr>
      <vt:lpstr>What did Euthyphro say?</vt:lpstr>
      <vt:lpstr>PowerPoint Presentation</vt:lpstr>
      <vt:lpstr>Introductory Texts on Plato</vt:lpstr>
      <vt:lpstr>Robert Nozick</vt:lpstr>
      <vt:lpstr>Utility Monster</vt:lpstr>
      <vt:lpstr>Robert Nozick’s political philosophy</vt:lpstr>
      <vt:lpstr>John Rawls</vt:lpstr>
      <vt:lpstr>John Rawls was Nozick’s opposite</vt:lpstr>
      <vt:lpstr>Five takeaways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Philosophy Lesson</dc:title>
  <dc:creator>sample</dc:creator>
  <cp:lastModifiedBy>sample</cp:lastModifiedBy>
  <cp:revision>40</cp:revision>
  <dcterms:created xsi:type="dcterms:W3CDTF">2021-06-07T23:48:28Z</dcterms:created>
  <dcterms:modified xsi:type="dcterms:W3CDTF">2021-06-08T03:34:22Z</dcterms:modified>
</cp:coreProperties>
</file>