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56" r:id="rId3"/>
    <p:sldId id="266" r:id="rId4"/>
    <p:sldId id="257" r:id="rId5"/>
    <p:sldId id="258" r:id="rId6"/>
    <p:sldId id="267" r:id="rId7"/>
    <p:sldId id="268" r:id="rId8"/>
    <p:sldId id="269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72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43939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47081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PK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926673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44081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24278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32474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84438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35518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93044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32591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61224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0EB97B73-9620-4EAA-A7EF-CF33B74B8878}" type="datetimeFigureOut">
              <a:rPr lang="en-PK" smtClean="0"/>
              <a:t>04/07/2023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PK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C79A55D6-91EA-4285-A9BB-172BB39DAE52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8955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elsen.com/us/en/insights/article/2015/the-sustainability-imperative/" TargetMode="External"/><Relationship Id="rId3" Type="http://schemas.openxmlformats.org/officeDocument/2006/relationships/hyperlink" Target="https://www.statista.com/statistics/379046/worldwide-retail-e-commerce-sales/" TargetMode="External"/><Relationship Id="rId7" Type="http://schemas.openxmlformats.org/officeDocument/2006/relationships/hyperlink" Target="https://www2.deloitte.com/global/en/pages/consumer-business/articles/global-powers-of-retailing.html" TargetMode="External"/><Relationship Id="rId12" Type="http://schemas.openxmlformats.org/officeDocument/2006/relationships/hyperlink" Target="https://iccwbo.org/global-issues-trends/responsible-business-conduct/" TargetMode="External"/><Relationship Id="rId2" Type="http://schemas.openxmlformats.org/officeDocument/2006/relationships/hyperlink" Target="https://www.economist.com/topics/international-chamber-commer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rldchambersfederation.org/icc" TargetMode="External"/><Relationship Id="rId11" Type="http://schemas.openxmlformats.org/officeDocument/2006/relationships/hyperlink" Target="https://iccwbo.org/global-issues-trends/sustainability/sustainable-events/" TargetMode="External"/><Relationship Id="rId5" Type="http://schemas.openxmlformats.org/officeDocument/2006/relationships/hyperlink" Target="https://www.wto.org/english/thewto_e/coher_e/ngo_e/icc_e.htm" TargetMode="External"/><Relationship Id="rId10" Type="http://schemas.openxmlformats.org/officeDocument/2006/relationships/hyperlink" Target="https://iccwbo.org/media-wall/news-speeches/the-icc-and-sustainable-development-goals/" TargetMode="External"/><Relationship Id="rId4" Type="http://schemas.openxmlformats.org/officeDocument/2006/relationships/hyperlink" Target="https://www.statista.com/statistics/273018/number-of-internet-users-worldwide/" TargetMode="External"/><Relationship Id="rId9" Type="http://schemas.openxmlformats.org/officeDocument/2006/relationships/hyperlink" Target="https://www.mckinsey.com/business-functions/mckinsey-digital/our-insights/digital-strategy-in-a-fragmented-worl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F805F-C829-B9A2-E4F4-860797908E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LEVEL 7 ASSESSMENT SPECIFICATION</a:t>
            </a:r>
            <a:endParaRPr lang="en-PK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1614B-8564-96D9-84B9-DCE3A163C9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selected international organization is the International Chamber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Of Commerce 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(ICC)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3835AD-F01E-606C-7ECD-C22CE83083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36414"/>
            <a:ext cx="2057687" cy="8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72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EF5E8-DB34-A2D1-F59D-2D85671FA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3239"/>
          </a:xfrm>
        </p:spPr>
        <p:txBody>
          <a:bodyPr>
            <a:norm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F908-B3F3-73CF-6854-3AB15E57D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891" y="1413164"/>
            <a:ext cx="6844145" cy="5079711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When it comes to international trade and commerce, the International Chamber of Commerce (ICC) is a major player on the world stage.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we'll examine the ICC's post-pandemic business climate by analyzing its market in terms of both internal and external forces.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 will investigate potential causes of its market failure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ICC's approach to allocating resources to address pressing problems.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Also, we'll examine the ICC's green marketing and CSR tactics and use them as inspiration for a post-pandemic competitive strategy.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Finally, we will offer suggestions for improving the ICC's position in the market.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472452-49BC-0627-2D13-E04B4C96D7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330" y="2886219"/>
            <a:ext cx="4286250" cy="156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603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3E4DE-E7FA-C96F-CA9E-EEDFDB8A3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Background 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71744-A4E7-638D-F075-519E3180D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4412"/>
            <a:ext cx="7294418" cy="2289175"/>
          </a:xfrm>
        </p:spPr>
        <p:txBody>
          <a:bodyPr>
            <a:normAutofit/>
          </a:bodyPr>
          <a:lstStyle/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One of the largest business groups, the International Chamber of Commerce (ICC) represents 45 million enterprises and businesses in 200 countries and territories. (ICC)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ICC has been around since 1919, and over that time it has done a lot to encourage business between countries. (ICC)</a:t>
            </a:r>
          </a:p>
          <a:p>
            <a:pPr algn="just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ICC has a global reach, with over 100 member countries, 6.5 million members, and 2,000 experts. (ICC)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86E5DE-E28D-0045-50E4-4735233160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2030" y="1825625"/>
            <a:ext cx="3081770" cy="3827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588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8D8F2-B0DD-AF79-E070-4EFA3A8FB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73966"/>
          </a:xfrm>
        </p:spPr>
        <p:txBody>
          <a:bodyPr>
            <a:normAutofit fontScale="90000"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Market Analysis of the ICC - Internal Factors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4E880-D4F0-0308-3549-694BDEB1C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3783"/>
            <a:ext cx="10661073" cy="872836"/>
          </a:xfrm>
        </p:spPr>
        <p:txBody>
          <a:bodyPr>
            <a:normAutofit/>
          </a:bodyPr>
          <a:lstStyle/>
          <a:p>
            <a:r>
              <a:rPr lang="en-US" sz="18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factors play a crucial role in the ICC's market analysis. Let's explore the strengths and weaknesses of the organization.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2964319-8C62-16F9-1361-12B6A6162127}"/>
              </a:ext>
            </a:extLst>
          </p:cNvPr>
          <p:cNvSpPr/>
          <p:nvPr/>
        </p:nvSpPr>
        <p:spPr>
          <a:xfrm>
            <a:off x="1842656" y="2036619"/>
            <a:ext cx="3519054" cy="451658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STRENGTHS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ICC's global reach and influence are supported by its global network of national committees and members. (ICC)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group has earned a stellar reputation as a leading authority on issues of global commerce. (ICC)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Collaboration and information sharing are encouraged by the ICC's varied membership. (ICC)</a:t>
            </a:r>
            <a:endParaRPr lang="en-PK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054A77F-2553-D4F1-E991-1969FA4EB0A3}"/>
              </a:ext>
            </a:extLst>
          </p:cNvPr>
          <p:cNvSpPr/>
          <p:nvPr/>
        </p:nvSpPr>
        <p:spPr>
          <a:xfrm>
            <a:off x="6366165" y="2036619"/>
            <a:ext cx="3318163" cy="45165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International Criminal Court (ICC) may experience delays in making decisions due to bureaucratic red tape. (Economist)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ICC's capacity to effectively interact with its members may be hampered by the organization's struggle to adapt to digital platforms and technological improvements. (McKinsey)</a:t>
            </a:r>
          </a:p>
        </p:txBody>
      </p:sp>
    </p:spTree>
    <p:extLst>
      <p:ext uri="{BB962C8B-B14F-4D97-AF65-F5344CB8AC3E}">
        <p14:creationId xmlns:p14="http://schemas.microsoft.com/office/powerpoint/2010/main" val="1795540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1D480-E431-12FD-531C-49F9F0CF3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7467"/>
          </a:xfrm>
        </p:spPr>
        <p:txBody>
          <a:bodyPr>
            <a:normAutofit fontScale="90000"/>
          </a:bodyPr>
          <a:lstStyle/>
          <a:p>
            <a:r>
              <a:rPr lang="en-US" sz="3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Analysis of the ICC - External Factors</a:t>
            </a:r>
            <a:endParaRPr lang="en-PK" sz="3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397CF-6E9F-6A35-899A-17FA53951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3055"/>
            <a:ext cx="10515600" cy="84512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External factors also significantly impact the ICC's market analysis. Let's examine these factors.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C138C65-4E57-59FF-A76E-4CF9193CC51A}"/>
              </a:ext>
            </a:extLst>
          </p:cNvPr>
          <p:cNvSpPr/>
          <p:nvPr/>
        </p:nvSpPr>
        <p:spPr>
          <a:xfrm>
            <a:off x="838200" y="2313710"/>
            <a:ext cx="3138054" cy="400396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Digitalization and Technology: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has been a dramatic shift towards using digital mediums for conducting business and communicating with one another.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importance of online communities, online trade, and online conventions cannot be overstated.</a:t>
            </a:r>
          </a:p>
          <a:p>
            <a:pPr algn="just"/>
            <a:endParaRPr lang="en-US" sz="15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5CDD43-23F1-7411-5EDB-E7E3FEC944AB}"/>
              </a:ext>
            </a:extLst>
          </p:cNvPr>
          <p:cNvSpPr txBox="1"/>
          <p:nvPr/>
        </p:nvSpPr>
        <p:spPr>
          <a:xfrm>
            <a:off x="4239490" y="3302492"/>
            <a:ext cx="68718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E-commerce is expected to reach $4.9 trillion in 2021, making up 18.1% of global retail sales, thanks to the recent boom in digitalization. (Statista)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 60% of the world's population are now online, making up 4.9 billion internet users. (Statista)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939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8E720F-C5EA-0633-18EE-6AEDBCE2245D}"/>
              </a:ext>
            </a:extLst>
          </p:cNvPr>
          <p:cNvSpPr/>
          <p:nvPr/>
        </p:nvSpPr>
        <p:spPr>
          <a:xfrm>
            <a:off x="1259032" y="1995054"/>
            <a:ext cx="2608117" cy="425334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and Brand Awareness: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Competition is heating up as more and more chambers of commerce and business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spring up throughout the world.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 order to stand out from rival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the ICC must find ways to set itself apart.</a:t>
            </a:r>
            <a:endParaRPr lang="en-PK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4FA82-2D67-7027-3BCF-4B4A5305D256}"/>
              </a:ext>
            </a:extLst>
          </p:cNvPr>
          <p:cNvSpPr txBox="1"/>
          <p:nvPr/>
        </p:nvSpPr>
        <p:spPr>
          <a:xfrm>
            <a:off x="4336473" y="2521527"/>
            <a:ext cx="31449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a result of globalization, there is now more corporate and organizational competition on a global scale. (International Trade Administration)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ICC faces competition from the World Trade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(WTO) and the World Chambers Federation (WCF), among others. "(WTO) (WCF)"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23A4D9-A266-1496-FF68-8FE81E6928ED}"/>
              </a:ext>
            </a:extLst>
          </p:cNvPr>
          <p:cNvSpPr txBox="1"/>
          <p:nvPr/>
        </p:nvSpPr>
        <p:spPr>
          <a:xfrm>
            <a:off x="789709" y="471055"/>
            <a:ext cx="9933709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Market Analysis of the ICC - External Factors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DB6A03-CA61-7ECC-8840-04C6D6124C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8546" y="2366343"/>
            <a:ext cx="4003964" cy="317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976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24084B3-0FF0-C841-1753-8DC3A45FD70C}"/>
              </a:ext>
            </a:extLst>
          </p:cNvPr>
          <p:cNvSpPr/>
          <p:nvPr/>
        </p:nvSpPr>
        <p:spPr>
          <a:xfrm>
            <a:off x="1421822" y="1910201"/>
            <a:ext cx="2845378" cy="436418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Changing Consumer Behavior and Expectations: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Consumers are increasingly inclined toward sustainable and ethical consumption.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is a growing demand for transparency and responsible business practices.</a:t>
            </a:r>
            <a:endParaRPr lang="en-PK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38557E-5A0B-682D-F4A5-48E9272AD294}"/>
              </a:ext>
            </a:extLst>
          </p:cNvPr>
          <p:cNvSpPr txBox="1"/>
          <p:nvPr/>
        </p:nvSpPr>
        <p:spPr>
          <a:xfrm>
            <a:off x="4668982" y="1854783"/>
            <a:ext cx="4267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Sustainability and ethical business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 highly valued by Millennials and Generation Z customers. (Deloitte)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is an increasing demand for sustainable products, as 71% of consumers are willing to pay more for them. (Nielsen)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468DC6-C566-67ED-0AEB-A79DF0188370}"/>
              </a:ext>
            </a:extLst>
          </p:cNvPr>
          <p:cNvSpPr txBox="1"/>
          <p:nvPr/>
        </p:nvSpPr>
        <p:spPr>
          <a:xfrm>
            <a:off x="1787236" y="192843"/>
            <a:ext cx="77724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Market Analysis of the ICC - External Factors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0F840C-C47A-CAC3-0263-F83FF6FC1B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6530" y="4163107"/>
            <a:ext cx="3789652" cy="2411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090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F2425-BCF5-4455-6222-5DF25B30D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3837" y="1825624"/>
            <a:ext cx="2860964" cy="435133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rm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Green Marketing and Sustainability: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relevance of environmental sustainability and CSR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adopted by businesses has grown substantially.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ICC has a chance to establish itself as a frontrunner in the movement to promote ethical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in the business world.</a:t>
            </a:r>
            <a:endParaRPr lang="en-PK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2E5229-7CF9-7279-D290-5A35685B648C}"/>
              </a:ext>
            </a:extLst>
          </p:cNvPr>
          <p:cNvSpPr txBox="1"/>
          <p:nvPr/>
        </p:nvSpPr>
        <p:spPr>
          <a:xfrm>
            <a:off x="4613564" y="2431633"/>
            <a:ext cx="436418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environmental concerns and customer demand for sustainable products are predicted to increase the global green marketing market size to $13.07 billion by 2028. (Study by Grand View)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stock market performance and financial results of companies with excellent sustainability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corporate social responsibility initiatives exceed those of their competitors. (The Harvard Business Review).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2FAEFF-A0D9-934D-7832-AEA38CEE4EDF}"/>
              </a:ext>
            </a:extLst>
          </p:cNvPr>
          <p:cNvSpPr txBox="1"/>
          <p:nvPr/>
        </p:nvSpPr>
        <p:spPr>
          <a:xfrm>
            <a:off x="1399309" y="374073"/>
            <a:ext cx="793865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Market Analysis of the ICC - External Factors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5AAD7F-0EFF-BAA1-5FDD-1E106BF26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8042" y="2660946"/>
            <a:ext cx="3121152" cy="2680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15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D1AEC-229B-0D3C-FD58-D397F50CD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6366"/>
          </a:xfrm>
        </p:spPr>
        <p:txBody>
          <a:bodyPr>
            <a:norm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Resource Allocation Strategies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9A9C8-96AC-379F-9279-5BB1DA651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1493"/>
            <a:ext cx="10515600" cy="120534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ICC must make strategic resource allocations if it is to meet the difficulties of the post-pandemic age. Let's take a look at the major approaches that the ICC should think about.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56F714-D3D6-586A-EEFC-CB4FD9E26FA2}"/>
              </a:ext>
            </a:extLst>
          </p:cNvPr>
          <p:cNvSpPr txBox="1"/>
          <p:nvPr/>
        </p:nvSpPr>
        <p:spPr>
          <a:xfrm>
            <a:off x="415636" y="2673927"/>
            <a:ext cx="32419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Investments in Digital Infrastructure and Technology (McKinsey):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International Criminal Court needs to improve digital communication channels, including creating and maintaining a user-friendly website.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streamlined online experience for members and stakeholders is extremely important, and should be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D01C78-D177-30D5-36EB-DD8465E4EE63}"/>
              </a:ext>
            </a:extLst>
          </p:cNvPr>
          <p:cNvSpPr txBox="1"/>
          <p:nvPr/>
        </p:nvSpPr>
        <p:spPr>
          <a:xfrm>
            <a:off x="4752109" y="2673927"/>
            <a:ext cx="285403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Training and Skill Development (McKinsey):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It's crucial to invest in staff education on the latest digital platforms, data analytics methods, and marketing trends.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company's digital prowess will increase if a culture of learning is encouraged.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1232B3-6F9E-613A-A73C-E930A5DF559F}"/>
              </a:ext>
            </a:extLst>
          </p:cNvPr>
          <p:cNvSpPr txBox="1"/>
          <p:nvPr/>
        </p:nvSpPr>
        <p:spPr>
          <a:xfrm>
            <a:off x="8250382" y="2673927"/>
            <a:ext cx="310341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Partnerships and Collaborations (McKinsey):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alliances with other international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specialists in the field, and producers of cutting-edge technology should be a priority for the ICC's budget.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ICC's global impact can be increased by drawing on the knowledge of outside experts.</a:t>
            </a:r>
            <a:endParaRPr lang="en-PK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896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8233D-52D3-1DA6-F6F1-428EF9DAE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9493"/>
          </a:xfrm>
        </p:spPr>
        <p:txBody>
          <a:bodyPr>
            <a:no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Competitive Strategy for Sustainable Competitive Advantage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BBF69-1A15-F472-2D7C-7EE0EC659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1"/>
            <a:ext cx="10515600" cy="1136072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International Cricket Council (ICC) needs a thorough competitive strategy if it is to establish a permanent competitive edge. Let's dissect this method and see what makes it tick.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732976-950C-0B64-0BDD-91A31FCCB619}"/>
              </a:ext>
            </a:extLst>
          </p:cNvPr>
          <p:cNvSpPr/>
          <p:nvPr/>
        </p:nvSpPr>
        <p:spPr>
          <a:xfrm>
            <a:off x="1565564" y="2729345"/>
            <a:ext cx="3408218" cy="376353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Embrace Digitalization and Innovation: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training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webinars, and virtual conferences are just a few examples of how the ICC could benefit from adopting digital tools and platforms.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ICC can stand out from the competition by providing cutting-edge digital solutions.</a:t>
            </a:r>
            <a:endParaRPr lang="en-PK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9ADBC8-BDBE-A11F-2F3D-C14C655999A8}"/>
              </a:ext>
            </a:extLst>
          </p:cNvPr>
          <p:cNvSpPr/>
          <p:nvPr/>
        </p:nvSpPr>
        <p:spPr>
          <a:xfrm>
            <a:off x="6664036" y="2729345"/>
            <a:ext cx="3200400" cy="376353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Focus on Sustainability and Green Marketing: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critical that the ICC and its members develop and promote sustainable business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ICC's standing will improve if it becomes an advocate for measures that protect the environment and encourage ethical corporate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177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C054-212F-8330-9F43-4298C33E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61893"/>
          </a:xfrm>
        </p:spPr>
        <p:txBody>
          <a:bodyPr>
            <a:no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Competitive Strategy for Sustainable Competitive Advantage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82488-0CDF-5582-23C5-CC1940C10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5564"/>
            <a:ext cx="10515600" cy="47105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More methods: 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EA0A27-EFE3-A22D-8C3E-E56DE24E0E1D}"/>
              </a:ext>
            </a:extLst>
          </p:cNvPr>
          <p:cNvSpPr/>
          <p:nvPr/>
        </p:nvSpPr>
        <p:spPr>
          <a:xfrm>
            <a:off x="1884218" y="2175164"/>
            <a:ext cx="3269673" cy="44196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Enhance Value Proposition through Thought Leadership: 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It is crucial that the ICC establishes itself as an authority on international commerce and trade through publications, panels, and other means of thought leadership.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ICC will be more attractive to members and other interested parties if it is able to connect them with useful resources and knowledgeable individuals.</a:t>
            </a:r>
            <a:endParaRPr lang="en-PK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8050AF-F3C1-DDAC-C08A-2B0B8BF9A82B}"/>
              </a:ext>
            </a:extLst>
          </p:cNvPr>
          <p:cNvSpPr/>
          <p:nvPr/>
        </p:nvSpPr>
        <p:spPr>
          <a:xfrm>
            <a:off x="6747164" y="2175164"/>
            <a:ext cx="3269672" cy="44196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Foster International Collaborations: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International Chamber of Commerce (ICC) can increase its influence around the world by fortifying its ties with like-minded groups.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Members and stakeholders alike can benefit from increased chances for international networking and information sharing.</a:t>
            </a:r>
            <a:endParaRPr lang="en-PK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658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1031-3342-B60C-4861-9370818A5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3239"/>
          </a:xfrm>
        </p:spPr>
        <p:txBody>
          <a:bodyPr>
            <a:norm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Green Marketing and CSR Strategies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A8FEC-4C41-C308-1CE5-36FE3D6DF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1"/>
            <a:ext cx="10515600" cy="1163781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ICC needs efficient green marketing and CSR strategies to endure the difficulties of its current business climate. Let's look into the methods currently being employed by the company.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88E481-A014-9164-99D2-2262FC223B72}"/>
              </a:ext>
            </a:extLst>
          </p:cNvPr>
          <p:cNvSpPr/>
          <p:nvPr/>
        </p:nvSpPr>
        <p:spPr>
          <a:xfrm>
            <a:off x="408709" y="2479963"/>
            <a:ext cx="2507672" cy="3809997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Event Management:</a:t>
            </a:r>
          </a:p>
          <a:p>
            <a:pPr algn="ctr"/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International Conference Centre (ICC) is committed to sustainability and employs waste reduction and carbon offsetting strategies in its event planning.</a:t>
            </a:r>
            <a:endParaRPr lang="en-PK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797A73D-8F89-77DC-B90E-CFA555002BC3}"/>
              </a:ext>
            </a:extLst>
          </p:cNvPr>
          <p:cNvSpPr/>
          <p:nvPr/>
        </p:nvSpPr>
        <p:spPr>
          <a:xfrm>
            <a:off x="3281795" y="2493818"/>
            <a:ext cx="2507672" cy="3837708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Advocacy for Responsible Business Conduct:</a:t>
            </a:r>
          </a:p>
          <a:p>
            <a:pPr algn="ctr"/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International Chamber of Commerce (ICC) is an </a:t>
            </a:r>
            <a:r>
              <a:rPr lang="en-US" sz="15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campaigns for free and fair trade and anti-corruption policies around the world.</a:t>
            </a:r>
            <a:endParaRPr lang="en-PK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99C304E-FCDA-E039-F5B9-DB91D0C99C94}"/>
              </a:ext>
            </a:extLst>
          </p:cNvPr>
          <p:cNvSpPr/>
          <p:nvPr/>
        </p:nvSpPr>
        <p:spPr>
          <a:xfrm>
            <a:off x="6154881" y="2493818"/>
            <a:ext cx="2507671" cy="3837708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Certification Programs:</a:t>
            </a:r>
          </a:p>
          <a:p>
            <a:pPr algn="ctr"/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ICC creates certification </a:t>
            </a:r>
            <a:r>
              <a:rPr lang="en-US" sz="15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acknowledge companies for their sustainable </a:t>
            </a:r>
            <a:r>
              <a:rPr lang="en-US" sz="15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sz="1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boosts credibility and sets them apart from competitors.</a:t>
            </a:r>
            <a:endParaRPr lang="en-PK" sz="1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7C25546-0EF9-A688-2474-D6896E786D66}"/>
              </a:ext>
            </a:extLst>
          </p:cNvPr>
          <p:cNvSpPr/>
          <p:nvPr/>
        </p:nvSpPr>
        <p:spPr>
          <a:xfrm>
            <a:off x="9028836" y="2382982"/>
            <a:ext cx="2507671" cy="3906978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 with Sustainability-Focused Organizations:</a:t>
            </a:r>
          </a:p>
          <a:p>
            <a:pPr algn="ctr"/>
            <a:r>
              <a:rPr 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show its dedication to corporate social responsibility, the ICC collaborates with non-governmental </a:t>
            </a:r>
            <a:r>
              <a:rPr lang="en-US" sz="13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(NGOs), environmental groups, and sustainable development initiatives.</a:t>
            </a:r>
            <a:endParaRPr lang="en-PK"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228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6FBB8-0025-C89A-FF70-F6883F270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6366"/>
          </a:xfrm>
        </p:spPr>
        <p:txBody>
          <a:bodyPr>
            <a:noAutofit/>
          </a:bodyPr>
          <a:lstStyle/>
          <a:p>
            <a:r>
              <a:rPr lang="en-US" sz="3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Gaining a Competitive Advantage</a:t>
            </a:r>
            <a:endParaRPr lang="en-PK" sz="3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DA426-6D4D-997A-8502-7F00C1001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5455"/>
            <a:ext cx="10515600" cy="997527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Let's provide some steps the ICC can do to improve its position in the market based on our research and discussions.</a:t>
            </a:r>
            <a:endParaRPr lang="en-PK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9D8CBE-A36D-BAAD-5BF2-0905135D8011}"/>
              </a:ext>
            </a:extLst>
          </p:cNvPr>
          <p:cNvSpPr txBox="1"/>
          <p:nvPr/>
        </p:nvSpPr>
        <p:spPr>
          <a:xfrm>
            <a:off x="838199" y="2628359"/>
            <a:ext cx="26877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Develop a Comprehensive Digital Strategy: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Improving the ICC's online visibility and participation is essential.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Member satisfaction can be raised by spending money on data analytics, user-friendly platforms, and other forms of digital marketing.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D73276-8830-3A9A-6FD3-AC9BB03C3E52}"/>
              </a:ext>
            </a:extLst>
          </p:cNvPr>
          <p:cNvSpPr txBox="1"/>
          <p:nvPr/>
        </p:nvSpPr>
        <p:spPr>
          <a:xfrm>
            <a:off x="4326081" y="2743200"/>
            <a:ext cx="24938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Enhance Data Analytics Capabilities: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ICC can better serve its members by learning about their needs and the market as a whole through data analytics.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76AB72-6352-936E-DCB9-5AA4E2C204E6}"/>
              </a:ext>
            </a:extLst>
          </p:cNvPr>
          <p:cNvSpPr txBox="1"/>
          <p:nvPr/>
        </p:nvSpPr>
        <p:spPr>
          <a:xfrm>
            <a:off x="7620000" y="2743200"/>
            <a:ext cx="278476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Foster Innovation and Agility: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International Cricket Council (ICC) can stay ahead of the curve if it fosters a culture of creativity and flexibility among its employees.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If it adopts new technologies and trends, it will become more relevant.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67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7D07B-260E-71B5-89E2-BE5AE515B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6364"/>
            <a:ext cx="10515600" cy="484909"/>
          </a:xfrm>
        </p:spPr>
        <p:txBody>
          <a:bodyPr>
            <a:no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More recommendations: 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08EDB-13FA-5DF3-0F42-414E5D305D99}"/>
              </a:ext>
            </a:extLst>
          </p:cNvPr>
          <p:cNvSpPr txBox="1"/>
          <p:nvPr/>
        </p:nvSpPr>
        <p:spPr>
          <a:xfrm>
            <a:off x="1662545" y="1981200"/>
            <a:ext cx="336665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Strengthen Collaboration with Member Organizations: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Community and cooperation can be encouraged by cultivating close ties with local chambers of business and other groups that have similar goals.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ICC's value proposition will be strengthened via frequent contact, useful resources, and chances for networking.</a:t>
            </a:r>
            <a:endParaRPr lang="en-PK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29D2A2-095A-07F8-D9A9-26E3E3E4B617}"/>
              </a:ext>
            </a:extLst>
          </p:cNvPr>
          <p:cNvSpPr txBox="1"/>
          <p:nvPr/>
        </p:nvSpPr>
        <p:spPr>
          <a:xfrm>
            <a:off x="6525490" y="2147455"/>
            <a:ext cx="307570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Establish Platforms for Continuous Learning and Knowledge Sharing: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The ICC can establish its credibility through hosting webinars, publishing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r>
              <a:rPr lang="en-US" dirty="0"/>
              <a:t> publications, and convening expert panels.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Members and stakeholders are more likely to be invested in the </a:t>
            </a:r>
            <a:r>
              <a:rPr lang="en-US" dirty="0" err="1"/>
              <a:t>organisation</a:t>
            </a:r>
            <a:r>
              <a:rPr lang="en-US" dirty="0"/>
              <a:t> if they feel like they are part of a community.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7738696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DF0B3-D222-C76F-A517-65807D925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02DF6-6AED-F3C6-4DD9-C2E2EDFAE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ICC can obtain a lasting competitive edge by careful market research, careful resource allocation, careful strategy development, and the implementation of green marketing and CSR activities.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ICC can take the lead in international trade by adopting digitalization,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emphasising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sustainability, encouraging innovation, and bolstering partnerships.</a:t>
            </a:r>
          </a:p>
          <a:p>
            <a:pPr marL="0" indent="0" algn="just">
              <a:buNone/>
            </a:pPr>
            <a:endParaRPr lang="en-PK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946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8D6CB-0862-9482-8161-507156DF2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3130"/>
          </a:xfrm>
        </p:spPr>
        <p:txBody>
          <a:bodyPr>
            <a:noAutofit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PK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D63B6-97F5-3E5A-B0DA-839F534E5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218" y="1077480"/>
            <a:ext cx="10515600" cy="5780520"/>
          </a:xfrm>
        </p:spPr>
        <p:txBody>
          <a:bodyPr>
            <a:noAutofit/>
          </a:bodyPr>
          <a:lstStyle/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International Chamber of Commerce (ICC). (n.d.). About the ICC. Retrieved from https://iccwbo.org/about-us/ICC. (n.d.). Strengths of the ICC. Retrieved from https://iccwbo.org/about-us/strengths-of-the-icc/Economist. (n.d.). International Chamber of Commerce (ICC).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https://www.economist.com/topics/international-chamber-commerce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McKinsey. (n.d.). Digital strategy in a fragmented world: Building digital capabilities for the International Chamber of Commerce. Retrieved from https://www.mckinsey.com/business-functions/mckinsey-digital/our-insights/digital-strategy-in-a-fragmented-worldStatista. (n.d.). Retail e-commerce sales worldwide from 2014 to 2021 (in billion U.S. dollars).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https://www.statista.com/statistics/379046/worldwide-retail-e-commerce-sales/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Statista. (n.d.). Number of internet users worldwide from 2005 to 2021 (in billions).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https://www.statista.com/statistics/273018/number-of-internet-users-worldwide/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Trade Organization (WTO). (n.d.). International Chamber of Commerce (ICC).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https://www.wto.org/english/thewto_e/coher_e/ngo_e/icc_e.htm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Chambers Federation (WCF). (n.d.). International Chamber of Commerce (ICC).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https://www.worldchambersfederation.org/icc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Deloitte. (n.d.). Millennials and Gen Z: The changing face of retail.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https://www2.deloitte.com/global/en/pages/consumer-business/articles/global-powers-of-retailing.html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Nielsen. (n.d.). The sustainability imperative.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https://www.nielsen.com/us/en/insights/article/2015/the-sustainability-imperative/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Review. (n.d.). The comprehensive business case for sustainability. Retrieved from https://hbr.org/2016/10/the-comprehensive-business-case-for-sustainabilityMcKinsey. (n.d.). Digital strategy in a fragmented world: Building digital capabilities for the International Chamber of Commerce.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https://www.mckinsey.com/business-functions/mckinsey-digital/our-insights/digital-strategy-in-a-fragmented-world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Forbes. (n.d.). How to win through strategic partnerships. Retrieved from https://www.forbes.com/sites/forbesbusinessdevelopmentcouncil/2018/04/16/how-to-win-through-strategic-partnerships/?sh=6a9195a74e4aICC. (n.d.). The ICC and sustainable development goals.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https://iccwbo.org/media-wall/news-speeches/the-icc-and-sustainable-development-goals/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McKinsey. (n.d.). Digital strategy in a fragmented world: Building digital capabilities for the International Chamber of Commerce.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https://www.mckinsey.com/business-functions/mckinsey-digital/our-insights/digital-strategy-in-a-fragmented-world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ICC. (n.d.). ICC sustainable events.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https://iccwbo.org/global-issues-trends/sustainability/sustainable-events/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ICC. (n.d.). Promoting responsible business conduct.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https://iccwbo.org/global-issues-trends/responsible-business-conduct/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PK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0312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C3F04-81E0-9E94-ADB5-BA1909AE2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923309"/>
            <a:ext cx="9144000" cy="98367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Thank you! </a:t>
            </a:r>
            <a:endParaRPr lang="en-PK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1030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148</TotalTime>
  <Words>2186</Words>
  <Application>Microsoft Office PowerPoint</Application>
  <PresentationFormat>Widescreen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Rockwell</vt:lpstr>
      <vt:lpstr>Rockwell Condensed</vt:lpstr>
      <vt:lpstr>Wingdings</vt:lpstr>
      <vt:lpstr>Wood Type</vt:lpstr>
      <vt:lpstr>LEVEL 7 ASSESSMENT SPECIFICATION</vt:lpstr>
      <vt:lpstr>Introduction </vt:lpstr>
      <vt:lpstr>Background </vt:lpstr>
      <vt:lpstr>Market Analysis of the ICC - Internal Factors</vt:lpstr>
      <vt:lpstr>Market Analysis of the ICC - External Factors</vt:lpstr>
      <vt:lpstr>PowerPoint Presentation</vt:lpstr>
      <vt:lpstr>PowerPoint Presentation</vt:lpstr>
      <vt:lpstr>PowerPoint Presentation</vt:lpstr>
      <vt:lpstr>Resource Allocation Strategies</vt:lpstr>
      <vt:lpstr>Competitive Strategy for Sustainable Competitive Advantage</vt:lpstr>
      <vt:lpstr>Competitive Strategy for Sustainable Competitive Advantage</vt:lpstr>
      <vt:lpstr>Green Marketing and CSR Strategies</vt:lpstr>
      <vt:lpstr>Recommendations for Gaining a Competitive Advantage</vt:lpstr>
      <vt:lpstr>PowerPoint Presentation</vt:lpstr>
      <vt:lpstr>Conclusion </vt:lpstr>
      <vt:lpstr>References 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F20BLNG002</dc:creator>
  <cp:lastModifiedBy>FA21-BSM-004 (FAQIHA SHAFQAT)</cp:lastModifiedBy>
  <cp:revision>11</cp:revision>
  <dcterms:created xsi:type="dcterms:W3CDTF">2023-07-04T10:35:48Z</dcterms:created>
  <dcterms:modified xsi:type="dcterms:W3CDTF">2023-07-04T17:59:57Z</dcterms:modified>
</cp:coreProperties>
</file>