
<file path=[Content_Types].xml><?xml version="1.0" encoding="utf-8"?>
<Types xmlns="http://schemas.openxmlformats.org/package/2006/content-types">
  <Default ContentType="image/jpeg" Extension="jpe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officedocument.presentationml.presProps+xml" PartName="/ppt/presProps.xml"/>
  <Override ContentType="application/vnd.openxmlformats-officedocument.presentationml.presentation.main+xml" PartName="/ppt/presentation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tableStyles+xml" PartName="/ppt/tableStyles.xml"/>
  <Override ContentType="application/vnd.openxmlformats-officedocument.presentationml.viewProps+xml" PartName="/ppt/viewProps.xml"/>
  <Override ContentType="application/vnd.openxmlformats-officedocument.theme+xml" PartName="/ppt/theme/theme1.xml"/>
  <Override ContentType="application/vnd.openxmlformats-package.core-properties+xml" PartName="/docProps/core.xml"/>
</Types>
</file>

<file path=_rels/.rels><?xml version="1.0" encoding="UTF-8" standalone="yes"?><Relationships xmlns="http://schemas.openxmlformats.org/package/2006/relationships"><Relationship Id="rId4" Target="ppt/presentation.xml" Type="http://schemas.openxmlformats.org/officeDocument/2006/relationships/officeDocument"/><Relationship Id="rId3" Target="docProps/core.xml" Type="http://schemas.openxmlformats.org/package/2006/relationships/metadata/core-properties"/><Relationship Id="rId2" Target="docProps/app.xml" Type="http://schemas.openxmlformats.org/officeDocument/2006/relationships/extended-properties"/><Relationship Id="rId1" Target="docProps/thumbnail.jpeg" Type="http://schemas.openxmlformats.org/package/2006/relationships/metadata/thumbnai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5"/>
  </p:sldMasterIdLst>
  <p:sldIdLst>
    <p:sldId id="256" r:id="rId6"/>
    <p:sldId id="257" r:id="rId7"/>
    <p:sldId id="258" r:id="rId8"/>
  </p:sldIdLst>
  <p:sldSz cx="12192000" cy="27432000"/>
  <p:notesSz cx="6858000" cy="9144000"/>
  <p:defaultTextStyle>
    <a:defPPr>
      <a:defRPr lang="en-US"/>
    </a:defPPr>
    <a:lvl1pPr algn="l" defTabSz="4572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4572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4572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4572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4572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4572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4572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4572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4572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C77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d="100" n="25"/>
          <a:sy d="100" n="25"/>
        </p:scale>
        <p:origin x="2146" y="14"/>
      </p:cViewPr>
      <p:guideLst/>
    </p:cSldViewPr>
  </p:slideViewPr>
  <p:notesTextViewPr>
    <p:cViewPr>
      <p:scale>
        <a:sx d="1" n="1"/>
        <a:sy d="1" n="1"/>
      </p:scale>
      <p:origin x="0" y="0"/>
    </p:cViewPr>
  </p:notesTextViewPr>
  <p:gridSpacing cx="76200" cy="76200"/>
</p:viewPr>
</file>

<file path=ppt/_rels/presentation.xml.rels><?xml version="1.0" encoding="UTF-8" standalone="yes"?><Relationships xmlns="http://schemas.openxmlformats.org/package/2006/relationships"><Relationship Id="rId8" Target="slides/slide3.xml" Type="http://schemas.openxmlformats.org/officeDocument/2006/relationships/slide"/><Relationship Id="rId7" Target="slides/slide2.xml" Type="http://schemas.openxmlformats.org/officeDocument/2006/relationships/slide"/><Relationship Id="rId6" Target="slides/slide1.xml" Type="http://schemas.openxmlformats.org/officeDocument/2006/relationships/slide"/><Relationship Id="rId5" Target="slideMasters/slideMaster1.xml" Type="http://schemas.openxmlformats.org/officeDocument/2006/relationships/slideMaster"/><Relationship Id="rId4" Target="tableStyles.xml" Type="http://schemas.openxmlformats.org/officeDocument/2006/relationships/tableStyles"/><Relationship Id="rId3" Target="presProps.xml" Type="http://schemas.openxmlformats.org/officeDocument/2006/relationships/presProps"/><Relationship Id="rId2" Target="viewProps.xml" Type="http://schemas.openxmlformats.org/officeDocument/2006/relationships/viewProps"/><Relationship Id="rId1" Target="theme/theme1.xml" Type="http://schemas.openxmlformats.org/officeDocument/2006/relationships/theme"/></Relationships>
</file>

<file path=ppt/slideLayouts/_rels/slideLayout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4489452"/>
            <a:ext cx="10363200" cy="9550400"/>
          </a:xfrm>
        </p:spPr>
        <p:txBody>
          <a:bodyPr anchor="b" numCol="1"/>
          <a:lstStyle>
            <a:lvl1pPr algn="ctr">
              <a:defRPr sz="80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Subtitle 2"/>
          <p:cNvSpPr>
            <a:spLocks noGrp="1"/>
          </p:cNvSpPr>
          <p:nvPr>
            <p:ph idx="1" type="subTitle"/>
          </p:nvPr>
        </p:nvSpPr>
        <p:spPr>
          <a:xfrm>
            <a:off x="1524000" y="14408152"/>
            <a:ext cx="9144000" cy="6623048"/>
          </a:xfrm>
        </p:spPr>
        <p:txBody>
          <a:bodyPr numCol="1"/>
          <a:lstStyle>
            <a:lvl1pPr algn="ctr" indent="0" marL="0">
              <a:buNone/>
              <a:defRPr sz="3200"/>
            </a:lvl1pPr>
            <a:lvl2pPr algn="ctr" indent="0" marL="609585">
              <a:buNone/>
              <a:defRPr sz="2667"/>
            </a:lvl2pPr>
            <a:lvl3pPr algn="ctr" indent="0" marL="1219170">
              <a:buNone/>
              <a:defRPr sz="2400"/>
            </a:lvl3pPr>
            <a:lvl4pPr algn="ctr" indent="0" marL="1828754">
              <a:buNone/>
              <a:defRPr sz="2133"/>
            </a:lvl4pPr>
            <a:lvl5pPr algn="ctr" indent="0" marL="2438339">
              <a:buNone/>
              <a:defRPr sz="2133"/>
            </a:lvl5pPr>
            <a:lvl6pPr algn="ctr" indent="0" marL="3047924">
              <a:buNone/>
              <a:defRPr sz="2133"/>
            </a:lvl6pPr>
            <a:lvl7pPr algn="ctr" indent="0" marL="3657509">
              <a:buNone/>
              <a:defRPr sz="2133"/>
            </a:lvl7pPr>
            <a:lvl8pPr algn="ctr" indent="0" marL="4267093">
              <a:buNone/>
              <a:defRPr sz="2133"/>
            </a:lvl8pPr>
            <a:lvl9pPr algn="ctr" indent="0" marL="4876678">
              <a:buNone/>
              <a:defRPr sz="2133"/>
            </a:lvl9pPr>
          </a:lstStyle>
          <a:p>
            <a:r>
              <a:rPr lang="en-US"/>
              <a:t>Click to edit Master subtitle style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FD208FA1-065A-466A-B673-B860E28FBE6F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F576FE46-675B-4991-A67D-A60AA9783A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072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FD208FA1-065A-466A-B673-B860E28FBE6F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F576FE46-675B-4991-A67D-A60AA9783A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7758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6838958"/>
            <a:ext cx="10515600" cy="11410948"/>
          </a:xfrm>
        </p:spPr>
        <p:txBody>
          <a:bodyPr anchor="b" numCol="1"/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831851" y="18357858"/>
            <a:ext cx="10515600" cy="6000748"/>
          </a:xfrm>
        </p:spPr>
        <p:txBody>
          <a:bodyPr numCol="1"/>
          <a:lstStyle>
            <a:lvl1pPr indent="0" marL="0">
              <a:buNone/>
              <a:defRPr sz="3200">
                <a:solidFill>
                  <a:schemeClr val="tx1">
                    <a:tint val="82000"/>
                  </a:schemeClr>
                </a:solidFill>
              </a:defRPr>
            </a:lvl1pPr>
            <a:lvl2pPr indent="0" marL="609585">
              <a:buNone/>
              <a:defRPr sz="2667">
                <a:solidFill>
                  <a:schemeClr val="tx1">
                    <a:tint val="82000"/>
                  </a:schemeClr>
                </a:solidFill>
              </a:defRPr>
            </a:lvl2pPr>
            <a:lvl3pPr indent="0" marL="121917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3pPr>
            <a:lvl4pPr indent="0" marL="1828754">
              <a:buNone/>
              <a:defRPr sz="2133">
                <a:solidFill>
                  <a:schemeClr val="tx1">
                    <a:tint val="82000"/>
                  </a:schemeClr>
                </a:solidFill>
              </a:defRPr>
            </a:lvl4pPr>
            <a:lvl5pPr indent="0" marL="2438339">
              <a:buNone/>
              <a:defRPr sz="2133">
                <a:solidFill>
                  <a:schemeClr val="tx1">
                    <a:tint val="82000"/>
                  </a:schemeClr>
                </a:solidFill>
              </a:defRPr>
            </a:lvl5pPr>
            <a:lvl6pPr indent="0" marL="3047924">
              <a:buNone/>
              <a:defRPr sz="2133">
                <a:solidFill>
                  <a:schemeClr val="tx1">
                    <a:tint val="82000"/>
                  </a:schemeClr>
                </a:solidFill>
              </a:defRPr>
            </a:lvl6pPr>
            <a:lvl7pPr indent="0" marL="3657509">
              <a:buNone/>
              <a:defRPr sz="2133">
                <a:solidFill>
                  <a:schemeClr val="tx1">
                    <a:tint val="82000"/>
                  </a:schemeClr>
                </a:solidFill>
              </a:defRPr>
            </a:lvl7pPr>
            <a:lvl8pPr indent="0" marL="4267093">
              <a:buNone/>
              <a:defRPr sz="2133">
                <a:solidFill>
                  <a:schemeClr val="tx1">
                    <a:tint val="82000"/>
                  </a:schemeClr>
                </a:solidFill>
              </a:defRPr>
            </a:lvl8pPr>
            <a:lvl9pPr indent="0" marL="4876678">
              <a:buNone/>
              <a:defRPr sz="2133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FD208FA1-065A-466A-B673-B860E28FBE6F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F576FE46-675B-4991-A67D-A60AA9783A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87087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 sz="half"/>
          </p:nvPr>
        </p:nvSpPr>
        <p:spPr>
          <a:xfrm>
            <a:off x="838200" y="7302500"/>
            <a:ext cx="5181600" cy="17405352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Content Placeholder 3"/>
          <p:cNvSpPr>
            <a:spLocks noGrp="1"/>
          </p:cNvSpPr>
          <p:nvPr>
            <p:ph idx="2" sz="half"/>
          </p:nvPr>
        </p:nvSpPr>
        <p:spPr>
          <a:xfrm>
            <a:off x="6172200" y="7302500"/>
            <a:ext cx="5181600" cy="17405352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FD208FA1-065A-466A-B673-B860E28FBE6F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F576FE46-675B-4991-A67D-A60AA9783A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1349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1460506"/>
            <a:ext cx="10515600" cy="5302252"/>
          </a:xfrm>
        </p:spPr>
        <p:txBody>
          <a:bodyPr numCol="1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839789" y="6724652"/>
            <a:ext cx="5157787" cy="3295648"/>
          </a:xfrm>
        </p:spPr>
        <p:txBody>
          <a:bodyPr anchor="b" numCol="1"/>
          <a:lstStyle>
            <a:lvl1pPr indent="0" marL="0">
              <a:buNone/>
              <a:defRPr b="1" sz="3200"/>
            </a:lvl1pPr>
            <a:lvl2pPr indent="0" marL="609585">
              <a:buNone/>
              <a:defRPr b="1" sz="2667"/>
            </a:lvl2pPr>
            <a:lvl3pPr indent="0" marL="1219170">
              <a:buNone/>
              <a:defRPr b="1" sz="2400"/>
            </a:lvl3pPr>
            <a:lvl4pPr indent="0" marL="1828754">
              <a:buNone/>
              <a:defRPr b="1" sz="2133"/>
            </a:lvl4pPr>
            <a:lvl5pPr indent="0" marL="2438339">
              <a:buNone/>
              <a:defRPr b="1" sz="2133"/>
            </a:lvl5pPr>
            <a:lvl6pPr indent="0" marL="3047924">
              <a:buNone/>
              <a:defRPr b="1" sz="2133"/>
            </a:lvl6pPr>
            <a:lvl7pPr indent="0" marL="3657509">
              <a:buNone/>
              <a:defRPr b="1" sz="2133"/>
            </a:lvl7pPr>
            <a:lvl8pPr indent="0" marL="4267093">
              <a:buNone/>
              <a:defRPr b="1" sz="2133"/>
            </a:lvl8pPr>
            <a:lvl9pPr indent="0" marL="4876678">
              <a:buNone/>
              <a:defRPr b="1" sz="21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2" sz="half"/>
          </p:nvPr>
        </p:nvSpPr>
        <p:spPr>
          <a:xfrm>
            <a:off x="839789" y="10020300"/>
            <a:ext cx="5157787" cy="14738352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5" name="Text Placeholder 4"/>
          <p:cNvSpPr>
            <a:spLocks noGrp="1"/>
          </p:cNvSpPr>
          <p:nvPr>
            <p:ph idx="3" sz="quarter" type="body"/>
          </p:nvPr>
        </p:nvSpPr>
        <p:spPr>
          <a:xfrm>
            <a:off x="6172201" y="6724652"/>
            <a:ext cx="5183188" cy="3295648"/>
          </a:xfrm>
        </p:spPr>
        <p:txBody>
          <a:bodyPr anchor="b" numCol="1"/>
          <a:lstStyle>
            <a:lvl1pPr indent="0" marL="0">
              <a:buNone/>
              <a:defRPr b="1" sz="3200"/>
            </a:lvl1pPr>
            <a:lvl2pPr indent="0" marL="609585">
              <a:buNone/>
              <a:defRPr b="1" sz="2667"/>
            </a:lvl2pPr>
            <a:lvl3pPr indent="0" marL="1219170">
              <a:buNone/>
              <a:defRPr b="1" sz="2400"/>
            </a:lvl3pPr>
            <a:lvl4pPr indent="0" marL="1828754">
              <a:buNone/>
              <a:defRPr b="1" sz="2133"/>
            </a:lvl4pPr>
            <a:lvl5pPr indent="0" marL="2438339">
              <a:buNone/>
              <a:defRPr b="1" sz="2133"/>
            </a:lvl5pPr>
            <a:lvl6pPr indent="0" marL="3047924">
              <a:buNone/>
              <a:defRPr b="1" sz="2133"/>
            </a:lvl6pPr>
            <a:lvl7pPr indent="0" marL="3657509">
              <a:buNone/>
              <a:defRPr b="1" sz="2133"/>
            </a:lvl7pPr>
            <a:lvl8pPr indent="0" marL="4267093">
              <a:buNone/>
              <a:defRPr b="1" sz="2133"/>
            </a:lvl8pPr>
            <a:lvl9pPr indent="0" marL="4876678">
              <a:buNone/>
              <a:defRPr b="1" sz="21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4" sz="quarter"/>
          </p:nvPr>
        </p:nvSpPr>
        <p:spPr>
          <a:xfrm>
            <a:off x="6172201" y="10020300"/>
            <a:ext cx="5183188" cy="14738352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7" name="Date Placeholder 6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FD208FA1-065A-466A-B673-B860E28FBE6F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F576FE46-675B-4991-A67D-A60AA9783A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851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Date Placeholder 2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FD208FA1-065A-466A-B673-B860E28FBE6F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F576FE46-675B-4991-A67D-A60AA9783A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2020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FD208FA1-065A-466A-B673-B860E28FBE6F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F576FE46-675B-4991-A67D-A60AA9783A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21649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1828800"/>
            <a:ext cx="3932237" cy="6400800"/>
          </a:xfrm>
        </p:spPr>
        <p:txBody>
          <a:bodyPr anchor="b" numCol="1"/>
          <a:lstStyle>
            <a:lvl1pPr>
              <a:defRPr sz="4267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3949706"/>
            <a:ext cx="6172200" cy="19494500"/>
          </a:xfrm>
        </p:spPr>
        <p:txBody>
          <a:bodyPr numCol="1"/>
          <a:lstStyle>
            <a:lvl1pPr>
              <a:defRPr sz="4267"/>
            </a:lvl1pPr>
            <a:lvl2pPr>
              <a:defRPr sz="3733"/>
            </a:lvl2pPr>
            <a:lvl3pPr>
              <a:defRPr sz="3200"/>
            </a:lvl3pPr>
            <a:lvl4pPr>
              <a:defRPr sz="2667"/>
            </a:lvl4pPr>
            <a:lvl5pPr>
              <a:defRPr sz="2667"/>
            </a:lvl5pPr>
            <a:lvl6pPr>
              <a:defRPr sz="2667"/>
            </a:lvl6pPr>
            <a:lvl7pPr>
              <a:defRPr sz="2667"/>
            </a:lvl7pPr>
            <a:lvl8pPr>
              <a:defRPr sz="2667"/>
            </a:lvl8pPr>
            <a:lvl9pPr>
              <a:defRPr sz="26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839788" y="8229600"/>
            <a:ext cx="3932237" cy="15246352"/>
          </a:xfrm>
        </p:spPr>
        <p:txBody>
          <a:bodyPr numCol="1"/>
          <a:lstStyle>
            <a:lvl1pPr indent="0" marL="0">
              <a:buNone/>
              <a:defRPr sz="2133"/>
            </a:lvl1pPr>
            <a:lvl2pPr indent="0" marL="609585">
              <a:buNone/>
              <a:defRPr sz="1867"/>
            </a:lvl2pPr>
            <a:lvl3pPr indent="0" marL="1219170">
              <a:buNone/>
              <a:defRPr sz="1600"/>
            </a:lvl3pPr>
            <a:lvl4pPr indent="0" marL="1828754">
              <a:buNone/>
              <a:defRPr sz="1333"/>
            </a:lvl4pPr>
            <a:lvl5pPr indent="0" marL="2438339">
              <a:buNone/>
              <a:defRPr sz="1333"/>
            </a:lvl5pPr>
            <a:lvl6pPr indent="0" marL="3047924">
              <a:buNone/>
              <a:defRPr sz="1333"/>
            </a:lvl6pPr>
            <a:lvl7pPr indent="0" marL="3657509">
              <a:buNone/>
              <a:defRPr sz="1333"/>
            </a:lvl7pPr>
            <a:lvl8pPr indent="0" marL="4267093">
              <a:buNone/>
              <a:defRPr sz="1333"/>
            </a:lvl8pPr>
            <a:lvl9pPr indent="0" marL="4876678">
              <a:buNone/>
              <a:defRPr sz="13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FD208FA1-065A-466A-B673-B860E28FBE6F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F576FE46-675B-4991-A67D-A60AA9783A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30230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1828800"/>
            <a:ext cx="3932237" cy="6400800"/>
          </a:xfrm>
        </p:spPr>
        <p:txBody>
          <a:bodyPr anchor="b" numCol="1"/>
          <a:lstStyle>
            <a:lvl1pPr>
              <a:defRPr sz="4267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Picture Placeholder 2"/>
          <p:cNvSpPr>
            <a:spLocks noChangeAspect="1" noGrp="1"/>
          </p:cNvSpPr>
          <p:nvPr>
            <p:ph idx="1" type="pic"/>
          </p:nvPr>
        </p:nvSpPr>
        <p:spPr>
          <a:xfrm>
            <a:off x="5183188" y="3949706"/>
            <a:ext cx="6172200" cy="19494500"/>
          </a:xfrm>
        </p:spPr>
        <p:txBody>
          <a:bodyPr anchor="t" numCol="1"/>
          <a:lstStyle>
            <a:lvl1pPr indent="0" marL="0">
              <a:buNone/>
              <a:defRPr sz="4267"/>
            </a:lvl1pPr>
            <a:lvl2pPr indent="0" marL="609585">
              <a:buNone/>
              <a:defRPr sz="3733"/>
            </a:lvl2pPr>
            <a:lvl3pPr indent="0" marL="1219170">
              <a:buNone/>
              <a:defRPr sz="3200"/>
            </a:lvl3pPr>
            <a:lvl4pPr indent="0" marL="1828754">
              <a:buNone/>
              <a:defRPr sz="2667"/>
            </a:lvl4pPr>
            <a:lvl5pPr indent="0" marL="2438339">
              <a:buNone/>
              <a:defRPr sz="2667"/>
            </a:lvl5pPr>
            <a:lvl6pPr indent="0" marL="3047924">
              <a:buNone/>
              <a:defRPr sz="2667"/>
            </a:lvl6pPr>
            <a:lvl7pPr indent="0" marL="3657509">
              <a:buNone/>
              <a:defRPr sz="2667"/>
            </a:lvl7pPr>
            <a:lvl8pPr indent="0" marL="4267093">
              <a:buNone/>
              <a:defRPr sz="2667"/>
            </a:lvl8pPr>
            <a:lvl9pPr indent="0" marL="4876678">
              <a:buNone/>
              <a:defRPr sz="2667"/>
            </a:lvl9pPr>
          </a:lstStyle>
          <a:p>
            <a:r>
              <a:rPr lang="en-US"/>
              <a:t>Click icon to add picture</a:t>
            </a:r>
            <a:endParaRPr dirty="0" lang="en-US"/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839788" y="8229600"/>
            <a:ext cx="3932237" cy="15246352"/>
          </a:xfrm>
        </p:spPr>
        <p:txBody>
          <a:bodyPr numCol="1"/>
          <a:lstStyle>
            <a:lvl1pPr indent="0" marL="0">
              <a:buNone/>
              <a:defRPr sz="2133"/>
            </a:lvl1pPr>
            <a:lvl2pPr indent="0" marL="609585">
              <a:buNone/>
              <a:defRPr sz="1867"/>
            </a:lvl2pPr>
            <a:lvl3pPr indent="0" marL="1219170">
              <a:buNone/>
              <a:defRPr sz="1600"/>
            </a:lvl3pPr>
            <a:lvl4pPr indent="0" marL="1828754">
              <a:buNone/>
              <a:defRPr sz="1333"/>
            </a:lvl4pPr>
            <a:lvl5pPr indent="0" marL="2438339">
              <a:buNone/>
              <a:defRPr sz="1333"/>
            </a:lvl5pPr>
            <a:lvl6pPr indent="0" marL="3047924">
              <a:buNone/>
              <a:defRPr sz="1333"/>
            </a:lvl6pPr>
            <a:lvl7pPr indent="0" marL="3657509">
              <a:buNone/>
              <a:defRPr sz="1333"/>
            </a:lvl7pPr>
            <a:lvl8pPr indent="0" marL="4267093">
              <a:buNone/>
              <a:defRPr sz="1333"/>
            </a:lvl8pPr>
            <a:lvl9pPr indent="0" marL="4876678">
              <a:buNone/>
              <a:defRPr sz="13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FD208FA1-065A-466A-B673-B860E28FBE6F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F576FE46-675B-4991-A67D-A60AA9783A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3571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idx="1" orient="vert" type="body"/>
          </p:nvPr>
        </p:nvSpPr>
        <p:spPr/>
        <p:txBody>
          <a:bodyPr numCol="1"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FD208FA1-065A-466A-B673-B860E28FBE6F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F576FE46-675B-4991-A67D-A60AA9783A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22439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itleAndTx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orient="vert" type="title"/>
          </p:nvPr>
        </p:nvSpPr>
        <p:spPr>
          <a:xfrm>
            <a:off x="8724901" y="1460500"/>
            <a:ext cx="2628900" cy="23247352"/>
          </a:xfrm>
        </p:spPr>
        <p:txBody>
          <a:bodyPr numCol="1" vert="eaVert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idx="1" orient="vert" type="body"/>
          </p:nvPr>
        </p:nvSpPr>
        <p:spPr>
          <a:xfrm>
            <a:off x="838201" y="1460500"/>
            <a:ext cx="7734300" cy="23247352"/>
          </a:xfrm>
        </p:spPr>
        <p:txBody>
          <a:bodyPr numCol="1"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FD208FA1-065A-466A-B673-B860E28FBE6F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F576FE46-675B-4991-A67D-A60AA9783A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80984"/>
      </p:ext>
    </p:extLst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2" Target="../slideLayouts/slideLayout11.xml" Type="http://schemas.openxmlformats.org/officeDocument/2006/relationships/slideLayout"/><Relationship Id="rId11" Target="../slideLayouts/slideLayout10.xml" Type="http://schemas.openxmlformats.org/officeDocument/2006/relationships/slideLayout"/><Relationship Id="rId9" Target="../slideLayouts/slideLayout8.xml" Type="http://schemas.openxmlformats.org/officeDocument/2006/relationships/slideLayout"/><Relationship Id="rId10" Target="../slideLayouts/slideLayout9.xml" Type="http://schemas.openxmlformats.org/officeDocument/2006/relationships/slideLayout"/><Relationship Id="rId8" Target="../slideLayouts/slideLayout7.xml" Type="http://schemas.openxmlformats.org/officeDocument/2006/relationships/slideLayout"/><Relationship Id="rId7" Target="../slideLayouts/slideLayout6.xml" Type="http://schemas.openxmlformats.org/officeDocument/2006/relationships/slideLayout"/><Relationship Id="rId6" Target="../slideLayouts/slideLayout5.xml" Type="http://schemas.openxmlformats.org/officeDocument/2006/relationships/slideLayout"/><Relationship Id="rId5" Target="../slideLayouts/slideLayout4.xml" Type="http://schemas.openxmlformats.org/officeDocument/2006/relationships/slideLayout"/><Relationship Id="rId4" Target="../slideLayouts/slideLayout3.xml" Type="http://schemas.openxmlformats.org/officeDocument/2006/relationships/slideLayout"/><Relationship Id="rId3" Target="../slideLayouts/slideLayout2.xml" Type="http://schemas.openxmlformats.org/officeDocument/2006/relationships/slideLayout"/><Relationship Id="rId2" Target="../slideLayouts/slideLayout1.xml" Type="http://schemas.openxmlformats.org/officeDocument/2006/relationships/slideLayout"/><Relationship Id="rId1" Target="../theme/theme1.xml" Type="http://schemas.openxmlformats.org/officeDocument/2006/relationships/theme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1460506"/>
            <a:ext cx="10515600" cy="5302252"/>
          </a:xfrm>
          <a:prstGeom prst="rect">
            <a:avLst/>
          </a:prstGeom>
        </p:spPr>
        <p:txBody>
          <a:bodyPr anchor="ctr" bIns="45720" lIns="91440" numCol="1" rIns="91440" rtlCol="0" tIns="45720" vert="horz">
            <a:normAutofit/>
          </a:bodyPr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838200" y="7302500"/>
            <a:ext cx="10515600" cy="17405352"/>
          </a:xfrm>
          <a:prstGeom prst="rect">
            <a:avLst/>
          </a:prstGeom>
        </p:spPr>
        <p:txBody>
          <a:bodyPr bIns="45720" lIns="91440" numCol="1" rIns="91440" rtlCol="0" tIns="45720" vert="horz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2" sz="half" type="dt"/>
          </p:nvPr>
        </p:nvSpPr>
        <p:spPr>
          <a:xfrm>
            <a:off x="838200" y="25425406"/>
            <a:ext cx="2743200" cy="1460500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l">
              <a:defRPr sz="16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208FA1-065A-466A-B673-B860E28FBE6F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idx="3" sz="quarter" type="ftr"/>
          </p:nvPr>
        </p:nvSpPr>
        <p:spPr>
          <a:xfrm>
            <a:off x="4038600" y="25425406"/>
            <a:ext cx="4114800" cy="1460500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ctr">
              <a:defRPr sz="16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4" sz="quarter" type="sldNum"/>
          </p:nvPr>
        </p:nvSpPr>
        <p:spPr>
          <a:xfrm>
            <a:off x="8610600" y="25425406"/>
            <a:ext cx="2743200" cy="1460500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r">
              <a:defRPr sz="16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576FE46-675B-4991-A67D-A60AA9783A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946644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</p:sldLayoutIdLst>
  <p:txStyles>
    <p:titleStyle>
      <a:lvl1pPr algn="l" defTabSz="1219170" eaLnBrk="1" hangingPunct="1" latinLnBrk="0" rtl="0">
        <a:lnSpc>
          <a:spcPct val="90000"/>
        </a:lnSpc>
        <a:spcBef>
          <a:spcPct val="0"/>
        </a:spcBef>
        <a:buNone/>
        <a:defRPr kern="1200" sz="5867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1219170" eaLnBrk="1" hangingPunct="1" indent="-304792" latinLnBrk="0" marL="304792" rtl="0">
        <a:lnSpc>
          <a:spcPct val="90000"/>
        </a:lnSpc>
        <a:spcBef>
          <a:spcPts val="1333"/>
        </a:spcBef>
        <a:buFont charset="0" panose="020B0604020202020204" pitchFamily="34" typeface="Arial"/>
        <a:buChar char="•"/>
        <a:defRPr kern="1200" sz="3733">
          <a:solidFill>
            <a:schemeClr val="tx1"/>
          </a:solidFill>
          <a:latin typeface="+mn-lt"/>
          <a:ea typeface="+mn-ea"/>
          <a:cs typeface="+mn-cs"/>
        </a:defRPr>
      </a:lvl1pPr>
      <a:lvl2pPr algn="l" defTabSz="1219170" eaLnBrk="1" hangingPunct="1" indent="-304792" latinLnBrk="0" marL="914377" rtl="0">
        <a:lnSpc>
          <a:spcPct val="90000"/>
        </a:lnSpc>
        <a:spcBef>
          <a:spcPts val="667"/>
        </a:spcBef>
        <a:buFont charset="0" panose="020B0604020202020204" pitchFamily="34" typeface="Arial"/>
        <a:buChar char="•"/>
        <a:defRPr kern="1200" sz="3200">
          <a:solidFill>
            <a:schemeClr val="tx1"/>
          </a:solidFill>
          <a:latin typeface="+mn-lt"/>
          <a:ea typeface="+mn-ea"/>
          <a:cs typeface="+mn-cs"/>
        </a:defRPr>
      </a:lvl2pPr>
      <a:lvl3pPr algn="l" defTabSz="1219170" eaLnBrk="1" hangingPunct="1" indent="-304792" latinLnBrk="0" marL="1523962" rtl="0">
        <a:lnSpc>
          <a:spcPct val="90000"/>
        </a:lnSpc>
        <a:spcBef>
          <a:spcPts val="667"/>
        </a:spcBef>
        <a:buFont charset="0" panose="020B0604020202020204" pitchFamily="34" typeface="Arial"/>
        <a:buChar char="•"/>
        <a:defRPr kern="1200" sz="2667">
          <a:solidFill>
            <a:schemeClr val="tx1"/>
          </a:solidFill>
          <a:latin typeface="+mn-lt"/>
          <a:ea typeface="+mn-ea"/>
          <a:cs typeface="+mn-cs"/>
        </a:defRPr>
      </a:lvl3pPr>
      <a:lvl4pPr algn="l" defTabSz="1219170" eaLnBrk="1" hangingPunct="1" indent="-304792" latinLnBrk="0" marL="2133547" rtl="0">
        <a:lnSpc>
          <a:spcPct val="90000"/>
        </a:lnSpc>
        <a:spcBef>
          <a:spcPts val="667"/>
        </a:spcBef>
        <a:buFont charset="0" panose="020B0604020202020204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4pPr>
      <a:lvl5pPr algn="l" defTabSz="1219170" eaLnBrk="1" hangingPunct="1" indent="-304792" latinLnBrk="0" marL="2743131" rtl="0">
        <a:lnSpc>
          <a:spcPct val="90000"/>
        </a:lnSpc>
        <a:spcBef>
          <a:spcPts val="667"/>
        </a:spcBef>
        <a:buFont charset="0" panose="020B0604020202020204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5pPr>
      <a:lvl6pPr algn="l" defTabSz="1219170" eaLnBrk="1" hangingPunct="1" indent="-304792" latinLnBrk="0" marL="3352716" rtl="0">
        <a:lnSpc>
          <a:spcPct val="90000"/>
        </a:lnSpc>
        <a:spcBef>
          <a:spcPts val="667"/>
        </a:spcBef>
        <a:buFont charset="0" panose="020B0604020202020204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6pPr>
      <a:lvl7pPr algn="l" defTabSz="1219170" eaLnBrk="1" hangingPunct="1" indent="-304792" latinLnBrk="0" marL="3962301" rtl="0">
        <a:lnSpc>
          <a:spcPct val="90000"/>
        </a:lnSpc>
        <a:spcBef>
          <a:spcPts val="667"/>
        </a:spcBef>
        <a:buFont charset="0" panose="020B0604020202020204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7pPr>
      <a:lvl8pPr algn="l" defTabSz="1219170" eaLnBrk="1" hangingPunct="1" indent="-304792" latinLnBrk="0" marL="4571886" rtl="0">
        <a:lnSpc>
          <a:spcPct val="90000"/>
        </a:lnSpc>
        <a:spcBef>
          <a:spcPts val="667"/>
        </a:spcBef>
        <a:buFont charset="0" panose="020B0604020202020204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8pPr>
      <a:lvl9pPr algn="l" defTabSz="1219170" eaLnBrk="1" hangingPunct="1" indent="-304792" latinLnBrk="0" marL="5181470" rtl="0">
        <a:lnSpc>
          <a:spcPct val="90000"/>
        </a:lnSpc>
        <a:spcBef>
          <a:spcPts val="667"/>
        </a:spcBef>
        <a:buFont charset="0" panose="020B0604020202020204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1219170" eaLnBrk="1" hangingPunct="1" latinLnBrk="0" marL="0" rtl="0">
        <a:defRPr kern="1200" sz="2400">
          <a:solidFill>
            <a:schemeClr val="tx1"/>
          </a:solidFill>
          <a:latin typeface="+mn-lt"/>
          <a:ea typeface="+mn-ea"/>
          <a:cs typeface="+mn-cs"/>
        </a:defRPr>
      </a:lvl1pPr>
      <a:lvl2pPr algn="l" defTabSz="1219170" eaLnBrk="1" hangingPunct="1" latinLnBrk="0" marL="609585" rtl="0">
        <a:defRPr kern="1200" sz="2400">
          <a:solidFill>
            <a:schemeClr val="tx1"/>
          </a:solidFill>
          <a:latin typeface="+mn-lt"/>
          <a:ea typeface="+mn-ea"/>
          <a:cs typeface="+mn-cs"/>
        </a:defRPr>
      </a:lvl2pPr>
      <a:lvl3pPr algn="l" defTabSz="1219170" eaLnBrk="1" hangingPunct="1" latinLnBrk="0" marL="1219170" rtl="0">
        <a:defRPr kern="1200" sz="2400">
          <a:solidFill>
            <a:schemeClr val="tx1"/>
          </a:solidFill>
          <a:latin typeface="+mn-lt"/>
          <a:ea typeface="+mn-ea"/>
          <a:cs typeface="+mn-cs"/>
        </a:defRPr>
      </a:lvl3pPr>
      <a:lvl4pPr algn="l" defTabSz="1219170" eaLnBrk="1" hangingPunct="1" latinLnBrk="0" marL="1828754" rtl="0">
        <a:defRPr kern="1200" sz="2400">
          <a:solidFill>
            <a:schemeClr val="tx1"/>
          </a:solidFill>
          <a:latin typeface="+mn-lt"/>
          <a:ea typeface="+mn-ea"/>
          <a:cs typeface="+mn-cs"/>
        </a:defRPr>
      </a:lvl4pPr>
      <a:lvl5pPr algn="l" defTabSz="1219170" eaLnBrk="1" hangingPunct="1" latinLnBrk="0" marL="2438339" rtl="0">
        <a:defRPr kern="1200" sz="2400">
          <a:solidFill>
            <a:schemeClr val="tx1"/>
          </a:solidFill>
          <a:latin typeface="+mn-lt"/>
          <a:ea typeface="+mn-ea"/>
          <a:cs typeface="+mn-cs"/>
        </a:defRPr>
      </a:lvl5pPr>
      <a:lvl6pPr algn="l" defTabSz="1219170" eaLnBrk="1" hangingPunct="1" latinLnBrk="0" marL="3047924" rtl="0">
        <a:defRPr kern="1200" sz="2400">
          <a:solidFill>
            <a:schemeClr val="tx1"/>
          </a:solidFill>
          <a:latin typeface="+mn-lt"/>
          <a:ea typeface="+mn-ea"/>
          <a:cs typeface="+mn-cs"/>
        </a:defRPr>
      </a:lvl6pPr>
      <a:lvl7pPr algn="l" defTabSz="1219170" eaLnBrk="1" hangingPunct="1" latinLnBrk="0" marL="3657509" rtl="0">
        <a:defRPr kern="1200" sz="2400">
          <a:solidFill>
            <a:schemeClr val="tx1"/>
          </a:solidFill>
          <a:latin typeface="+mn-lt"/>
          <a:ea typeface="+mn-ea"/>
          <a:cs typeface="+mn-cs"/>
        </a:defRPr>
      </a:lvl7pPr>
      <a:lvl8pPr algn="l" defTabSz="1219170" eaLnBrk="1" hangingPunct="1" latinLnBrk="0" marL="4267093" rtl="0">
        <a:defRPr kern="1200" sz="2400">
          <a:solidFill>
            <a:schemeClr val="tx1"/>
          </a:solidFill>
          <a:latin typeface="+mn-lt"/>
          <a:ea typeface="+mn-ea"/>
          <a:cs typeface="+mn-cs"/>
        </a:defRPr>
      </a:lvl8pPr>
      <a:lvl9pPr algn="l" defTabSz="1219170" eaLnBrk="1" hangingPunct="1" latinLnBrk="0" marL="4876678" rtl="0">
        <a:defRPr kern="1200" sz="24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_rels/slide2.xml.rels><?xml version="1.0" encoding="UTF-8" standalone="yes"?><Relationships xmlns="http://schemas.openxmlformats.org/package/2006/relationships"><Relationship Id="rId1" Target="../slideLayouts/slideLayout6.xml" Type="http://schemas.openxmlformats.org/officeDocument/2006/relationships/slideLayout"/></Relationships>
</file>

<file path=ppt/slides/_rels/slide3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B12BBE-4CAD-BD81-8B1F-0EF538BD97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650795"/>
            <a:ext cx="10515600" cy="5813169"/>
          </a:xfrm>
        </p:spPr>
        <p:txBody>
          <a:bodyPr numCol="1">
            <a:normAutofit fontScale="40000" lnSpcReduction="20000"/>
          </a:bodyPr>
          <a:lstStyle/>
          <a:p>
            <a:pPr algn="ctr" indent="0" marL="0">
              <a:lnSpc>
                <a:spcPct val="170000"/>
              </a:lnSpc>
              <a:buNone/>
            </a:pPr>
            <a:r>
              <a:rPr b="1" dirty="0" lang="en-US" sz="4000" u="sng">
                <a:latin charset="0" panose="02040A04050005020304" pitchFamily="18" typeface="Amasis MT Pro Black"/>
              </a:rPr>
              <a:t>Neurocognitive Disorders: Historical and Contemporary Treatment and Care Provision</a:t>
            </a:r>
          </a:p>
          <a:p>
            <a:pPr algn="ctr">
              <a:lnSpc>
                <a:spcPct val="170000"/>
              </a:lnSpc>
            </a:pPr>
            <a:r>
              <a:rPr b="1" dirty="0" lang="en-US" sz="4000"/>
              <a:t>BSc (Hons) Health and Social Care – BMHP6029</a:t>
            </a:r>
            <a:br>
              <a:rPr dirty="0" lang="en-US" sz="4000"/>
            </a:br>
            <a:r>
              <a:rPr dirty="0" lang="en-US" sz="4000"/>
              <a:t>Psychological Classifications and Provisions</a:t>
            </a:r>
          </a:p>
          <a:p>
            <a:pPr algn="ctr">
              <a:lnSpc>
                <a:spcPct val="170000"/>
              </a:lnSpc>
            </a:pPr>
            <a:r>
              <a:rPr b="1" dirty="0" lang="en-US" sz="4000"/>
              <a:t>BSc (Hons) Health and Social Care</a:t>
            </a:r>
          </a:p>
          <a:p>
            <a:pPr algn="ctr">
              <a:lnSpc>
                <a:spcPct val="170000"/>
              </a:lnSpc>
            </a:pPr>
            <a:r>
              <a:rPr b="1" dirty="0" lang="en-US" sz="4000"/>
              <a:t>Assessment:</a:t>
            </a:r>
            <a:r>
              <a:rPr dirty="0" lang="en-US" sz="4000"/>
              <a:t> Component 1 – Individual Presentation (Academic Poster)</a:t>
            </a:r>
          </a:p>
          <a:p>
            <a:pPr algn="ctr">
              <a:lnSpc>
                <a:spcPct val="170000"/>
              </a:lnSpc>
            </a:pPr>
            <a:r>
              <a:rPr b="1" dirty="0" lang="en-US" sz="4000"/>
              <a:t>Student Name: Catalina - Gabriela Poghirc</a:t>
            </a:r>
            <a:br>
              <a:rPr dirty="0" lang="en-US" sz="4000"/>
            </a:br>
            <a:r>
              <a:rPr b="1" dirty="0" lang="en-US" sz="4000"/>
              <a:t>Student ID: 2321806</a:t>
            </a:r>
            <a:endParaRPr dirty="0" lang="en-US" sz="4000"/>
          </a:p>
          <a:p>
            <a:pPr algn="ctr">
              <a:lnSpc>
                <a:spcPct val="170000"/>
              </a:lnSpc>
            </a:pPr>
            <a:r>
              <a:rPr b="1" dirty="0" lang="en-US" sz="4000"/>
              <a:t>Lecturer: Neale Haddon</a:t>
            </a:r>
            <a:endParaRPr dirty="0" lang="en-US" sz="4000"/>
          </a:p>
          <a:p>
            <a:pPr algn="ctr">
              <a:lnSpc>
                <a:spcPct val="170000"/>
              </a:lnSpc>
            </a:pPr>
            <a:r>
              <a:rPr sz="4000"/>
              <a:t>Dr Eleni </a:t>
            </a:r>
            <a:r>
              <a:rPr sz="4000"/>
              <a:t>Koutsogeorgou</a:t>
            </a:r>
            <a:r>
              <a:rPr sz="4000"/>
              <a:t>-Andreou</a:t>
            </a:r>
          </a:p>
          <a:p>
            <a:pPr algn="ctr">
              <a:lnSpc>
                <a:spcPct val="170000"/>
              </a:lnSpc>
            </a:pPr>
            <a:r>
              <a:rPr b="1" dirty="0" lang="en-US" sz="4000"/>
              <a:t>Submission Date:</a:t>
            </a:r>
            <a:br>
              <a:rPr dirty="0" lang="en-US" sz="4000"/>
            </a:br>
            <a:r>
              <a:rPr dirty="0" lang="en-US" sz="4000"/>
              <a:t>9 March 2026</a:t>
            </a:r>
          </a:p>
          <a:p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10900739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10000"/>
                <a:lumOff val="90000"/>
                <a:alpha val="50000"/>
              </a:schemeClr>
            </a:gs>
            <a:gs pos="47000">
              <a:schemeClr val="tx2">
                <a:lumMod val="10000"/>
                <a:lumOff val="90000"/>
                <a:alpha val="50000"/>
              </a:schemeClr>
            </a:gs>
            <a:gs pos="100000">
              <a:schemeClr val="tx2">
                <a:lumMod val="10000"/>
                <a:lumOff val="90000"/>
                <a:alpha val="5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BA89866B-E681-1626-609F-01CF6FB9D9D6}"/>
              </a:ext>
            </a:extLst>
          </p:cNvPr>
          <p:cNvSpPr/>
          <p:nvPr/>
        </p:nvSpPr>
        <p:spPr>
          <a:xfrm>
            <a:off x="0" y="23640277"/>
            <a:ext cx="12192000" cy="3824013"/>
          </a:xfrm>
          <a:prstGeom prst="rect">
            <a:avLst/>
          </a:prstGeom>
          <a:solidFill>
            <a:srgbClr val="8C7766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4319D14-8F7A-8F8D-8FB2-1C4509546979}"/>
              </a:ext>
            </a:extLst>
          </p:cNvPr>
          <p:cNvSpPr/>
          <p:nvPr/>
        </p:nvSpPr>
        <p:spPr>
          <a:xfrm>
            <a:off x="0" y="0"/>
            <a:ext cx="12192000" cy="2677656"/>
          </a:xfrm>
          <a:prstGeom prst="rect">
            <a:avLst/>
          </a:prstGeom>
          <a:solidFill>
            <a:srgbClr val="8C7766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747B4E-F6E7-748B-1E05-7DE35FE83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59378"/>
            <a:ext cx="10515600" cy="1165463"/>
          </a:xfrm>
        </p:spPr>
        <p:txBody>
          <a:bodyPr numCol="1">
            <a:normAutofit/>
          </a:bodyPr>
          <a:lstStyle/>
          <a:p>
            <a:pPr algn="ctr"/>
            <a:r>
              <a:rPr b="1" dirty="0" lang="en-US" sz="3400">
                <a:solidFill>
                  <a:schemeClr val="bg1"/>
                </a:solidFill>
                <a:latin charset="0" panose="02040A04050005020304" pitchFamily="18" typeface="Amasis MT Pro Black"/>
              </a:rPr>
              <a:t>Neurocognitive Disorders: Historical and Contemporary Treatment and Care Provision</a:t>
            </a:r>
            <a:endParaRPr dirty="0" lang="en-US" sz="340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253E38-D3F3-6E0E-6E31-C7700B08FE77}"/>
              </a:ext>
            </a:extLst>
          </p:cNvPr>
          <p:cNvSpPr txBox="1"/>
          <p:nvPr/>
        </p:nvSpPr>
        <p:spPr>
          <a:xfrm>
            <a:off x="413824" y="3141785"/>
            <a:ext cx="5462954" cy="3970318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b="1" dirty="0" lang="en-US" sz="1400">
                <a:solidFill>
                  <a:schemeClr val="tx2">
                    <a:lumMod val="75000"/>
                    <a:lumOff val="25000"/>
                  </a:schemeClr>
                </a:solidFill>
              </a:rPr>
              <a:t>Introduction</a:t>
            </a:r>
            <a:endParaRPr dirty="0" lang="en-US" sz="140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r>
              <a:rPr dirty="0" lang="en-US" sz="1400"/>
              <a:t> </a:t>
            </a:r>
          </a:p>
          <a:p>
            <a:r>
              <a:rPr dirty="0" lang="en-US" sz="1400"/>
              <a:t>According to the World Health Organization (2019), neurocognitive disorders (NCDs) occur when people acquire problems with cognitive ability, including memory, attention, language, executive functions and social cognition.</a:t>
            </a:r>
          </a:p>
          <a:p>
            <a:r>
              <a:rPr dirty="0" lang="en-US" sz="1400"/>
              <a:t>The above conditions represent a major global threat due to population ageing and increased prevalence of dementia. Neurocognitive disorders such as those listed below are in the ICD-11:</a:t>
            </a:r>
          </a:p>
          <a:p>
            <a:r>
              <a:rPr dirty="0" lang="en-US" sz="1400"/>
              <a:t>Delirium.</a:t>
            </a:r>
          </a:p>
          <a:p>
            <a:r>
              <a:rPr dirty="0" lang="en-US" sz="1400"/>
              <a:t>-Great neurocognitive disorder.</a:t>
            </a:r>
          </a:p>
          <a:p>
            <a:r>
              <a:rPr dirty="0" lang="en-US" sz="1400"/>
              <a:t>-Dementia and other cognitive disorders.</a:t>
            </a:r>
          </a:p>
          <a:p>
            <a:r>
              <a:rPr dirty="0" lang="en-US" sz="1400"/>
              <a:t>-Brain disorders caused by Alzheimer’s and other diseases, including vascular disease (WHO, 2019).</a:t>
            </a:r>
          </a:p>
          <a:p>
            <a:r>
              <a:rPr dirty="0" lang="en-US" sz="1400"/>
              <a:t>The history of societies’ interpretations and treatments of neurocognitive disorders offers critical insights into contemporary care provision, policy and inequality.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5CF91D-E12E-2D57-9ECA-51B8C011C02C}"/>
              </a:ext>
            </a:extLst>
          </p:cNvPr>
          <p:cNvSpPr txBox="1"/>
          <p:nvPr/>
        </p:nvSpPr>
        <p:spPr>
          <a:xfrm>
            <a:off x="6315223" y="3141785"/>
            <a:ext cx="5462954" cy="4185761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b="1" dirty="0" lang="en-US" sz="1400">
                <a:solidFill>
                  <a:schemeClr val="tx2">
                    <a:lumMod val="75000"/>
                    <a:lumOff val="25000"/>
                  </a:schemeClr>
                </a:solidFill>
              </a:rPr>
              <a:t>Historical Context of Neurocognitive Disorders</a:t>
            </a:r>
          </a:p>
          <a:p>
            <a:endParaRPr dirty="0" lang="en-US" sz="1400"/>
          </a:p>
          <a:p>
            <a:r>
              <a:rPr dirty="0" lang="en-US" sz="1400"/>
              <a:t>For a long time, cognitive decline has been misinterpreted and attributed to occult or spiritual causes (Foucault, 1965). In ancient society, they often thought they were demon-possessed or mentally ill.</a:t>
            </a:r>
          </a:p>
          <a:p>
            <a:r>
              <a:rPr dirty="0" lang="en-US" sz="1400"/>
              <a:t>The practice of institutionalization became fashionable in the 19th century. Asylums began housing people with cognitive impairment, who were treated as though threat to society for guided containment (Scull, 2015).</a:t>
            </a:r>
          </a:p>
          <a:p>
            <a:r>
              <a:rPr dirty="0" lang="en-US" sz="1400"/>
              <a:t>Key historical developments consist of.</a:t>
            </a:r>
          </a:p>
          <a:p>
            <a:r>
              <a:rPr dirty="0" lang="en-US" sz="1400"/>
              <a:t>In 1906, the brain changes involved in dementia were identified by Alois Alzheimer.</a:t>
            </a:r>
          </a:p>
          <a:p>
            <a:r>
              <a:rPr dirty="0" lang="en-US" sz="1400"/>
              <a:t>The emergence of psychiatry and neurology led to a biological understanding</a:t>
            </a:r>
          </a:p>
          <a:p>
            <a:r>
              <a:rPr dirty="0" lang="en-US" sz="1400"/>
              <a:t>Nonetheless, there existed numerous stigmas and misconceptions.</a:t>
            </a:r>
          </a:p>
          <a:p>
            <a:r>
              <a:rPr dirty="0" lang="en-US" sz="1400"/>
              <a:t>Social exclusion and neglect through institutional care reflected the attitudes of society towards mental illness and disability.</a:t>
            </a:r>
          </a:p>
          <a:p>
            <a:r>
              <a:rPr dirty="0" lang="en-US" sz="1400"/>
              <a:t>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BA32D02-54CD-14A9-D0BA-3656033CBC3E}"/>
              </a:ext>
            </a:extLst>
          </p:cNvPr>
          <p:cNvSpPr/>
          <p:nvPr/>
        </p:nvSpPr>
        <p:spPr>
          <a:xfrm>
            <a:off x="413823" y="7327546"/>
            <a:ext cx="11364354" cy="45719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D75A72-C55D-417A-497A-C3FC1B6042F6}"/>
              </a:ext>
            </a:extLst>
          </p:cNvPr>
          <p:cNvSpPr txBox="1"/>
          <p:nvPr/>
        </p:nvSpPr>
        <p:spPr>
          <a:xfrm>
            <a:off x="413824" y="7588708"/>
            <a:ext cx="5462954" cy="2677656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b="1" dirty="0" lang="en-US" sz="1400">
                <a:solidFill>
                  <a:schemeClr val="tx2">
                    <a:lumMod val="75000"/>
                    <a:lumOff val="25000"/>
                  </a:schemeClr>
                </a:solidFill>
              </a:rPr>
              <a:t>ICD-11 classification of NCDs</a:t>
            </a:r>
            <a:endParaRPr dirty="0" lang="en-US" sz="140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r>
              <a:rPr dirty="0" lang="en-US" sz="1400"/>
              <a:t>According to the ICD-11 (WHO, 2019), neurocognitive disorders fall under Chapter 06.</a:t>
            </a:r>
          </a:p>
          <a:p>
            <a:r>
              <a:rPr dirty="0" lang="en-US" sz="1400"/>
              <a:t>-It Differentiates Types of.</a:t>
            </a:r>
          </a:p>
          <a:p>
            <a:r>
              <a:rPr dirty="0" lang="en-US" sz="1400"/>
              <a:t>-Slight Brain Cognitive Disorder.</a:t>
            </a:r>
          </a:p>
          <a:p>
            <a:r>
              <a:rPr dirty="0" lang="en-US" sz="1400"/>
              <a:t>-Significant mental degeneration.</a:t>
            </a:r>
          </a:p>
          <a:p>
            <a:r>
              <a:rPr dirty="0" lang="en-US" sz="1400"/>
              <a:t>-A person is somewhat independent.</a:t>
            </a:r>
          </a:p>
          <a:p>
            <a:r>
              <a:rPr dirty="0" lang="en-US" sz="1400"/>
              <a:t>-Serious Brain Disease.</a:t>
            </a:r>
          </a:p>
          <a:p>
            <a:r>
              <a:rPr dirty="0" lang="en-US" sz="1400"/>
              <a:t>-Important mental decrease.</a:t>
            </a:r>
          </a:p>
          <a:p>
            <a:r>
              <a:rPr dirty="0" lang="en-US" sz="1400"/>
              <a:t>-Disrupting autonomous operation.</a:t>
            </a:r>
          </a:p>
          <a:p>
            <a:r>
              <a:rPr dirty="0" lang="en-US" sz="1400"/>
              <a:t>This classification focuses on a diagnosis based on cognitive decline and functional impairment to facilitate the development of care.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53714A4-24C2-1B9C-6888-63BB42CCC534}"/>
              </a:ext>
            </a:extLst>
          </p:cNvPr>
          <p:cNvSpPr txBox="1"/>
          <p:nvPr/>
        </p:nvSpPr>
        <p:spPr>
          <a:xfrm>
            <a:off x="6315223" y="7588708"/>
            <a:ext cx="5462954" cy="2677656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b="1" dirty="0" lang="en-US" sz="1400">
                <a:solidFill>
                  <a:schemeClr val="tx2">
                    <a:lumMod val="75000"/>
                    <a:lumOff val="25000"/>
                  </a:schemeClr>
                </a:solidFill>
              </a:rPr>
              <a:t>Social and Cultural Impact</a:t>
            </a:r>
            <a:endParaRPr dirty="0" lang="en-US" sz="140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r>
              <a:rPr dirty="0" lang="en-US" sz="1400"/>
              <a:t>The experience of neurocognitive disorders is not the same universally.</a:t>
            </a:r>
          </a:p>
          <a:p>
            <a:r>
              <a:rPr dirty="0" lang="en-US" sz="1400"/>
              <a:t>Dementia and cognitive impairment have a negative stigma.</a:t>
            </a:r>
          </a:p>
          <a:p>
            <a:r>
              <a:rPr dirty="0" lang="en-US" sz="1400"/>
              <a:t>Societal Seclusion</a:t>
            </a:r>
          </a:p>
          <a:p>
            <a:r>
              <a:rPr dirty="0" lang="en-US" sz="1400"/>
              <a:t>Late Detection</a:t>
            </a:r>
          </a:p>
          <a:p>
            <a:r>
              <a:rPr dirty="0" lang="en-US" sz="1400"/>
              <a:t>Scarcity of services (Livingston et al., 2020).</a:t>
            </a:r>
          </a:p>
          <a:p>
            <a:r>
              <a:rPr dirty="0" lang="en-US" sz="1400"/>
              <a:t>Cultural beliefs influence assessment of symptoms as expected process of ageing, illness or neither; influence care-seeking behavior.</a:t>
            </a:r>
          </a:p>
          <a:p>
            <a:r>
              <a:rPr dirty="0" lang="en-US" sz="1400"/>
              <a:t>Health inequalities result in certain groups having a harder time receiving diagnosis and support, particularly ethnic minorities and lower-income populations (Prince et al., 2015).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205BCD0-6293-0E5B-A54E-3E9D51318059}"/>
              </a:ext>
            </a:extLst>
          </p:cNvPr>
          <p:cNvSpPr/>
          <p:nvPr/>
        </p:nvSpPr>
        <p:spPr>
          <a:xfrm>
            <a:off x="413823" y="10471292"/>
            <a:ext cx="11364354" cy="45719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2974B29-B466-38DB-647E-73D5774C49F2}"/>
              </a:ext>
            </a:extLst>
          </p:cNvPr>
          <p:cNvSpPr txBox="1"/>
          <p:nvPr/>
        </p:nvSpPr>
        <p:spPr>
          <a:xfrm>
            <a:off x="413824" y="10721939"/>
            <a:ext cx="5462954" cy="4616648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b="1" dirty="0" lang="en-US" sz="1400">
                <a:solidFill>
                  <a:schemeClr val="tx2">
                    <a:lumMod val="75000"/>
                    <a:lumOff val="25000"/>
                  </a:schemeClr>
                </a:solidFill>
              </a:rPr>
              <a:t>Present day treatment and care provision</a:t>
            </a:r>
            <a:endParaRPr dirty="0" lang="en-US" sz="140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r>
              <a:rPr dirty="0" lang="en-US" sz="1400"/>
              <a:t> </a:t>
            </a:r>
          </a:p>
          <a:p>
            <a:r>
              <a:rPr dirty="0" lang="en-US" sz="1400"/>
              <a:t>Recent strategies for managing neurocognitive disorders emphasize integrated care, early detection and patient-centric services.</a:t>
            </a:r>
          </a:p>
          <a:p>
            <a:r>
              <a:rPr dirty="0" lang="en-US" sz="1400"/>
              <a:t>Essential elements of modern provision comprise.</a:t>
            </a:r>
          </a:p>
          <a:p>
            <a:r>
              <a:rPr dirty="0" lang="en-US" sz="1400"/>
              <a:t>Doctor Consultation.</a:t>
            </a:r>
          </a:p>
          <a:p>
            <a:r>
              <a:rPr dirty="0" lang="en-US" sz="1400"/>
              <a:t>Cholinesterase inhibitors: Pharmacological treatments.</a:t>
            </a:r>
          </a:p>
          <a:p>
            <a:r>
              <a:rPr dirty="0" lang="en-US" sz="1400"/>
              <a:t>Handle These Behavioral and Psychological Symptoms.</a:t>
            </a:r>
          </a:p>
          <a:p>
            <a:r>
              <a:rPr dirty="0" lang="en-US" sz="1400"/>
              <a:t>Addressing the neurological causes.</a:t>
            </a:r>
          </a:p>
          <a:p>
            <a:r>
              <a:rPr dirty="0" lang="en-US" sz="1400"/>
              <a:t>Psychosocial Pretreatment.</a:t>
            </a:r>
          </a:p>
          <a:p>
            <a:r>
              <a:rPr dirty="0" lang="en-US" sz="1400"/>
              <a:t>Cognitive Enhancement Therapy</a:t>
            </a:r>
          </a:p>
          <a:p>
            <a:r>
              <a:rPr dirty="0" lang="en-US" sz="1400"/>
              <a:t>Job therapy.</a:t>
            </a:r>
          </a:p>
          <a:p>
            <a:r>
              <a:rPr dirty="0" lang="en-US" sz="1400"/>
              <a:t>Programs that support families and caregivers.</a:t>
            </a:r>
          </a:p>
          <a:p>
            <a:r>
              <a:rPr dirty="0" lang="en-US" sz="1400"/>
              <a:t>Domiciliary Care.</a:t>
            </a:r>
          </a:p>
          <a:p>
            <a:r>
              <a:rPr dirty="0" lang="en-US" sz="1400"/>
              <a:t>Increasingly, policies favor community care over institutionalization.</a:t>
            </a:r>
          </a:p>
          <a:p>
            <a:r>
              <a:rPr dirty="0" lang="en-US" sz="1400"/>
              <a:t>Services comprise.</a:t>
            </a:r>
          </a:p>
          <a:p>
            <a:r>
              <a:rPr dirty="0" lang="en-US" sz="1400"/>
              <a:t>Memory Assessment Centers.</a:t>
            </a:r>
          </a:p>
          <a:p>
            <a:r>
              <a:rPr dirty="0" lang="en-US" sz="1400"/>
              <a:t>Assistance with Homecare.</a:t>
            </a:r>
          </a:p>
          <a:p>
            <a:r>
              <a:rPr dirty="0" lang="en-US" sz="1400"/>
              <a:t>Communities that are supportive of dementia </a:t>
            </a:r>
          </a:p>
          <a:p>
            <a:r>
              <a:rPr dirty="0" lang="en-US" sz="1400"/>
              <a:t>These methods are typically designed to enhance quality of life, autonomy and social participation.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26C7A57-2814-5E2D-1328-A3CFF87C98B1}"/>
              </a:ext>
            </a:extLst>
          </p:cNvPr>
          <p:cNvSpPr txBox="1"/>
          <p:nvPr/>
        </p:nvSpPr>
        <p:spPr>
          <a:xfrm>
            <a:off x="6315222" y="10721939"/>
            <a:ext cx="5462954" cy="3539430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b="1" dirty="0" lang="en-US" sz="1400">
                <a:solidFill>
                  <a:schemeClr val="tx2">
                    <a:lumMod val="75000"/>
                    <a:lumOff val="25000"/>
                  </a:schemeClr>
                </a:solidFill>
              </a:rPr>
              <a:t>Context of Policies and Laws</a:t>
            </a:r>
            <a:endParaRPr dirty="0" lang="en-US" sz="140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r>
              <a:rPr dirty="0" lang="en-US" sz="1400"/>
              <a:t> </a:t>
            </a:r>
          </a:p>
          <a:p>
            <a:r>
              <a:rPr dirty="0" lang="en-US" sz="1400"/>
              <a:t>There are many policies that influence care today.</a:t>
            </a:r>
          </a:p>
          <a:p>
            <a:r>
              <a:rPr dirty="0" lang="en-US" sz="1400"/>
              <a:t>These are:</a:t>
            </a:r>
          </a:p>
          <a:p>
            <a:r>
              <a:rPr dirty="0" lang="en-US" sz="1400"/>
              <a:t>-WHO Action Plan on Dementia 2017–2025.</a:t>
            </a:r>
          </a:p>
          <a:p>
            <a:r>
              <a:rPr dirty="0" lang="en-US" sz="1400"/>
              <a:t>-Strategy for dementia care in many countries.</a:t>
            </a:r>
          </a:p>
          <a:p>
            <a:r>
              <a:rPr dirty="0" lang="en-US" sz="1400"/>
              <a:t>-Legislation on equality and disabilities helps vulnerable people.</a:t>
            </a:r>
          </a:p>
          <a:p>
            <a:r>
              <a:rPr dirty="0" lang="en-US" sz="1400"/>
              <a:t>-The purpose of these policies is to enhance.</a:t>
            </a:r>
          </a:p>
          <a:p>
            <a:r>
              <a:rPr dirty="0" lang="en-US" sz="1400"/>
              <a:t>-Prompt detection.</a:t>
            </a:r>
          </a:p>
          <a:p>
            <a:r>
              <a:rPr dirty="0" lang="en-US" sz="1400"/>
              <a:t>-Coordinated healthcare frameworks.</a:t>
            </a:r>
          </a:p>
          <a:p>
            <a:r>
              <a:rPr dirty="0" lang="en-US" sz="1400"/>
              <a:t>-Social Awareness</a:t>
            </a:r>
          </a:p>
          <a:p>
            <a:r>
              <a:rPr dirty="0" lang="en-US" sz="1400"/>
              <a:t>-Caregiver Assistance.</a:t>
            </a:r>
          </a:p>
          <a:p>
            <a:r>
              <a:rPr dirty="0" lang="en-US" sz="1400"/>
              <a:t>-However, there is a wide country and health system variability in implementation.</a:t>
            </a:r>
          </a:p>
          <a:p>
            <a:r>
              <a:rPr dirty="0" lang="en-US" sz="1400"/>
              <a:t>-Critical Analysis.</a:t>
            </a:r>
          </a:p>
          <a:p>
            <a:r>
              <a:rPr dirty="0" lang="en-US" sz="1400"/>
              <a:t> 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93BBF13-0529-761B-AD9A-E0E81403678D}"/>
              </a:ext>
            </a:extLst>
          </p:cNvPr>
          <p:cNvSpPr/>
          <p:nvPr/>
        </p:nvSpPr>
        <p:spPr>
          <a:xfrm>
            <a:off x="413823" y="15543515"/>
            <a:ext cx="11364354" cy="45719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C8C6F34-8F7A-E916-E725-60526D3AB8FA}"/>
              </a:ext>
            </a:extLst>
          </p:cNvPr>
          <p:cNvSpPr txBox="1"/>
          <p:nvPr/>
        </p:nvSpPr>
        <p:spPr>
          <a:xfrm>
            <a:off x="413824" y="15762862"/>
            <a:ext cx="10939976" cy="2554545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b="1" dirty="0" lang="en-US" sz="1600">
                <a:solidFill>
                  <a:schemeClr val="tx2">
                    <a:lumMod val="75000"/>
                    <a:lumOff val="25000"/>
                  </a:schemeClr>
                </a:solidFill>
              </a:rPr>
              <a:t>Despite significant advances, challenges remain:</a:t>
            </a:r>
          </a:p>
          <a:p>
            <a:endParaRPr b="1" dirty="0" lang="en-US" sz="1600"/>
          </a:p>
          <a:p>
            <a:r>
              <a:rPr b="1" dirty="0" lang="en-US" sz="1600">
                <a:solidFill>
                  <a:schemeClr val="tx2">
                    <a:lumMod val="75000"/>
                    <a:lumOff val="25000"/>
                  </a:schemeClr>
                </a:solidFill>
              </a:rPr>
              <a:t>Firstly</a:t>
            </a:r>
            <a:r>
              <a:rPr dirty="0" lang="en-US" sz="1600">
                <a:solidFill>
                  <a:schemeClr val="tx2">
                    <a:lumMod val="75000"/>
                    <a:lumOff val="25000"/>
                  </a:schemeClr>
                </a:solidFill>
              </a:rPr>
              <a:t>, </a:t>
            </a:r>
            <a:r>
              <a:rPr dirty="0" lang="en-US" sz="1600"/>
              <a:t>diagnostic inequalities persist. Many individuals remain undiagnosed, particularly in low- and middle-income countries (Prince et al., 2015).</a:t>
            </a:r>
          </a:p>
          <a:p>
            <a:r>
              <a:rPr b="1" dirty="0" lang="en-US" sz="1600">
                <a:solidFill>
                  <a:schemeClr val="tx2">
                    <a:lumMod val="75000"/>
                    <a:lumOff val="25000"/>
                  </a:schemeClr>
                </a:solidFill>
              </a:rPr>
              <a:t>Secondly,</a:t>
            </a:r>
            <a:r>
              <a:rPr dirty="0" lang="en-US" sz="160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dirty="0" lang="en-US" sz="1600"/>
              <a:t>health and social care systems often struggle to meet increasing demand due to ageing populations.</a:t>
            </a:r>
          </a:p>
          <a:p>
            <a:r>
              <a:rPr b="1" dirty="0" lang="en-US" sz="1600">
                <a:solidFill>
                  <a:schemeClr val="tx2">
                    <a:lumMod val="75000"/>
                    <a:lumOff val="25000"/>
                  </a:schemeClr>
                </a:solidFill>
              </a:rPr>
              <a:t>Thirdly,</a:t>
            </a:r>
            <a:r>
              <a:rPr dirty="0" lang="en-US" sz="160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dirty="0" lang="en-US" sz="1600"/>
              <a:t>stigma surrounding dementia continues to affect individuals’ dignity and social participation (Livingston et al., 2020).</a:t>
            </a:r>
          </a:p>
          <a:p>
            <a:r>
              <a:rPr dirty="0" lang="en-US" sz="1600"/>
              <a:t>Furthermore, although community care models are widely promoted, funding limitations can reduce service availability.</a:t>
            </a:r>
          </a:p>
          <a:p>
            <a:r>
              <a:rPr dirty="0" lang="en-US" sz="1600"/>
              <a:t>These issues highlight the need for stronger policy implementation and greater investment in dementia care services.</a:t>
            </a:r>
          </a:p>
          <a:p>
            <a:endParaRPr dirty="0" lang="en-US" sz="16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029DA7E-AA84-7CE7-EFC8-471F2AF6F0BC}"/>
              </a:ext>
            </a:extLst>
          </p:cNvPr>
          <p:cNvSpPr/>
          <p:nvPr/>
        </p:nvSpPr>
        <p:spPr>
          <a:xfrm>
            <a:off x="413823" y="18411432"/>
            <a:ext cx="11364354" cy="45719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3A43168-63C6-CA4C-A9FC-F5C374C69720}"/>
              </a:ext>
            </a:extLst>
          </p:cNvPr>
          <p:cNvSpPr txBox="1"/>
          <p:nvPr/>
        </p:nvSpPr>
        <p:spPr>
          <a:xfrm>
            <a:off x="413824" y="18796773"/>
            <a:ext cx="10939976" cy="461665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b="1" dirty="0" lang="en-US" sz="2400"/>
              <a:t>FUTURE POLICIES AND PRACTICES: RECOMMENDATIONS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0CB6672-79A9-FA66-E1D9-F05332DE5B85}"/>
              </a:ext>
            </a:extLst>
          </p:cNvPr>
          <p:cNvSpPr txBox="1"/>
          <p:nvPr/>
        </p:nvSpPr>
        <p:spPr>
          <a:xfrm>
            <a:off x="413824" y="19401956"/>
            <a:ext cx="10939976" cy="4031873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dirty="0" lang="en-US" sz="1600"/>
              <a:t>Several recommendations can be made to improve the outcome of people with neurocognitive disorders.</a:t>
            </a:r>
          </a:p>
          <a:p>
            <a:r>
              <a:rPr dirty="0" lang="en-US" sz="1600"/>
              <a:t> </a:t>
            </a:r>
          </a:p>
          <a:p>
            <a:r>
              <a:rPr b="1" dirty="0" lang="en-US" sz="1600"/>
              <a:t>1. </a:t>
            </a:r>
            <a:r>
              <a:rPr dirty="0" lang="en-US" sz="1600"/>
              <a:t>Enhance Initial Diagnostics.</a:t>
            </a:r>
          </a:p>
          <a:p>
            <a:r>
              <a:rPr dirty="0" lang="en-US" sz="1600"/>
              <a:t>Enhance accessibility to memory clinics and screening initiatives.</a:t>
            </a:r>
          </a:p>
          <a:p>
            <a:r>
              <a:rPr b="1" dirty="0" lang="en-US" sz="1600"/>
              <a:t>2. </a:t>
            </a:r>
            <a:r>
              <a:rPr dirty="0" lang="en-US" sz="1600"/>
              <a:t>Make the public aware.</a:t>
            </a:r>
          </a:p>
          <a:p>
            <a:r>
              <a:rPr dirty="0" lang="en-US" sz="1600"/>
              <a:t>Campaigns to educate can reduce stigma and encourage help-seeking at an early level.</a:t>
            </a:r>
          </a:p>
          <a:p>
            <a:r>
              <a:rPr b="1" dirty="0" lang="en-US" sz="1600"/>
              <a:t>3. </a:t>
            </a:r>
            <a:r>
              <a:rPr dirty="0" lang="en-US" sz="1600"/>
              <a:t>Enhance Integration of Care.</a:t>
            </a:r>
          </a:p>
          <a:p>
            <a:r>
              <a:rPr dirty="0" lang="en-US" sz="1600"/>
              <a:t>Increasing joint efforts amid healthcare, social care and community organizations.</a:t>
            </a:r>
          </a:p>
          <a:p>
            <a:r>
              <a:rPr b="1" dirty="0" lang="en-US" sz="1600"/>
              <a:t>4. </a:t>
            </a:r>
            <a:r>
              <a:rPr dirty="0" lang="en-US" sz="1600"/>
              <a:t>Aid the caregivers.</a:t>
            </a:r>
          </a:p>
          <a:p>
            <a:r>
              <a:rPr dirty="0" lang="en-US" sz="1600"/>
              <a:t>Caregivers are under considerable psychological and financial stress and need formal support.</a:t>
            </a:r>
          </a:p>
          <a:p>
            <a:r>
              <a:rPr b="1" dirty="0" lang="en-US" sz="1600"/>
              <a:t>5. </a:t>
            </a:r>
            <a:r>
              <a:rPr dirty="0" lang="en-US" sz="1600"/>
              <a:t>Tackle health inequities.</a:t>
            </a:r>
          </a:p>
          <a:p>
            <a:endParaRPr dirty="0" lang="en-US" sz="1600"/>
          </a:p>
          <a:p>
            <a:r>
              <a:rPr dirty="0" lang="en-US" sz="1600"/>
              <a:t>The policy should assist the most vulnerable in accessing diagnosis and care.</a:t>
            </a:r>
          </a:p>
          <a:p>
            <a:r>
              <a:rPr dirty="0" lang="en-US" sz="1600"/>
              <a:t>Implementing these strategies will lead to more effective, inclusive, and integrated systems of care for people with neurocognitive disorders.</a:t>
            </a:r>
          </a:p>
          <a:p>
            <a:endParaRPr dirty="0" lang="en-US" sz="160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07060FA-21BD-1A72-9898-6E81371567BB}"/>
              </a:ext>
            </a:extLst>
          </p:cNvPr>
          <p:cNvSpPr txBox="1"/>
          <p:nvPr/>
        </p:nvSpPr>
        <p:spPr>
          <a:xfrm>
            <a:off x="406790" y="24118398"/>
            <a:ext cx="10939976" cy="646331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b="1" dirty="0" lang="en-US" sz="3600">
                <a:solidFill>
                  <a:schemeClr val="bg1"/>
                </a:solidFill>
              </a:rPr>
              <a:t>CONCLUSION</a:t>
            </a:r>
            <a:endParaRPr dirty="0" lang="en-US" sz="3600">
              <a:solidFill>
                <a:schemeClr val="bg1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664B80F-C3C6-C851-47E4-392CFB0B83F6}"/>
              </a:ext>
            </a:extLst>
          </p:cNvPr>
          <p:cNvSpPr txBox="1"/>
          <p:nvPr/>
        </p:nvSpPr>
        <p:spPr>
          <a:xfrm>
            <a:off x="413824" y="25102962"/>
            <a:ext cx="10939976" cy="1569660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dirty="0" lang="en-US" sz="1600">
                <a:solidFill>
                  <a:schemeClr val="bg1"/>
                </a:solidFill>
              </a:rPr>
              <a:t>One global health threat is neurocognitive disorders which happen for various social, cultural and political reasons.</a:t>
            </a:r>
          </a:p>
          <a:p>
            <a:r>
              <a:rPr dirty="0" lang="en-US" sz="1600">
                <a:solidFill>
                  <a:schemeClr val="bg1"/>
                </a:solidFill>
              </a:rPr>
              <a:t>People with cognitive impairment were often institutionalized, stigmatized and excluded. Modern-day healthcare systems have become about medical understanding the community and person-centered care.</a:t>
            </a:r>
          </a:p>
          <a:p>
            <a:r>
              <a:rPr dirty="0" lang="en-US" sz="1600">
                <a:solidFill>
                  <a:schemeClr val="bg1"/>
                </a:solidFill>
              </a:rPr>
              <a:t>Yet the continuing existence of inequalities, stigma and service limitations indicate further progress is needed.</a:t>
            </a:r>
          </a:p>
          <a:p>
            <a:r>
              <a:rPr dirty="0" lang="en-US" sz="1600">
                <a:solidFill>
                  <a:schemeClr val="bg1"/>
                </a:solidFill>
              </a:rPr>
              <a:t>According to the global prevalence of neurocognitive disorders on the rise, it will be essential to develop integrated, equitable and compassionate care systems.</a:t>
            </a:r>
          </a:p>
        </p:txBody>
      </p:sp>
    </p:spTree>
    <p:extLst>
      <p:ext uri="{BB962C8B-B14F-4D97-AF65-F5344CB8AC3E}">
        <p14:creationId xmlns:p14="http://schemas.microsoft.com/office/powerpoint/2010/main" val="21652660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2B679-24FE-E4B7-3375-4B57E0816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561" y="10545251"/>
            <a:ext cx="10515600" cy="1009651"/>
          </a:xfrm>
        </p:spPr>
        <p:txBody>
          <a:bodyPr numCol="1">
            <a:normAutofit/>
          </a:bodyPr>
          <a:lstStyle/>
          <a:p>
            <a:pPr algn="ctr"/>
            <a:r>
              <a:rPr dirty="0" lang="en-US" sz="400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4F38B-FD40-B5A5-67DF-360C884640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624187"/>
            <a:ext cx="10515600" cy="4839776"/>
          </a:xfrm>
        </p:spPr>
        <p:txBody>
          <a:bodyPr numCol="1">
            <a:normAutofit fontScale="32500" lnSpcReduction="20000"/>
          </a:bodyPr>
          <a:lstStyle/>
          <a:p>
            <a:pPr algn="just">
              <a:lnSpc>
                <a:spcPct val="170000"/>
              </a:lnSpc>
            </a:pP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Alzheimer’s Disease International (2021) </a:t>
            </a:r>
            <a:r>
              <a:rPr dirty="0" i="1" lang="en-US">
                <a:latin charset="0" panose="020B0604020202020204" pitchFamily="34" typeface="Arial"/>
                <a:cs charset="0" panose="020B0604020202020204" pitchFamily="34" typeface="Arial"/>
              </a:rPr>
              <a:t>World Alzheimer Report 2021: Journey through the diagnosis of dementia</a:t>
            </a: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. London: Alzheimer’s Disease International.</a:t>
            </a:r>
          </a:p>
          <a:p>
            <a:pPr algn="just">
              <a:lnSpc>
                <a:spcPct val="170000"/>
              </a:lnSpc>
            </a:pP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Foucault, M. (1965) </a:t>
            </a:r>
            <a:r>
              <a:rPr dirty="0" i="1" lang="en-US">
                <a:latin charset="0" panose="020B0604020202020204" pitchFamily="34" typeface="Arial"/>
                <a:cs charset="0" panose="020B0604020202020204" pitchFamily="34" typeface="Arial"/>
              </a:rPr>
              <a:t>Madness and Civilization: A History of Insanity in the Age of Reason</a:t>
            </a: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. New York: Vintage Books.</a:t>
            </a:r>
          </a:p>
          <a:p>
            <a:pPr algn="just">
              <a:lnSpc>
                <a:spcPct val="170000"/>
              </a:lnSpc>
            </a:pP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Livingston, G. et al. (2020) ‘Dementia prevention, intervention, and care: 2020 report of the Lancet Commission’, </a:t>
            </a:r>
            <a:r>
              <a:rPr dirty="0" i="1" lang="en-US">
                <a:latin charset="0" panose="020B0604020202020204" pitchFamily="34" typeface="Arial"/>
                <a:cs charset="0" panose="020B0604020202020204" pitchFamily="34" typeface="Arial"/>
              </a:rPr>
              <a:t>The Lancet</a:t>
            </a: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, 396(10248), pp. 413–446.</a:t>
            </a:r>
          </a:p>
          <a:p>
            <a:pPr algn="just">
              <a:lnSpc>
                <a:spcPct val="170000"/>
              </a:lnSpc>
            </a:pP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Prince, M. et al. (2015) </a:t>
            </a:r>
            <a:r>
              <a:rPr dirty="0" i="1" lang="en-US">
                <a:latin charset="0" panose="020B0604020202020204" pitchFamily="34" typeface="Arial"/>
                <a:cs charset="0" panose="020B0604020202020204" pitchFamily="34" typeface="Arial"/>
              </a:rPr>
              <a:t>World Alzheimer Report 2015: The Global Impact of Dementia</a:t>
            </a: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. London: Alzheimer’s Disease International.</a:t>
            </a:r>
          </a:p>
          <a:p>
            <a:pPr algn="just">
              <a:lnSpc>
                <a:spcPct val="170000"/>
              </a:lnSpc>
            </a:pP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Scull, A. (2015) </a:t>
            </a:r>
            <a:r>
              <a:rPr dirty="0" i="1" lang="en-US">
                <a:latin charset="0" panose="020B0604020202020204" pitchFamily="34" typeface="Arial"/>
                <a:cs charset="0" panose="020B0604020202020204" pitchFamily="34" typeface="Arial"/>
              </a:rPr>
              <a:t>Madness in Civilization: A Cultural History of Insanity</a:t>
            </a: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. Princeton: Princeton University Press.</a:t>
            </a:r>
          </a:p>
          <a:p>
            <a:pPr algn="just">
              <a:lnSpc>
                <a:spcPct val="170000"/>
              </a:lnSpc>
            </a:pP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World Health Organization (2017) </a:t>
            </a:r>
            <a:r>
              <a:rPr dirty="0" i="1" lang="en-US">
                <a:latin charset="0" panose="020B0604020202020204" pitchFamily="34" typeface="Arial"/>
                <a:cs charset="0" panose="020B0604020202020204" pitchFamily="34" typeface="Arial"/>
              </a:rPr>
              <a:t>Global action plan on the public health response to dementia 2017–2025</a:t>
            </a: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. Geneva: WHO.</a:t>
            </a:r>
          </a:p>
          <a:p>
            <a:pPr algn="just">
              <a:lnSpc>
                <a:spcPct val="170000"/>
              </a:lnSpc>
            </a:pP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World Health Organization (2019) </a:t>
            </a:r>
            <a:r>
              <a:rPr dirty="0" i="1" lang="en-US">
                <a:latin charset="0" panose="020B0604020202020204" pitchFamily="34" typeface="Arial"/>
                <a:cs charset="0" panose="020B0604020202020204" pitchFamily="34" typeface="Arial"/>
              </a:rPr>
              <a:t>International Classification of Diseases 11th Revision (ICD-11)</a:t>
            </a: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. Geneva: WHO.</a:t>
            </a:r>
          </a:p>
          <a:p>
            <a:pPr algn="just">
              <a:lnSpc>
                <a:spcPct val="170000"/>
              </a:lnSpc>
            </a:pPr>
            <a:r>
              <a:rPr dirty="0" err="1" lang="en-US">
                <a:latin charset="0" panose="020B0604020202020204" pitchFamily="34" typeface="Arial"/>
                <a:cs charset="0" panose="020B0604020202020204" pitchFamily="34" typeface="Arial"/>
              </a:rPr>
              <a:t>Brodaty</a:t>
            </a: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, H. and Donkin, M. (2009) ‘Family caregivers of people with dementia’, </a:t>
            </a:r>
            <a:r>
              <a:rPr dirty="0" i="1" lang="en-US">
                <a:latin charset="0" panose="020B0604020202020204" pitchFamily="34" typeface="Arial"/>
                <a:cs charset="0" panose="020B0604020202020204" pitchFamily="34" typeface="Arial"/>
              </a:rPr>
              <a:t>Dialogues in Clinical Neuroscience</a:t>
            </a: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, 11(2), pp. 217–228.</a:t>
            </a:r>
          </a:p>
          <a:p>
            <a:pPr algn="just">
              <a:lnSpc>
                <a:spcPct val="170000"/>
              </a:lnSpc>
            </a:pP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Petersen, R.C. et al. (2018) ‘Practice guideline update summary: Mild cognitive impairment’, </a:t>
            </a:r>
            <a:r>
              <a:rPr dirty="0" i="1" lang="en-US">
                <a:latin charset="0" panose="020B0604020202020204" pitchFamily="34" typeface="Arial"/>
                <a:cs charset="0" panose="020B0604020202020204" pitchFamily="34" typeface="Arial"/>
              </a:rPr>
              <a:t>Neurology</a:t>
            </a: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, 90(3), pp. 126–135.</a:t>
            </a:r>
          </a:p>
          <a:p>
            <a:pPr algn="just">
              <a:lnSpc>
                <a:spcPct val="170000"/>
              </a:lnSpc>
            </a:pP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Winblad, B. et al. (2016) ‘Defeating Alzheimer’s disease and other dementias’, </a:t>
            </a:r>
            <a:r>
              <a:rPr dirty="0" i="1" lang="en-US">
                <a:latin charset="0" panose="020B0604020202020204" pitchFamily="34" typeface="Arial"/>
                <a:cs charset="0" panose="020B0604020202020204" pitchFamily="34" typeface="Arial"/>
              </a:rPr>
              <a:t>The Lancet Neurology</a:t>
            </a: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, 15(5), pp. 455–532</a:t>
            </a:r>
          </a:p>
        </p:txBody>
      </p:sp>
    </p:spTree>
    <p:extLst>
      <p:ext uri="{BB962C8B-B14F-4D97-AF65-F5344CB8AC3E}">
        <p14:creationId xmlns:p14="http://schemas.microsoft.com/office/powerpoint/2010/main" val="38326038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lastClr="000000" val="windowText"/>
      </a:dk1>
      <a:lt1>
        <a:sysClr lastClr="FFFFFF" val="window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467886"/>
      </a:hlink>
      <a:folHlink>
        <a:srgbClr val="96607D"/>
      </a:folHlink>
    </a:clrScheme>
    <a:fontScheme name="Office Theme">
      <a:majorFont>
        <a:latin panose="02110004020202020204"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panose="02110004020202020204"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  <a:ln algn="ctr" cap="flat" cmpd="sng" w="2540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 numCol="1"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id="{2E142A2C-CD16-42D6-873A-C26D2A0506FA}" name="Office Theme" vid="{97E0A228-C590-4D20-B05F-A6BF04A0544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Company/>
  <Words>1299</Words>
  <Paragraphs>118</Paragraphs>
  <Slides>3</Slides>
  <Notes>0</Notes>
  <TotalTime>71</TotalTime>
  <HiddenSlides>0</HiddenSlides>
  <MMClips>0</MMClips>
  <ScaleCrop>false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Amasis MT Pro Black</vt:lpstr>
      <vt:lpstr>Aptos</vt:lpstr>
      <vt:lpstr>Aptos Display</vt:lpstr>
      <vt:lpstr>Arial</vt:lpstr>
      <vt:lpstr>Office Theme</vt:lpstr>
      <vt:lpstr>PowerPoint Presentation</vt:lpstr>
      <vt:lpstr>Neurocognitive Disorders: Historical and Contemporary Treatment and Care Provision</vt:lpstr>
      <vt:lpstr>References</vt:lpstr>
    </vt:vector>
  </TitlesOfParts>
  <LinksUpToDate>false</LinksUpToDate>
  <SharedDoc>false</SharedDoc>
  <HyperlinksChanged>false</HyperlinksChanged>
  <Application>Microsoft Office PowerPoint</Application>
  <AppVersion>16.0000</AppVersion>
  <PresentationFormat>Custom</PresentationFormat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2026-03-05T20:48:22Z</dcterms:created>
  <dc:creator>Damaris  Oprea</dc:creator>
  <cp:lastModifiedBy>Damaris  Oprea</cp:lastModifiedBy>
  <dcterms:modified xsi:type="dcterms:W3CDTF">2026-03-05T22:00:20Z</dcterms:modified>
  <cp:revision>24</cp:revision>
  <dc:title/>
</cp:coreProperties>
</file>