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8" r:id="rId2"/>
    <p:sldId id="309" r:id="rId3"/>
    <p:sldId id="310" r:id="rId4"/>
    <p:sldId id="311" r:id="rId5"/>
    <p:sldId id="312" r:id="rId6"/>
    <p:sldId id="283" r:id="rId7"/>
    <p:sldId id="318" r:id="rId8"/>
    <p:sldId id="290" r:id="rId9"/>
    <p:sldId id="286" r:id="rId10"/>
    <p:sldId id="284" r:id="rId11"/>
    <p:sldId id="289" r:id="rId12"/>
    <p:sldId id="317" r:id="rId13"/>
    <p:sldId id="285" r:id="rId14"/>
    <p:sldId id="315" r:id="rId15"/>
    <p:sldId id="314" r:id="rId16"/>
    <p:sldId id="316" r:id="rId17"/>
    <p:sldId id="287" r:id="rId18"/>
    <p:sldId id="322" r:id="rId19"/>
    <p:sldId id="319" r:id="rId20"/>
    <p:sldId id="320" r:id="rId21"/>
    <p:sldId id="321" r:id="rId22"/>
    <p:sldId id="281" r:id="rId23"/>
    <p:sldId id="282" r:id="rId24"/>
    <p:sldId id="276" r:id="rId25"/>
    <p:sldId id="280" r:id="rId26"/>
    <p:sldId id="279" r:id="rId27"/>
    <p:sldId id="275" r:id="rId28"/>
    <p:sldId id="278" r:id="rId29"/>
    <p:sldId id="277" r:id="rId30"/>
    <p:sldId id="326" r:id="rId31"/>
    <p:sldId id="325" r:id="rId32"/>
    <p:sldId id="324" r:id="rId33"/>
    <p:sldId id="32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06" autoAdjust="0"/>
    <p:restoredTop sz="94660"/>
  </p:normalViewPr>
  <p:slideViewPr>
    <p:cSldViewPr snapToGrid="0">
      <p:cViewPr varScale="1">
        <p:scale>
          <a:sx n="57" d="100"/>
          <a:sy n="57" d="100"/>
        </p:scale>
        <p:origin x="96" y="6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DF2CE-8F92-62A8-3A92-325BAE4A4D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D42A5B-0C30-6F30-2134-14AAF70D6E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DC47AA-B79B-53B0-FB94-B4A21D0F3F65}"/>
              </a:ext>
            </a:extLst>
          </p:cNvPr>
          <p:cNvSpPr>
            <a:spLocks noGrp="1"/>
          </p:cNvSpPr>
          <p:nvPr>
            <p:ph type="dt" sz="half" idx="10"/>
          </p:nvPr>
        </p:nvSpPr>
        <p:spPr/>
        <p:txBody>
          <a:bodyPr/>
          <a:lstStyle/>
          <a:p>
            <a:fld id="{42918B80-6EC9-4C70-A068-B6D1F4BCDCB6}" type="datetimeFigureOut">
              <a:rPr lang="en-GB" smtClean="0"/>
              <a:t>18/04/2023</a:t>
            </a:fld>
            <a:endParaRPr lang="en-GB"/>
          </a:p>
        </p:txBody>
      </p:sp>
      <p:sp>
        <p:nvSpPr>
          <p:cNvPr id="5" name="Footer Placeholder 4">
            <a:extLst>
              <a:ext uri="{FF2B5EF4-FFF2-40B4-BE49-F238E27FC236}">
                <a16:creationId xmlns:a16="http://schemas.microsoft.com/office/drawing/2014/main" id="{B424A550-4B6A-8ECE-05AB-097E45B561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4E6CA9-94BE-B73A-A71D-84AA64173857}"/>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3123740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0BA3D-B7EA-A042-5E7A-0351B2D7D2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F188E9-7EF9-587A-58A7-D8E58EBD5D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44AB22-5D96-6172-FB28-2224A880D3E1}"/>
              </a:ext>
            </a:extLst>
          </p:cNvPr>
          <p:cNvSpPr>
            <a:spLocks noGrp="1"/>
          </p:cNvSpPr>
          <p:nvPr>
            <p:ph type="dt" sz="half" idx="10"/>
          </p:nvPr>
        </p:nvSpPr>
        <p:spPr/>
        <p:txBody>
          <a:bodyPr/>
          <a:lstStyle/>
          <a:p>
            <a:fld id="{42918B80-6EC9-4C70-A068-B6D1F4BCDCB6}" type="datetimeFigureOut">
              <a:rPr lang="en-GB" smtClean="0"/>
              <a:t>18/04/2023</a:t>
            </a:fld>
            <a:endParaRPr lang="en-GB"/>
          </a:p>
        </p:txBody>
      </p:sp>
      <p:sp>
        <p:nvSpPr>
          <p:cNvPr id="5" name="Footer Placeholder 4">
            <a:extLst>
              <a:ext uri="{FF2B5EF4-FFF2-40B4-BE49-F238E27FC236}">
                <a16:creationId xmlns:a16="http://schemas.microsoft.com/office/drawing/2014/main" id="{504B81B4-9239-DBA0-2447-24794403A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CA52A2-FA93-AADB-63BA-18CFF96AEC37}"/>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4112705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E0317-B698-893A-F22D-C08A896A56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9C1F65-AADA-BDFD-B6AA-2EA253E538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303CE2-CEE7-A019-2535-C0863502ABEF}"/>
              </a:ext>
            </a:extLst>
          </p:cNvPr>
          <p:cNvSpPr>
            <a:spLocks noGrp="1"/>
          </p:cNvSpPr>
          <p:nvPr>
            <p:ph type="dt" sz="half" idx="10"/>
          </p:nvPr>
        </p:nvSpPr>
        <p:spPr/>
        <p:txBody>
          <a:bodyPr/>
          <a:lstStyle/>
          <a:p>
            <a:fld id="{42918B80-6EC9-4C70-A068-B6D1F4BCDCB6}" type="datetimeFigureOut">
              <a:rPr lang="en-GB" smtClean="0"/>
              <a:t>18/04/2023</a:t>
            </a:fld>
            <a:endParaRPr lang="en-GB"/>
          </a:p>
        </p:txBody>
      </p:sp>
      <p:sp>
        <p:nvSpPr>
          <p:cNvPr id="5" name="Footer Placeholder 4">
            <a:extLst>
              <a:ext uri="{FF2B5EF4-FFF2-40B4-BE49-F238E27FC236}">
                <a16:creationId xmlns:a16="http://schemas.microsoft.com/office/drawing/2014/main" id="{BAAD0818-34A3-F3E0-E01C-659CEA9755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D986A0-79F8-A36E-DDE0-C5F78DE9CA61}"/>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41236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82A6-777D-4F15-B1AD-FFAE20AB54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A5CEA3-46CB-2756-F056-FF9BAE0C5B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FE139F4-CBD6-31F8-5462-D572BD184C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26EC08-6563-D7CD-0A71-5B70830FC743}"/>
              </a:ext>
            </a:extLst>
          </p:cNvPr>
          <p:cNvSpPr>
            <a:spLocks noGrp="1"/>
          </p:cNvSpPr>
          <p:nvPr>
            <p:ph type="dt" sz="half" idx="10"/>
          </p:nvPr>
        </p:nvSpPr>
        <p:spPr/>
        <p:txBody>
          <a:bodyPr/>
          <a:lstStyle/>
          <a:p>
            <a:fld id="{42918B80-6EC9-4C70-A068-B6D1F4BCDCB6}" type="datetimeFigureOut">
              <a:rPr lang="en-GB" smtClean="0"/>
              <a:t>18/04/2023</a:t>
            </a:fld>
            <a:endParaRPr lang="en-GB"/>
          </a:p>
        </p:txBody>
      </p:sp>
      <p:sp>
        <p:nvSpPr>
          <p:cNvPr id="6" name="Footer Placeholder 5">
            <a:extLst>
              <a:ext uri="{FF2B5EF4-FFF2-40B4-BE49-F238E27FC236}">
                <a16:creationId xmlns:a16="http://schemas.microsoft.com/office/drawing/2014/main" id="{4B23D7B7-F98C-DD78-5B10-4857627538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7D1F50-CE44-1B56-729B-F202143EE0B0}"/>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1840136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BCC3C-A154-B748-6E09-6CDA28B1E9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C51C51-5575-2DA4-66E2-9797F68FBA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2F8F8C-B13F-5847-B986-B489D75ADB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C57F7B-F17F-5D10-25A4-2628E8D2E9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0E6A89-A61E-816B-189E-92BC33A416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10F4AE-9EA3-37B7-EF5F-ECF3C4AFA5F2}"/>
              </a:ext>
            </a:extLst>
          </p:cNvPr>
          <p:cNvSpPr>
            <a:spLocks noGrp="1"/>
          </p:cNvSpPr>
          <p:nvPr>
            <p:ph type="dt" sz="half" idx="10"/>
          </p:nvPr>
        </p:nvSpPr>
        <p:spPr/>
        <p:txBody>
          <a:bodyPr/>
          <a:lstStyle/>
          <a:p>
            <a:fld id="{42918B80-6EC9-4C70-A068-B6D1F4BCDCB6}" type="datetimeFigureOut">
              <a:rPr lang="en-GB" smtClean="0"/>
              <a:t>18/04/2023</a:t>
            </a:fld>
            <a:endParaRPr lang="en-GB"/>
          </a:p>
        </p:txBody>
      </p:sp>
      <p:sp>
        <p:nvSpPr>
          <p:cNvPr id="8" name="Footer Placeholder 7">
            <a:extLst>
              <a:ext uri="{FF2B5EF4-FFF2-40B4-BE49-F238E27FC236}">
                <a16:creationId xmlns:a16="http://schemas.microsoft.com/office/drawing/2014/main" id="{A8319222-4EF8-4AB7-8009-DD568E64AA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ABBF1C-B3B9-64B7-B565-BF7A898F83E5}"/>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4286579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97F6E-9803-B401-D5C3-217578AABD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AA578F-16C2-0FB2-AB18-20B544820710}"/>
              </a:ext>
            </a:extLst>
          </p:cNvPr>
          <p:cNvSpPr>
            <a:spLocks noGrp="1"/>
          </p:cNvSpPr>
          <p:nvPr>
            <p:ph type="dt" sz="half" idx="10"/>
          </p:nvPr>
        </p:nvSpPr>
        <p:spPr/>
        <p:txBody>
          <a:bodyPr/>
          <a:lstStyle/>
          <a:p>
            <a:fld id="{42918B80-6EC9-4C70-A068-B6D1F4BCDCB6}" type="datetimeFigureOut">
              <a:rPr lang="en-GB" smtClean="0"/>
              <a:t>18/04/2023</a:t>
            </a:fld>
            <a:endParaRPr lang="en-GB"/>
          </a:p>
        </p:txBody>
      </p:sp>
      <p:sp>
        <p:nvSpPr>
          <p:cNvPr id="4" name="Footer Placeholder 3">
            <a:extLst>
              <a:ext uri="{FF2B5EF4-FFF2-40B4-BE49-F238E27FC236}">
                <a16:creationId xmlns:a16="http://schemas.microsoft.com/office/drawing/2014/main" id="{B7A2603F-1964-EA26-C26F-73100470CD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1AA0A2-44D0-A4DD-8B0E-E17DCFB0AE11}"/>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2604572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FDE2DD-7035-873D-E6EC-88D52FDD9D67}"/>
              </a:ext>
            </a:extLst>
          </p:cNvPr>
          <p:cNvSpPr>
            <a:spLocks noGrp="1"/>
          </p:cNvSpPr>
          <p:nvPr>
            <p:ph type="dt" sz="half" idx="10"/>
          </p:nvPr>
        </p:nvSpPr>
        <p:spPr/>
        <p:txBody>
          <a:bodyPr/>
          <a:lstStyle/>
          <a:p>
            <a:fld id="{42918B80-6EC9-4C70-A068-B6D1F4BCDCB6}" type="datetimeFigureOut">
              <a:rPr lang="en-GB" smtClean="0"/>
              <a:t>18/04/2023</a:t>
            </a:fld>
            <a:endParaRPr lang="en-GB"/>
          </a:p>
        </p:txBody>
      </p:sp>
      <p:sp>
        <p:nvSpPr>
          <p:cNvPr id="3" name="Footer Placeholder 2">
            <a:extLst>
              <a:ext uri="{FF2B5EF4-FFF2-40B4-BE49-F238E27FC236}">
                <a16:creationId xmlns:a16="http://schemas.microsoft.com/office/drawing/2014/main" id="{5AE42DE9-AA4E-C9B3-1715-BC6D446ED6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B5F417-3E00-FD6B-ED2F-61A9B24F3DC8}"/>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3982718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7C711-23EB-409A-858B-463192BC76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D6ED3A-C77C-7135-16DE-E03E74DC8B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94C7E5-6B57-BABE-B3DC-B3C2FC61F0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2581F8-04AD-B3F0-8AA4-80A286630A2E}"/>
              </a:ext>
            </a:extLst>
          </p:cNvPr>
          <p:cNvSpPr>
            <a:spLocks noGrp="1"/>
          </p:cNvSpPr>
          <p:nvPr>
            <p:ph type="dt" sz="half" idx="10"/>
          </p:nvPr>
        </p:nvSpPr>
        <p:spPr/>
        <p:txBody>
          <a:bodyPr/>
          <a:lstStyle/>
          <a:p>
            <a:fld id="{42918B80-6EC9-4C70-A068-B6D1F4BCDCB6}" type="datetimeFigureOut">
              <a:rPr lang="en-GB" smtClean="0"/>
              <a:t>18/04/2023</a:t>
            </a:fld>
            <a:endParaRPr lang="en-GB"/>
          </a:p>
        </p:txBody>
      </p:sp>
      <p:sp>
        <p:nvSpPr>
          <p:cNvPr id="6" name="Footer Placeholder 5">
            <a:extLst>
              <a:ext uri="{FF2B5EF4-FFF2-40B4-BE49-F238E27FC236}">
                <a16:creationId xmlns:a16="http://schemas.microsoft.com/office/drawing/2014/main" id="{F81796BD-1075-B0EC-5CB5-8E376C1B34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AFB9E1-2EB5-EE4C-96D6-9BDB00F8B074}"/>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2511990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123EF-3470-DE55-4AF4-214301894F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916A54-A33A-568A-5252-4CC2708D9D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2BB59A-AA17-4519-4140-A0505D47FA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19FCAF-1D27-0AB9-63D4-D3D6A419EE41}"/>
              </a:ext>
            </a:extLst>
          </p:cNvPr>
          <p:cNvSpPr>
            <a:spLocks noGrp="1"/>
          </p:cNvSpPr>
          <p:nvPr>
            <p:ph type="dt" sz="half" idx="10"/>
          </p:nvPr>
        </p:nvSpPr>
        <p:spPr/>
        <p:txBody>
          <a:bodyPr/>
          <a:lstStyle/>
          <a:p>
            <a:fld id="{42918B80-6EC9-4C70-A068-B6D1F4BCDCB6}" type="datetimeFigureOut">
              <a:rPr lang="en-GB" smtClean="0"/>
              <a:t>18/04/2023</a:t>
            </a:fld>
            <a:endParaRPr lang="en-GB"/>
          </a:p>
        </p:txBody>
      </p:sp>
      <p:sp>
        <p:nvSpPr>
          <p:cNvPr id="6" name="Footer Placeholder 5">
            <a:extLst>
              <a:ext uri="{FF2B5EF4-FFF2-40B4-BE49-F238E27FC236}">
                <a16:creationId xmlns:a16="http://schemas.microsoft.com/office/drawing/2014/main" id="{0CA9AB94-5ABD-1F87-089E-1BB4A898CD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3DADB4-5F92-C843-9B3C-86C56BC12B09}"/>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1791454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9E2CD-25C6-8459-04AB-64F949BA29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EA3945-E050-E7EC-87B8-9FDA077116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924563-F532-A4BC-5EC4-B696D101F44B}"/>
              </a:ext>
            </a:extLst>
          </p:cNvPr>
          <p:cNvSpPr>
            <a:spLocks noGrp="1"/>
          </p:cNvSpPr>
          <p:nvPr>
            <p:ph type="dt" sz="half" idx="10"/>
          </p:nvPr>
        </p:nvSpPr>
        <p:spPr/>
        <p:txBody>
          <a:bodyPr/>
          <a:lstStyle/>
          <a:p>
            <a:fld id="{42918B80-6EC9-4C70-A068-B6D1F4BCDCB6}" type="datetimeFigureOut">
              <a:rPr lang="en-GB" smtClean="0"/>
              <a:t>18/04/2023</a:t>
            </a:fld>
            <a:endParaRPr lang="en-GB"/>
          </a:p>
        </p:txBody>
      </p:sp>
      <p:sp>
        <p:nvSpPr>
          <p:cNvPr id="5" name="Footer Placeholder 4">
            <a:extLst>
              <a:ext uri="{FF2B5EF4-FFF2-40B4-BE49-F238E27FC236}">
                <a16:creationId xmlns:a16="http://schemas.microsoft.com/office/drawing/2014/main" id="{A4551A91-91A1-76EC-F6F9-759595FFE0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F3A1EC-AD89-762C-E755-05DAA8AFCB13}"/>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1245965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5D00D6-FDE8-4419-492E-17C0EEF158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0A06A1-5A29-702F-734B-CCCF305A81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F4B21B-BA5A-4FB7-9F8A-5DC0A329E6E2}"/>
              </a:ext>
            </a:extLst>
          </p:cNvPr>
          <p:cNvSpPr>
            <a:spLocks noGrp="1"/>
          </p:cNvSpPr>
          <p:nvPr>
            <p:ph type="dt" sz="half" idx="10"/>
          </p:nvPr>
        </p:nvSpPr>
        <p:spPr/>
        <p:txBody>
          <a:bodyPr/>
          <a:lstStyle/>
          <a:p>
            <a:fld id="{42918B80-6EC9-4C70-A068-B6D1F4BCDCB6}" type="datetimeFigureOut">
              <a:rPr lang="en-GB" smtClean="0"/>
              <a:t>18/04/2023</a:t>
            </a:fld>
            <a:endParaRPr lang="en-GB"/>
          </a:p>
        </p:txBody>
      </p:sp>
      <p:sp>
        <p:nvSpPr>
          <p:cNvPr id="5" name="Footer Placeholder 4">
            <a:extLst>
              <a:ext uri="{FF2B5EF4-FFF2-40B4-BE49-F238E27FC236}">
                <a16:creationId xmlns:a16="http://schemas.microsoft.com/office/drawing/2014/main" id="{255BC9B5-EF44-E98A-D393-39C6DC6EEB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6786DB-D964-214F-194B-0E57F798B972}"/>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1388084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85204A-701B-BC68-7D18-BEDE2D39C6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9A8562-438D-6949-F55B-CF17DBB0EC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1CC1F4-ED42-3A5B-2540-D6636A772F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918B80-6EC9-4C70-A068-B6D1F4BCDCB6}" type="datetimeFigureOut">
              <a:rPr lang="en-GB" smtClean="0"/>
              <a:t>18/04/2023</a:t>
            </a:fld>
            <a:endParaRPr lang="en-GB"/>
          </a:p>
        </p:txBody>
      </p:sp>
      <p:sp>
        <p:nvSpPr>
          <p:cNvPr id="5" name="Footer Placeholder 4">
            <a:extLst>
              <a:ext uri="{FF2B5EF4-FFF2-40B4-BE49-F238E27FC236}">
                <a16:creationId xmlns:a16="http://schemas.microsoft.com/office/drawing/2014/main" id="{4A232D1B-E67D-D7DC-80B8-0ED6986467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29866A9-4C3C-8E05-24FE-72EBF1E74B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28DFEB-EB50-4242-8E55-F05F80BBF89A}" type="slidenum">
              <a:rPr lang="en-GB" smtClean="0"/>
              <a:t>‹#›</a:t>
            </a:fld>
            <a:endParaRPr lang="en-GB"/>
          </a:p>
        </p:txBody>
      </p:sp>
    </p:spTree>
    <p:extLst>
      <p:ext uri="{BB962C8B-B14F-4D97-AF65-F5344CB8AC3E}">
        <p14:creationId xmlns:p14="http://schemas.microsoft.com/office/powerpoint/2010/main" val="23307720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f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40808-258A-5799-CD1B-C530F6561305}"/>
              </a:ext>
            </a:extLst>
          </p:cNvPr>
          <p:cNvSpPr>
            <a:spLocks noGrp="1"/>
          </p:cNvSpPr>
          <p:nvPr>
            <p:ph type="ctrTitle"/>
          </p:nvPr>
        </p:nvSpPr>
        <p:spPr/>
        <p:txBody>
          <a:bodyPr>
            <a:normAutofit/>
          </a:bodyPr>
          <a:lstStyle/>
          <a:p>
            <a:r>
              <a:rPr lang="en-GB" sz="4400" b="1" u="sng" dirty="0">
                <a:latin typeface="Times New Roman" panose="02020603050405020304" pitchFamily="18" charset="0"/>
                <a:cs typeface="Times New Roman" panose="02020603050405020304" pitchFamily="18" charset="0"/>
              </a:rPr>
              <a:t>Integrated Project-ACHA 4008</a:t>
            </a:r>
            <a:br>
              <a:rPr lang="en-GB" sz="4400" b="1" u="sng" dirty="0">
                <a:latin typeface="Times New Roman" panose="02020603050405020304" pitchFamily="18" charset="0"/>
                <a:cs typeface="Times New Roman" panose="02020603050405020304" pitchFamily="18" charset="0"/>
              </a:rPr>
            </a:br>
            <a:r>
              <a:rPr lang="en-GB" sz="4400" b="1" u="sng" dirty="0">
                <a:latin typeface="Times New Roman" panose="02020603050405020304" pitchFamily="18" charset="0"/>
                <a:cs typeface="Times New Roman" panose="02020603050405020304" pitchFamily="18" charset="0"/>
              </a:rPr>
              <a:t>combustion to</a:t>
            </a:r>
            <a:br>
              <a:rPr lang="en-GB" sz="4400" b="1" u="sng" dirty="0">
                <a:latin typeface="Times New Roman" panose="02020603050405020304" pitchFamily="18" charset="0"/>
                <a:cs typeface="Times New Roman" panose="02020603050405020304" pitchFamily="18" charset="0"/>
              </a:rPr>
            </a:br>
            <a:r>
              <a:rPr lang="en-GB" sz="4400" b="1" u="sng" dirty="0">
                <a:latin typeface="Times New Roman" panose="02020603050405020304" pitchFamily="18" charset="0"/>
                <a:cs typeface="Times New Roman" panose="02020603050405020304" pitchFamily="18" charset="0"/>
              </a:rPr>
              <a:t>ELECTRIC POWER ENGINE</a:t>
            </a:r>
          </a:p>
        </p:txBody>
      </p:sp>
      <p:sp>
        <p:nvSpPr>
          <p:cNvPr id="3" name="Subtitle 2">
            <a:extLst>
              <a:ext uri="{FF2B5EF4-FFF2-40B4-BE49-F238E27FC236}">
                <a16:creationId xmlns:a16="http://schemas.microsoft.com/office/drawing/2014/main" id="{03FCAB1C-FAA4-6858-515D-5A5F7812C22C}"/>
              </a:ext>
            </a:extLst>
          </p:cNvPr>
          <p:cNvSpPr>
            <a:spLocks noGrp="1"/>
          </p:cNvSpPr>
          <p:nvPr>
            <p:ph type="subTitle" idx="1"/>
          </p:nvPr>
        </p:nvSpPr>
        <p:spPr/>
        <p:txBody>
          <a:bodyPr>
            <a:normAutofit/>
          </a:bodyPr>
          <a:lstStyle/>
          <a:p>
            <a:r>
              <a:rPr lang="en-GB" sz="1800" b="1" dirty="0"/>
              <a:t>MUHAMMAD ABDUL MUTALIB 2213289</a:t>
            </a:r>
          </a:p>
          <a:p>
            <a:r>
              <a:rPr lang="en-GB" sz="1800" b="1" dirty="0"/>
              <a:t>TUESDAY 21</a:t>
            </a:r>
            <a:r>
              <a:rPr lang="en-GB" sz="1800" b="1" baseline="30000" dirty="0"/>
              <a:t>ST</a:t>
            </a:r>
            <a:r>
              <a:rPr lang="en-GB" sz="1800" b="1" dirty="0"/>
              <a:t> MARCH 2023</a:t>
            </a:r>
          </a:p>
        </p:txBody>
      </p:sp>
      <p:pic>
        <p:nvPicPr>
          <p:cNvPr id="5" name="Picture 4" descr="Text, letter&#10;&#10;Description automatically generated">
            <a:extLst>
              <a:ext uri="{FF2B5EF4-FFF2-40B4-BE49-F238E27FC236}">
                <a16:creationId xmlns:a16="http://schemas.microsoft.com/office/drawing/2014/main" id="{769C2383-AC43-FE01-7C35-BA7EECA91F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674734"/>
            <a:ext cx="4366532" cy="2183266"/>
          </a:xfrm>
          <a:prstGeom prst="rect">
            <a:avLst/>
          </a:prstGeom>
        </p:spPr>
      </p:pic>
    </p:spTree>
    <p:extLst>
      <p:ext uri="{BB962C8B-B14F-4D97-AF65-F5344CB8AC3E}">
        <p14:creationId xmlns:p14="http://schemas.microsoft.com/office/powerpoint/2010/main" val="3257891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61710-6619-D5E7-71AA-382B11C3941B}"/>
              </a:ext>
            </a:extLst>
          </p:cNvPr>
          <p:cNvSpPr>
            <a:spLocks noGrp="1"/>
          </p:cNvSpPr>
          <p:nvPr>
            <p:ph type="title"/>
          </p:nvPr>
        </p:nvSpPr>
        <p:spPr/>
        <p:txBody>
          <a:bodyPr>
            <a:normAutofit fontScale="90000"/>
          </a:bodyPr>
          <a:lstStyle/>
          <a:p>
            <a:br>
              <a:rPr lang="en-GB" dirty="0"/>
            </a:br>
            <a:r>
              <a:rPr lang="en-GB" b="1" u="sng" dirty="0"/>
              <a:t>The first engine</a:t>
            </a:r>
            <a:br>
              <a:rPr lang="en-GB" dirty="0"/>
            </a:br>
            <a:r>
              <a:rPr lang="en-GB" dirty="0"/>
              <a:t>The first steam-powered vehicle was supposedly built in 1679 by Ferdinand </a:t>
            </a:r>
            <a:r>
              <a:rPr lang="en-GB" dirty="0" err="1"/>
              <a:t>Verbiest</a:t>
            </a:r>
            <a:r>
              <a:rPr lang="en-GB" dirty="0"/>
              <a:t>, a Flemish Jesuit in China.</a:t>
            </a:r>
          </a:p>
        </p:txBody>
      </p:sp>
      <p:pic>
        <p:nvPicPr>
          <p:cNvPr id="2050" name="Picture 2">
            <a:extLst>
              <a:ext uri="{FF2B5EF4-FFF2-40B4-BE49-F238E27FC236}">
                <a16:creationId xmlns:a16="http://schemas.microsoft.com/office/drawing/2014/main" id="{FB7DCB65-B06F-E737-AC75-C601AB25B5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1297" y="2441740"/>
            <a:ext cx="5857101" cy="3637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687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1952D-E2B5-D25C-5103-8D8447E0A2D9}"/>
              </a:ext>
            </a:extLst>
          </p:cNvPr>
          <p:cNvSpPr>
            <a:spLocks noGrp="1"/>
          </p:cNvSpPr>
          <p:nvPr>
            <p:ph idx="1"/>
          </p:nvPr>
        </p:nvSpPr>
        <p:spPr>
          <a:xfrm>
            <a:off x="137160" y="182881"/>
            <a:ext cx="11399520" cy="1295400"/>
          </a:xfrm>
        </p:spPr>
        <p:txBody>
          <a:bodyPr>
            <a:noAutofit/>
          </a:bodyPr>
          <a:lstStyle/>
          <a:p>
            <a:pPr marL="0" indent="0" algn="l">
              <a:buNone/>
            </a:pPr>
            <a:r>
              <a:rPr lang="en-GB" sz="2400" b="0" i="0" dirty="0">
                <a:solidFill>
                  <a:srgbClr val="202124"/>
                </a:solidFill>
                <a:effectLst/>
                <a:latin typeface="Google Sans"/>
              </a:rPr>
              <a:t>The earliest steam-powered car we know about was </a:t>
            </a:r>
            <a:r>
              <a:rPr lang="en-GB" sz="2400" b="0" i="0" dirty="0">
                <a:solidFill>
                  <a:srgbClr val="040C28"/>
                </a:solidFill>
                <a:effectLst/>
                <a:latin typeface="Google Sans"/>
              </a:rPr>
              <a:t>finished as early as 1769 by French inventor Nicolas Cugnot</a:t>
            </a:r>
            <a:r>
              <a:rPr lang="en-GB" sz="2400" b="0" i="0" dirty="0">
                <a:solidFill>
                  <a:srgbClr val="202124"/>
                </a:solidFill>
                <a:effectLst/>
                <a:latin typeface="Google Sans"/>
              </a:rPr>
              <a:t>. It was a large three-wheeled vehicle that moved at the speed of a walk and was meant to haul cannon.</a:t>
            </a:r>
          </a:p>
          <a:p>
            <a:pPr marL="0" indent="0" algn="l">
              <a:buNone/>
            </a:pPr>
            <a:r>
              <a:rPr lang="en-GB" sz="2400" b="0" i="0" dirty="0">
                <a:solidFill>
                  <a:srgbClr val="000000"/>
                </a:solidFill>
                <a:effectLst/>
                <a:latin typeface="Times New Roman" panose="02020603050405020304" pitchFamily="18" charset="0"/>
              </a:rPr>
              <a:t>Siegfried Markus's second automobile</a:t>
            </a:r>
            <a:br>
              <a:rPr lang="en-GB" sz="2400" b="0" i="0" dirty="0">
                <a:solidFill>
                  <a:srgbClr val="202124"/>
                </a:solidFill>
                <a:effectLst/>
                <a:latin typeface="arial" panose="020B0604020202020204" pitchFamily="34" charset="0"/>
              </a:rPr>
            </a:br>
            <a:endParaRPr lang="en-GB" sz="2400" dirty="0"/>
          </a:p>
        </p:txBody>
      </p:sp>
      <p:pic>
        <p:nvPicPr>
          <p:cNvPr id="1026" name="Picture 2">
            <a:extLst>
              <a:ext uri="{FF2B5EF4-FFF2-40B4-BE49-F238E27FC236}">
                <a16:creationId xmlns:a16="http://schemas.microsoft.com/office/drawing/2014/main" id="{DFBE2165-7F49-7CA5-4210-0E8180F691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3859" y="2215749"/>
            <a:ext cx="5208116" cy="3610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0716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442815-3FFB-6761-90E9-47141567E1AD}"/>
              </a:ext>
            </a:extLst>
          </p:cNvPr>
          <p:cNvSpPr>
            <a:spLocks noGrp="1"/>
          </p:cNvSpPr>
          <p:nvPr>
            <p:ph idx="1"/>
          </p:nvPr>
        </p:nvSpPr>
        <p:spPr>
          <a:xfrm>
            <a:off x="838200" y="1690688"/>
            <a:ext cx="10515600" cy="4351338"/>
          </a:xfrm>
        </p:spPr>
        <p:txBody>
          <a:bodyPr/>
          <a:lstStyle/>
          <a:p>
            <a:pPr marL="0" indent="0">
              <a:buNone/>
            </a:pPr>
            <a:r>
              <a:rPr lang="en-GB" b="0" i="0" dirty="0">
                <a:solidFill>
                  <a:srgbClr val="202124"/>
                </a:solidFill>
                <a:effectLst/>
                <a:latin typeface="Google Sans"/>
              </a:rPr>
              <a:t>They ceased producing steam cars in 1903 and changed to limited-production, internal combustion powered luxury automobiles. In 1922, it was acquired by Durant Motors and discontinued.</a:t>
            </a:r>
          </a:p>
          <a:p>
            <a:pPr marL="0" indent="0">
              <a:buNone/>
            </a:pPr>
            <a:r>
              <a:rPr lang="en-GB" b="0" i="0" dirty="0">
                <a:solidFill>
                  <a:srgbClr val="202122"/>
                </a:solidFill>
                <a:effectLst/>
                <a:latin typeface="Arial" panose="020B0604020202020204" pitchFamily="34" charset="0"/>
              </a:rPr>
              <a:t>Endurance (1924-1925) was the last steam car manufacturer to commence operations</a:t>
            </a:r>
            <a:endParaRPr lang="en-GB" b="0" i="0" dirty="0">
              <a:solidFill>
                <a:srgbClr val="202124"/>
              </a:solidFill>
              <a:effectLst/>
              <a:latin typeface="Google Sans"/>
            </a:endParaRPr>
          </a:p>
          <a:p>
            <a:pPr marL="0" indent="0">
              <a:buNone/>
            </a:pPr>
            <a:r>
              <a:rPr lang="en-GB" dirty="0"/>
              <a:t>White Steam touring car (1909)</a:t>
            </a:r>
          </a:p>
        </p:txBody>
      </p:sp>
      <p:pic>
        <p:nvPicPr>
          <p:cNvPr id="7" name="Picture 6" descr="An old car in a garage&#10;&#10;Description automatically generated with low confidence">
            <a:extLst>
              <a:ext uri="{FF2B5EF4-FFF2-40B4-BE49-F238E27FC236}">
                <a16:creationId xmlns:a16="http://schemas.microsoft.com/office/drawing/2014/main" id="{42BACAED-E3A7-3AAC-42BE-5E52AECE33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8880" y="3901440"/>
            <a:ext cx="4541520" cy="2849880"/>
          </a:xfrm>
          <a:prstGeom prst="rect">
            <a:avLst/>
          </a:prstGeom>
        </p:spPr>
      </p:pic>
    </p:spTree>
    <p:extLst>
      <p:ext uri="{BB962C8B-B14F-4D97-AF65-F5344CB8AC3E}">
        <p14:creationId xmlns:p14="http://schemas.microsoft.com/office/powerpoint/2010/main" val="4092593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28E6E-EB21-8C1B-16F4-570A47098606}"/>
              </a:ext>
            </a:extLst>
          </p:cNvPr>
          <p:cNvSpPr>
            <a:spLocks noGrp="1"/>
          </p:cNvSpPr>
          <p:nvPr>
            <p:ph type="title"/>
          </p:nvPr>
        </p:nvSpPr>
        <p:spPr>
          <a:xfrm>
            <a:off x="790832" y="365125"/>
            <a:ext cx="10562968" cy="4981232"/>
          </a:xfrm>
        </p:spPr>
        <p:txBody>
          <a:bodyPr>
            <a:normAutofit/>
          </a:bodyPr>
          <a:lstStyle/>
          <a:p>
            <a:r>
              <a:rPr lang="en-GB" sz="9600" dirty="0">
                <a:latin typeface="Arial" panose="020B0604020202020204" pitchFamily="34" charset="0"/>
                <a:cs typeface="Arial" panose="020B0604020202020204" pitchFamily="34" charset="0"/>
              </a:rPr>
              <a:t>THE NEW PHASE</a:t>
            </a:r>
          </a:p>
        </p:txBody>
      </p:sp>
    </p:spTree>
    <p:extLst>
      <p:ext uri="{BB962C8B-B14F-4D97-AF65-F5344CB8AC3E}">
        <p14:creationId xmlns:p14="http://schemas.microsoft.com/office/powerpoint/2010/main" val="3599088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D1CE5-AC26-B4A1-F659-4F4E589EE3F5}"/>
              </a:ext>
            </a:extLst>
          </p:cNvPr>
          <p:cNvSpPr>
            <a:spLocks noGrp="1"/>
          </p:cNvSpPr>
          <p:nvPr>
            <p:ph type="title"/>
          </p:nvPr>
        </p:nvSpPr>
        <p:spPr/>
        <p:txBody>
          <a:bodyPr>
            <a:normAutofit fontScale="90000"/>
          </a:bodyPr>
          <a:lstStyle/>
          <a:p>
            <a:r>
              <a:rPr lang="en-GB" dirty="0"/>
              <a:t>1    On January 29, 1886, Carl Benz applied for a patent for his “vehicle powered by a gas engine.”</a:t>
            </a:r>
          </a:p>
        </p:txBody>
      </p:sp>
      <p:pic>
        <p:nvPicPr>
          <p:cNvPr id="4" name="Content Placeholder 3" descr="A picture containing bicycle, outdoor, parked, transport&#10;&#10;Description automatically generated">
            <a:extLst>
              <a:ext uri="{FF2B5EF4-FFF2-40B4-BE49-F238E27FC236}">
                <a16:creationId xmlns:a16="http://schemas.microsoft.com/office/drawing/2014/main" id="{88C36544-BA12-FE0E-2407-2FA850A23F22}"/>
              </a:ext>
            </a:extLst>
          </p:cNvPr>
          <p:cNvPicPr>
            <a:picLocks noGrp="1" noChangeAspect="1"/>
          </p:cNvPicPr>
          <p:nvPr>
            <p:ph idx="1"/>
          </p:nvPr>
        </p:nvPicPr>
        <p:blipFill>
          <a:blip r:embed="rId2"/>
          <a:stretch>
            <a:fillRect/>
          </a:stretch>
        </p:blipFill>
        <p:spPr>
          <a:xfrm>
            <a:off x="2832496" y="1825625"/>
            <a:ext cx="6527007" cy="4351338"/>
          </a:xfrm>
          <a:prstGeom prst="rect">
            <a:avLst/>
          </a:prstGeom>
        </p:spPr>
      </p:pic>
    </p:spTree>
    <p:extLst>
      <p:ext uri="{BB962C8B-B14F-4D97-AF65-F5344CB8AC3E}">
        <p14:creationId xmlns:p14="http://schemas.microsoft.com/office/powerpoint/2010/main" val="1871589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721F46-81A8-D140-67CE-20D6249CE7A0}"/>
              </a:ext>
            </a:extLst>
          </p:cNvPr>
          <p:cNvSpPr>
            <a:spLocks noGrp="1"/>
          </p:cNvSpPr>
          <p:nvPr>
            <p:ph idx="1"/>
          </p:nvPr>
        </p:nvSpPr>
        <p:spPr>
          <a:xfrm>
            <a:off x="271849" y="123568"/>
            <a:ext cx="11081951" cy="6053395"/>
          </a:xfrm>
        </p:spPr>
        <p:txBody>
          <a:bodyPr/>
          <a:lstStyle/>
          <a:p>
            <a:pPr marL="0" indent="0">
              <a:buNone/>
            </a:pPr>
            <a:endParaRPr lang="en-GB" dirty="0"/>
          </a:p>
          <a:p>
            <a:pPr marL="0" indent="0">
              <a:buNone/>
            </a:pPr>
            <a:r>
              <a:rPr lang="en-GB" sz="5400" dirty="0">
                <a:latin typeface="Times New Roman" panose="02020603050405020304" pitchFamily="18" charset="0"/>
                <a:cs typeface="Times New Roman" panose="02020603050405020304" pitchFamily="18" charset="0"/>
              </a:rPr>
              <a:t>Theses cars didn't last long in the market because it had very small engine it was very low in capacity and it was very limited to its function </a:t>
            </a:r>
          </a:p>
        </p:txBody>
      </p:sp>
    </p:spTree>
    <p:extLst>
      <p:ext uri="{BB962C8B-B14F-4D97-AF65-F5344CB8AC3E}">
        <p14:creationId xmlns:p14="http://schemas.microsoft.com/office/powerpoint/2010/main" val="3953755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24CE6-8DF8-E129-A70B-B3C4A9BF1C18}"/>
              </a:ext>
            </a:extLst>
          </p:cNvPr>
          <p:cNvSpPr>
            <a:spLocks noGrp="1"/>
          </p:cNvSpPr>
          <p:nvPr>
            <p:ph type="title"/>
          </p:nvPr>
        </p:nvSpPr>
        <p:spPr/>
        <p:txBody>
          <a:bodyPr>
            <a:normAutofit fontScale="9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t>Hand crank start 1908</a:t>
            </a:r>
            <a:br>
              <a:rPr lang="en-GB" dirty="0"/>
            </a:br>
            <a:r>
              <a:rPr kumimoji="0" lang="en-GB" sz="2000" b="0" i="0" u="none" strike="noStrike" kern="1200" cap="none" spc="0" normalizeH="0" baseline="0" noProof="0" dirty="0">
                <a:ln>
                  <a:noFill/>
                </a:ln>
                <a:solidFill>
                  <a:srgbClr val="202124"/>
                </a:solidFill>
                <a:effectLst/>
                <a:uLnTx/>
                <a:uFillTx/>
                <a:latin typeface="Google Sans"/>
                <a:ea typeface="+mn-ea"/>
                <a:cs typeface="+mn-cs"/>
              </a:rPr>
              <a:t>Cars in the early parts of the century had to be started by hand. This was accomplished by </a:t>
            </a:r>
            <a:r>
              <a:rPr kumimoji="0" lang="en-GB" sz="2000" b="0" i="0" u="none" strike="noStrike" kern="1200" cap="none" spc="0" normalizeH="0" baseline="0" noProof="0" dirty="0">
                <a:ln>
                  <a:noFill/>
                </a:ln>
                <a:solidFill>
                  <a:srgbClr val="040C28"/>
                </a:solidFill>
                <a:effectLst/>
                <a:uLnTx/>
                <a:uFillTx/>
                <a:latin typeface="Google Sans"/>
                <a:ea typeface="+mn-ea"/>
                <a:cs typeface="+mn-cs"/>
              </a:rPr>
              <a:t>turning a crank, usually located in the front of the automobile</a:t>
            </a:r>
            <a:r>
              <a:rPr kumimoji="0" lang="en-GB" sz="2000" b="0" i="0" u="none" strike="noStrike" kern="1200" cap="none" spc="0" normalizeH="0" baseline="0" noProof="0" dirty="0">
                <a:ln>
                  <a:noFill/>
                </a:ln>
                <a:solidFill>
                  <a:srgbClr val="202124"/>
                </a:solidFill>
                <a:effectLst/>
                <a:uLnTx/>
                <a:uFillTx/>
                <a:latin typeface="Google Sans"/>
                <a:ea typeface="+mn-ea"/>
                <a:cs typeface="+mn-cs"/>
              </a:rPr>
              <a:t>. The driver would literally “crank the engine” by turning the handle, which would allow the process of internal combustion to begin</a:t>
            </a:r>
            <a:br>
              <a:rPr kumimoji="0" lang="en-US" sz="2000" b="0" i="0" u="none" strike="noStrike" kern="1200" cap="none" spc="0" normalizeH="0" baseline="0" noProof="0" dirty="0">
                <a:ln>
                  <a:noFill/>
                </a:ln>
                <a:solidFill>
                  <a:prstClr val="black"/>
                </a:solidFill>
                <a:effectLst/>
                <a:uLnTx/>
                <a:uFillTx/>
                <a:latin typeface="Univers"/>
                <a:ea typeface="+mn-ea"/>
                <a:cs typeface="+mn-cs"/>
              </a:rPr>
            </a:br>
            <a:endParaRPr lang="en-GB" dirty="0"/>
          </a:p>
        </p:txBody>
      </p:sp>
      <p:pic>
        <p:nvPicPr>
          <p:cNvPr id="4" name="Content Placeholder 3" descr="A picture containing person, person, outdoor, white&#10;&#10;Description automatically generated">
            <a:extLst>
              <a:ext uri="{FF2B5EF4-FFF2-40B4-BE49-F238E27FC236}">
                <a16:creationId xmlns:a16="http://schemas.microsoft.com/office/drawing/2014/main" id="{BF614373-001D-F3A8-89B5-07BCFA05A4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5549" y="1690687"/>
            <a:ext cx="6826811" cy="4802187"/>
          </a:xfrm>
          <a:prstGeom prst="rect">
            <a:avLst/>
          </a:prstGeom>
        </p:spPr>
      </p:pic>
    </p:spTree>
    <p:extLst>
      <p:ext uri="{BB962C8B-B14F-4D97-AF65-F5344CB8AC3E}">
        <p14:creationId xmlns:p14="http://schemas.microsoft.com/office/powerpoint/2010/main" val="3221091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9DE54-6B94-18C2-E3C0-DAA1E0068D45}"/>
              </a:ext>
            </a:extLst>
          </p:cNvPr>
          <p:cNvSpPr>
            <a:spLocks noGrp="1"/>
          </p:cNvSpPr>
          <p:nvPr>
            <p:ph type="title"/>
          </p:nvPr>
        </p:nvSpPr>
        <p:spPr/>
        <p:txBody>
          <a:bodyPr/>
          <a:lstStyle/>
          <a:p>
            <a:r>
              <a:rPr lang="en-GB" dirty="0"/>
              <a:t>Hand Crank start car before 1912</a:t>
            </a:r>
          </a:p>
        </p:txBody>
      </p:sp>
      <p:pic>
        <p:nvPicPr>
          <p:cNvPr id="4" name="Content Placeholder 3" descr="A person pushing a car&#10;&#10;Description automatically generated with low confidence">
            <a:extLst>
              <a:ext uri="{FF2B5EF4-FFF2-40B4-BE49-F238E27FC236}">
                <a16:creationId xmlns:a16="http://schemas.microsoft.com/office/drawing/2014/main" id="{E87010C7-FE99-E5E9-F603-4A0691F7A8B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0307" y="2605881"/>
            <a:ext cx="6613451" cy="3518472"/>
          </a:xfrm>
          <a:prstGeom prst="rect">
            <a:avLst/>
          </a:prstGeom>
        </p:spPr>
      </p:pic>
    </p:spTree>
    <p:extLst>
      <p:ext uri="{BB962C8B-B14F-4D97-AF65-F5344CB8AC3E}">
        <p14:creationId xmlns:p14="http://schemas.microsoft.com/office/powerpoint/2010/main" val="735430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6BBEF-E615-ABE2-6A68-6BBF079734A5}"/>
              </a:ext>
            </a:extLst>
          </p:cNvPr>
          <p:cNvSpPr>
            <a:spLocks noGrp="1"/>
          </p:cNvSpPr>
          <p:nvPr>
            <p:ph type="title"/>
          </p:nvPr>
        </p:nvSpPr>
        <p:spPr/>
        <p:txBody>
          <a:bodyPr/>
          <a:lstStyle/>
          <a:p>
            <a:r>
              <a:rPr lang="en-GB" b="1" u="sng" dirty="0"/>
              <a:t>www.hemmings.com</a:t>
            </a:r>
            <a:br>
              <a:rPr lang="en-GB" dirty="0"/>
            </a:br>
            <a:r>
              <a:rPr lang="en-GB" dirty="0"/>
              <a:t>Restored monitor ford</a:t>
            </a:r>
          </a:p>
        </p:txBody>
      </p:sp>
      <p:pic>
        <p:nvPicPr>
          <p:cNvPr id="5" name="Content Placeholder 4" descr="A blue car parked in front of a brick building&#10;&#10;Description automatically generated with low confidence">
            <a:extLst>
              <a:ext uri="{FF2B5EF4-FFF2-40B4-BE49-F238E27FC236}">
                <a16:creationId xmlns:a16="http://schemas.microsoft.com/office/drawing/2014/main" id="{152B35D8-8399-DF84-8534-3A4C0C6320E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825625"/>
            <a:ext cx="10515600" cy="4351338"/>
          </a:xfrm>
        </p:spPr>
      </p:pic>
    </p:spTree>
    <p:extLst>
      <p:ext uri="{BB962C8B-B14F-4D97-AF65-F5344CB8AC3E}">
        <p14:creationId xmlns:p14="http://schemas.microsoft.com/office/powerpoint/2010/main" val="2938578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AF654-4CE2-840B-93E2-92B45C89637C}"/>
              </a:ext>
            </a:extLst>
          </p:cNvPr>
          <p:cNvSpPr>
            <a:spLocks noGrp="1"/>
          </p:cNvSpPr>
          <p:nvPr>
            <p:ph type="title"/>
          </p:nvPr>
        </p:nvSpPr>
        <p:spPr/>
        <p:txBody>
          <a:bodyPr>
            <a:normAutofit fontScale="90000"/>
          </a:bodyPr>
          <a:lstStyle/>
          <a:p>
            <a:br>
              <a:rPr lang="en-GB" b="0" i="0" dirty="0">
                <a:solidFill>
                  <a:srgbClr val="202124"/>
                </a:solidFill>
                <a:effectLst/>
                <a:latin typeface="Google Sans"/>
              </a:rPr>
            </a:br>
            <a:r>
              <a:rPr lang="en-GB" b="0" i="0" dirty="0">
                <a:solidFill>
                  <a:srgbClr val="202124"/>
                </a:solidFill>
                <a:effectLst/>
                <a:latin typeface="Google Sans"/>
              </a:rPr>
              <a:t>The 1912 model </a:t>
            </a:r>
            <a:r>
              <a:rPr lang="en-GB" b="0" i="0" dirty="0">
                <a:solidFill>
                  <a:srgbClr val="040C28"/>
                </a:solidFill>
                <a:effectLst/>
                <a:latin typeface="Google Sans"/>
              </a:rPr>
              <a:t>Cadillac</a:t>
            </a:r>
            <a:r>
              <a:rPr lang="en-GB" b="0" i="0" dirty="0">
                <a:solidFill>
                  <a:srgbClr val="202124"/>
                </a:solidFill>
                <a:effectLst/>
                <a:latin typeface="Google Sans"/>
              </a:rPr>
              <a:t> became the first car to replace the hand crank with an electric </a:t>
            </a:r>
            <a:r>
              <a:rPr lang="en-GB" dirty="0">
                <a:solidFill>
                  <a:srgbClr val="202124"/>
                </a:solidFill>
                <a:latin typeface="Google Sans"/>
              </a:rPr>
              <a:t>chock </a:t>
            </a:r>
            <a:r>
              <a:rPr lang="en-GB" b="0" i="0" dirty="0">
                <a:solidFill>
                  <a:srgbClr val="202124"/>
                </a:solidFill>
                <a:effectLst/>
                <a:latin typeface="Google Sans"/>
              </a:rPr>
              <a:t>starter motor.</a:t>
            </a:r>
            <a:br>
              <a:rPr lang="en-GB" dirty="0"/>
            </a:br>
            <a:endParaRPr lang="en-GB" dirty="0"/>
          </a:p>
        </p:txBody>
      </p:sp>
      <p:pic>
        <p:nvPicPr>
          <p:cNvPr id="5" name="Content Placeholder 4" descr="A picture containing text&#10;&#10;Description automatically generated">
            <a:extLst>
              <a:ext uri="{FF2B5EF4-FFF2-40B4-BE49-F238E27FC236}">
                <a16:creationId xmlns:a16="http://schemas.microsoft.com/office/drawing/2014/main" id="{81D15263-7593-F1B6-B10A-0D36713B7DF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498" y="2020094"/>
            <a:ext cx="6359377" cy="3962400"/>
          </a:xfrm>
        </p:spPr>
      </p:pic>
    </p:spTree>
    <p:extLst>
      <p:ext uri="{BB962C8B-B14F-4D97-AF65-F5344CB8AC3E}">
        <p14:creationId xmlns:p14="http://schemas.microsoft.com/office/powerpoint/2010/main" val="1516245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2F0E-CE06-C9F0-E7B3-E9F72D4FEF1E}"/>
              </a:ext>
            </a:extLst>
          </p:cNvPr>
          <p:cNvSpPr>
            <a:spLocks noGrp="1"/>
          </p:cNvSpPr>
          <p:nvPr>
            <p:ph type="title"/>
          </p:nvPr>
        </p:nvSpPr>
        <p:spPr>
          <a:xfrm>
            <a:off x="643467" y="365125"/>
            <a:ext cx="10710333" cy="2141537"/>
          </a:xfrm>
        </p:spPr>
        <p:txBody>
          <a:bodyPr>
            <a:normAutofit fontScale="90000"/>
          </a:bodyPr>
          <a:lstStyle/>
          <a:p>
            <a:r>
              <a:rPr lang="en-GB" dirty="0"/>
              <a:t>Thomas Parker built the first electric car production line in London and secondly William Morrison introduced a simple electric wagon to the USA</a:t>
            </a:r>
          </a:p>
        </p:txBody>
      </p:sp>
      <p:pic>
        <p:nvPicPr>
          <p:cNvPr id="6" name="Picture 2">
            <a:extLst>
              <a:ext uri="{FF2B5EF4-FFF2-40B4-BE49-F238E27FC236}">
                <a16:creationId xmlns:a16="http://schemas.microsoft.com/office/drawing/2014/main" id="{BA24F9C8-7484-FE49-CD79-136130A37BC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90133" y="2506662"/>
            <a:ext cx="784013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0316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men in a car&#10;&#10;Description automatically generated with medium confidence">
            <a:extLst>
              <a:ext uri="{FF2B5EF4-FFF2-40B4-BE49-F238E27FC236}">
                <a16:creationId xmlns:a16="http://schemas.microsoft.com/office/drawing/2014/main" id="{49296503-75B3-CEC4-3F98-020AB09392C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47784" y="1069088"/>
            <a:ext cx="8290012" cy="5010511"/>
          </a:xfrm>
        </p:spPr>
      </p:pic>
      <p:sp>
        <p:nvSpPr>
          <p:cNvPr id="3" name="TextBox 2">
            <a:extLst>
              <a:ext uri="{FF2B5EF4-FFF2-40B4-BE49-F238E27FC236}">
                <a16:creationId xmlns:a16="http://schemas.microsoft.com/office/drawing/2014/main" id="{03C185BA-8528-9CEA-F106-9193C39B74E5}"/>
              </a:ext>
            </a:extLst>
          </p:cNvPr>
          <p:cNvSpPr txBox="1"/>
          <p:nvPr/>
        </p:nvSpPr>
        <p:spPr>
          <a:xfrm>
            <a:off x="354228" y="823783"/>
            <a:ext cx="1622854" cy="646331"/>
          </a:xfrm>
          <a:prstGeom prst="rect">
            <a:avLst/>
          </a:prstGeom>
          <a:noFill/>
        </p:spPr>
        <p:txBody>
          <a:bodyPr wrap="square">
            <a:spAutoFit/>
          </a:bodyPr>
          <a:lstStyle/>
          <a:p>
            <a:r>
              <a:rPr lang="en-GB" dirty="0"/>
              <a:t>Thomas Parker </a:t>
            </a:r>
          </a:p>
          <a:p>
            <a:r>
              <a:rPr lang="en-GB" dirty="0"/>
              <a:t>London</a:t>
            </a:r>
          </a:p>
        </p:txBody>
      </p:sp>
    </p:spTree>
    <p:extLst>
      <p:ext uri="{BB962C8B-B14F-4D97-AF65-F5344CB8AC3E}">
        <p14:creationId xmlns:p14="http://schemas.microsoft.com/office/powerpoint/2010/main" val="1843796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A717E-28FD-2942-EABA-BA0A8BAEFC3A}"/>
              </a:ext>
            </a:extLst>
          </p:cNvPr>
          <p:cNvSpPr>
            <a:spLocks noGrp="1"/>
          </p:cNvSpPr>
          <p:nvPr>
            <p:ph idx="1"/>
          </p:nvPr>
        </p:nvSpPr>
        <p:spPr/>
        <p:txBody>
          <a:bodyPr/>
          <a:lstStyle/>
          <a:p>
            <a:pPr algn="l" fontAlgn="base"/>
            <a:r>
              <a:rPr lang="en-GB" b="0" i="0" dirty="0">
                <a:solidFill>
                  <a:srgbClr val="141414"/>
                </a:solidFill>
                <a:effectLst/>
                <a:latin typeface="ReithSans"/>
              </a:rPr>
              <a:t>A century before the term eco-friendly became popular, one man was commuting to work in an electric car.</a:t>
            </a:r>
          </a:p>
          <a:p>
            <a:pPr algn="l" fontAlgn="base"/>
            <a:r>
              <a:rPr lang="en-GB" b="0" i="0" dirty="0">
                <a:solidFill>
                  <a:srgbClr val="141414"/>
                </a:solidFill>
                <a:effectLst/>
                <a:latin typeface="ReithSans"/>
              </a:rPr>
              <a:t>Thomas Parker, who was born in Ironbridge, Shropshire, designed and built an electric car in Wolverhampton in 1884.</a:t>
            </a:r>
          </a:p>
          <a:p>
            <a:pPr algn="l" fontAlgn="base"/>
            <a:r>
              <a:rPr lang="en-GB" b="0" i="0" dirty="0">
                <a:solidFill>
                  <a:srgbClr val="141414"/>
                </a:solidFill>
                <a:effectLst/>
                <a:latin typeface="ReithSans"/>
              </a:rPr>
              <a:t>The Victorian pioneer even designed a steam-powered generator to recharge it.</a:t>
            </a:r>
          </a:p>
          <a:p>
            <a:endParaRPr lang="en-GB" dirty="0"/>
          </a:p>
        </p:txBody>
      </p:sp>
    </p:spTree>
    <p:extLst>
      <p:ext uri="{BB962C8B-B14F-4D97-AF65-F5344CB8AC3E}">
        <p14:creationId xmlns:p14="http://schemas.microsoft.com/office/powerpoint/2010/main" val="1015453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12099-E316-8A97-FD84-D0E74A00F8A3}"/>
              </a:ext>
            </a:extLst>
          </p:cNvPr>
          <p:cNvSpPr>
            <a:spLocks noGrp="1"/>
          </p:cNvSpPr>
          <p:nvPr>
            <p:ph type="title"/>
          </p:nvPr>
        </p:nvSpPr>
        <p:spPr>
          <a:xfrm>
            <a:off x="237067" y="169333"/>
            <a:ext cx="11116733" cy="6409267"/>
          </a:xfrm>
        </p:spPr>
        <p:txBody>
          <a:bodyPr>
            <a:normAutofit/>
          </a:bodyPr>
          <a:lstStyle/>
          <a:p>
            <a:r>
              <a:rPr lang="en-GB" sz="3200" dirty="0">
                <a:latin typeface="Times New Roman" panose="02020603050405020304" pitchFamily="18" charset="0"/>
                <a:cs typeface="Times New Roman" panose="02020603050405020304" pitchFamily="18" charset="0"/>
              </a:rPr>
              <a:t>Popularity of electric-powered transport grew, 1859 brought the invention of rechargeable batteries; this was the only major development since the launch of Thomas Davenport’s small electric car. Two major improvements then occurred in 1884. First, Thomas Parker built the first electric car production line in London and secondly William Morrison introduced a simple electric wagon to the USA. These innovations led to electric vehicles becoming very popular, and soon became the preferred method of transport as they didn’t produce emissions, were very quiet and easy to drive</a:t>
            </a:r>
          </a:p>
        </p:txBody>
      </p:sp>
    </p:spTree>
    <p:extLst>
      <p:ext uri="{BB962C8B-B14F-4D97-AF65-F5344CB8AC3E}">
        <p14:creationId xmlns:p14="http://schemas.microsoft.com/office/powerpoint/2010/main" val="39546577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164436-C4B8-836D-B1C7-7C4A4CEDD058}"/>
              </a:ext>
            </a:extLst>
          </p:cNvPr>
          <p:cNvSpPr>
            <a:spLocks noGrp="1"/>
          </p:cNvSpPr>
          <p:nvPr>
            <p:ph idx="1"/>
          </p:nvPr>
        </p:nvSpPr>
        <p:spPr>
          <a:xfrm>
            <a:off x="267729" y="340955"/>
            <a:ext cx="11201400" cy="6058430"/>
          </a:xfrm>
        </p:spPr>
        <p:txBody>
          <a:bodyPr>
            <a:normAutofit/>
          </a:bodyPr>
          <a:lstStyle/>
          <a:p>
            <a:pPr marL="0" indent="0">
              <a:buNone/>
            </a:pPr>
            <a:endParaRPr lang="en-GB" dirty="0"/>
          </a:p>
          <a:p>
            <a:pPr marL="0" indent="0">
              <a:buNone/>
            </a:pPr>
            <a:r>
              <a:rPr lang="en-GB" dirty="0"/>
              <a:t>1890</a:t>
            </a:r>
          </a:p>
          <a:p>
            <a:pPr marL="0" indent="0">
              <a:buNone/>
            </a:pPr>
            <a:r>
              <a:rPr lang="en-GB" dirty="0"/>
              <a:t>American chemist William Morrison created the first successful electric vehicle in the US in around 1890. His six-passenger vehicle had a top speed of just 14 miles an hour, but it helped spark interest in electric cars across America.</a:t>
            </a:r>
          </a:p>
          <a:p>
            <a:pPr marL="0" indent="0">
              <a:buNone/>
            </a:pPr>
            <a:r>
              <a:rPr lang="en-GB" dirty="0"/>
              <a:t>1900</a:t>
            </a:r>
          </a:p>
          <a:p>
            <a:pPr marL="0" indent="0">
              <a:buNone/>
            </a:pPr>
            <a:r>
              <a:rPr lang="en-GB" dirty="0"/>
              <a:t>Interest in electric vehicles increased greatly in the late 1890s and early 1900s. In 1897, Walter Bersey designed and introduced a fleet of battery-powered taxis to London’s streets, while New York City had a fleet of around 60 electric taxis. By 1900, electric cars accounted for a third of all vehicles on the road in the US.</a:t>
            </a:r>
          </a:p>
          <a:p>
            <a:pPr marL="0" indent="0">
              <a:buNone/>
            </a:pPr>
            <a:endParaRPr lang="en-GB" dirty="0"/>
          </a:p>
        </p:txBody>
      </p:sp>
    </p:spTree>
    <p:extLst>
      <p:ext uri="{BB962C8B-B14F-4D97-AF65-F5344CB8AC3E}">
        <p14:creationId xmlns:p14="http://schemas.microsoft.com/office/powerpoint/2010/main" val="623104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AC214-FAEC-1476-BE4E-6DF9A3E972E2}"/>
              </a:ext>
            </a:extLst>
          </p:cNvPr>
          <p:cNvSpPr>
            <a:spLocks noGrp="1"/>
          </p:cNvSpPr>
          <p:nvPr>
            <p:ph type="title"/>
          </p:nvPr>
        </p:nvSpPr>
        <p:spPr>
          <a:xfrm>
            <a:off x="838200" y="823784"/>
            <a:ext cx="10515600" cy="996778"/>
          </a:xfrm>
        </p:spPr>
        <p:txBody>
          <a:bodyPr>
            <a:normAutofit fontScale="90000"/>
          </a:bodyPr>
          <a:lstStyle/>
          <a:p>
            <a:r>
              <a:rPr lang="en-GB" dirty="0"/>
              <a:t>Other entrepreneurs developed fully electric cars</a:t>
            </a:r>
            <a:br>
              <a:rPr lang="en-GB" dirty="0"/>
            </a:br>
            <a:r>
              <a:rPr lang="en-GB" dirty="0"/>
              <a:t> </a:t>
            </a:r>
          </a:p>
        </p:txBody>
      </p:sp>
      <p:pic>
        <p:nvPicPr>
          <p:cNvPr id="5" name="Content Placeholder 4" descr="A person standing next to a car&#10;&#10;Description automatically generated with medium confidence">
            <a:extLst>
              <a:ext uri="{FF2B5EF4-FFF2-40B4-BE49-F238E27FC236}">
                <a16:creationId xmlns:a16="http://schemas.microsoft.com/office/drawing/2014/main" id="{47696BAF-E289-9421-6EF1-49EC4D73598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3114" y="1990811"/>
            <a:ext cx="3881134" cy="3441079"/>
          </a:xfrm>
        </p:spPr>
      </p:pic>
      <p:pic>
        <p:nvPicPr>
          <p:cNvPr id="6" name="Content Placeholder 4" descr="A picture containing building, outdoor, road, transport&#10;&#10;Description automatically generated">
            <a:extLst>
              <a:ext uri="{FF2B5EF4-FFF2-40B4-BE49-F238E27FC236}">
                <a16:creationId xmlns:a16="http://schemas.microsoft.com/office/drawing/2014/main" id="{297546D1-76F2-779F-EA31-0E2EA341BD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4689" y="1990811"/>
            <a:ext cx="5602508" cy="3553254"/>
          </a:xfrm>
          <a:prstGeom prst="rect">
            <a:avLst/>
          </a:prstGeom>
        </p:spPr>
      </p:pic>
    </p:spTree>
    <p:extLst>
      <p:ext uri="{BB962C8B-B14F-4D97-AF65-F5344CB8AC3E}">
        <p14:creationId xmlns:p14="http://schemas.microsoft.com/office/powerpoint/2010/main" val="135783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7DE34-560F-B28F-B437-4B739B33F74B}"/>
              </a:ext>
            </a:extLst>
          </p:cNvPr>
          <p:cNvSpPr>
            <a:spLocks noGrp="1"/>
          </p:cNvSpPr>
          <p:nvPr>
            <p:ph type="title"/>
          </p:nvPr>
        </p:nvSpPr>
        <p:spPr>
          <a:xfrm>
            <a:off x="584886" y="930876"/>
            <a:ext cx="10612395" cy="3527725"/>
          </a:xfrm>
        </p:spPr>
        <p:txBody>
          <a:bodyPr/>
          <a:lstStyle/>
          <a:p>
            <a:r>
              <a:rPr lang="en-GB" dirty="0"/>
              <a:t>First phase of Electric vehicles didn’t stay long in the market it was very new and not all facilities available. </a:t>
            </a:r>
          </a:p>
        </p:txBody>
      </p:sp>
    </p:spTree>
    <p:extLst>
      <p:ext uri="{BB962C8B-B14F-4D97-AF65-F5344CB8AC3E}">
        <p14:creationId xmlns:p14="http://schemas.microsoft.com/office/powerpoint/2010/main" val="2107434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99CCF-FBFF-A474-D910-410BBC939AC0}"/>
              </a:ext>
            </a:extLst>
          </p:cNvPr>
          <p:cNvSpPr>
            <a:spLocks noGrp="1"/>
          </p:cNvSpPr>
          <p:nvPr>
            <p:ph type="title"/>
          </p:nvPr>
        </p:nvSpPr>
        <p:spPr>
          <a:xfrm>
            <a:off x="838200" y="365125"/>
            <a:ext cx="10515600" cy="6216907"/>
          </a:xfrm>
        </p:spPr>
        <p:txBody>
          <a:bodyPr/>
          <a:lstStyle/>
          <a:p>
            <a:r>
              <a:rPr lang="en-GB" sz="8000" b="1" u="sng" dirty="0">
                <a:latin typeface="Times New Roman" panose="02020603050405020304" pitchFamily="18" charset="0"/>
                <a:cs typeface="Times New Roman" panose="02020603050405020304" pitchFamily="18" charset="0"/>
              </a:rPr>
              <a:t>HYBRID VEHICLES </a:t>
            </a:r>
            <a:br>
              <a:rPr lang="en-GB" dirty="0"/>
            </a:br>
            <a:endParaRPr lang="en-GB" dirty="0"/>
          </a:p>
        </p:txBody>
      </p:sp>
    </p:spTree>
    <p:extLst>
      <p:ext uri="{BB962C8B-B14F-4D97-AF65-F5344CB8AC3E}">
        <p14:creationId xmlns:p14="http://schemas.microsoft.com/office/powerpoint/2010/main" val="4367287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ngine calibration updates: Fueling and spark advance calibrations are directed by vehicle computer to control combustion, enable cold start, and meet emissions requirements. Fuel system electrical connections and wiring: System must be electrically isolated and made of materials designed to handle ethanol">
            <a:extLst>
              <a:ext uri="{FF2B5EF4-FFF2-40B4-BE49-F238E27FC236}">
                <a16:creationId xmlns:a16="http://schemas.microsoft.com/office/drawing/2014/main" id="{6D1FA30C-DD57-0317-B6DB-1D1171747E8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7276" y="847145"/>
            <a:ext cx="10177121" cy="51637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ngine calibration updates: Fueling and spark advance calibrations are directed by vehicle computer to control combustion, enable cold start, and meet emissions requirements. Fuel system electrical connections and wiring: System must be electrically isolated and made of materials designed to handle ethanol">
            <a:extLst>
              <a:ext uri="{FF2B5EF4-FFF2-40B4-BE49-F238E27FC236}">
                <a16:creationId xmlns:a16="http://schemas.microsoft.com/office/drawing/2014/main" id="{9F232611-30D8-F498-7BEC-BDA08C0DDC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0" y="752475"/>
            <a:ext cx="9525000" cy="5353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8141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E15FEB-B566-987C-006D-23D6E50E2C50}"/>
              </a:ext>
            </a:extLst>
          </p:cNvPr>
          <p:cNvSpPr>
            <a:spLocks noGrp="1"/>
          </p:cNvSpPr>
          <p:nvPr>
            <p:ph idx="1"/>
          </p:nvPr>
        </p:nvSpPr>
        <p:spPr>
          <a:xfrm>
            <a:off x="287867" y="304800"/>
            <a:ext cx="10608733" cy="6188075"/>
          </a:xfrm>
        </p:spPr>
        <p:txBody>
          <a:bodyPr>
            <a:normAutofit/>
          </a:bodyPr>
          <a:lstStyle/>
          <a:p>
            <a:pPr marL="0" indent="0">
              <a:buNone/>
            </a:pPr>
            <a:r>
              <a:rPr lang="en-GB" dirty="0"/>
              <a:t>Petroleum and electric vehicles use electricity to power an electric motor. In contrast to other electric vehicles to produce electricity using a fuel cell powered by hydrogen rather than drawing electricity from only a battery. During the vehicle design process, the vehicle manufacturer defines the power of the vehicle by the size of the electric motor that receives electric power from the appropriately sized fuel cell and battery combination. Although automakers could design plug in capabilities to charge the battery, most hybrid cars today use the battery for recapturing braking energy, providing extra power during short acceleration events, and to smooth out the power delivered from the fuel cell with the option to idle or turn off the fuel cell during low power needs. The amount of energy stored onboard is determined by the size of the hydrogen fuel tank. This is different from an all-electric vehicle, where the amount of power and energy available are both closely related to the battery's size.</a:t>
            </a:r>
          </a:p>
        </p:txBody>
      </p:sp>
    </p:spTree>
    <p:extLst>
      <p:ext uri="{BB962C8B-B14F-4D97-AF65-F5344CB8AC3E}">
        <p14:creationId xmlns:p14="http://schemas.microsoft.com/office/powerpoint/2010/main" val="27142317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C2775-6E92-2B91-6AED-E21555A65C06}"/>
              </a:ext>
            </a:extLst>
          </p:cNvPr>
          <p:cNvSpPr>
            <a:spLocks noGrp="1"/>
          </p:cNvSpPr>
          <p:nvPr>
            <p:ph type="title"/>
          </p:nvPr>
        </p:nvSpPr>
        <p:spPr>
          <a:xfrm>
            <a:off x="838200" y="365125"/>
            <a:ext cx="10515600" cy="771697"/>
          </a:xfrm>
        </p:spPr>
        <p:txBody>
          <a:bodyPr/>
          <a:lstStyle/>
          <a:p>
            <a:r>
              <a:rPr lang="en-GB" dirty="0"/>
              <a:t>Combustion to Electric power </a:t>
            </a:r>
          </a:p>
        </p:txBody>
      </p:sp>
      <p:pic>
        <p:nvPicPr>
          <p:cNvPr id="5" name="Content Placeholder 4" descr="Chart&#10;&#10;Description automatically generated">
            <a:extLst>
              <a:ext uri="{FF2B5EF4-FFF2-40B4-BE49-F238E27FC236}">
                <a16:creationId xmlns:a16="http://schemas.microsoft.com/office/drawing/2014/main" id="{4A9560B2-B056-7A00-8AE5-8C70E940D73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2195" y="1252151"/>
            <a:ext cx="6928415" cy="4924812"/>
          </a:xfrm>
        </p:spPr>
      </p:pic>
    </p:spTree>
    <p:extLst>
      <p:ext uri="{BB962C8B-B14F-4D97-AF65-F5344CB8AC3E}">
        <p14:creationId xmlns:p14="http://schemas.microsoft.com/office/powerpoint/2010/main" val="28557258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382C9-F0DF-D1A7-4C82-C6D69755E912}"/>
              </a:ext>
            </a:extLst>
          </p:cNvPr>
          <p:cNvSpPr>
            <a:spLocks noGrp="1"/>
          </p:cNvSpPr>
          <p:nvPr>
            <p:ph type="title"/>
          </p:nvPr>
        </p:nvSpPr>
        <p:spPr>
          <a:xfrm>
            <a:off x="1246909" y="889462"/>
            <a:ext cx="12219313" cy="1039091"/>
          </a:xfrm>
        </p:spPr>
        <p:txBody>
          <a:bodyPr>
            <a:normAutofit fontScale="90000"/>
          </a:bodyPr>
          <a:lstStyle/>
          <a:p>
            <a:r>
              <a:rPr lang="en-GB" dirty="0"/>
              <a:t>Fully electric vehicle</a:t>
            </a:r>
            <a:br>
              <a:rPr lang="en-GB" dirty="0"/>
            </a:br>
            <a:endParaRPr lang="en-GB" dirty="0"/>
          </a:p>
        </p:txBody>
      </p:sp>
      <p:pic>
        <p:nvPicPr>
          <p:cNvPr id="5" name="Content Placeholder 4" descr="Diagram, engineering drawing&#10;&#10;Description automatically generated">
            <a:extLst>
              <a:ext uri="{FF2B5EF4-FFF2-40B4-BE49-F238E27FC236}">
                <a16:creationId xmlns:a16="http://schemas.microsoft.com/office/drawing/2014/main" id="{910B91A8-3B68-594A-BD0B-B666A8C3758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90240" y="1800686"/>
            <a:ext cx="6962140" cy="4351338"/>
          </a:xfrm>
        </p:spPr>
      </p:pic>
    </p:spTree>
    <p:extLst>
      <p:ext uri="{BB962C8B-B14F-4D97-AF65-F5344CB8AC3E}">
        <p14:creationId xmlns:p14="http://schemas.microsoft.com/office/powerpoint/2010/main" val="2379067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369A5A-D43A-72C3-22F4-8317194AD484}"/>
              </a:ext>
            </a:extLst>
          </p:cNvPr>
          <p:cNvSpPr>
            <a:spLocks noGrp="1"/>
          </p:cNvSpPr>
          <p:nvPr>
            <p:ph type="subTitle" idx="1"/>
          </p:nvPr>
        </p:nvSpPr>
        <p:spPr>
          <a:xfrm>
            <a:off x="411892" y="345989"/>
            <a:ext cx="10256108" cy="4911811"/>
          </a:xfrm>
        </p:spPr>
        <p:txBody>
          <a:bodyPr/>
          <a:lstStyle/>
          <a:p>
            <a:pPr algn="l"/>
            <a:endParaRPr lang="en-GB" dirty="0">
              <a:latin typeface="Times New Roman" panose="02020603050405020304" pitchFamily="18" charset="0"/>
              <a:cs typeface="Times New Roman" panose="02020603050405020304" pitchFamily="18" charset="0"/>
            </a:endParaRPr>
          </a:p>
          <a:p>
            <a:pPr algn="l"/>
            <a:endParaRPr lang="en-GB" dirty="0">
              <a:latin typeface="Times New Roman" panose="02020603050405020304" pitchFamily="18" charset="0"/>
              <a:cs typeface="Times New Roman" panose="02020603050405020304" pitchFamily="18" charset="0"/>
            </a:endParaRPr>
          </a:p>
          <a:p>
            <a:pPr algn="l"/>
            <a:r>
              <a:rPr lang="en-GB" dirty="0">
                <a:latin typeface="Times New Roman" panose="02020603050405020304" pitchFamily="18" charset="0"/>
                <a:cs typeface="Times New Roman" panose="02020603050405020304" pitchFamily="18" charset="0"/>
              </a:rPr>
              <a:t>The new Vehicles are getting more lighter in weight because more plastics were used less heavy metal an aluminium used and more technology used which reduces electric wires /cables and components.</a:t>
            </a:r>
          </a:p>
          <a:p>
            <a:pPr algn="l"/>
            <a:endParaRPr lang="en-GB" dirty="0">
              <a:latin typeface="Times New Roman" panose="02020603050405020304" pitchFamily="18" charset="0"/>
              <a:cs typeface="Times New Roman" panose="02020603050405020304" pitchFamily="18" charset="0"/>
            </a:endParaRPr>
          </a:p>
          <a:p>
            <a:pPr algn="l"/>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8397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5C574-071E-FE96-EF6D-4624706BAD74}"/>
              </a:ext>
            </a:extLst>
          </p:cNvPr>
          <p:cNvSpPr>
            <a:spLocks noGrp="1"/>
          </p:cNvSpPr>
          <p:nvPr>
            <p:ph type="title"/>
          </p:nvPr>
        </p:nvSpPr>
        <p:spPr>
          <a:xfrm>
            <a:off x="838200" y="365125"/>
            <a:ext cx="10515600" cy="955675"/>
          </a:xfrm>
        </p:spPr>
        <p:txBody>
          <a:bodyPr>
            <a:normAutofit fontScale="90000"/>
          </a:bodyPr>
          <a:lstStyle/>
          <a:p>
            <a:r>
              <a:rPr lang="en-GB" dirty="0"/>
              <a:t>Solar car model</a:t>
            </a:r>
            <a:br>
              <a:rPr lang="en-GB" dirty="0"/>
            </a:br>
            <a:r>
              <a:rPr lang="en-GB" dirty="0"/>
              <a:t> Aptera EV</a:t>
            </a:r>
          </a:p>
        </p:txBody>
      </p:sp>
      <p:pic>
        <p:nvPicPr>
          <p:cNvPr id="5" name="Content Placeholder 4" descr="A picture containing tree, outdoor, road, transport&#10;&#10;Description automatically generated">
            <a:extLst>
              <a:ext uri="{FF2B5EF4-FFF2-40B4-BE49-F238E27FC236}">
                <a16:creationId xmlns:a16="http://schemas.microsoft.com/office/drawing/2014/main" id="{098D4A06-973D-540B-2D72-CF1289DDC12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32497" y="1825625"/>
            <a:ext cx="6527006" cy="4351338"/>
          </a:xfrm>
        </p:spPr>
      </p:pic>
    </p:spTree>
    <p:extLst>
      <p:ext uri="{BB962C8B-B14F-4D97-AF65-F5344CB8AC3E}">
        <p14:creationId xmlns:p14="http://schemas.microsoft.com/office/powerpoint/2010/main" val="2087040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0B2BC-A2AE-E964-BF4E-A7B167DA7742}"/>
              </a:ext>
            </a:extLst>
          </p:cNvPr>
          <p:cNvSpPr>
            <a:spLocks noGrp="1"/>
          </p:cNvSpPr>
          <p:nvPr>
            <p:ph type="title"/>
          </p:nvPr>
        </p:nvSpPr>
        <p:spPr>
          <a:xfrm>
            <a:off x="838201" y="365125"/>
            <a:ext cx="3816095" cy="5047134"/>
          </a:xfrm>
        </p:spPr>
        <p:txBody>
          <a:bodyPr>
            <a:normAutofit/>
          </a:bodyPr>
          <a:lstStyle/>
          <a:p>
            <a:r>
              <a:rPr lang="en-GB" dirty="0"/>
              <a:t>Aptera EV</a:t>
            </a:r>
          </a:p>
        </p:txBody>
      </p:sp>
      <p:pic>
        <p:nvPicPr>
          <p:cNvPr id="2050" name="Picture 2" descr="undefined">
            <a:extLst>
              <a:ext uri="{FF2B5EF4-FFF2-40B4-BE49-F238E27FC236}">
                <a16:creationId xmlns:a16="http://schemas.microsoft.com/office/drawing/2014/main" id="{5326DAD4-D3AD-57A7-F18E-AE6FAEC475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9877"/>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undefined">
            <a:extLst>
              <a:ext uri="{FF2B5EF4-FFF2-40B4-BE49-F238E27FC236}">
                <a16:creationId xmlns:a16="http://schemas.microsoft.com/office/drawing/2014/main" id="{9CEE595F-E616-A985-C1AE-930379F277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272" b="6044"/>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62495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7D47B-34F7-4F6A-0F05-6F3CF9AE0011}"/>
              </a:ext>
            </a:extLst>
          </p:cNvPr>
          <p:cNvSpPr>
            <a:spLocks noGrp="1"/>
          </p:cNvSpPr>
          <p:nvPr>
            <p:ph type="ctrTitle"/>
          </p:nvPr>
        </p:nvSpPr>
        <p:spPr>
          <a:xfrm>
            <a:off x="890338" y="640080"/>
            <a:ext cx="3734014" cy="3566160"/>
          </a:xfrm>
        </p:spPr>
        <p:txBody>
          <a:bodyPr anchor="b">
            <a:normAutofit fontScale="90000"/>
          </a:bodyPr>
          <a:lstStyle/>
          <a:p>
            <a:pPr algn="l"/>
            <a:br>
              <a:rPr lang="en-GB" sz="5000" dirty="0"/>
            </a:br>
            <a:br>
              <a:rPr lang="en-GB" sz="5000" dirty="0"/>
            </a:br>
            <a:r>
              <a:rPr lang="en-GB" sz="5000" dirty="0"/>
              <a:t>Concept of Flying cars</a:t>
            </a:r>
            <a:br>
              <a:rPr lang="en-GB" sz="5000" dirty="0"/>
            </a:br>
            <a:r>
              <a:rPr lang="en-GB" sz="5000" dirty="0"/>
              <a:t>the Aero</a:t>
            </a:r>
            <a:br>
              <a:rPr lang="en-GB" sz="5000" dirty="0"/>
            </a:br>
            <a:r>
              <a:rPr lang="en-GB" sz="5000" dirty="0"/>
              <a:t>Mobil 3.0</a:t>
            </a:r>
            <a:br>
              <a:rPr lang="en-GB" sz="5000" dirty="0"/>
            </a:br>
            <a:endParaRPr lang="en-GB" sz="5000" dirty="0"/>
          </a:p>
        </p:txBody>
      </p:sp>
      <p:sp>
        <p:nvSpPr>
          <p:cNvPr id="308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flying car!">
            <a:extLst>
              <a:ext uri="{FF2B5EF4-FFF2-40B4-BE49-F238E27FC236}">
                <a16:creationId xmlns:a16="http://schemas.microsoft.com/office/drawing/2014/main" id="{D9E48652-3A46-08ED-1BD6-62CA494A0F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625" r="4422" b="-1"/>
          <a:stretch/>
        </p:blipFill>
        <p:spPr bwMode="auto">
          <a:xfrm>
            <a:off x="4888394" y="0"/>
            <a:ext cx="7583692" cy="701525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9086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hinese Tesla competitor Xpeng unveils plans for flying car : NPR">
            <a:extLst>
              <a:ext uri="{FF2B5EF4-FFF2-40B4-BE49-F238E27FC236}">
                <a16:creationId xmlns:a16="http://schemas.microsoft.com/office/drawing/2014/main" id="{AE608090-66BF-E150-2128-5AE6B9BB8A3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6" r="11042"/>
          <a:stretch/>
        </p:blipFill>
        <p:spPr bwMode="auto">
          <a:xfrm>
            <a:off x="2774966" y="506356"/>
            <a:ext cx="9417034" cy="6351643"/>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47D47B-34F7-4F6A-0F05-6F3CF9AE0011}"/>
              </a:ext>
            </a:extLst>
          </p:cNvPr>
          <p:cNvSpPr>
            <a:spLocks noGrp="1"/>
          </p:cNvSpPr>
          <p:nvPr>
            <p:ph type="ctrTitle"/>
          </p:nvPr>
        </p:nvSpPr>
        <p:spPr>
          <a:xfrm>
            <a:off x="172995" y="321276"/>
            <a:ext cx="4752619" cy="4114197"/>
          </a:xfrm>
          <a:noFill/>
        </p:spPr>
        <p:txBody>
          <a:bodyPr>
            <a:normAutofit/>
          </a:bodyPr>
          <a:lstStyle/>
          <a:p>
            <a:pPr algn="l"/>
            <a:r>
              <a:rPr lang="en-GB" sz="5200" dirty="0"/>
              <a:t>Chinese Tesla competitor unveils plans for flying car</a:t>
            </a:r>
          </a:p>
        </p:txBody>
      </p:sp>
    </p:spTree>
    <p:extLst>
      <p:ext uri="{BB962C8B-B14F-4D97-AF65-F5344CB8AC3E}">
        <p14:creationId xmlns:p14="http://schemas.microsoft.com/office/powerpoint/2010/main" val="17082984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369A5A-D43A-72C3-22F4-8317194AD484}"/>
              </a:ext>
            </a:extLst>
          </p:cNvPr>
          <p:cNvSpPr>
            <a:spLocks noGrp="1"/>
          </p:cNvSpPr>
          <p:nvPr>
            <p:ph type="subTitle" idx="1"/>
          </p:nvPr>
        </p:nvSpPr>
        <p:spPr>
          <a:xfrm>
            <a:off x="581891" y="357447"/>
            <a:ext cx="11354736" cy="6301048"/>
          </a:xfrm>
        </p:spPr>
        <p:txBody>
          <a:bodyPr/>
          <a:lstStyle/>
          <a:p>
            <a:pPr algn="l">
              <a:lnSpc>
                <a:spcPct val="107000"/>
              </a:lnSpc>
              <a:spcAft>
                <a:spcPts val="800"/>
              </a:spcAft>
            </a:pPr>
            <a:endParaRPr lang="en-GB" sz="1800" kern="100" dirty="0">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latin typeface="Times New Roman" panose="02020603050405020304" pitchFamily="18" charset="0"/>
                <a:ea typeface="Calibri" panose="020F0502020204030204" pitchFamily="34" charset="0"/>
                <a:cs typeface="Times New Roman" panose="02020603050405020304" pitchFamily="18" charset="0"/>
              </a:rPr>
              <a:t>References</a:t>
            </a:r>
          </a:p>
          <a:p>
            <a:pPr algn="l">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 Generally, combustion engine will last lot longer than electric engine and you can drive it nonstop. This is because it’s powered by petroleum and motor oil and breathes air at atmospheric pressure to increase its power and Combustion engine is better than electric engine at performance and it’s loud so can be herd when ignition is on, and it is also easier to maintain and repair because mechanics widely available. Drive longer, quick refuel. Electric engine is better for the environment its silent/discrete No fuel required no road tax needed and its rechargeable. </a:t>
            </a:r>
          </a:p>
          <a:p>
            <a:pPr algn="l">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 combustion engine can be louder than electric engine. The big drawback is that it needs fuel to run and have a high fuel cost needs and road tax it has fume/smoke. Combustion engine car means having a large, heavy and petrol guzzling engine. Also, combustion resulting in higher emission. Electric vehicles need regular charge which doesn’t last long and designated parking spot for charging point. The engines are very silent can’t be heard pedestrian must observe and its very pricy.</a:t>
            </a:r>
          </a:p>
          <a:p>
            <a:pPr algn="l">
              <a:lnSpc>
                <a:spcPct val="107000"/>
              </a:lnSpc>
              <a:spcAft>
                <a:spcPts val="800"/>
              </a:spcAft>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21296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B361D4-81A2-C77D-FAE7-05DCC7FB7098}"/>
              </a:ext>
            </a:extLst>
          </p:cNvPr>
          <p:cNvSpPr>
            <a:spLocks noGrp="1"/>
          </p:cNvSpPr>
          <p:nvPr>
            <p:ph idx="1"/>
          </p:nvPr>
        </p:nvSpPr>
        <p:spPr>
          <a:xfrm>
            <a:off x="154459" y="774357"/>
            <a:ext cx="11221995" cy="5568777"/>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Abstract </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Carefully reviewing and going through each and every types of vehicles and it’s manufacturing company  with its specs, makes, model, capacity and capability and it manufacturer's in every decade it had its advantage and disadvantages. Whether its flying car or electric car the best choice out them is the combustion power engine </a:t>
            </a:r>
          </a:p>
        </p:txBody>
      </p:sp>
    </p:spTree>
    <p:extLst>
      <p:ext uri="{BB962C8B-B14F-4D97-AF65-F5344CB8AC3E}">
        <p14:creationId xmlns:p14="http://schemas.microsoft.com/office/powerpoint/2010/main" val="23587534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01FB5-6518-9BA5-19D6-3C7712DD50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12519C0-66C5-DAB8-AB9B-AC5D4B79F61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422811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7008-2D9C-1064-1A43-EF8F4AFA4B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322F6D-1425-B8B8-2BB9-4A4C3655E92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551094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1FD1F-903A-A90D-0E0F-C7BB0E54844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F2F654-7992-BC6B-57C0-8B33F84F136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008545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240</TotalTime>
  <Words>1101</Words>
  <Application>Microsoft Office PowerPoint</Application>
  <PresentationFormat>Widescreen</PresentationFormat>
  <Paragraphs>49</Paragraphs>
  <Slides>33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Arial</vt:lpstr>
      <vt:lpstr>Arial</vt:lpstr>
      <vt:lpstr>Calibri</vt:lpstr>
      <vt:lpstr>Calibri Light</vt:lpstr>
      <vt:lpstr>Google Sans</vt:lpstr>
      <vt:lpstr>ReithSans</vt:lpstr>
      <vt:lpstr>Times New Roman</vt:lpstr>
      <vt:lpstr>Univers</vt:lpstr>
      <vt:lpstr>Office Theme</vt:lpstr>
      <vt:lpstr>Integrated Project-ACHA 4008 combustion to ELECTRIC POWER ENGINE</vt:lpstr>
      <vt:lpstr> The first engine The first steam-powered vehicle was supposedly built in 1679 by Ferdinand Verbiest, a Flemish Jesuit in China.</vt:lpstr>
      <vt:lpstr>PowerPoint Presentation</vt:lpstr>
      <vt:lpstr>PowerPoint Presentation</vt:lpstr>
      <vt:lpstr>THE NEW PHASE</vt:lpstr>
      <vt:lpstr>1    On January 29, 1886, Carl Benz applied for a patent for his “vehicle powered by a gas engine.”</vt:lpstr>
      <vt:lpstr>PowerPoint Presentation</vt:lpstr>
      <vt:lpstr>Hand crank start 1908 Cars in the early parts of the century had to be started by hand. This was accomplished by turning a crank, usually located in the front of the automobile. The driver would literally “crank the engine” by turning the handle, which would allow the process of internal combustion to begin </vt:lpstr>
      <vt:lpstr>Hand Crank start car before 1912</vt:lpstr>
      <vt:lpstr>www.hemmings.com Restored monitor ford</vt:lpstr>
      <vt:lpstr> The 1912 model Cadillac became the first car to replace the hand crank with an electric chock starter motor. </vt:lpstr>
      <vt:lpstr>Thomas Parker built the first electric car production line in London and secondly William Morrison introduced a simple electric wagon to the USA</vt:lpstr>
      <vt:lpstr>PowerPoint Presentation</vt:lpstr>
      <vt:lpstr>PowerPoint Presentation</vt:lpstr>
      <vt:lpstr>Popularity of electric-powered transport grew, 1859 brought the invention of rechargeable batteries; this was the only major development since the launch of Thomas Davenport’s small electric car. Two major improvements then occurred in 1884. First, Thomas Parker built the first electric car production line in London and secondly William Morrison introduced a simple electric wagon to the USA. These innovations led to electric vehicles becoming very popular, and soon became the preferred method of transport as they didn’t produce emissions, were very quiet and easy to drive</vt:lpstr>
      <vt:lpstr>PowerPoint Presentation</vt:lpstr>
      <vt:lpstr>Other entrepreneurs developed fully electric cars  </vt:lpstr>
      <vt:lpstr>First phase of Electric vehicles didn’t stay long in the market it was very new and not all facilities available. </vt:lpstr>
      <vt:lpstr>HYBRID VEHICLES  </vt:lpstr>
      <vt:lpstr>PowerPoint Presentation</vt:lpstr>
      <vt:lpstr>PowerPoint Presentation</vt:lpstr>
      <vt:lpstr>Combustion to Electric power </vt:lpstr>
      <vt:lpstr>Fully electric vehicle </vt:lpstr>
      <vt:lpstr>PowerPoint Presentation</vt:lpstr>
      <vt:lpstr>Solar car model  Aptera EV</vt:lpstr>
      <vt:lpstr>Aptera EV</vt:lpstr>
      <vt:lpstr>  Concept of Flying cars the Aero Mobil 3.0 </vt:lpstr>
      <vt:lpstr>Chinese Tesla competitor unveils plans for flying car</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Integrated Project-ACHA 4008 ELECTRIC POWER ENGINE</dc:title>
  <dc:creator>Muhammad</dc:creator>
  <cp:lastModifiedBy>Muhammad</cp:lastModifiedBy>
  <cp:revision>44</cp:revision>
  <dcterms:created xsi:type="dcterms:W3CDTF">2023-04-17T15:40:25Z</dcterms:created>
  <dcterms:modified xsi:type="dcterms:W3CDTF">2023-04-18T18:42:47Z</dcterms:modified>
</cp:coreProperties>
</file>