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2422DEA8-9FDC-451E-8D30-B87C257D0DB9}">
  <a:tblStyle styleId="{2422DEA8-9FDC-451E-8D30-B87C257D0DB9}"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slide" Target="slides/slide22.xml"/><Relationship Id="rId27" Type="http://schemas.openxmlformats.org/officeDocument/2006/relationships/slide" Target="slides/slide21.xml"/><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cacfc992f5_0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cacfc992f5_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gc7b77b8266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 name="Google Shape;63;gc7b77b826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c7b77b8266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c7b77b8266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c7b77b8266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c7b77b8266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gc7b77b8266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c7b77b8266_0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gcaf90454b6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 name="Google Shape;96;gcaf90454b6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caed9d5523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caed9d5523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gcacfc992f5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cacfc992f5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cacfc992f5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 name="Google Shape;119;gcacfc992f5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c7bf6abf97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c7bf6abf97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c7bf6abf97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c7bf6abf97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gc7bf6abf97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1" name="Google Shape;141;gc7bf6abf97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gcaed9d5523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6" name="Google Shape;146;gcaed9d552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gcaed9d5523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3" name="Google Shape;153;gcaed9d5523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gcaf90454b6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0" name="Google Shape;160;gcaf90454b6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gcaf90454b6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caf90454b6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gcaf90454b6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2" name="Google Shape;172;gcaf90454b6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gc7c34f6561_0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9" name="Google Shape;179;gc7c34f6561_0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gcaf90454b6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6" name="Google Shape;186;gcaf90454b6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gc7c34f6561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3" name="Google Shape;193;gc7c34f6561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gc7b77b8266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9" name="Google Shape;199;gc7b77b8266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hyperlink" Target="http://drive.google.com/file/d/1XVlCkUINdlMm76Z-Nf4AjR5-NiZY2J8S/view" TargetMode="Externa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hyperlink" Target="http://drive.google.com/file/d/1ZUDUhZRkhsT1MGF23daWxJE6TjJ1pnvR/view" TargetMode="Externa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hyperlink" Target="http://drive.google.com/file/d/1oXgGV7Erkgza0ZMvksvMKzd9z78-sELC/view" TargetMode="Externa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hyperlink" Target="http://drive.google.com/file/d/1SvRIYzpzfulgQdAH5o6yAitDzfxP1Q6b/view" TargetMode="External"/><Relationship Id="rId6"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hyperlink" Target="http://drive.google.com/file/d/1vFNdpKJGM-t5py9ec-mLYuKWyYQwifyW/view" TargetMode="Externa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 Id="rId3" Type="http://schemas.openxmlformats.org/officeDocument/2006/relationships/hyperlink" Target="http://drive.google.com/file/d/1HcrhIDWV2ahhkV_Q8G6ifQuK08Ribujt/view" TargetMode="Externa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hyperlink" Target="http://drive.google.com/file/d/15FIJmDfelw7VU39-NAT-E3mCP2uzZ7yn/view" TargetMode="Externa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hyperlink" Target="http://drive.google.com/file/d/1yyC25hAfYqg-kwE__HJ9P_Dt8foY1gef/view" TargetMode="Externa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 Id="rId3" Type="http://schemas.openxmlformats.org/officeDocument/2006/relationships/hyperlink" Target="http://drive.google.com/file/d/1h1MzE17QLYPoFeuVn9nQ2SGw-6XLwHXQ/view" TargetMode="Externa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hyperlink" Target="http://drive.google.com/file/d/1ev1YzBbspScO48YyOH1vdrAO9WLqFOms/view" TargetMode="Externa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hyperlink" Target="http://drive.google.com/file/d/1GQQiZOKeGfVV5v3vAfUYFA2sXBL199wf/view" TargetMode="Externa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hyperlink" Target="http://drive.google.com/file/d/1NrBlqbKyJcee12BmX2k7fuwEPMpkjTvd/view" TargetMode="Externa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hyperlink" Target="http://drive.google.com/file/d/156sGx8ISwyNAC_NbI1LEu39YH5EWRvDr/view" TargetMode="External"/><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hyperlink" Target="http://drive.google.com/file/d/1g9UbDvqX33S2G846uk24Jra2KdP1LY79/view" TargetMode="External"/><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hyperlink" Target="http://drive.google.com/file/d/181ZFDbEN0vZE7mXeUgsHgQ_DZ1c6kQzW/view" TargetMode="External"/><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20" Type="http://schemas.openxmlformats.org/officeDocument/2006/relationships/hyperlink" Target="https://jobs.smartrecruiters.com/McDonaldsCanada/743999690726148-team-leader-or-management" TargetMode="External"/><Relationship Id="rId11" Type="http://schemas.openxmlformats.org/officeDocument/2006/relationships/hyperlink" Target="https://www.mcdonalds.com/gb/en-gb/help/faq/18517-whats-mcdonalds-mission-statement.html" TargetMode="External"/><Relationship Id="rId22" Type="http://schemas.openxmlformats.org/officeDocument/2006/relationships/hyperlink" Target="https://www.youtube.com/watch?v=XKUPDUDOBVo" TargetMode="External"/><Relationship Id="rId10" Type="http://schemas.openxmlformats.org/officeDocument/2006/relationships/hyperlink" Target="https://www.macrotrends.net/stocks/charts/MCD/mcdonalds/operating-income" TargetMode="External"/><Relationship Id="rId21" Type="http://schemas.openxmlformats.org/officeDocument/2006/relationships/hyperlink" Target="https://www.wsj.com/market-data/quotes/MCD/financials/annual/balance-sheet" TargetMode="External"/><Relationship Id="rId13" Type="http://schemas.openxmlformats.org/officeDocument/2006/relationships/hyperlink" Target="https://www.mcdonalds.com/gb/en-gb/help/faq/18524-how-does-mcdonalds-promote-effective-team-work.html" TargetMode="External"/><Relationship Id="rId12" Type="http://schemas.openxmlformats.org/officeDocument/2006/relationships/hyperlink" Target="https://www.mcdonalds.com/gb/en-gb/help/faq/18508-what-are-mcdonalds-short-term-and-long-term-goals-and-objectives.html" TargetMode="External"/><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hyperlink" Target="https://bstrategyhub.com/mcdonalds-swot-analysis/" TargetMode="External"/><Relationship Id="rId4" Type="http://schemas.openxmlformats.org/officeDocument/2006/relationships/hyperlink" Target="https://www.cipd.co.uk/knowledge/strategy/organisational-development/pestle-analysis-factsheet#gref" TargetMode="External"/><Relationship Id="rId9" Type="http://schemas.openxmlformats.org/officeDocument/2006/relationships/hyperlink" Target="https://www.macrotrends.net/stocks/charts/MCD/mcdonalds/revenue" TargetMode="External"/><Relationship Id="rId15" Type="http://schemas.openxmlformats.org/officeDocument/2006/relationships/hyperlink" Target="https://www.mcdonalds.com/gb/en-gb/help/faq/18509-whats-the-structure-of-mcdonalds-and-how-each-department-in-the-organisation-interacts-works-together.html" TargetMode="External"/><Relationship Id="rId14" Type="http://schemas.openxmlformats.org/officeDocument/2006/relationships/hyperlink" Target="https://www.mcdonalds.com/gb/en-gb/good-to-know/environment.html" TargetMode="External"/><Relationship Id="rId17" Type="http://schemas.openxmlformats.org/officeDocument/2006/relationships/hyperlink" Target="https://www.mindtools.com/pages/article/newTMC_05.htm" TargetMode="External"/><Relationship Id="rId16" Type="http://schemas.openxmlformats.org/officeDocument/2006/relationships/hyperlink" Target="https://www.mcdonalds.com/gb/en-gb/help/faq/19263-what-is-mcdonalds-corporate-social-responsibility-csr-policy.html" TargetMode="External"/><Relationship Id="rId5" Type="http://schemas.openxmlformats.org/officeDocument/2006/relationships/hyperlink" Target="https://fourweekmba.com/mcdonalds-pestel-analysis/" TargetMode="External"/><Relationship Id="rId19" Type="http://schemas.openxmlformats.org/officeDocument/2006/relationships/hyperlink" Target="http://panmore.com/mcdonalds-vision-statement-mission-statement-analysis" TargetMode="External"/><Relationship Id="rId6" Type="http://schemas.openxmlformats.org/officeDocument/2006/relationships/hyperlink" Target="https://www.managementstudyguide.com/strategy-definition.htm" TargetMode="External"/><Relationship Id="rId18" Type="http://schemas.openxmlformats.org/officeDocument/2006/relationships/hyperlink" Target="http://panmore.com/mcdonalds-vision-statement-mission-statement-analysis" TargetMode="External"/><Relationship Id="rId7" Type="http://schemas.openxmlformats.org/officeDocument/2006/relationships/hyperlink" Target="https://www.managementstudyguide.com/strategy-statement-components.htm" TargetMode="External"/><Relationship Id="rId8" Type="http://schemas.openxmlformats.org/officeDocument/2006/relationships/hyperlink" Target="https://www.linkedin.com/pulse/what-organizational-culture-andor-leadership-style-needed-kovalenko?articleId=6720278304479293440"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Strategy Assessment Presentation</a:t>
            </a:r>
            <a:endParaRPr/>
          </a:p>
        </p:txBody>
      </p:sp>
      <p:sp>
        <p:nvSpPr>
          <p:cNvPr id="55" name="Google Shape;55;p1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t>A look into the strategy used by McDonald’s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t>Strategy</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 name="Shape 64"/>
        <p:cNvGrpSpPr/>
        <p:nvPr/>
      </p:nvGrpSpPr>
      <p:grpSpPr>
        <a:xfrm>
          <a:off x="0" y="0"/>
          <a:ext cx="0" cy="0"/>
          <a:chOff x="0" y="0"/>
          <a:chExt cx="0" cy="0"/>
        </a:xfrm>
      </p:grpSpPr>
      <p:sp>
        <p:nvSpPr>
          <p:cNvPr id="65" name="Google Shape;65;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What is strategy?</a:t>
            </a:r>
            <a:endParaRPr/>
          </a:p>
        </p:txBody>
      </p:sp>
      <p:sp>
        <p:nvSpPr>
          <p:cNvPr id="66" name="Google Shape;66;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lnSpc>
                <a:spcPct val="95000"/>
              </a:lnSpc>
              <a:spcBef>
                <a:spcPts val="0"/>
              </a:spcBef>
              <a:spcAft>
                <a:spcPts val="0"/>
              </a:spcAft>
              <a:buNone/>
            </a:pPr>
            <a:r>
              <a:rPr lang="en-GB" sz="1400"/>
              <a:t>The Management Study Guide contains a good explanation of the concepts surrounding strategy.</a:t>
            </a:r>
            <a:endParaRPr sz="1400"/>
          </a:p>
          <a:p>
            <a:pPr indent="0" lvl="0" marL="0" rtl="0" algn="l">
              <a:lnSpc>
                <a:spcPct val="95000"/>
              </a:lnSpc>
              <a:spcBef>
                <a:spcPts val="1200"/>
              </a:spcBef>
              <a:spcAft>
                <a:spcPts val="0"/>
              </a:spcAft>
              <a:buNone/>
            </a:pPr>
            <a:r>
              <a:rPr lang="en-GB" sz="1400"/>
              <a:t>Broadly speaking, </a:t>
            </a:r>
            <a:r>
              <a:rPr lang="en-GB" sz="1400"/>
              <a:t>definitions</a:t>
            </a:r>
            <a:r>
              <a:rPr lang="en-GB" sz="1400"/>
              <a:t> of </a:t>
            </a:r>
            <a:r>
              <a:rPr lang="en-GB" sz="1400"/>
              <a:t>strategy are that it</a:t>
            </a:r>
            <a:r>
              <a:rPr lang="en-GB" sz="1400"/>
              <a:t>:</a:t>
            </a:r>
            <a:endParaRPr sz="1400"/>
          </a:p>
          <a:p>
            <a:pPr indent="-317500" lvl="0" marL="457200" rtl="0" algn="l">
              <a:lnSpc>
                <a:spcPct val="95000"/>
              </a:lnSpc>
              <a:spcBef>
                <a:spcPts val="1200"/>
              </a:spcBef>
              <a:spcAft>
                <a:spcPts val="0"/>
              </a:spcAft>
              <a:buSzPts val="1400"/>
              <a:buChar char="●"/>
            </a:pPr>
            <a:r>
              <a:rPr lang="en-GB" sz="1400"/>
              <a:t>Comprises actions taken by managers to attain an organisational goal/goals</a:t>
            </a:r>
            <a:endParaRPr sz="1400"/>
          </a:p>
          <a:p>
            <a:pPr indent="-317500" lvl="0" marL="457200" rtl="0" algn="l">
              <a:lnSpc>
                <a:spcPct val="95000"/>
              </a:lnSpc>
              <a:spcBef>
                <a:spcPts val="0"/>
              </a:spcBef>
              <a:spcAft>
                <a:spcPts val="0"/>
              </a:spcAft>
              <a:buSzPts val="1400"/>
              <a:buChar char="●"/>
            </a:pPr>
            <a:r>
              <a:rPr lang="en-GB" sz="1400"/>
              <a:t>Is all about allocating scarce resources in order to meet present objectives</a:t>
            </a:r>
            <a:endParaRPr sz="1400"/>
          </a:p>
          <a:p>
            <a:pPr indent="-317500" lvl="0" marL="457200" rtl="0" algn="l">
              <a:lnSpc>
                <a:spcPct val="95000"/>
              </a:lnSpc>
              <a:spcBef>
                <a:spcPts val="0"/>
              </a:spcBef>
              <a:spcAft>
                <a:spcPts val="0"/>
              </a:spcAft>
              <a:buSzPts val="1400"/>
              <a:buChar char="●"/>
            </a:pPr>
            <a:r>
              <a:rPr lang="en-GB" sz="1400"/>
              <a:t>Is a well-defined roadmap of an organisation, </a:t>
            </a:r>
            <a:r>
              <a:rPr lang="en-GB" sz="1400"/>
              <a:t>defining</a:t>
            </a:r>
            <a:r>
              <a:rPr lang="en-GB" sz="1400"/>
              <a:t> mission, vision and direction</a:t>
            </a:r>
            <a:endParaRPr sz="1400"/>
          </a:p>
          <a:p>
            <a:pPr indent="0" lvl="0" marL="0" rtl="0" algn="l">
              <a:lnSpc>
                <a:spcPct val="95000"/>
              </a:lnSpc>
              <a:spcBef>
                <a:spcPts val="1200"/>
              </a:spcBef>
              <a:spcAft>
                <a:spcPts val="0"/>
              </a:spcAft>
              <a:buNone/>
            </a:pPr>
            <a:r>
              <a:rPr lang="en-GB" sz="1400"/>
              <a:t>Features of strategy are as such:</a:t>
            </a:r>
            <a:endParaRPr sz="1400"/>
          </a:p>
          <a:p>
            <a:pPr indent="-317500" lvl="0" marL="457200" rtl="0" algn="l">
              <a:lnSpc>
                <a:spcPct val="95000"/>
              </a:lnSpc>
              <a:spcBef>
                <a:spcPts val="1200"/>
              </a:spcBef>
              <a:spcAft>
                <a:spcPts val="0"/>
              </a:spcAft>
              <a:buSzPts val="1400"/>
              <a:buChar char="●"/>
            </a:pPr>
            <a:r>
              <a:rPr lang="en-GB" sz="1400"/>
              <a:t>It is significant due to the inability to foresee the future. Uncertainty brings about the need to prepare for the unexpected</a:t>
            </a:r>
            <a:endParaRPr sz="1400"/>
          </a:p>
          <a:p>
            <a:pPr indent="-317500" lvl="0" marL="457200" rtl="0" algn="l">
              <a:lnSpc>
                <a:spcPct val="95000"/>
              </a:lnSpc>
              <a:spcBef>
                <a:spcPts val="0"/>
              </a:spcBef>
              <a:spcAft>
                <a:spcPts val="0"/>
              </a:spcAft>
              <a:buSzPts val="1400"/>
              <a:buChar char="●"/>
            </a:pPr>
            <a:r>
              <a:rPr lang="en-GB" sz="1400"/>
              <a:t>It deals with long-term developments in the future</a:t>
            </a:r>
            <a:endParaRPr sz="1400"/>
          </a:p>
          <a:p>
            <a:pPr indent="-317500" lvl="0" marL="457200" rtl="0" algn="l">
              <a:lnSpc>
                <a:spcPct val="95000"/>
              </a:lnSpc>
              <a:spcBef>
                <a:spcPts val="0"/>
              </a:spcBef>
              <a:spcAft>
                <a:spcPts val="0"/>
              </a:spcAft>
              <a:buSzPts val="1400"/>
              <a:buChar char="●"/>
            </a:pPr>
            <a:r>
              <a:rPr lang="en-GB" sz="1400"/>
              <a:t>It generally takes into account the likely actions of consumers and competition</a:t>
            </a:r>
            <a:endParaRPr sz="1400"/>
          </a:p>
          <a:p>
            <a:pPr indent="0" lvl="0" marL="457200" rtl="0" algn="l">
              <a:lnSpc>
                <a:spcPct val="95000"/>
              </a:lnSpc>
              <a:spcBef>
                <a:spcPts val="1200"/>
              </a:spcBef>
              <a:spcAft>
                <a:spcPts val="1200"/>
              </a:spcAft>
              <a:buNone/>
            </a:pPr>
            <a:r>
              <a:rPr lang="en-GB" sz="1400"/>
              <a:t>(Juneja, 2009a)</a:t>
            </a:r>
            <a:endParaRPr sz="1400"/>
          </a:p>
        </p:txBody>
      </p:sp>
      <p:pic>
        <p:nvPicPr>
          <p:cNvPr id="67" name="Google Shape;67;p15" title="WhatIsStrategy.mp3">
            <a:hlinkClick r:id="rId3"/>
          </p:cNvPr>
          <p:cNvPicPr preferRelativeResize="0"/>
          <p:nvPr/>
        </p:nvPicPr>
        <p:blipFill>
          <a:blip r:embed="rId4">
            <a:alphaModFix/>
          </a:blip>
          <a:stretch>
            <a:fillRect/>
          </a:stretch>
        </p:blipFill>
        <p:spPr>
          <a:xfrm>
            <a:off x="152400" y="4721275"/>
            <a:ext cx="269825" cy="2698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The Strategy Statement</a:t>
            </a:r>
            <a:endParaRPr/>
          </a:p>
        </p:txBody>
      </p:sp>
      <p:sp>
        <p:nvSpPr>
          <p:cNvPr id="73" name="Google Shape;73;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lnSpc>
                <a:spcPct val="95000"/>
              </a:lnSpc>
              <a:spcBef>
                <a:spcPts val="0"/>
              </a:spcBef>
              <a:spcAft>
                <a:spcPts val="0"/>
              </a:spcAft>
              <a:buSzPts val="935"/>
              <a:buNone/>
            </a:pPr>
            <a:r>
              <a:rPr lang="en-GB" sz="1430"/>
              <a:t>This sets out a company’s long-term strategic direction, giving the business a blueprint for activities in future years. It consists of the following components:</a:t>
            </a:r>
            <a:endParaRPr sz="1430"/>
          </a:p>
          <a:p>
            <a:pPr indent="0" lvl="0" marL="457200" rtl="0" algn="l">
              <a:lnSpc>
                <a:spcPct val="95000"/>
              </a:lnSpc>
              <a:spcBef>
                <a:spcPts val="1200"/>
              </a:spcBef>
              <a:spcAft>
                <a:spcPts val="0"/>
              </a:spcAft>
              <a:buNone/>
            </a:pPr>
            <a:r>
              <a:rPr lang="en-GB" sz="1430"/>
              <a:t>Mission statement; a feasible yet inspiring declaration that describes what the organisation does, who it serves and what makes it unique</a:t>
            </a:r>
            <a:endParaRPr sz="1430"/>
          </a:p>
          <a:p>
            <a:pPr indent="0" lvl="0" marL="457200" rtl="0" algn="l">
              <a:lnSpc>
                <a:spcPct val="95000"/>
              </a:lnSpc>
              <a:spcBef>
                <a:spcPts val="1200"/>
              </a:spcBef>
              <a:spcAft>
                <a:spcPts val="0"/>
              </a:spcAft>
              <a:buNone/>
            </a:pPr>
            <a:r>
              <a:rPr lang="en-GB" sz="1430"/>
              <a:t>Vision statement; what the organisation aspires to be in future, </a:t>
            </a:r>
            <a:r>
              <a:rPr lang="en-GB" sz="1430"/>
              <a:t>developed </a:t>
            </a:r>
            <a:r>
              <a:rPr lang="en-GB" sz="1430"/>
              <a:t>for viewing by organisation and its members</a:t>
            </a:r>
            <a:endParaRPr sz="1430"/>
          </a:p>
          <a:p>
            <a:pPr indent="0" lvl="0" marL="457200" rtl="0" algn="l">
              <a:lnSpc>
                <a:spcPct val="95000"/>
              </a:lnSpc>
              <a:spcBef>
                <a:spcPts val="1200"/>
              </a:spcBef>
              <a:spcAft>
                <a:spcPts val="0"/>
              </a:spcAft>
              <a:buNone/>
            </a:pPr>
            <a:r>
              <a:rPr lang="en-GB" sz="1430"/>
              <a:t>Goals; </a:t>
            </a:r>
            <a:r>
              <a:rPr lang="en-GB" sz="1430"/>
              <a:t>objectives</a:t>
            </a:r>
            <a:r>
              <a:rPr lang="en-GB" sz="1430"/>
              <a:t> specifying what is to be done for mission or vision to be attained</a:t>
            </a:r>
            <a:endParaRPr sz="1430"/>
          </a:p>
          <a:p>
            <a:pPr indent="0" lvl="0" marL="457200" rtl="0" algn="l">
              <a:lnSpc>
                <a:spcPct val="95000"/>
              </a:lnSpc>
              <a:spcBef>
                <a:spcPts val="1200"/>
              </a:spcBef>
              <a:spcAft>
                <a:spcPts val="0"/>
              </a:spcAft>
              <a:buNone/>
            </a:pPr>
            <a:r>
              <a:rPr lang="en-GB" sz="1430"/>
              <a:t>Objectives; multiple goals to be achieved over time- the foundation of planning on the most micro level</a:t>
            </a:r>
            <a:endParaRPr sz="1430"/>
          </a:p>
          <a:p>
            <a:pPr indent="0" lvl="0" marL="0" rtl="0" algn="l">
              <a:lnSpc>
                <a:spcPct val="95000"/>
              </a:lnSpc>
              <a:spcBef>
                <a:spcPts val="1200"/>
              </a:spcBef>
              <a:spcAft>
                <a:spcPts val="1200"/>
              </a:spcAft>
              <a:buSzPts val="935"/>
              <a:buNone/>
            </a:pPr>
            <a:r>
              <a:rPr lang="en-GB" sz="1430"/>
              <a:t>(Juneja, 2009b)</a:t>
            </a:r>
            <a:endParaRPr sz="1430"/>
          </a:p>
        </p:txBody>
      </p:sp>
      <p:pic>
        <p:nvPicPr>
          <p:cNvPr id="74" name="Google Shape;74;p16" title="StrategyStatement.mp3">
            <a:hlinkClick r:id="rId3"/>
          </p:cNvPr>
          <p:cNvPicPr preferRelativeResize="0"/>
          <p:nvPr/>
        </p:nvPicPr>
        <p:blipFill>
          <a:blip r:embed="rId4">
            <a:alphaModFix/>
          </a:blip>
          <a:stretch>
            <a:fillRect/>
          </a:stretch>
        </p:blipFill>
        <p:spPr>
          <a:xfrm>
            <a:off x="152400" y="4721275"/>
            <a:ext cx="269825" cy="2698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1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marR="0" rtl="0" algn="l">
              <a:lnSpc>
                <a:spcPct val="115000"/>
              </a:lnSpc>
              <a:spcBef>
                <a:spcPts val="0"/>
              </a:spcBef>
              <a:spcAft>
                <a:spcPts val="0"/>
              </a:spcAft>
              <a:buNone/>
            </a:pPr>
            <a:r>
              <a:rPr lang="en-GB" sz="1400"/>
              <a:t>McDonald’s mission statement is “</a:t>
            </a:r>
            <a:r>
              <a:rPr lang="en-GB" sz="1400"/>
              <a:t>to provide a fun and safe environment where our customers can enjoy good food made with quality ingredients at affordable prices.” (McDonalds, n.d. a)</a:t>
            </a:r>
            <a:endParaRPr sz="1400"/>
          </a:p>
          <a:p>
            <a:pPr indent="0" lvl="0" marL="0" marR="0" rtl="0" algn="l">
              <a:lnSpc>
                <a:spcPct val="115000"/>
              </a:lnSpc>
              <a:spcBef>
                <a:spcPts val="1200"/>
              </a:spcBef>
              <a:spcAft>
                <a:spcPts val="0"/>
              </a:spcAft>
              <a:buNone/>
            </a:pPr>
            <a:r>
              <a:rPr lang="en-GB" sz="1400"/>
              <a:t>As part of its growth plan introduced in 2017, the company’s corporate vision is “to move with velocity to drive profitable growth … serving more customers … around the world.” (Panmore, 2019)</a:t>
            </a:r>
            <a:endParaRPr sz="1400"/>
          </a:p>
          <a:p>
            <a:pPr indent="0" lvl="0" marL="0" marR="0" rtl="0" algn="l">
              <a:lnSpc>
                <a:spcPct val="115000"/>
              </a:lnSpc>
              <a:spcBef>
                <a:spcPts val="1200"/>
              </a:spcBef>
              <a:spcAft>
                <a:spcPts val="0"/>
              </a:spcAft>
              <a:buNone/>
            </a:pPr>
            <a:r>
              <a:rPr lang="en-GB" sz="1400"/>
              <a:t>On the McDonald’s FAQ site, its aims and objectives are “to serve good food for great value in a friendly, fun environment, as well as being a socially responsible company that provides good returns to our shareholders.” (McDonald’s, n.d. b)</a:t>
            </a:r>
            <a:endParaRPr sz="1400"/>
          </a:p>
          <a:p>
            <a:pPr indent="0" lvl="0" marL="0" marR="0" rtl="0" algn="l">
              <a:lnSpc>
                <a:spcPct val="115000"/>
              </a:lnSpc>
              <a:spcBef>
                <a:spcPts val="1200"/>
              </a:spcBef>
              <a:spcAft>
                <a:spcPts val="1200"/>
              </a:spcAft>
              <a:buNone/>
            </a:pPr>
            <a:r>
              <a:rPr lang="en-GB" sz="1400"/>
              <a:t>Upon analysis of these statements, it is clear that </a:t>
            </a:r>
            <a:r>
              <a:rPr lang="en-GB" sz="1400"/>
              <a:t>McDonald’s is currently on a growth drive in order to improve profits worldwide. This will be done by aggressively repeating the same successful formula: providing a fast food meal of good quality for a decent price. It has addressed its shareholders as a PLC and has made a brief mention of corporate social responsibility.</a:t>
            </a:r>
            <a:endParaRPr sz="1400"/>
          </a:p>
        </p:txBody>
      </p:sp>
      <p:sp>
        <p:nvSpPr>
          <p:cNvPr id="80" name="Google Shape;80;p1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McDonald’s strategy</a:t>
            </a:r>
            <a:endParaRPr/>
          </a:p>
        </p:txBody>
      </p:sp>
      <p:pic>
        <p:nvPicPr>
          <p:cNvPr id="81" name="Google Shape;81;p17" title="McDonaldsStrategy.mp3">
            <a:hlinkClick r:id="rId3"/>
          </p:cNvPr>
          <p:cNvPicPr preferRelativeResize="0"/>
          <p:nvPr/>
        </p:nvPicPr>
        <p:blipFill>
          <a:blip r:embed="rId4">
            <a:alphaModFix/>
          </a:blip>
          <a:stretch>
            <a:fillRect/>
          </a:stretch>
        </p:blipFill>
        <p:spPr>
          <a:xfrm>
            <a:off x="152400" y="4721275"/>
            <a:ext cx="269825" cy="2698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sp>
        <p:nvSpPr>
          <p:cNvPr id="86" name="Google Shape;86;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Is McDonald’s growth strategy working?</a:t>
            </a:r>
            <a:endParaRPr/>
          </a:p>
        </p:txBody>
      </p:sp>
      <p:pic>
        <p:nvPicPr>
          <p:cNvPr id="87" name="Google Shape;87;p18"/>
          <p:cNvPicPr preferRelativeResize="0"/>
          <p:nvPr/>
        </p:nvPicPr>
        <p:blipFill>
          <a:blip r:embed="rId3">
            <a:alphaModFix/>
          </a:blip>
          <a:stretch>
            <a:fillRect/>
          </a:stretch>
        </p:blipFill>
        <p:spPr>
          <a:xfrm>
            <a:off x="282550" y="1986424"/>
            <a:ext cx="4058190" cy="939900"/>
          </a:xfrm>
          <a:prstGeom prst="rect">
            <a:avLst/>
          </a:prstGeom>
          <a:noFill/>
          <a:ln>
            <a:noFill/>
          </a:ln>
        </p:spPr>
      </p:pic>
      <p:sp>
        <p:nvSpPr>
          <p:cNvPr id="88" name="Google Shape;88;p18"/>
          <p:cNvSpPr txBox="1"/>
          <p:nvPr>
            <p:ph idx="1" type="body"/>
          </p:nvPr>
        </p:nvSpPr>
        <p:spPr>
          <a:xfrm>
            <a:off x="311700" y="2926324"/>
            <a:ext cx="3999900" cy="9096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GB" sz="1200"/>
              <a:t>(Macrotrends, 2021a)</a:t>
            </a:r>
            <a:endParaRPr sz="1200"/>
          </a:p>
          <a:p>
            <a:pPr indent="0" lvl="0" marL="0" rtl="0" algn="l">
              <a:spcBef>
                <a:spcPts val="1200"/>
              </a:spcBef>
              <a:spcAft>
                <a:spcPts val="1200"/>
              </a:spcAft>
              <a:buNone/>
            </a:pPr>
            <a:r>
              <a:rPr lang="en-GB" sz="1200"/>
              <a:t>Compared to its year-on-year % operating income (profit) growth over the same period:</a:t>
            </a:r>
            <a:endParaRPr/>
          </a:p>
        </p:txBody>
      </p:sp>
      <p:pic>
        <p:nvPicPr>
          <p:cNvPr id="89" name="Google Shape;89;p18"/>
          <p:cNvPicPr preferRelativeResize="0"/>
          <p:nvPr/>
        </p:nvPicPr>
        <p:blipFill>
          <a:blip r:embed="rId4">
            <a:alphaModFix/>
          </a:blip>
          <a:stretch>
            <a:fillRect/>
          </a:stretch>
        </p:blipFill>
        <p:spPr>
          <a:xfrm>
            <a:off x="311700" y="3726325"/>
            <a:ext cx="3999901" cy="953226"/>
          </a:xfrm>
          <a:prstGeom prst="rect">
            <a:avLst/>
          </a:prstGeom>
          <a:noFill/>
          <a:ln>
            <a:noFill/>
          </a:ln>
        </p:spPr>
      </p:pic>
      <p:sp>
        <p:nvSpPr>
          <p:cNvPr id="90" name="Google Shape;90;p18"/>
          <p:cNvSpPr txBox="1"/>
          <p:nvPr>
            <p:ph idx="1" type="body"/>
          </p:nvPr>
        </p:nvSpPr>
        <p:spPr>
          <a:xfrm>
            <a:off x="311700" y="1152475"/>
            <a:ext cx="3999900" cy="9399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a:t>Yearly Profits and turnover</a:t>
            </a:r>
            <a:endParaRPr/>
          </a:p>
          <a:p>
            <a:pPr indent="0" lvl="0" marL="0" rtl="0" algn="l">
              <a:spcBef>
                <a:spcPts val="1200"/>
              </a:spcBef>
              <a:spcAft>
                <a:spcPts val="1200"/>
              </a:spcAft>
              <a:buNone/>
            </a:pPr>
            <a:r>
              <a:rPr lang="en-GB" sz="1100"/>
              <a:t>The company’s year-on-year % revenue growth since Q1 2016 is as follows:</a:t>
            </a:r>
            <a:endParaRPr sz="1300"/>
          </a:p>
        </p:txBody>
      </p:sp>
      <p:sp>
        <p:nvSpPr>
          <p:cNvPr id="91" name="Google Shape;91;p18"/>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GB"/>
              <a:t>Analysis</a:t>
            </a:r>
            <a:endParaRPr/>
          </a:p>
          <a:p>
            <a:pPr indent="0" lvl="0" marL="0" rtl="0" algn="l">
              <a:spcBef>
                <a:spcPts val="1200"/>
              </a:spcBef>
              <a:spcAft>
                <a:spcPts val="0"/>
              </a:spcAft>
              <a:buNone/>
            </a:pPr>
            <a:r>
              <a:rPr lang="en-GB" sz="1100"/>
              <a:t>McDonald’s announced as part of its vision statement in 2017 that it aims to “move with velocity” to aggressively drive worldwide growth.</a:t>
            </a:r>
            <a:endParaRPr sz="1100"/>
          </a:p>
          <a:p>
            <a:pPr indent="0" lvl="0" marL="0" rtl="0" algn="l">
              <a:spcBef>
                <a:spcPts val="1200"/>
              </a:spcBef>
              <a:spcAft>
                <a:spcPts val="0"/>
              </a:spcAft>
              <a:buNone/>
            </a:pPr>
            <a:r>
              <a:rPr lang="en-GB" sz="1100"/>
              <a:t>There has been mostly negative revenue growth from 2017 until Q1 2019 and again during the pandemic. The company’s revenues have therefore declined over this period.</a:t>
            </a:r>
            <a:endParaRPr sz="1100"/>
          </a:p>
          <a:p>
            <a:pPr indent="0" lvl="0" marL="0" rtl="0" algn="l">
              <a:spcBef>
                <a:spcPts val="1200"/>
              </a:spcBef>
              <a:spcAft>
                <a:spcPts val="0"/>
              </a:spcAft>
              <a:buNone/>
            </a:pPr>
            <a:r>
              <a:rPr lang="en-GB" sz="1100"/>
              <a:t>McDonald’s operating income growth has also been net negative over from 2017 onwards. However, while quarterly revenue growth was negative throughout 2017, quarterly profit growth was firmly positive during this period. This suggests that McDonald’s was able to reduce its expenses after gross profit.</a:t>
            </a:r>
            <a:endParaRPr sz="1100"/>
          </a:p>
          <a:p>
            <a:pPr indent="0" lvl="0" marL="0" rtl="0" algn="l">
              <a:spcBef>
                <a:spcPts val="1200"/>
              </a:spcBef>
              <a:spcAft>
                <a:spcPts val="1200"/>
              </a:spcAft>
              <a:buNone/>
            </a:pPr>
            <a:r>
              <a:rPr lang="en-GB" sz="1100"/>
              <a:t>Overall, but also in part due to the coronavirus crisis, McDonald’s growth strategy has failed to produce meaningful results in terms of profit.</a:t>
            </a:r>
            <a:endParaRPr sz="1100"/>
          </a:p>
        </p:txBody>
      </p:sp>
      <p:sp>
        <p:nvSpPr>
          <p:cNvPr id="92" name="Google Shape;92;p18"/>
          <p:cNvSpPr txBox="1"/>
          <p:nvPr>
            <p:ph idx="1" type="body"/>
          </p:nvPr>
        </p:nvSpPr>
        <p:spPr>
          <a:xfrm>
            <a:off x="311700" y="4679550"/>
            <a:ext cx="3999900" cy="4638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sz="1200"/>
              <a:t>(Macrotrends, 2021b)</a:t>
            </a:r>
            <a:endParaRPr/>
          </a:p>
        </p:txBody>
      </p:sp>
      <p:pic>
        <p:nvPicPr>
          <p:cNvPr id="93" name="Google Shape;93;p18" title="GrowthStrategyWorking.mp3">
            <a:hlinkClick r:id="rId5"/>
          </p:cNvPr>
          <p:cNvPicPr preferRelativeResize="0"/>
          <p:nvPr/>
        </p:nvPicPr>
        <p:blipFill>
          <a:blip r:embed="rId6">
            <a:alphaModFix/>
          </a:blip>
          <a:stretch>
            <a:fillRect/>
          </a:stretch>
        </p:blipFill>
        <p:spPr>
          <a:xfrm>
            <a:off x="4464000" y="4721275"/>
            <a:ext cx="269825" cy="2698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McDonald’s Financial Position - 2019 vs 2020</a:t>
            </a:r>
            <a:endParaRPr/>
          </a:p>
        </p:txBody>
      </p:sp>
      <p:sp>
        <p:nvSpPr>
          <p:cNvPr id="99" name="Google Shape;99;p19"/>
          <p:cNvSpPr txBox="1"/>
          <p:nvPr>
            <p:ph idx="1" type="body"/>
          </p:nvPr>
        </p:nvSpPr>
        <p:spPr>
          <a:xfrm>
            <a:off x="311700" y="1152475"/>
            <a:ext cx="39999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a:t>Pre-pandemic</a:t>
            </a:r>
            <a:endParaRPr/>
          </a:p>
          <a:p>
            <a:pPr indent="0" lvl="0" marL="0" rtl="0" algn="l">
              <a:spcBef>
                <a:spcPts val="1200"/>
              </a:spcBef>
              <a:spcAft>
                <a:spcPts val="0"/>
              </a:spcAft>
              <a:buNone/>
            </a:pPr>
            <a:r>
              <a:rPr lang="en-GB"/>
              <a:t>McDonald’s reportedly owned $47 billion in total assets in 2019. Of this amount, $37 billion was in the company’s net property, plant and equipment. $50 million was in inventories and $2.2 billion was in accounts receivable. The company had $1.2 billion in long-term investments with affiliate companies.</a:t>
            </a:r>
            <a:endParaRPr/>
          </a:p>
          <a:p>
            <a:pPr indent="0" lvl="0" marL="0" rtl="0" algn="l">
              <a:spcBef>
                <a:spcPts val="1200"/>
              </a:spcBef>
              <a:spcAft>
                <a:spcPts val="1200"/>
              </a:spcAft>
              <a:buNone/>
            </a:pPr>
            <a:r>
              <a:rPr lang="en-GB"/>
              <a:t>In terms of liabilities, McDonald’s owed $621 million in short-term debt and $988 million in accounts payable. In total, the company had $55 billion in liabilities, giving the company a negative equity of $8 billion.</a:t>
            </a:r>
            <a:endParaRPr/>
          </a:p>
        </p:txBody>
      </p:sp>
      <p:sp>
        <p:nvSpPr>
          <p:cNvPr id="100" name="Google Shape;100;p19"/>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a:t>Post-pandemic</a:t>
            </a:r>
            <a:endParaRPr/>
          </a:p>
          <a:p>
            <a:pPr indent="0" lvl="0" marL="0" rtl="0" algn="l">
              <a:spcBef>
                <a:spcPts val="1200"/>
              </a:spcBef>
              <a:spcAft>
                <a:spcPts val="0"/>
              </a:spcAft>
              <a:buNone/>
            </a:pPr>
            <a:r>
              <a:rPr lang="en-GB"/>
              <a:t>In 2020, McDonald’s owned $52 billion in total assets. $38 billion of this was in net property, plant and equipment, $51 million in inventories and $2.1 billion in accounts receivable. It had $1.2 billion in long-term investments.</a:t>
            </a:r>
            <a:endParaRPr/>
          </a:p>
          <a:p>
            <a:pPr indent="0" lvl="0" marL="0" rtl="0" algn="l">
              <a:spcBef>
                <a:spcPts val="1200"/>
              </a:spcBef>
              <a:spcAft>
                <a:spcPts val="0"/>
              </a:spcAft>
              <a:buNone/>
            </a:pPr>
            <a:r>
              <a:rPr lang="en-GB"/>
              <a:t>Regarding liabilities, it owed $702 million in short-term debt and $741 million in accounts payable. Overall, the company had $60 billion in liabilities, giving it a negative equity of $7.8 billion.</a:t>
            </a:r>
            <a:endParaRPr/>
          </a:p>
          <a:p>
            <a:pPr indent="0" lvl="0" marL="0" rtl="0" algn="r">
              <a:spcBef>
                <a:spcPts val="1200"/>
              </a:spcBef>
              <a:spcAft>
                <a:spcPts val="1200"/>
              </a:spcAft>
              <a:buNone/>
            </a:pPr>
            <a:r>
              <a:rPr lang="en-GB"/>
              <a:t>(Wall Street Journal, n.d.)</a:t>
            </a:r>
            <a:endParaRPr/>
          </a:p>
        </p:txBody>
      </p:sp>
      <p:pic>
        <p:nvPicPr>
          <p:cNvPr id="101" name="Google Shape;101;p19" title="FinancialPosition.mp3">
            <a:hlinkClick r:id="rId3"/>
          </p:cNvPr>
          <p:cNvPicPr preferRelativeResize="0"/>
          <p:nvPr/>
        </p:nvPicPr>
        <p:blipFill>
          <a:blip r:embed="rId4">
            <a:alphaModFix/>
          </a:blip>
          <a:stretch>
            <a:fillRect/>
          </a:stretch>
        </p:blipFill>
        <p:spPr>
          <a:xfrm>
            <a:off x="152400" y="4721275"/>
            <a:ext cx="269825" cy="2698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graphicFrame>
        <p:nvGraphicFramePr>
          <p:cNvPr id="106" name="Google Shape;106;p20"/>
          <p:cNvGraphicFramePr/>
          <p:nvPr/>
        </p:nvGraphicFramePr>
        <p:xfrm>
          <a:off x="4572000" y="2114125"/>
          <a:ext cx="3000000" cy="3000000"/>
        </p:xfrm>
        <a:graphic>
          <a:graphicData uri="http://schemas.openxmlformats.org/drawingml/2006/table">
            <a:tbl>
              <a:tblPr>
                <a:noFill/>
                <a:tableStyleId>{2422DEA8-9FDC-451E-8D30-B87C257D0DB9}</a:tableStyleId>
              </a:tblPr>
              <a:tblGrid>
                <a:gridCol w="2130150"/>
                <a:gridCol w="2130150"/>
              </a:tblGrid>
              <a:tr h="1462975">
                <a:tc>
                  <a:txBody>
                    <a:bodyPr/>
                    <a:lstStyle/>
                    <a:p>
                      <a:pPr indent="0" lvl="0" marL="0" rtl="0" algn="l">
                        <a:spcBef>
                          <a:spcPts val="0"/>
                        </a:spcBef>
                        <a:spcAft>
                          <a:spcPts val="0"/>
                        </a:spcAft>
                        <a:buNone/>
                      </a:pPr>
                      <a:r>
                        <a:rPr lang="en-GB" sz="800"/>
                        <a:t>Strengths</a:t>
                      </a:r>
                      <a:endParaRPr sz="800"/>
                    </a:p>
                    <a:p>
                      <a:pPr indent="0" lvl="0" marL="0" rtl="0" algn="l">
                        <a:spcBef>
                          <a:spcPts val="0"/>
                        </a:spcBef>
                        <a:spcAft>
                          <a:spcPts val="0"/>
                        </a:spcAft>
                        <a:buNone/>
                      </a:pPr>
                      <a:r>
                        <a:rPr lang="en-GB" sz="800"/>
                        <a:t>Acquisition of Dynamic Yield.</a:t>
                      </a:r>
                      <a:endParaRPr sz="800"/>
                    </a:p>
                    <a:p>
                      <a:pPr indent="0" lvl="0" marL="0" rtl="0" algn="l">
                        <a:spcBef>
                          <a:spcPts val="0"/>
                        </a:spcBef>
                        <a:spcAft>
                          <a:spcPts val="0"/>
                        </a:spcAft>
                        <a:buNone/>
                      </a:pPr>
                      <a:r>
                        <a:rPr lang="en-GB" sz="800"/>
                        <a:t>Highest brand value of all US food brands- triple the second biggest.</a:t>
                      </a:r>
                      <a:endParaRPr sz="800"/>
                    </a:p>
                    <a:p>
                      <a:pPr indent="0" lvl="0" marL="0" rtl="0" algn="l">
                        <a:spcBef>
                          <a:spcPts val="0"/>
                        </a:spcBef>
                        <a:spcAft>
                          <a:spcPts val="0"/>
                        </a:spcAft>
                        <a:buNone/>
                      </a:pPr>
                      <a:r>
                        <a:rPr lang="en-GB" sz="800"/>
                        <a:t>Enforcement of food safety and quality protocols.</a:t>
                      </a:r>
                      <a:endParaRPr sz="800"/>
                    </a:p>
                    <a:p>
                      <a:pPr indent="0" lvl="0" marL="0" rtl="0" algn="l">
                        <a:spcBef>
                          <a:spcPts val="0"/>
                        </a:spcBef>
                        <a:spcAft>
                          <a:spcPts val="0"/>
                        </a:spcAft>
                        <a:buNone/>
                      </a:pPr>
                      <a:r>
                        <a:rPr lang="en-GB" sz="800"/>
                        <a:t>Leading restaurant chain for quick service.</a:t>
                      </a:r>
                      <a:endParaRPr sz="800"/>
                    </a:p>
                  </a:txBody>
                  <a:tcPr marT="91425" marB="91425" marR="91425" marL="91425"/>
                </a:tc>
                <a:tc>
                  <a:txBody>
                    <a:bodyPr/>
                    <a:lstStyle/>
                    <a:p>
                      <a:pPr indent="0" lvl="0" marL="0" rtl="0" algn="l">
                        <a:spcBef>
                          <a:spcPts val="0"/>
                        </a:spcBef>
                        <a:spcAft>
                          <a:spcPts val="0"/>
                        </a:spcAft>
                        <a:buNone/>
                      </a:pPr>
                      <a:r>
                        <a:rPr lang="en-GB" sz="800"/>
                        <a:t>Weaknesses</a:t>
                      </a:r>
                      <a:endParaRPr sz="800"/>
                    </a:p>
                    <a:p>
                      <a:pPr indent="0" lvl="0" marL="0" rtl="0" algn="l">
                        <a:spcBef>
                          <a:spcPts val="0"/>
                        </a:spcBef>
                        <a:spcAft>
                          <a:spcPts val="0"/>
                        </a:spcAft>
                        <a:buNone/>
                      </a:pPr>
                      <a:r>
                        <a:rPr lang="en-GB" sz="800"/>
                        <a:t>Franchise business model comes with inherent weaknesses.</a:t>
                      </a:r>
                      <a:endParaRPr sz="800"/>
                    </a:p>
                    <a:p>
                      <a:pPr indent="0" lvl="0" marL="0" rtl="0" algn="l">
                        <a:spcBef>
                          <a:spcPts val="0"/>
                        </a:spcBef>
                        <a:spcAft>
                          <a:spcPts val="0"/>
                        </a:spcAft>
                        <a:buNone/>
                      </a:pPr>
                      <a:r>
                        <a:rPr lang="en-GB" sz="800"/>
                        <a:t>Often issues due to supply chain interruption.</a:t>
                      </a:r>
                      <a:endParaRPr sz="800"/>
                    </a:p>
                    <a:p>
                      <a:pPr indent="0" lvl="0" marL="0" rtl="0" algn="l">
                        <a:spcBef>
                          <a:spcPts val="0"/>
                        </a:spcBef>
                        <a:spcAft>
                          <a:spcPts val="0"/>
                        </a:spcAft>
                        <a:buNone/>
                      </a:pPr>
                      <a:r>
                        <a:rPr lang="en-GB" sz="800"/>
                        <a:t>Faced backlash from employees demanding a higher wage, bringing reputational harm.</a:t>
                      </a:r>
                      <a:endParaRPr sz="800"/>
                    </a:p>
                    <a:p>
                      <a:pPr indent="0" lvl="0" marL="0" rtl="0" algn="l">
                        <a:spcBef>
                          <a:spcPts val="0"/>
                        </a:spcBef>
                        <a:spcAft>
                          <a:spcPts val="0"/>
                        </a:spcAft>
                        <a:buNone/>
                      </a:pPr>
                      <a:r>
                        <a:rPr lang="en-GB" sz="800"/>
                        <a:t>Breakfast menu declining in popularity.</a:t>
                      </a:r>
                      <a:endParaRPr sz="800"/>
                    </a:p>
                  </a:txBody>
                  <a:tcPr marT="91425" marB="91425" marR="91425" marL="91425"/>
                </a:tc>
              </a:tr>
              <a:tr h="1462975">
                <a:tc>
                  <a:txBody>
                    <a:bodyPr/>
                    <a:lstStyle/>
                    <a:p>
                      <a:pPr indent="0" lvl="0" marL="0" rtl="0" algn="l">
                        <a:spcBef>
                          <a:spcPts val="0"/>
                        </a:spcBef>
                        <a:spcAft>
                          <a:spcPts val="0"/>
                        </a:spcAft>
                        <a:buNone/>
                      </a:pPr>
                      <a:r>
                        <a:rPr lang="en-GB" sz="800"/>
                        <a:t>Opportunities</a:t>
                      </a:r>
                      <a:endParaRPr sz="800"/>
                    </a:p>
                    <a:p>
                      <a:pPr indent="0" lvl="0" marL="0" rtl="0" algn="l">
                        <a:spcBef>
                          <a:spcPts val="0"/>
                        </a:spcBef>
                        <a:spcAft>
                          <a:spcPts val="0"/>
                        </a:spcAft>
                        <a:buNone/>
                      </a:pPr>
                      <a:r>
                        <a:rPr lang="en-GB" sz="800"/>
                        <a:t>In 2018, launched new menus aimed at price-conscious consumers. Helped improve sales.</a:t>
                      </a:r>
                      <a:endParaRPr sz="800"/>
                    </a:p>
                    <a:p>
                      <a:pPr indent="0" lvl="0" marL="0" rtl="0" algn="l">
                        <a:spcBef>
                          <a:spcPts val="0"/>
                        </a:spcBef>
                        <a:spcAft>
                          <a:spcPts val="0"/>
                        </a:spcAft>
                        <a:buNone/>
                      </a:pPr>
                      <a:r>
                        <a:rPr lang="en-GB" sz="800"/>
                        <a:t>Introduced Sprite Tropic Berry drink- instant hit product. Repeated successes such as this will help the brand.</a:t>
                      </a:r>
                      <a:endParaRPr sz="800"/>
                    </a:p>
                    <a:p>
                      <a:pPr indent="0" lvl="0" marL="0" rtl="0" algn="l">
                        <a:spcBef>
                          <a:spcPts val="0"/>
                        </a:spcBef>
                        <a:spcAft>
                          <a:spcPts val="0"/>
                        </a:spcAft>
                        <a:buNone/>
                      </a:pPr>
                      <a:r>
                        <a:rPr lang="en-GB" sz="800"/>
                        <a:t>Applying focus on markets outside of US will improve worldwide sales.</a:t>
                      </a:r>
                      <a:endParaRPr sz="800"/>
                    </a:p>
                    <a:p>
                      <a:pPr indent="0" lvl="0" marL="0" rtl="0" algn="l">
                        <a:spcBef>
                          <a:spcPts val="0"/>
                        </a:spcBef>
                        <a:spcAft>
                          <a:spcPts val="0"/>
                        </a:spcAft>
                        <a:buNone/>
                      </a:pPr>
                      <a:r>
                        <a:rPr lang="en-GB" sz="800"/>
                        <a:t>Partnership with UberEats for US food delivery. Improved need fulfillment.</a:t>
                      </a:r>
                      <a:endParaRPr sz="800"/>
                    </a:p>
                  </a:txBody>
                  <a:tcPr marT="91425" marB="91425" marR="91425" marL="91425"/>
                </a:tc>
                <a:tc>
                  <a:txBody>
                    <a:bodyPr/>
                    <a:lstStyle/>
                    <a:p>
                      <a:pPr indent="0" lvl="0" marL="0" rtl="0" algn="l">
                        <a:spcBef>
                          <a:spcPts val="0"/>
                        </a:spcBef>
                        <a:spcAft>
                          <a:spcPts val="0"/>
                        </a:spcAft>
                        <a:buNone/>
                      </a:pPr>
                      <a:r>
                        <a:rPr lang="en-GB" sz="800"/>
                        <a:t>Threats</a:t>
                      </a:r>
                      <a:endParaRPr sz="800"/>
                    </a:p>
                    <a:p>
                      <a:pPr indent="0" lvl="0" marL="0" rtl="0" algn="l">
                        <a:spcBef>
                          <a:spcPts val="0"/>
                        </a:spcBef>
                        <a:spcAft>
                          <a:spcPts val="0"/>
                        </a:spcAft>
                        <a:buNone/>
                      </a:pPr>
                      <a:r>
                        <a:rPr lang="en-GB" sz="800"/>
                        <a:t>Fierce competition from brands such as Chick-Fil-A in Quick Serve Restaurant industry.</a:t>
                      </a:r>
                      <a:endParaRPr sz="800"/>
                    </a:p>
                    <a:p>
                      <a:pPr indent="0" lvl="0" marL="0" rtl="0" algn="l">
                        <a:spcBef>
                          <a:spcPts val="0"/>
                        </a:spcBef>
                        <a:spcAft>
                          <a:spcPts val="0"/>
                        </a:spcAft>
                        <a:buNone/>
                      </a:pPr>
                      <a:r>
                        <a:rPr lang="en-GB" sz="800"/>
                        <a:t>Unpopular with </a:t>
                      </a:r>
                      <a:r>
                        <a:rPr lang="en-GB" sz="800"/>
                        <a:t>millennial</a:t>
                      </a:r>
                      <a:r>
                        <a:rPr lang="en-GB" sz="800"/>
                        <a:t> generation compared to competitors. Failed to compete with Wendy’s Signature-crafted burgers.</a:t>
                      </a:r>
                      <a:endParaRPr sz="800"/>
                    </a:p>
                    <a:p>
                      <a:pPr indent="0" lvl="0" marL="0" rtl="0" algn="l">
                        <a:spcBef>
                          <a:spcPts val="0"/>
                        </a:spcBef>
                        <a:spcAft>
                          <a:spcPts val="0"/>
                        </a:spcAft>
                        <a:buNone/>
                      </a:pPr>
                      <a:r>
                        <a:rPr lang="en-GB" sz="800"/>
                        <a:t>Intense pressure from environmental activists strains PR.</a:t>
                      </a:r>
                      <a:endParaRPr sz="800"/>
                    </a:p>
                    <a:p>
                      <a:pPr indent="0" lvl="0" marL="0" rtl="0" algn="r">
                        <a:spcBef>
                          <a:spcPts val="0"/>
                        </a:spcBef>
                        <a:spcAft>
                          <a:spcPts val="0"/>
                        </a:spcAft>
                        <a:buNone/>
                      </a:pPr>
                      <a:r>
                        <a:rPr lang="en-GB" sz="800"/>
                        <a:t>(BusinessStrategyHub, 2019)</a:t>
                      </a:r>
                      <a:endParaRPr sz="800"/>
                    </a:p>
                  </a:txBody>
                  <a:tcPr marT="91425" marB="91425" marR="91425" marL="91425"/>
                </a:tc>
              </a:tr>
            </a:tbl>
          </a:graphicData>
        </a:graphic>
      </p:graphicFrame>
      <p:sp>
        <p:nvSpPr>
          <p:cNvPr id="107" name="Google Shape;107;p20"/>
          <p:cNvSpPr txBox="1"/>
          <p:nvPr>
            <p:ph idx="2" type="body"/>
          </p:nvPr>
        </p:nvSpPr>
        <p:spPr>
          <a:xfrm>
            <a:off x="4832400" y="1152475"/>
            <a:ext cx="3999900" cy="9960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1200"/>
              </a:spcAft>
              <a:buNone/>
            </a:pPr>
            <a:r>
              <a:rPr lang="en-GB"/>
              <a:t>SWOT</a:t>
            </a:r>
            <a:br>
              <a:rPr lang="en-GB"/>
            </a:br>
            <a:r>
              <a:rPr lang="en-GB" sz="1200"/>
              <a:t>This is a tool for assessing an organisation’s position, from both an internal and external perspective.</a:t>
            </a:r>
            <a:br>
              <a:rPr lang="en-GB" sz="1200"/>
            </a:br>
            <a:r>
              <a:rPr lang="en-GB" sz="1200"/>
              <a:t>(MindTools, n.d.)</a:t>
            </a:r>
            <a:endParaRPr sz="1200"/>
          </a:p>
        </p:txBody>
      </p:sp>
      <p:graphicFrame>
        <p:nvGraphicFramePr>
          <p:cNvPr id="108" name="Google Shape;108;p20"/>
          <p:cNvGraphicFramePr/>
          <p:nvPr/>
        </p:nvGraphicFramePr>
        <p:xfrm>
          <a:off x="311700" y="2114135"/>
          <a:ext cx="3000000" cy="3000000"/>
        </p:xfrm>
        <a:graphic>
          <a:graphicData uri="http://schemas.openxmlformats.org/drawingml/2006/table">
            <a:tbl>
              <a:tblPr>
                <a:noFill/>
                <a:tableStyleId>{2422DEA8-9FDC-451E-8D30-B87C257D0DB9}</a:tableStyleId>
              </a:tblPr>
              <a:tblGrid>
                <a:gridCol w="1993750"/>
                <a:gridCol w="2006150"/>
              </a:tblGrid>
              <a:tr h="776750">
                <a:tc>
                  <a:txBody>
                    <a:bodyPr/>
                    <a:lstStyle/>
                    <a:p>
                      <a:pPr indent="0" lvl="0" marL="0" rtl="0" algn="l">
                        <a:spcBef>
                          <a:spcPts val="0"/>
                        </a:spcBef>
                        <a:spcAft>
                          <a:spcPts val="0"/>
                        </a:spcAft>
                        <a:buNone/>
                      </a:pPr>
                      <a:r>
                        <a:rPr lang="en-GB" sz="800"/>
                        <a:t>Political</a:t>
                      </a:r>
                      <a:endParaRPr sz="800"/>
                    </a:p>
                    <a:p>
                      <a:pPr indent="0" lvl="0" marL="0" rtl="0" algn="l">
                        <a:spcBef>
                          <a:spcPts val="0"/>
                        </a:spcBef>
                        <a:spcAft>
                          <a:spcPts val="0"/>
                        </a:spcAft>
                        <a:buNone/>
                      </a:pPr>
                      <a:r>
                        <a:rPr lang="en-GB" sz="800"/>
                        <a:t>Sensitivity to hygiene regulations &amp; junk food regulations</a:t>
                      </a:r>
                      <a:r>
                        <a:rPr lang="en-GB" sz="800"/>
                        <a:t> given nature of its food.</a:t>
                      </a:r>
                      <a:endParaRPr sz="800"/>
                    </a:p>
                    <a:p>
                      <a:pPr indent="0" lvl="0" marL="0" rtl="0" algn="l">
                        <a:spcBef>
                          <a:spcPts val="0"/>
                        </a:spcBef>
                        <a:spcAft>
                          <a:spcPts val="0"/>
                        </a:spcAft>
                        <a:buNone/>
                      </a:pPr>
                      <a:r>
                        <a:rPr lang="en-GB" sz="800"/>
                        <a:t>Countries with anti-American sentiment prove difficult for sales</a:t>
                      </a:r>
                      <a:r>
                        <a:rPr lang="en-GB" sz="800"/>
                        <a:t>- </a:t>
                      </a:r>
                      <a:r>
                        <a:rPr lang="en-GB" sz="800"/>
                        <a:t>Iran, NK, Bermuda.</a:t>
                      </a:r>
                      <a:endParaRPr sz="800"/>
                    </a:p>
                  </a:txBody>
                  <a:tcPr marT="91425" marB="91425" marR="91425" marL="91425"/>
                </a:tc>
                <a:tc>
                  <a:txBody>
                    <a:bodyPr/>
                    <a:lstStyle/>
                    <a:p>
                      <a:pPr indent="0" lvl="0" marL="0" rtl="0" algn="l">
                        <a:spcBef>
                          <a:spcPts val="0"/>
                        </a:spcBef>
                        <a:spcAft>
                          <a:spcPts val="0"/>
                        </a:spcAft>
                        <a:buNone/>
                      </a:pPr>
                      <a:r>
                        <a:rPr lang="en-GB" sz="800"/>
                        <a:t>Economic</a:t>
                      </a:r>
                      <a:endParaRPr sz="800"/>
                    </a:p>
                    <a:p>
                      <a:pPr indent="0" lvl="0" marL="0" rtl="0" algn="l">
                        <a:spcBef>
                          <a:spcPts val="0"/>
                        </a:spcBef>
                        <a:spcAft>
                          <a:spcPts val="0"/>
                        </a:spcAft>
                        <a:buNone/>
                      </a:pPr>
                      <a:r>
                        <a:rPr lang="en-GB" sz="800"/>
                        <a:t>Global sales fell 22% due to pandemic.</a:t>
                      </a:r>
                      <a:endParaRPr sz="800"/>
                    </a:p>
                    <a:p>
                      <a:pPr indent="0" lvl="0" marL="0" rtl="0" algn="l">
                        <a:spcBef>
                          <a:spcPts val="0"/>
                        </a:spcBef>
                        <a:spcAft>
                          <a:spcPts val="0"/>
                        </a:spcAft>
                        <a:buNone/>
                      </a:pPr>
                      <a:r>
                        <a:rPr lang="en-GB" sz="800"/>
                        <a:t>Vulnerable to microeconomic factors e.g. operations ceased in Iceland due to cost of acquiring meat and cheese.</a:t>
                      </a:r>
                      <a:endParaRPr sz="800"/>
                    </a:p>
                  </a:txBody>
                  <a:tcPr marT="91425" marB="91425" marR="91425" marL="91425"/>
                </a:tc>
              </a:tr>
              <a:tr h="853325">
                <a:tc>
                  <a:txBody>
                    <a:bodyPr/>
                    <a:lstStyle/>
                    <a:p>
                      <a:pPr indent="0" lvl="0" marL="0" rtl="0" algn="l">
                        <a:spcBef>
                          <a:spcPts val="0"/>
                        </a:spcBef>
                        <a:spcAft>
                          <a:spcPts val="0"/>
                        </a:spcAft>
                        <a:buNone/>
                      </a:pPr>
                      <a:r>
                        <a:rPr lang="en-GB" sz="800"/>
                        <a:t>Social</a:t>
                      </a:r>
                      <a:endParaRPr sz="800"/>
                    </a:p>
                    <a:p>
                      <a:pPr indent="0" lvl="0" marL="0" rtl="0" algn="l">
                        <a:spcBef>
                          <a:spcPts val="0"/>
                        </a:spcBef>
                        <a:spcAft>
                          <a:spcPts val="0"/>
                        </a:spcAft>
                        <a:buNone/>
                      </a:pPr>
                      <a:r>
                        <a:rPr lang="en-GB" sz="800"/>
                        <a:t>Very skilled at adapting menu to local tastes. Taken action to make menu appeal to health-conscious consumers; unfortunately, these consumers prefer other brands’ menus.</a:t>
                      </a:r>
                      <a:endParaRPr sz="800"/>
                    </a:p>
                  </a:txBody>
                  <a:tcPr marT="91425" marB="91425" marR="91425" marL="91425"/>
                </a:tc>
                <a:tc>
                  <a:txBody>
                    <a:bodyPr/>
                    <a:lstStyle/>
                    <a:p>
                      <a:pPr indent="0" lvl="0" marL="0" rtl="0" algn="l">
                        <a:spcBef>
                          <a:spcPts val="0"/>
                        </a:spcBef>
                        <a:spcAft>
                          <a:spcPts val="0"/>
                        </a:spcAft>
                        <a:buNone/>
                      </a:pPr>
                      <a:r>
                        <a:rPr lang="en-GB" sz="800"/>
                        <a:t>Technological</a:t>
                      </a:r>
                      <a:endParaRPr sz="800"/>
                    </a:p>
                    <a:p>
                      <a:pPr indent="0" lvl="0" marL="0" rtl="0" algn="l">
                        <a:spcBef>
                          <a:spcPts val="0"/>
                        </a:spcBef>
                        <a:spcAft>
                          <a:spcPts val="0"/>
                        </a:spcAft>
                        <a:buNone/>
                      </a:pPr>
                      <a:r>
                        <a:rPr lang="en-GB" sz="800"/>
                        <a:t>Increasing service speed by rolling out self-serve kiosks. Drive-through voice technology being implemented. In 2019, acquired Dynamic Yield to provide responsive menus</a:t>
                      </a:r>
                      <a:r>
                        <a:rPr lang="en-GB" sz="800"/>
                        <a:t>, showing items in response to regional preferences, time of day and weather</a:t>
                      </a:r>
                      <a:endParaRPr sz="800"/>
                    </a:p>
                  </a:txBody>
                  <a:tcPr marT="91425" marB="91425" marR="91425" marL="91425"/>
                </a:tc>
              </a:tr>
              <a:tr h="853325">
                <a:tc>
                  <a:txBody>
                    <a:bodyPr/>
                    <a:lstStyle/>
                    <a:p>
                      <a:pPr indent="0" lvl="0" marL="0" rtl="0" algn="l">
                        <a:spcBef>
                          <a:spcPts val="0"/>
                        </a:spcBef>
                        <a:spcAft>
                          <a:spcPts val="0"/>
                        </a:spcAft>
                        <a:buNone/>
                      </a:pPr>
                      <a:r>
                        <a:rPr lang="en-GB" sz="800"/>
                        <a:t>Legal</a:t>
                      </a:r>
                      <a:endParaRPr sz="800"/>
                    </a:p>
                    <a:p>
                      <a:pPr indent="0" lvl="0" marL="0" rtl="0" algn="l">
                        <a:spcBef>
                          <a:spcPts val="0"/>
                        </a:spcBef>
                        <a:spcAft>
                          <a:spcPts val="0"/>
                        </a:spcAft>
                        <a:buNone/>
                      </a:pPr>
                      <a:r>
                        <a:rPr lang="en-GB" sz="800"/>
                        <a:t>McDonald’s has been embroiled in many lawsuits. Many relate to trademark infringement against infringing brand names</a:t>
                      </a:r>
                      <a:endParaRPr sz="800"/>
                    </a:p>
                  </a:txBody>
                  <a:tcPr marT="91425" marB="91425" marR="91425" marL="91425"/>
                </a:tc>
                <a:tc>
                  <a:txBody>
                    <a:bodyPr/>
                    <a:lstStyle/>
                    <a:p>
                      <a:pPr indent="0" lvl="0" marL="0" rtl="0" algn="l">
                        <a:spcBef>
                          <a:spcPts val="0"/>
                        </a:spcBef>
                        <a:spcAft>
                          <a:spcPts val="0"/>
                        </a:spcAft>
                        <a:buNone/>
                      </a:pPr>
                      <a:r>
                        <a:rPr lang="en-GB" sz="800"/>
                        <a:t>Environmental</a:t>
                      </a:r>
                      <a:endParaRPr sz="800"/>
                    </a:p>
                    <a:p>
                      <a:pPr indent="0" lvl="0" marL="0" rtl="0" algn="l">
                        <a:spcBef>
                          <a:spcPts val="0"/>
                        </a:spcBef>
                        <a:spcAft>
                          <a:spcPts val="0"/>
                        </a:spcAft>
                        <a:buNone/>
                      </a:pPr>
                      <a:r>
                        <a:rPr lang="en-GB" sz="800"/>
                        <a:t>Contributes to emissions and deforestation indirectly. Pressure to cut out plastic straws &amp; packaging</a:t>
                      </a:r>
                      <a:endParaRPr sz="800"/>
                    </a:p>
                    <a:p>
                      <a:pPr indent="0" lvl="0" marL="0" rtl="0" algn="r">
                        <a:spcBef>
                          <a:spcPts val="0"/>
                        </a:spcBef>
                        <a:spcAft>
                          <a:spcPts val="0"/>
                        </a:spcAft>
                        <a:buNone/>
                      </a:pPr>
                      <a:r>
                        <a:rPr lang="en-GB" sz="800"/>
                        <a:t>(FourWeekMBA, 2021)</a:t>
                      </a:r>
                      <a:endParaRPr sz="800"/>
                    </a:p>
                  </a:txBody>
                  <a:tcPr marT="91425" marB="91425" marR="91425" marL="91425"/>
                </a:tc>
              </a:tr>
            </a:tbl>
          </a:graphicData>
        </a:graphic>
      </p:graphicFrame>
      <p:sp>
        <p:nvSpPr>
          <p:cNvPr id="109" name="Google Shape;109;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PESTLE &amp; SWOT analysis</a:t>
            </a:r>
            <a:endParaRPr/>
          </a:p>
        </p:txBody>
      </p:sp>
      <p:sp>
        <p:nvSpPr>
          <p:cNvPr id="110" name="Google Shape;110;p20"/>
          <p:cNvSpPr txBox="1"/>
          <p:nvPr>
            <p:ph idx="1" type="body"/>
          </p:nvPr>
        </p:nvSpPr>
        <p:spPr>
          <a:xfrm>
            <a:off x="311700" y="1152475"/>
            <a:ext cx="3999900" cy="10401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PESTLE</a:t>
            </a:r>
            <a:br>
              <a:rPr lang="en-GB"/>
            </a:br>
            <a:r>
              <a:rPr lang="en-GB" sz="1200"/>
              <a:t>This is a foundation for the analysis of the key factors influencing an organisation externally.</a:t>
            </a:r>
            <a:br>
              <a:rPr lang="en-GB" sz="1200"/>
            </a:br>
            <a:r>
              <a:rPr lang="en-GB" sz="1200"/>
              <a:t>(CIPD, 2020)</a:t>
            </a:r>
            <a:endParaRPr sz="1200"/>
          </a:p>
        </p:txBody>
      </p:sp>
      <p:pic>
        <p:nvPicPr>
          <p:cNvPr id="111" name="Google Shape;111;p20" title="PESTLESWOT.mp3">
            <a:hlinkClick r:id="rId3"/>
          </p:cNvPr>
          <p:cNvPicPr preferRelativeResize="0"/>
          <p:nvPr/>
        </p:nvPicPr>
        <p:blipFill>
          <a:blip r:embed="rId4">
            <a:alphaModFix/>
          </a:blip>
          <a:stretch>
            <a:fillRect/>
          </a:stretch>
        </p:blipFill>
        <p:spPr>
          <a:xfrm>
            <a:off x="4464000" y="1170125"/>
            <a:ext cx="216000" cy="2160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21"/>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t>Organisation and Management</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2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McDonald’s Organisational Structure</a:t>
            </a:r>
            <a:endParaRPr/>
          </a:p>
        </p:txBody>
      </p:sp>
      <p:sp>
        <p:nvSpPr>
          <p:cNvPr id="122" name="Google Shape;122;p2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GB"/>
              <a:t>McDonald’s gives a brief insight into its structure on its FAQ website:</a:t>
            </a:r>
            <a:endParaRPr/>
          </a:p>
          <a:p>
            <a:pPr indent="0" lvl="0" marL="0" marR="0" rtl="0" algn="l">
              <a:lnSpc>
                <a:spcPct val="115000"/>
              </a:lnSpc>
              <a:spcBef>
                <a:spcPts val="1200"/>
              </a:spcBef>
              <a:spcAft>
                <a:spcPts val="0"/>
              </a:spcAft>
              <a:buNone/>
            </a:pPr>
            <a:r>
              <a:rPr lang="en-GB"/>
              <a:t>The top of the company comprises the CEO, COO, CPO, CFO, and SVP development. There are a plethora of departments below this; for the sake of brevity, the most notable mentions are:</a:t>
            </a:r>
            <a:endParaRPr/>
          </a:p>
          <a:p>
            <a:pPr indent="-325755" lvl="0" marL="457200" rtl="0" algn="l">
              <a:spcBef>
                <a:spcPts val="1200"/>
              </a:spcBef>
              <a:spcAft>
                <a:spcPts val="0"/>
              </a:spcAft>
              <a:buSzPct val="100000"/>
              <a:buChar char="●"/>
            </a:pPr>
            <a:r>
              <a:rPr lang="en-GB"/>
              <a:t>Marketing</a:t>
            </a:r>
            <a:endParaRPr/>
          </a:p>
          <a:p>
            <a:pPr indent="-325755" lvl="0" marL="457200" rtl="0" algn="l">
              <a:spcBef>
                <a:spcPts val="0"/>
              </a:spcBef>
              <a:spcAft>
                <a:spcPts val="0"/>
              </a:spcAft>
              <a:buSzPct val="100000"/>
              <a:buChar char="●"/>
            </a:pPr>
            <a:r>
              <a:rPr lang="en-GB"/>
              <a:t>Human resources</a:t>
            </a:r>
            <a:endParaRPr/>
          </a:p>
          <a:p>
            <a:pPr indent="-325755" lvl="0" marL="457200" rtl="0" algn="l">
              <a:spcBef>
                <a:spcPts val="0"/>
              </a:spcBef>
              <a:spcAft>
                <a:spcPts val="0"/>
              </a:spcAft>
              <a:buSzPct val="100000"/>
              <a:buChar char="●"/>
            </a:pPr>
            <a:r>
              <a:rPr lang="en-GB"/>
              <a:t>Finance</a:t>
            </a:r>
            <a:endParaRPr/>
          </a:p>
          <a:p>
            <a:pPr indent="-325755" lvl="0" marL="457200" rtl="0" algn="l">
              <a:spcBef>
                <a:spcPts val="0"/>
              </a:spcBef>
              <a:spcAft>
                <a:spcPts val="0"/>
              </a:spcAft>
              <a:buSzPct val="100000"/>
              <a:buChar char="●"/>
            </a:pPr>
            <a:r>
              <a:rPr lang="en-GB"/>
              <a:t>Legal</a:t>
            </a:r>
            <a:endParaRPr/>
          </a:p>
          <a:p>
            <a:pPr indent="0" lvl="0" marL="0" rtl="0" algn="l">
              <a:spcBef>
                <a:spcPts val="1200"/>
              </a:spcBef>
              <a:spcAft>
                <a:spcPts val="0"/>
              </a:spcAft>
              <a:buNone/>
            </a:pPr>
            <a:r>
              <a:rPr lang="en-GB"/>
              <a:t>This strongly indicates that McDonald’s uses a bureaucratic organisational structure. This is backed up by general business knowledge that bureaucracy would be sensible in order to manage a scale of operations this large.</a:t>
            </a:r>
            <a:endParaRPr/>
          </a:p>
          <a:p>
            <a:pPr indent="0" lvl="0" marL="0" rtl="0" algn="l">
              <a:spcBef>
                <a:spcPts val="1200"/>
              </a:spcBef>
              <a:spcAft>
                <a:spcPts val="1200"/>
              </a:spcAft>
              <a:buNone/>
            </a:pPr>
            <a:r>
              <a:rPr lang="en-GB"/>
              <a:t>(McDonald’s, 2018a)</a:t>
            </a:r>
            <a:endParaRPr/>
          </a:p>
        </p:txBody>
      </p:sp>
      <p:pic>
        <p:nvPicPr>
          <p:cNvPr id="123" name="Google Shape;123;p22" title="OrganisationalStructure.mp3">
            <a:hlinkClick r:id="rId3"/>
          </p:cNvPr>
          <p:cNvPicPr preferRelativeResize="0"/>
          <p:nvPr/>
        </p:nvPicPr>
        <p:blipFill>
          <a:blip r:embed="rId4">
            <a:alphaModFix/>
          </a:blip>
          <a:stretch>
            <a:fillRect/>
          </a:stretch>
        </p:blipFill>
        <p:spPr>
          <a:xfrm>
            <a:off x="152400" y="4721275"/>
            <a:ext cx="269825" cy="2698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2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Management Style</a:t>
            </a:r>
            <a:endParaRPr/>
          </a:p>
        </p:txBody>
      </p:sp>
      <p:sp>
        <p:nvSpPr>
          <p:cNvPr id="129" name="Google Shape;129;p23"/>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10000"/>
          </a:bodyPr>
          <a:lstStyle/>
          <a:p>
            <a:pPr indent="0" lvl="0" marL="0" rtl="0" algn="l">
              <a:lnSpc>
                <a:spcPct val="95000"/>
              </a:lnSpc>
              <a:spcBef>
                <a:spcPts val="0"/>
              </a:spcBef>
              <a:spcAft>
                <a:spcPts val="0"/>
              </a:spcAft>
              <a:buNone/>
            </a:pPr>
            <a:r>
              <a:rPr lang="en-GB" sz="1500"/>
              <a:t>Second-hand research yielded the conclusion that the company has an autocratic leadership style. This means that there is:</a:t>
            </a:r>
            <a:endParaRPr sz="1500"/>
          </a:p>
          <a:p>
            <a:pPr indent="-323850" lvl="0" marL="457200" rtl="0" algn="l">
              <a:lnSpc>
                <a:spcPct val="95000"/>
              </a:lnSpc>
              <a:spcBef>
                <a:spcPts val="1200"/>
              </a:spcBef>
              <a:spcAft>
                <a:spcPts val="0"/>
              </a:spcAft>
              <a:buSzPts val="1500"/>
              <a:buChar char="●"/>
            </a:pPr>
            <a:r>
              <a:rPr lang="en-GB" sz="1500"/>
              <a:t>Little input from group members</a:t>
            </a:r>
            <a:endParaRPr sz="1500"/>
          </a:p>
          <a:p>
            <a:pPr indent="-323850" lvl="0" marL="457200" rtl="0" algn="l">
              <a:lnSpc>
                <a:spcPct val="95000"/>
              </a:lnSpc>
              <a:spcBef>
                <a:spcPts val="0"/>
              </a:spcBef>
              <a:spcAft>
                <a:spcPts val="0"/>
              </a:spcAft>
              <a:buSzPts val="1500"/>
              <a:buChar char="●"/>
            </a:pPr>
            <a:r>
              <a:rPr lang="en-GB" sz="1500"/>
              <a:t>Authoritarian control over subordinates</a:t>
            </a:r>
            <a:endParaRPr sz="1500"/>
          </a:p>
          <a:p>
            <a:pPr indent="-323850" lvl="0" marL="457200" rtl="0" algn="l">
              <a:lnSpc>
                <a:spcPct val="95000"/>
              </a:lnSpc>
              <a:spcBef>
                <a:spcPts val="0"/>
              </a:spcBef>
              <a:spcAft>
                <a:spcPts val="0"/>
              </a:spcAft>
              <a:buSzPts val="1500"/>
              <a:buChar char="●"/>
            </a:pPr>
            <a:r>
              <a:rPr lang="en-GB" sz="1500"/>
              <a:t>A clear chain of command</a:t>
            </a:r>
            <a:endParaRPr sz="1500"/>
          </a:p>
          <a:p>
            <a:pPr indent="0" lvl="0" marL="0" rtl="0" algn="l">
              <a:lnSpc>
                <a:spcPct val="95000"/>
              </a:lnSpc>
              <a:spcBef>
                <a:spcPts val="1200"/>
              </a:spcBef>
              <a:spcAft>
                <a:spcPts val="0"/>
              </a:spcAft>
              <a:buNone/>
            </a:pPr>
            <a:r>
              <a:rPr lang="en-GB" sz="1500"/>
              <a:t>The implications of this style on low-level employees are that:</a:t>
            </a:r>
            <a:endParaRPr sz="1500"/>
          </a:p>
          <a:p>
            <a:pPr indent="-323850" lvl="0" marL="457200" rtl="0" algn="l">
              <a:lnSpc>
                <a:spcPct val="95000"/>
              </a:lnSpc>
              <a:spcBef>
                <a:spcPts val="1200"/>
              </a:spcBef>
              <a:spcAft>
                <a:spcPts val="0"/>
              </a:spcAft>
              <a:buSzPts val="1500"/>
              <a:buChar char="●"/>
            </a:pPr>
            <a:r>
              <a:rPr lang="en-GB" sz="1500"/>
              <a:t>They must follow orders; creativity comes second</a:t>
            </a:r>
            <a:endParaRPr sz="1500"/>
          </a:p>
          <a:p>
            <a:pPr indent="-323850" lvl="0" marL="457200" rtl="0" algn="l">
              <a:lnSpc>
                <a:spcPct val="95000"/>
              </a:lnSpc>
              <a:spcBef>
                <a:spcPts val="0"/>
              </a:spcBef>
              <a:spcAft>
                <a:spcPts val="0"/>
              </a:spcAft>
              <a:buSzPts val="1500"/>
              <a:buChar char="●"/>
            </a:pPr>
            <a:r>
              <a:rPr lang="en-GB" sz="1500"/>
              <a:t>Team leaders must act as mouthpieces for the opinions of senior management</a:t>
            </a:r>
            <a:endParaRPr sz="1500"/>
          </a:p>
          <a:p>
            <a:pPr indent="-323850" lvl="0" marL="457200" rtl="0" algn="l">
              <a:lnSpc>
                <a:spcPct val="95000"/>
              </a:lnSpc>
              <a:spcBef>
                <a:spcPts val="0"/>
              </a:spcBef>
              <a:spcAft>
                <a:spcPts val="0"/>
              </a:spcAft>
              <a:buSzPts val="1500"/>
              <a:buChar char="●"/>
            </a:pPr>
            <a:r>
              <a:rPr lang="en-GB" sz="1500"/>
              <a:t>There is high employee turnover because of disgruntlement</a:t>
            </a:r>
            <a:endParaRPr sz="1500"/>
          </a:p>
          <a:p>
            <a:pPr indent="0" lvl="0" marL="0" rtl="0" algn="l">
              <a:lnSpc>
                <a:spcPct val="95000"/>
              </a:lnSpc>
              <a:spcBef>
                <a:spcPts val="1200"/>
              </a:spcBef>
              <a:spcAft>
                <a:spcPts val="0"/>
              </a:spcAft>
              <a:buNone/>
            </a:pPr>
            <a:r>
              <a:rPr lang="en-GB" sz="1500"/>
              <a:t>Employees in this field are easily replaceable, so </a:t>
            </a:r>
            <a:r>
              <a:rPr lang="en-GB" sz="1500"/>
              <a:t>employee turnover presents little problem to McDonald’s. Ease of controlling employees ensures maximum productivity in this field.</a:t>
            </a:r>
            <a:endParaRPr sz="1500"/>
          </a:p>
          <a:p>
            <a:pPr indent="0" lvl="0" marL="0" rtl="0" algn="l">
              <a:lnSpc>
                <a:spcPct val="95000"/>
              </a:lnSpc>
              <a:spcBef>
                <a:spcPts val="1200"/>
              </a:spcBef>
              <a:spcAft>
                <a:spcPts val="1200"/>
              </a:spcAft>
              <a:buNone/>
            </a:pPr>
            <a:r>
              <a:rPr lang="en-GB" sz="1500"/>
              <a:t>(Kovalenko, 2020)</a:t>
            </a:r>
            <a:endParaRPr sz="1500"/>
          </a:p>
        </p:txBody>
      </p:sp>
      <p:pic>
        <p:nvPicPr>
          <p:cNvPr id="130" name="Google Shape;130;p23" title="ManagementStyle.mp3">
            <a:hlinkClick r:id="rId3"/>
          </p:cNvPr>
          <p:cNvPicPr preferRelativeResize="0"/>
          <p:nvPr/>
        </p:nvPicPr>
        <p:blipFill>
          <a:blip r:embed="rId4">
            <a:alphaModFix/>
          </a:blip>
          <a:stretch>
            <a:fillRect/>
          </a:stretch>
        </p:blipFill>
        <p:spPr>
          <a:xfrm>
            <a:off x="152400" y="4721275"/>
            <a:ext cx="269825" cy="2698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2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Culture and Organisational Metaphor</a:t>
            </a:r>
            <a:endParaRPr/>
          </a:p>
        </p:txBody>
      </p:sp>
      <p:sp>
        <p:nvSpPr>
          <p:cNvPr id="136" name="Google Shape;136;p24"/>
          <p:cNvSpPr txBox="1"/>
          <p:nvPr>
            <p:ph idx="1" type="body"/>
          </p:nvPr>
        </p:nvSpPr>
        <p:spPr>
          <a:xfrm>
            <a:off x="311700" y="1152475"/>
            <a:ext cx="3999900" cy="3416400"/>
          </a:xfrm>
          <a:prstGeom prst="rect">
            <a:avLst/>
          </a:prstGeom>
        </p:spPr>
        <p:txBody>
          <a:bodyPr anchorCtr="0" anchor="t" bIns="91425" lIns="91425" spcFirstLastPara="1" rIns="91425" wrap="square" tIns="91425">
            <a:normAutofit fontScale="85000" lnSpcReduction="10000"/>
          </a:bodyPr>
          <a:lstStyle/>
          <a:p>
            <a:pPr indent="0" lvl="0" marL="0" rtl="0" algn="l">
              <a:spcBef>
                <a:spcPts val="0"/>
              </a:spcBef>
              <a:spcAft>
                <a:spcPts val="0"/>
              </a:spcAft>
              <a:buNone/>
            </a:pPr>
            <a:r>
              <a:rPr lang="en-GB"/>
              <a:t>Organisational culture</a:t>
            </a:r>
            <a:endParaRPr/>
          </a:p>
          <a:p>
            <a:pPr indent="0" lvl="0" marL="0" rtl="0" algn="l">
              <a:spcBef>
                <a:spcPts val="1200"/>
              </a:spcBef>
              <a:spcAft>
                <a:spcPts val="0"/>
              </a:spcAft>
              <a:buNone/>
            </a:pPr>
            <a:r>
              <a:rPr lang="en-GB"/>
              <a:t>Some key points regarding McDonald’s culture are:</a:t>
            </a:r>
            <a:endParaRPr/>
          </a:p>
          <a:p>
            <a:pPr indent="-304165" lvl="0" marL="457200" rtl="0" algn="l">
              <a:spcBef>
                <a:spcPts val="1200"/>
              </a:spcBef>
              <a:spcAft>
                <a:spcPts val="0"/>
              </a:spcAft>
              <a:buSzPct val="100000"/>
              <a:buChar char="●"/>
            </a:pPr>
            <a:r>
              <a:rPr lang="en-GB"/>
              <a:t>People-centricity; company culture encourages dialogue with management to help improve procedures</a:t>
            </a:r>
            <a:endParaRPr/>
          </a:p>
          <a:p>
            <a:pPr indent="-304165" lvl="0" marL="457200" rtl="0" algn="l">
              <a:spcBef>
                <a:spcPts val="0"/>
              </a:spcBef>
              <a:spcAft>
                <a:spcPts val="0"/>
              </a:spcAft>
              <a:buSzPct val="100000"/>
              <a:buChar char="●"/>
            </a:pPr>
            <a:r>
              <a:rPr lang="en-GB"/>
              <a:t>Lifelong individual learning; belief is that individual learning promotes productivity and so development opportunities are offered</a:t>
            </a:r>
            <a:endParaRPr/>
          </a:p>
          <a:p>
            <a:pPr indent="-304165" lvl="0" marL="457200" rtl="0" algn="l">
              <a:spcBef>
                <a:spcPts val="0"/>
              </a:spcBef>
              <a:spcAft>
                <a:spcPts val="0"/>
              </a:spcAft>
              <a:buSzPct val="100000"/>
              <a:buChar char="●"/>
            </a:pPr>
            <a:r>
              <a:rPr lang="en-GB"/>
              <a:t>Organisational learning; McDonald’s encourages employees to share knowledge and give feedback to push the company forward</a:t>
            </a:r>
            <a:endParaRPr/>
          </a:p>
          <a:p>
            <a:pPr indent="-304165" lvl="0" marL="457200" rtl="0" algn="l">
              <a:spcBef>
                <a:spcPts val="0"/>
              </a:spcBef>
              <a:spcAft>
                <a:spcPts val="0"/>
              </a:spcAft>
              <a:buSzPct val="100000"/>
              <a:buChar char="●"/>
            </a:pPr>
            <a:r>
              <a:rPr lang="en-GB"/>
              <a:t>Diversity and inclusion are key elements in its organisational culture</a:t>
            </a:r>
            <a:endParaRPr/>
          </a:p>
          <a:p>
            <a:pPr indent="0" lvl="0" marL="0" rtl="0" algn="l">
              <a:spcBef>
                <a:spcPts val="1200"/>
              </a:spcBef>
              <a:spcAft>
                <a:spcPts val="1200"/>
              </a:spcAft>
              <a:buNone/>
            </a:pPr>
            <a:r>
              <a:rPr lang="en-GB"/>
              <a:t>(Kovalenko, 2020)</a:t>
            </a:r>
            <a:endParaRPr/>
          </a:p>
        </p:txBody>
      </p:sp>
      <p:sp>
        <p:nvSpPr>
          <p:cNvPr id="137" name="Google Shape;137;p24"/>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fontScale="85000" lnSpcReduction="10000"/>
          </a:bodyPr>
          <a:lstStyle/>
          <a:p>
            <a:pPr indent="0" lvl="0" marL="0" rtl="0" algn="l">
              <a:spcBef>
                <a:spcPts val="0"/>
              </a:spcBef>
              <a:spcAft>
                <a:spcPts val="0"/>
              </a:spcAft>
              <a:buNone/>
            </a:pPr>
            <a:r>
              <a:rPr lang="en-GB"/>
              <a:t>Organisational metaphor</a:t>
            </a:r>
            <a:endParaRPr/>
          </a:p>
          <a:p>
            <a:pPr indent="0" lvl="0" marL="0" rtl="0" algn="l">
              <a:spcBef>
                <a:spcPts val="1200"/>
              </a:spcBef>
              <a:spcAft>
                <a:spcPts val="0"/>
              </a:spcAft>
              <a:buNone/>
            </a:pPr>
            <a:r>
              <a:rPr lang="en-GB"/>
              <a:t>These are figures of speech used to draw comparison between an organisation and its culture, originally identified by Gareth Morgan. (1998)</a:t>
            </a:r>
            <a:endParaRPr/>
          </a:p>
          <a:p>
            <a:pPr indent="0" lvl="0" marL="0" rtl="0" algn="l">
              <a:spcBef>
                <a:spcPts val="1200"/>
              </a:spcBef>
              <a:spcAft>
                <a:spcPts val="0"/>
              </a:spcAft>
              <a:buNone/>
            </a:pPr>
            <a:r>
              <a:rPr lang="en-GB"/>
              <a:t>The depiction of McDonald’s leadership style as autocratic and the bureaucratic leadership style previously mentioned gives the image of a ‘political system’, an exercise of power and control. The points to the left give a different take on the company culture, instead insinuating that it is a ‘brain’, continually learning.</a:t>
            </a:r>
            <a:endParaRPr/>
          </a:p>
          <a:p>
            <a:pPr indent="0" lvl="0" marL="0" rtl="0" algn="l">
              <a:spcBef>
                <a:spcPts val="1200"/>
              </a:spcBef>
              <a:spcAft>
                <a:spcPts val="1200"/>
              </a:spcAft>
              <a:buNone/>
            </a:pPr>
            <a:r>
              <a:rPr lang="en-GB"/>
              <a:t>As multiple organisational metaphors can be used, it is likely to be somewhere in between. Given the merciless nature of fast food industry culture, it is likely to be closer to the former.</a:t>
            </a:r>
            <a:endParaRPr/>
          </a:p>
        </p:txBody>
      </p:sp>
      <p:pic>
        <p:nvPicPr>
          <p:cNvPr id="138" name="Google Shape;138;p24" title="Culture.mp3">
            <a:hlinkClick r:id="rId3"/>
          </p:cNvPr>
          <p:cNvPicPr preferRelativeResize="0"/>
          <p:nvPr/>
        </p:nvPicPr>
        <p:blipFill>
          <a:blip r:embed="rId4">
            <a:alphaModFix/>
          </a:blip>
          <a:stretch>
            <a:fillRect/>
          </a:stretch>
        </p:blipFill>
        <p:spPr>
          <a:xfrm>
            <a:off x="152400" y="4721275"/>
            <a:ext cx="269825" cy="2698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25"/>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t>Group and team work</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McDonald’s on the Topic of Teamwork</a:t>
            </a:r>
            <a:endParaRPr/>
          </a:p>
        </p:txBody>
      </p:sp>
      <p:sp>
        <p:nvSpPr>
          <p:cNvPr id="149" name="Google Shape;149;p2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10000"/>
          </a:bodyPr>
          <a:lstStyle/>
          <a:p>
            <a:pPr indent="0" lvl="0" marL="0" rtl="0" algn="l">
              <a:lnSpc>
                <a:spcPct val="95000"/>
              </a:lnSpc>
              <a:spcBef>
                <a:spcPts val="0"/>
              </a:spcBef>
              <a:spcAft>
                <a:spcPts val="0"/>
              </a:spcAft>
              <a:buNone/>
            </a:pPr>
            <a:r>
              <a:rPr lang="en-GB" sz="1500"/>
              <a:t>McDonald’s gave a brief response to the question of whether it promotes effective teamwork in its FAQ section. It acknowledged that teamwork and the following of pre-determined contingencies is important in ensuring that the best quality food is provided.</a:t>
            </a:r>
            <a:endParaRPr sz="1500"/>
          </a:p>
          <a:p>
            <a:pPr indent="0" lvl="0" marL="0" rtl="0" algn="l">
              <a:lnSpc>
                <a:spcPct val="95000"/>
              </a:lnSpc>
              <a:spcBef>
                <a:spcPts val="1200"/>
              </a:spcBef>
              <a:spcAft>
                <a:spcPts val="0"/>
              </a:spcAft>
              <a:buNone/>
            </a:pPr>
            <a:r>
              <a:rPr lang="en-GB" sz="1500"/>
              <a:t>The company also stated:</a:t>
            </a:r>
            <a:endParaRPr sz="1500"/>
          </a:p>
          <a:p>
            <a:pPr indent="-323850" lvl="0" marL="457200" rtl="0" algn="l">
              <a:lnSpc>
                <a:spcPct val="95000"/>
              </a:lnSpc>
              <a:spcBef>
                <a:spcPts val="1200"/>
              </a:spcBef>
              <a:spcAft>
                <a:spcPts val="0"/>
              </a:spcAft>
              <a:buSzPts val="1500"/>
              <a:buChar char="●"/>
            </a:pPr>
            <a:r>
              <a:rPr lang="en-GB" sz="1500"/>
              <a:t>New workers are selected based on teamwork ability</a:t>
            </a:r>
            <a:endParaRPr sz="1500"/>
          </a:p>
          <a:p>
            <a:pPr indent="-323850" lvl="0" marL="457200" rtl="0" algn="l">
              <a:lnSpc>
                <a:spcPct val="95000"/>
              </a:lnSpc>
              <a:spcBef>
                <a:spcPts val="0"/>
              </a:spcBef>
              <a:spcAft>
                <a:spcPts val="0"/>
              </a:spcAft>
              <a:buSzPts val="1500"/>
              <a:buChar char="●"/>
            </a:pPr>
            <a:r>
              <a:rPr lang="en-GB" sz="1500"/>
              <a:t>Teamwork is a large part of performance appraisal and training programmes</a:t>
            </a:r>
            <a:endParaRPr sz="1500"/>
          </a:p>
          <a:p>
            <a:pPr indent="-323850" lvl="0" marL="457200" rtl="0" algn="l">
              <a:lnSpc>
                <a:spcPct val="95000"/>
              </a:lnSpc>
              <a:spcBef>
                <a:spcPts val="0"/>
              </a:spcBef>
              <a:spcAft>
                <a:spcPts val="0"/>
              </a:spcAft>
              <a:buSzPts val="1500"/>
              <a:buChar char="●"/>
            </a:pPr>
            <a:r>
              <a:rPr lang="en-GB" sz="1500"/>
              <a:t>There are dedicated teams in restaurants: front counter, kitchen, dining area, drive through and management </a:t>
            </a:r>
            <a:endParaRPr sz="1500"/>
          </a:p>
          <a:p>
            <a:pPr indent="0" lvl="0" marL="0" rtl="0" algn="l">
              <a:lnSpc>
                <a:spcPct val="95000"/>
              </a:lnSpc>
              <a:spcBef>
                <a:spcPts val="1200"/>
              </a:spcBef>
              <a:spcAft>
                <a:spcPts val="0"/>
              </a:spcAft>
              <a:buNone/>
            </a:pPr>
            <a:r>
              <a:rPr lang="en-GB" sz="1500"/>
              <a:t>Because of the work needed by every team member to ensure the smooth running of a fast food restaurant, teamwork is henceforth a critical component in McDonald’s day-to-day operations. If the team were unable to </a:t>
            </a:r>
            <a:r>
              <a:rPr lang="en-GB" sz="1500"/>
              <a:t>cooperate, the restaurant would very quickly run into productivity issues, dashing its reputation and affecting the company’s bottom line.</a:t>
            </a:r>
            <a:endParaRPr sz="1500"/>
          </a:p>
          <a:p>
            <a:pPr indent="0" lvl="0" marL="0" rtl="0" algn="r">
              <a:lnSpc>
                <a:spcPct val="95000"/>
              </a:lnSpc>
              <a:spcBef>
                <a:spcPts val="1200"/>
              </a:spcBef>
              <a:spcAft>
                <a:spcPts val="1200"/>
              </a:spcAft>
              <a:buNone/>
            </a:pPr>
            <a:r>
              <a:rPr lang="en-GB" sz="1500"/>
              <a:t>(McDonalds, 2013)</a:t>
            </a:r>
            <a:endParaRPr sz="1500"/>
          </a:p>
        </p:txBody>
      </p:sp>
      <p:pic>
        <p:nvPicPr>
          <p:cNvPr id="150" name="Google Shape;150;p26" title="Teamwork.mp3">
            <a:hlinkClick r:id="rId3"/>
          </p:cNvPr>
          <p:cNvPicPr preferRelativeResize="0"/>
          <p:nvPr/>
        </p:nvPicPr>
        <p:blipFill>
          <a:blip r:embed="rId4">
            <a:alphaModFix/>
          </a:blip>
          <a:stretch>
            <a:fillRect/>
          </a:stretch>
        </p:blipFill>
        <p:spPr>
          <a:xfrm>
            <a:off x="152400" y="4721275"/>
            <a:ext cx="269825" cy="2698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2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Leadership Theory in Practice</a:t>
            </a:r>
            <a:endParaRPr/>
          </a:p>
        </p:txBody>
      </p:sp>
      <p:sp>
        <p:nvSpPr>
          <p:cNvPr id="156" name="Google Shape;156;p2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0" lvl="0" marL="0" rtl="0" algn="l">
              <a:lnSpc>
                <a:spcPct val="105000"/>
              </a:lnSpc>
              <a:spcBef>
                <a:spcPts val="0"/>
              </a:spcBef>
              <a:spcAft>
                <a:spcPts val="0"/>
              </a:spcAft>
              <a:buNone/>
            </a:pPr>
            <a:r>
              <a:rPr lang="en-GB" sz="1500"/>
              <a:t>Michael Zigarelli from the YouTube channel ‘Christianity 9 to 5’ outlines ten leadership theories in his video. The one that applies the most to McDonald’s is transactional leadership.</a:t>
            </a:r>
            <a:endParaRPr sz="1500"/>
          </a:p>
          <a:p>
            <a:pPr indent="0" lvl="0" marL="0" rtl="0" algn="l">
              <a:lnSpc>
                <a:spcPct val="105000"/>
              </a:lnSpc>
              <a:spcBef>
                <a:spcPts val="1200"/>
              </a:spcBef>
              <a:spcAft>
                <a:spcPts val="0"/>
              </a:spcAft>
              <a:buNone/>
            </a:pPr>
            <a:r>
              <a:rPr lang="en-GB" sz="1500"/>
              <a:t>This form of leadership stems from a symbiosis between leader and follower. People follow the leader based on incentives in place, so the leader must find the right proportion of reward and punishment and then closely monitor the team’s work thereafter.</a:t>
            </a:r>
            <a:endParaRPr sz="1500"/>
          </a:p>
          <a:p>
            <a:pPr indent="0" lvl="0" marL="0" rtl="0" algn="r">
              <a:lnSpc>
                <a:spcPct val="105000"/>
              </a:lnSpc>
              <a:spcBef>
                <a:spcPts val="1200"/>
              </a:spcBef>
              <a:spcAft>
                <a:spcPts val="0"/>
              </a:spcAft>
              <a:buNone/>
            </a:pPr>
            <a:r>
              <a:rPr lang="en-GB" sz="1500"/>
              <a:t>(Zigarelli, 2013)</a:t>
            </a:r>
            <a:endParaRPr sz="1500"/>
          </a:p>
          <a:p>
            <a:pPr indent="0" lvl="0" marL="0" rtl="0" algn="l">
              <a:lnSpc>
                <a:spcPct val="105000"/>
              </a:lnSpc>
              <a:spcBef>
                <a:spcPts val="1200"/>
              </a:spcBef>
              <a:spcAft>
                <a:spcPts val="0"/>
              </a:spcAft>
              <a:buNone/>
            </a:pPr>
            <a:r>
              <a:rPr lang="en-GB" sz="1500"/>
              <a:t>The relationship between transactional leadership and McDonald’s is as follows:</a:t>
            </a:r>
            <a:endParaRPr sz="1500"/>
          </a:p>
          <a:p>
            <a:pPr indent="-323850" lvl="0" marL="457200" rtl="0" algn="l">
              <a:lnSpc>
                <a:spcPct val="105000"/>
              </a:lnSpc>
              <a:spcBef>
                <a:spcPts val="1200"/>
              </a:spcBef>
              <a:spcAft>
                <a:spcPts val="0"/>
              </a:spcAft>
              <a:buSzPts val="1500"/>
              <a:buChar char="●"/>
            </a:pPr>
            <a:r>
              <a:rPr lang="en-GB" sz="1500"/>
              <a:t>There is </a:t>
            </a:r>
            <a:r>
              <a:rPr lang="en-GB" sz="1500"/>
              <a:t>reciprocity of behaviour between leaders and crew, with following based on incentive (pay)</a:t>
            </a:r>
            <a:endParaRPr sz="1500"/>
          </a:p>
          <a:p>
            <a:pPr indent="-323850" lvl="0" marL="457200" rtl="0" algn="l">
              <a:lnSpc>
                <a:spcPct val="105000"/>
              </a:lnSpc>
              <a:spcBef>
                <a:spcPts val="0"/>
              </a:spcBef>
              <a:spcAft>
                <a:spcPts val="0"/>
              </a:spcAft>
              <a:buSzPts val="1500"/>
              <a:buChar char="●"/>
            </a:pPr>
            <a:r>
              <a:rPr lang="en-GB" sz="1500"/>
              <a:t>Performance in this field is an easily measurable metric, e.g. burgers cooked, tables cleaned, time worked </a:t>
            </a:r>
            <a:endParaRPr sz="1500"/>
          </a:p>
          <a:p>
            <a:pPr indent="-323850" lvl="0" marL="457200" rtl="0" algn="l">
              <a:lnSpc>
                <a:spcPct val="105000"/>
              </a:lnSpc>
              <a:spcBef>
                <a:spcPts val="0"/>
              </a:spcBef>
              <a:spcAft>
                <a:spcPts val="0"/>
              </a:spcAft>
              <a:buSzPts val="1500"/>
              <a:buChar char="●"/>
            </a:pPr>
            <a:r>
              <a:rPr lang="en-GB" sz="1500"/>
              <a:t>The job of the leader is to balance reward and punishment based on performance and then closely monitor the work of the team</a:t>
            </a:r>
            <a:endParaRPr sz="1500"/>
          </a:p>
        </p:txBody>
      </p:sp>
      <p:pic>
        <p:nvPicPr>
          <p:cNvPr id="157" name="Google Shape;157;p27" title="LeadershipTheory.mp3">
            <a:hlinkClick r:id="rId3"/>
          </p:cNvPr>
          <p:cNvPicPr preferRelativeResize="0"/>
          <p:nvPr/>
        </p:nvPicPr>
        <p:blipFill>
          <a:blip r:embed="rId4">
            <a:alphaModFix/>
          </a:blip>
          <a:stretch>
            <a:fillRect/>
          </a:stretch>
        </p:blipFill>
        <p:spPr>
          <a:xfrm>
            <a:off x="152400" y="4721275"/>
            <a:ext cx="269825" cy="26982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2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Qualities of a Leader at McDonald’s</a:t>
            </a:r>
            <a:endParaRPr/>
          </a:p>
        </p:txBody>
      </p:sp>
      <p:sp>
        <p:nvSpPr>
          <p:cNvPr id="163" name="Google Shape;163;p2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500"/>
              <a:t>A job listing for a team leader at McDonald’s provides much insight into the characteristics that the company expects of its leaders. The following are required:</a:t>
            </a:r>
            <a:endParaRPr sz="1500"/>
          </a:p>
          <a:p>
            <a:pPr indent="-323850" lvl="0" marL="457200" rtl="0" algn="l">
              <a:spcBef>
                <a:spcPts val="1200"/>
              </a:spcBef>
              <a:spcAft>
                <a:spcPts val="0"/>
              </a:spcAft>
              <a:buSzPts val="1500"/>
              <a:buChar char="●"/>
            </a:pPr>
            <a:r>
              <a:rPr lang="en-GB" sz="1500"/>
              <a:t>Ability to delegate, schedule, supervise and count inventory - key skills</a:t>
            </a:r>
            <a:endParaRPr sz="1500"/>
          </a:p>
          <a:p>
            <a:pPr indent="-323850" lvl="0" marL="457200" rtl="0" algn="l">
              <a:spcBef>
                <a:spcPts val="0"/>
              </a:spcBef>
              <a:spcAft>
                <a:spcPts val="0"/>
              </a:spcAft>
              <a:buSzPts val="1500"/>
              <a:buChar char="●"/>
            </a:pPr>
            <a:r>
              <a:rPr lang="en-GB" sz="1500"/>
              <a:t>Dedication, shown by attending team leader meetings</a:t>
            </a:r>
            <a:endParaRPr sz="1500"/>
          </a:p>
          <a:p>
            <a:pPr indent="-323850" lvl="0" marL="457200" rtl="0" algn="l">
              <a:spcBef>
                <a:spcPts val="0"/>
              </a:spcBef>
              <a:spcAft>
                <a:spcPts val="0"/>
              </a:spcAft>
              <a:buSzPts val="1500"/>
              <a:buChar char="●"/>
            </a:pPr>
            <a:r>
              <a:rPr lang="en-GB" sz="1500"/>
              <a:t>Attention to detail</a:t>
            </a:r>
            <a:endParaRPr sz="1500"/>
          </a:p>
          <a:p>
            <a:pPr indent="-323850" lvl="0" marL="457200" rtl="0" algn="l">
              <a:spcBef>
                <a:spcPts val="0"/>
              </a:spcBef>
              <a:spcAft>
                <a:spcPts val="0"/>
              </a:spcAft>
              <a:buSzPts val="1500"/>
              <a:buChar char="●"/>
            </a:pPr>
            <a:r>
              <a:rPr lang="en-GB" sz="1500"/>
              <a:t>Task and result orientation, with ability to work unsupervised</a:t>
            </a:r>
            <a:endParaRPr sz="1500"/>
          </a:p>
          <a:p>
            <a:pPr indent="-323850" lvl="0" marL="457200" rtl="0" algn="l">
              <a:spcBef>
                <a:spcPts val="0"/>
              </a:spcBef>
              <a:spcAft>
                <a:spcPts val="0"/>
              </a:spcAft>
              <a:buSzPts val="1500"/>
              <a:buChar char="●"/>
            </a:pPr>
            <a:r>
              <a:rPr lang="en-GB" sz="1500"/>
              <a:t>Proactivity and initiative to solve problems</a:t>
            </a:r>
            <a:endParaRPr sz="1500"/>
          </a:p>
          <a:p>
            <a:pPr indent="-323850" lvl="0" marL="457200" rtl="0" algn="l">
              <a:spcBef>
                <a:spcPts val="0"/>
              </a:spcBef>
              <a:spcAft>
                <a:spcPts val="0"/>
              </a:spcAft>
              <a:buSzPts val="1500"/>
              <a:buChar char="●"/>
            </a:pPr>
            <a:r>
              <a:rPr lang="en-GB" sz="1500"/>
              <a:t>Ability to motivate and lead</a:t>
            </a:r>
            <a:endParaRPr sz="1500"/>
          </a:p>
          <a:p>
            <a:pPr indent="-323850" lvl="0" marL="457200" rtl="0" algn="l">
              <a:spcBef>
                <a:spcPts val="0"/>
              </a:spcBef>
              <a:spcAft>
                <a:spcPts val="0"/>
              </a:spcAft>
              <a:buSzPts val="1500"/>
              <a:buChar char="●"/>
            </a:pPr>
            <a:r>
              <a:rPr lang="en-GB" sz="1500"/>
              <a:t>Passion for customer service, ie passion for the job</a:t>
            </a:r>
            <a:endParaRPr sz="1500"/>
          </a:p>
          <a:p>
            <a:pPr indent="-323850" lvl="0" marL="457200" rtl="0" algn="l">
              <a:spcBef>
                <a:spcPts val="0"/>
              </a:spcBef>
              <a:spcAft>
                <a:spcPts val="0"/>
              </a:spcAft>
              <a:buSzPts val="1500"/>
              <a:buChar char="●"/>
            </a:pPr>
            <a:r>
              <a:rPr lang="en-GB" sz="1500"/>
              <a:t>Strong written and verbal communication skills</a:t>
            </a:r>
            <a:endParaRPr sz="1500"/>
          </a:p>
          <a:p>
            <a:pPr indent="-323850" lvl="0" marL="457200" rtl="0" algn="l">
              <a:spcBef>
                <a:spcPts val="0"/>
              </a:spcBef>
              <a:spcAft>
                <a:spcPts val="0"/>
              </a:spcAft>
              <a:buSzPts val="1500"/>
              <a:buChar char="●"/>
            </a:pPr>
            <a:r>
              <a:rPr lang="en-GB" sz="1500"/>
              <a:t>Flexible and able to work on short notice</a:t>
            </a:r>
            <a:endParaRPr sz="1500"/>
          </a:p>
          <a:p>
            <a:pPr indent="0" lvl="0" marL="0" rtl="0" algn="r">
              <a:spcBef>
                <a:spcPts val="1200"/>
              </a:spcBef>
              <a:spcAft>
                <a:spcPts val="1200"/>
              </a:spcAft>
              <a:buNone/>
            </a:pPr>
            <a:r>
              <a:rPr lang="en-GB" sz="1500"/>
              <a:t>(SmartRecruiters, 2018)</a:t>
            </a:r>
            <a:endParaRPr sz="1500"/>
          </a:p>
        </p:txBody>
      </p:sp>
      <p:pic>
        <p:nvPicPr>
          <p:cNvPr id="164" name="Google Shape;164;p28" title="QualitiesLeader.mp3">
            <a:hlinkClick r:id="rId3"/>
          </p:cNvPr>
          <p:cNvPicPr preferRelativeResize="0"/>
          <p:nvPr/>
        </p:nvPicPr>
        <p:blipFill>
          <a:blip r:embed="rId4">
            <a:alphaModFix/>
          </a:blip>
          <a:stretch>
            <a:fillRect/>
          </a:stretch>
        </p:blipFill>
        <p:spPr>
          <a:xfrm>
            <a:off x="152400" y="4721275"/>
            <a:ext cx="269825" cy="26982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29"/>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t>Corporate Social Responsibility</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sp>
        <p:nvSpPr>
          <p:cNvPr id="174" name="Google Shape;174;p3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McDonald’s on CSR</a:t>
            </a:r>
            <a:endParaRPr/>
          </a:p>
        </p:txBody>
      </p:sp>
      <p:sp>
        <p:nvSpPr>
          <p:cNvPr id="175" name="Google Shape;175;p3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GB" sz="1500"/>
              <a:t>McDonald’s briefly outlined its CSR policy in its FAQ section. The company stated that:</a:t>
            </a:r>
            <a:endParaRPr sz="1500"/>
          </a:p>
          <a:p>
            <a:pPr indent="-323850" lvl="0" marL="457200" rtl="0" algn="l">
              <a:spcBef>
                <a:spcPts val="1200"/>
              </a:spcBef>
              <a:spcAft>
                <a:spcPts val="0"/>
              </a:spcAft>
              <a:buSzPts val="1500"/>
              <a:buChar char="●"/>
            </a:pPr>
            <a:r>
              <a:rPr lang="en-GB" sz="1500"/>
              <a:t>It takes CSR very seriously</a:t>
            </a:r>
            <a:endParaRPr sz="1500"/>
          </a:p>
          <a:p>
            <a:pPr indent="-323850" lvl="0" marL="457200" rtl="0" algn="l">
              <a:spcBef>
                <a:spcPts val="0"/>
              </a:spcBef>
              <a:spcAft>
                <a:spcPts val="0"/>
              </a:spcAft>
              <a:buSzPts val="1500"/>
              <a:buChar char="●"/>
            </a:pPr>
            <a:r>
              <a:rPr lang="en-GB" sz="1500"/>
              <a:t>It is always looking for ways to reduce, reuse and recycle across the business</a:t>
            </a:r>
            <a:endParaRPr sz="1500"/>
          </a:p>
          <a:p>
            <a:pPr indent="-323850" lvl="0" marL="457200" rtl="0" algn="l">
              <a:spcBef>
                <a:spcPts val="0"/>
              </a:spcBef>
              <a:spcAft>
                <a:spcPts val="0"/>
              </a:spcAft>
              <a:buSzPts val="1500"/>
              <a:buChar char="●"/>
            </a:pPr>
            <a:r>
              <a:rPr lang="en-GB" sz="1500"/>
              <a:t>It uses low-energy LED bulbs, recycles cooking oil into biodiesel for its delivery trucks and has implemented waterless urinals to save on water consumption</a:t>
            </a:r>
            <a:endParaRPr sz="1500"/>
          </a:p>
          <a:p>
            <a:pPr indent="-323850" lvl="0" marL="457200" rtl="0" algn="l">
              <a:spcBef>
                <a:spcPts val="0"/>
              </a:spcBef>
              <a:spcAft>
                <a:spcPts val="0"/>
              </a:spcAft>
              <a:buSzPts val="1500"/>
              <a:buChar char="●"/>
            </a:pPr>
            <a:r>
              <a:rPr lang="en-GB" sz="1500"/>
              <a:t>Over 85% of packaging is from sustainable sources</a:t>
            </a:r>
            <a:endParaRPr sz="1500"/>
          </a:p>
          <a:p>
            <a:pPr indent="-323850" lvl="0" marL="457200" rtl="0" algn="l">
              <a:spcBef>
                <a:spcPts val="0"/>
              </a:spcBef>
              <a:spcAft>
                <a:spcPts val="0"/>
              </a:spcAft>
              <a:buSzPts val="1500"/>
              <a:buChar char="●"/>
            </a:pPr>
            <a:r>
              <a:rPr lang="en-GB" sz="1500"/>
              <a:t>In over 89% of restaurants, cardboard boxes are recycled</a:t>
            </a:r>
            <a:endParaRPr sz="1500"/>
          </a:p>
          <a:p>
            <a:pPr indent="-323850" lvl="0" marL="457200" rtl="0" algn="l">
              <a:spcBef>
                <a:spcPts val="0"/>
              </a:spcBef>
              <a:spcAft>
                <a:spcPts val="0"/>
              </a:spcAft>
              <a:buSzPts val="1500"/>
              <a:buChar char="●"/>
            </a:pPr>
            <a:r>
              <a:rPr lang="en-GB" sz="1500"/>
              <a:t>Recycling units have been placed in over 1000 UK restaurants to encourage customers</a:t>
            </a:r>
            <a:endParaRPr sz="1500"/>
          </a:p>
          <a:p>
            <a:pPr indent="0" lvl="0" marL="0" rtl="0" algn="r">
              <a:spcBef>
                <a:spcPts val="1200"/>
              </a:spcBef>
              <a:spcAft>
                <a:spcPts val="0"/>
              </a:spcAft>
              <a:buNone/>
            </a:pPr>
            <a:r>
              <a:rPr lang="en-GB" sz="1500"/>
              <a:t>(McDonald’s, 2018b; McDonald’s, 2014)</a:t>
            </a:r>
            <a:endParaRPr sz="1500"/>
          </a:p>
          <a:p>
            <a:pPr indent="0" lvl="0" marL="0" rtl="0" algn="l">
              <a:spcBef>
                <a:spcPts val="1200"/>
              </a:spcBef>
              <a:spcAft>
                <a:spcPts val="1200"/>
              </a:spcAft>
              <a:buNone/>
            </a:pPr>
            <a:r>
              <a:rPr lang="en-GB" sz="1500"/>
              <a:t>These points reflect McDonald’s aspiration to be a socially responsible company as part of its aims and objectives working towards its mission statement. It appears that the company is taking large steps towards making its CSR aspirations a reality.</a:t>
            </a:r>
            <a:endParaRPr sz="1500"/>
          </a:p>
        </p:txBody>
      </p:sp>
      <p:pic>
        <p:nvPicPr>
          <p:cNvPr id="176" name="Google Shape;176;p30" title="McDonaldsCSR.mp3">
            <a:hlinkClick r:id="rId3"/>
          </p:cNvPr>
          <p:cNvPicPr preferRelativeResize="0"/>
          <p:nvPr/>
        </p:nvPicPr>
        <p:blipFill>
          <a:blip r:embed="rId4">
            <a:alphaModFix/>
          </a:blip>
          <a:stretch>
            <a:fillRect/>
          </a:stretch>
        </p:blipFill>
        <p:spPr>
          <a:xfrm>
            <a:off x="152400" y="4721275"/>
            <a:ext cx="269825" cy="26982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sp>
        <p:nvSpPr>
          <p:cNvPr id="181" name="Google Shape;181;p3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Ethics: Standards of Business Conduct</a:t>
            </a:r>
            <a:endParaRPr/>
          </a:p>
        </p:txBody>
      </p:sp>
      <p:sp>
        <p:nvSpPr>
          <p:cNvPr id="182" name="Google Shape;182;p31"/>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GB" sz="1500"/>
              <a:t>The following is taken from McDonald’s Standards of Business Conduct document. </a:t>
            </a:r>
            <a:endParaRPr sz="1500"/>
          </a:p>
          <a:p>
            <a:pPr indent="0" lvl="0" marL="0" marR="0" rtl="0" algn="ctr">
              <a:lnSpc>
                <a:spcPct val="115000"/>
              </a:lnSpc>
              <a:spcBef>
                <a:spcPts val="1200"/>
              </a:spcBef>
              <a:spcAft>
                <a:spcPts val="0"/>
              </a:spcAft>
              <a:buNone/>
            </a:pPr>
            <a:r>
              <a:rPr b="1" lang="en-GB" sz="2500"/>
              <a:t>“</a:t>
            </a:r>
            <a:r>
              <a:rPr i="1" lang="en-GB" sz="1500"/>
              <a:t>The basis for our entire business is that we are ethical, truthful and dependable</a:t>
            </a:r>
            <a:r>
              <a:rPr b="1" lang="en-GB" sz="2500"/>
              <a:t>”</a:t>
            </a:r>
            <a:endParaRPr b="1" sz="2500"/>
          </a:p>
          <a:p>
            <a:pPr indent="0" lvl="0" marL="0" marR="0" rtl="0" algn="r">
              <a:lnSpc>
                <a:spcPct val="115000"/>
              </a:lnSpc>
              <a:spcBef>
                <a:spcPts val="1200"/>
              </a:spcBef>
              <a:spcAft>
                <a:spcPts val="0"/>
              </a:spcAft>
              <a:buNone/>
            </a:pPr>
            <a:r>
              <a:rPr lang="en-GB" sz="1500"/>
              <a:t>Ray Kroc, 1958</a:t>
            </a:r>
            <a:endParaRPr sz="1500"/>
          </a:p>
          <a:p>
            <a:pPr indent="0" lvl="0" marL="0" marR="0" rtl="0" algn="l">
              <a:lnSpc>
                <a:spcPct val="115000"/>
              </a:lnSpc>
              <a:spcBef>
                <a:spcPts val="1200"/>
              </a:spcBef>
              <a:spcAft>
                <a:spcPts val="0"/>
              </a:spcAft>
              <a:buNone/>
            </a:pPr>
            <a:r>
              <a:rPr lang="en-GB" sz="1500"/>
              <a:t>McDonald’s key values are as follows:</a:t>
            </a:r>
            <a:endParaRPr sz="1500"/>
          </a:p>
          <a:p>
            <a:pPr indent="-309562" lvl="0" marL="457200" marR="0" rtl="0" algn="l">
              <a:lnSpc>
                <a:spcPct val="115000"/>
              </a:lnSpc>
              <a:spcBef>
                <a:spcPts val="1200"/>
              </a:spcBef>
              <a:spcAft>
                <a:spcPts val="0"/>
              </a:spcAft>
              <a:buSzPct val="100000"/>
              <a:buChar char="●"/>
            </a:pPr>
            <a:r>
              <a:rPr lang="en-GB" sz="1500"/>
              <a:t>Putting the customer first</a:t>
            </a:r>
            <a:endParaRPr sz="1500"/>
          </a:p>
          <a:p>
            <a:pPr indent="-309562" lvl="0" marL="457200" marR="0" rtl="0" algn="l">
              <a:lnSpc>
                <a:spcPct val="115000"/>
              </a:lnSpc>
              <a:spcBef>
                <a:spcPts val="0"/>
              </a:spcBef>
              <a:spcAft>
                <a:spcPts val="0"/>
              </a:spcAft>
              <a:buSzPct val="100000"/>
              <a:buChar char="●"/>
            </a:pPr>
            <a:r>
              <a:rPr lang="en-GB" sz="1500"/>
              <a:t>Committed to workforce</a:t>
            </a:r>
            <a:endParaRPr sz="1500"/>
          </a:p>
          <a:p>
            <a:pPr indent="-309562" lvl="0" marL="457200" marR="0" rtl="0" algn="l">
              <a:lnSpc>
                <a:spcPct val="115000"/>
              </a:lnSpc>
              <a:spcBef>
                <a:spcPts val="0"/>
              </a:spcBef>
              <a:spcAft>
                <a:spcPts val="0"/>
              </a:spcAft>
              <a:buSzPct val="100000"/>
              <a:buChar char="●"/>
            </a:pPr>
            <a:r>
              <a:rPr lang="en-GB" sz="1500"/>
              <a:t>Believe in the McDonald’s system: ‘three-legged stool’ of owner, supplier and employee</a:t>
            </a:r>
            <a:endParaRPr sz="1500"/>
          </a:p>
          <a:p>
            <a:pPr indent="-309562" lvl="0" marL="457200" marR="0" rtl="0" algn="l">
              <a:lnSpc>
                <a:spcPct val="115000"/>
              </a:lnSpc>
              <a:spcBef>
                <a:spcPts val="0"/>
              </a:spcBef>
              <a:spcAft>
                <a:spcPts val="0"/>
              </a:spcAft>
              <a:buSzPct val="100000"/>
              <a:buChar char="●"/>
            </a:pPr>
            <a:r>
              <a:rPr lang="en-GB" sz="1500"/>
              <a:t>Ethical operations</a:t>
            </a:r>
            <a:endParaRPr sz="1500"/>
          </a:p>
          <a:p>
            <a:pPr indent="-309562" lvl="0" marL="457200" marR="0" rtl="0" algn="l">
              <a:lnSpc>
                <a:spcPct val="115000"/>
              </a:lnSpc>
              <a:spcBef>
                <a:spcPts val="0"/>
              </a:spcBef>
              <a:spcAft>
                <a:spcPts val="0"/>
              </a:spcAft>
              <a:buSzPct val="100000"/>
              <a:buChar char="●"/>
            </a:pPr>
            <a:r>
              <a:rPr lang="en-GB" sz="1500"/>
              <a:t>Giving back to the community</a:t>
            </a:r>
            <a:endParaRPr sz="1500"/>
          </a:p>
          <a:p>
            <a:pPr indent="-309562" lvl="0" marL="457200" marR="0" rtl="0" algn="l">
              <a:lnSpc>
                <a:spcPct val="115000"/>
              </a:lnSpc>
              <a:spcBef>
                <a:spcPts val="0"/>
              </a:spcBef>
              <a:spcAft>
                <a:spcPts val="0"/>
              </a:spcAft>
              <a:buSzPct val="100000"/>
              <a:buChar char="●"/>
            </a:pPr>
            <a:r>
              <a:rPr lang="en-GB" sz="1500"/>
              <a:t>Sustainable profitable growth for shareholders</a:t>
            </a:r>
            <a:endParaRPr sz="1500"/>
          </a:p>
          <a:p>
            <a:pPr indent="-309562" lvl="0" marL="457200" marR="0" rtl="0" algn="l">
              <a:lnSpc>
                <a:spcPct val="115000"/>
              </a:lnSpc>
              <a:spcBef>
                <a:spcPts val="0"/>
              </a:spcBef>
              <a:spcAft>
                <a:spcPts val="0"/>
              </a:spcAft>
              <a:buSzPct val="100000"/>
              <a:buChar char="●"/>
            </a:pPr>
            <a:r>
              <a:rPr lang="en-GB" sz="1500"/>
              <a:t>Continual striving for improvement</a:t>
            </a:r>
            <a:endParaRPr sz="1500"/>
          </a:p>
          <a:p>
            <a:pPr indent="0" lvl="0" marL="0" marR="0" rtl="0" algn="r">
              <a:lnSpc>
                <a:spcPct val="115000"/>
              </a:lnSpc>
              <a:spcBef>
                <a:spcPts val="1200"/>
              </a:spcBef>
              <a:spcAft>
                <a:spcPts val="1200"/>
              </a:spcAft>
              <a:buNone/>
            </a:pPr>
            <a:r>
              <a:rPr lang="en-GB" sz="1500"/>
              <a:t>(McDonald’s, 2017, p2-3)</a:t>
            </a:r>
            <a:endParaRPr sz="1500"/>
          </a:p>
        </p:txBody>
      </p:sp>
      <p:pic>
        <p:nvPicPr>
          <p:cNvPr id="183" name="Google Shape;183;p31" title="Ethics SBC.mp3">
            <a:hlinkClick r:id="rId3"/>
          </p:cNvPr>
          <p:cNvPicPr preferRelativeResize="0"/>
          <p:nvPr/>
        </p:nvPicPr>
        <p:blipFill>
          <a:blip r:embed="rId4">
            <a:alphaModFix/>
          </a:blip>
          <a:stretch>
            <a:fillRect/>
          </a:stretch>
        </p:blipFill>
        <p:spPr>
          <a:xfrm>
            <a:off x="152400" y="4721275"/>
            <a:ext cx="269825" cy="26982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p3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McDonald’s Ethics Promises</a:t>
            </a:r>
            <a:endParaRPr/>
          </a:p>
        </p:txBody>
      </p:sp>
      <p:sp>
        <p:nvSpPr>
          <p:cNvPr id="189" name="Google Shape;189;p3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lnSpc>
                <a:spcPct val="95000"/>
              </a:lnSpc>
              <a:spcBef>
                <a:spcPts val="0"/>
              </a:spcBef>
              <a:spcAft>
                <a:spcPts val="0"/>
              </a:spcAft>
              <a:buNone/>
            </a:pPr>
            <a:r>
              <a:rPr lang="en-GB" sz="1500"/>
              <a:t>McDonald’s ethical promises include that:</a:t>
            </a:r>
            <a:endParaRPr sz="1500"/>
          </a:p>
          <a:p>
            <a:pPr indent="-323850" lvl="0" marL="457200" rtl="0" algn="l">
              <a:lnSpc>
                <a:spcPct val="95000"/>
              </a:lnSpc>
              <a:spcBef>
                <a:spcPts val="1200"/>
              </a:spcBef>
              <a:spcAft>
                <a:spcPts val="0"/>
              </a:spcAft>
              <a:buSzPts val="1500"/>
              <a:buChar char="●"/>
            </a:pPr>
            <a:r>
              <a:rPr lang="en-GB" sz="1500"/>
              <a:t>It does not knowingly engage in fraud and has contingencies in place to prevent it</a:t>
            </a:r>
            <a:endParaRPr sz="1500"/>
          </a:p>
          <a:p>
            <a:pPr indent="-323850" lvl="0" marL="457200" rtl="0" algn="l">
              <a:lnSpc>
                <a:spcPct val="95000"/>
              </a:lnSpc>
              <a:spcBef>
                <a:spcPts val="0"/>
              </a:spcBef>
              <a:spcAft>
                <a:spcPts val="0"/>
              </a:spcAft>
              <a:buSzPts val="1500"/>
              <a:buChar char="●"/>
            </a:pPr>
            <a:r>
              <a:rPr lang="en-GB" sz="1500"/>
              <a:t>It prohibits all bribery and kickbacks, as well as ‘grease payments’ to politicians for facilitating faster processes</a:t>
            </a:r>
            <a:endParaRPr sz="1500"/>
          </a:p>
          <a:p>
            <a:pPr indent="-323850" lvl="0" marL="457200" rtl="0" algn="l">
              <a:lnSpc>
                <a:spcPct val="95000"/>
              </a:lnSpc>
              <a:spcBef>
                <a:spcPts val="0"/>
              </a:spcBef>
              <a:spcAft>
                <a:spcPts val="0"/>
              </a:spcAft>
              <a:buSzPts val="1500"/>
              <a:buChar char="●"/>
            </a:pPr>
            <a:r>
              <a:rPr lang="en-GB" sz="1500"/>
              <a:t>It gives back to local communities through Ronald McDonald House Charities</a:t>
            </a:r>
            <a:endParaRPr sz="1500"/>
          </a:p>
          <a:p>
            <a:pPr indent="-323850" lvl="0" marL="457200" rtl="0" algn="l">
              <a:lnSpc>
                <a:spcPct val="95000"/>
              </a:lnSpc>
              <a:spcBef>
                <a:spcPts val="0"/>
              </a:spcBef>
              <a:spcAft>
                <a:spcPts val="0"/>
              </a:spcAft>
              <a:buSzPts val="1500"/>
              <a:buChar char="●"/>
            </a:pPr>
            <a:r>
              <a:rPr lang="en-GB" sz="1500"/>
              <a:t>It is committed to environmental responsibility and continually investing in innovations to improve its environmental footprint</a:t>
            </a:r>
            <a:endParaRPr sz="1500"/>
          </a:p>
          <a:p>
            <a:pPr indent="-323850" lvl="0" marL="457200" rtl="0" algn="l">
              <a:lnSpc>
                <a:spcPct val="95000"/>
              </a:lnSpc>
              <a:spcBef>
                <a:spcPts val="0"/>
              </a:spcBef>
              <a:spcAft>
                <a:spcPts val="0"/>
              </a:spcAft>
              <a:buSzPts val="1500"/>
              <a:buChar char="●"/>
            </a:pPr>
            <a:r>
              <a:rPr lang="en-GB" sz="1500"/>
              <a:t>It is committed to supporting the wellbeing of its consumers while aiming for a sustainable supply chain</a:t>
            </a:r>
            <a:endParaRPr sz="1500"/>
          </a:p>
          <a:p>
            <a:pPr indent="0" lvl="0" marL="457200" rtl="0" algn="r">
              <a:lnSpc>
                <a:spcPct val="95000"/>
              </a:lnSpc>
              <a:spcBef>
                <a:spcPts val="1200"/>
              </a:spcBef>
              <a:spcAft>
                <a:spcPts val="1200"/>
              </a:spcAft>
              <a:buNone/>
            </a:pPr>
            <a:r>
              <a:rPr lang="en-GB" sz="1500"/>
              <a:t>(McDonald’s, 2017, p27-39)</a:t>
            </a:r>
            <a:endParaRPr sz="1500"/>
          </a:p>
        </p:txBody>
      </p:sp>
      <p:pic>
        <p:nvPicPr>
          <p:cNvPr id="190" name="Google Shape;190;p32" title="EthicsPromises.mp3">
            <a:hlinkClick r:id="rId3"/>
          </p:cNvPr>
          <p:cNvPicPr preferRelativeResize="0"/>
          <p:nvPr/>
        </p:nvPicPr>
        <p:blipFill>
          <a:blip r:embed="rId4">
            <a:alphaModFix/>
          </a:blip>
          <a:stretch>
            <a:fillRect/>
          </a:stretch>
        </p:blipFill>
        <p:spPr>
          <a:xfrm>
            <a:off x="152400" y="4721275"/>
            <a:ext cx="269825" cy="269825"/>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3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Thank you for watching this presentation</a:t>
            </a:r>
            <a:endParaRPr/>
          </a:p>
        </p:txBody>
      </p:sp>
      <p:sp>
        <p:nvSpPr>
          <p:cNvPr id="196" name="Google Shape;196;p3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t>Listening time: 15.5 minutes</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
        <p:nvSpPr>
          <p:cNvPr id="201" name="Google Shape;201;p3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Bibliography</a:t>
            </a:r>
            <a:endParaRPr/>
          </a:p>
        </p:txBody>
      </p:sp>
      <p:sp>
        <p:nvSpPr>
          <p:cNvPr id="202" name="Google Shape;202;p3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47500" lnSpcReduction="10000"/>
          </a:bodyPr>
          <a:lstStyle/>
          <a:p>
            <a:pPr indent="0" lvl="0" marL="0" rtl="0" algn="l">
              <a:lnSpc>
                <a:spcPct val="115000"/>
              </a:lnSpc>
              <a:spcBef>
                <a:spcPts val="0"/>
              </a:spcBef>
              <a:spcAft>
                <a:spcPts val="0"/>
              </a:spcAft>
              <a:buNone/>
            </a:pPr>
            <a:r>
              <a:rPr lang="en-GB" sz="1100"/>
              <a:t>Business Strategy Hub. (2019). </a:t>
            </a:r>
            <a:r>
              <a:rPr i="1" lang="en-GB" sz="1100"/>
              <a:t>McDonald’s SWOT analysis. </a:t>
            </a:r>
            <a:r>
              <a:rPr lang="en-GB" sz="1100" u="sng">
                <a:solidFill>
                  <a:schemeClr val="hlink"/>
                </a:solidFill>
                <a:hlinkClick r:id="rId3"/>
              </a:rPr>
              <a:t>https://bstrategyhub.com/mcdonalds-swot-analysis/</a:t>
            </a:r>
            <a:endParaRPr sz="1100"/>
          </a:p>
          <a:p>
            <a:pPr indent="0" lvl="0" marL="0" rtl="0" algn="l">
              <a:lnSpc>
                <a:spcPct val="115000"/>
              </a:lnSpc>
              <a:spcBef>
                <a:spcPts val="500"/>
              </a:spcBef>
              <a:spcAft>
                <a:spcPts val="0"/>
              </a:spcAft>
              <a:buNone/>
            </a:pPr>
            <a:r>
              <a:rPr lang="en-GB" sz="1100"/>
              <a:t>CIPD. (2020). </a:t>
            </a:r>
            <a:r>
              <a:rPr i="1" lang="en-GB" sz="1100"/>
              <a:t>PESTLE analysis. </a:t>
            </a:r>
            <a:r>
              <a:rPr lang="en-GB" sz="1100" u="sng">
                <a:solidFill>
                  <a:schemeClr val="hlink"/>
                </a:solidFill>
                <a:hlinkClick r:id="rId4"/>
              </a:rPr>
              <a:t>https://www.cipd.co.uk/knowledge/strategy/organisational-development/pestle-analysis-factsheet#gref</a:t>
            </a:r>
            <a:endParaRPr sz="1100"/>
          </a:p>
          <a:p>
            <a:pPr indent="0" lvl="0" marL="0" rtl="0" algn="l">
              <a:lnSpc>
                <a:spcPct val="115000"/>
              </a:lnSpc>
              <a:spcBef>
                <a:spcPts val="500"/>
              </a:spcBef>
              <a:spcAft>
                <a:spcPts val="0"/>
              </a:spcAft>
              <a:buNone/>
            </a:pPr>
            <a:r>
              <a:rPr lang="en-GB" sz="1100"/>
              <a:t>FourWeekMBA. (2021). </a:t>
            </a:r>
            <a:r>
              <a:rPr i="1" lang="en-GB" sz="1100"/>
              <a:t>McDonald’s PESTEL analysis - FourWeekMBA. </a:t>
            </a:r>
            <a:r>
              <a:rPr lang="en-GB" sz="1100" u="sng">
                <a:solidFill>
                  <a:schemeClr val="hlink"/>
                </a:solidFill>
                <a:hlinkClick r:id="rId5"/>
              </a:rPr>
              <a:t>https://fourweekmba.com/mcdonalds-pestel-analysis/</a:t>
            </a:r>
            <a:endParaRPr sz="1100"/>
          </a:p>
          <a:p>
            <a:pPr indent="0" lvl="0" marL="0" rtl="0" algn="l">
              <a:lnSpc>
                <a:spcPct val="115000"/>
              </a:lnSpc>
              <a:spcBef>
                <a:spcPts val="500"/>
              </a:spcBef>
              <a:spcAft>
                <a:spcPts val="0"/>
              </a:spcAft>
              <a:buNone/>
            </a:pPr>
            <a:r>
              <a:rPr lang="en-GB" sz="1100"/>
              <a:t>Juneja, P. (2009a). </a:t>
            </a:r>
            <a:r>
              <a:rPr i="1" lang="en-GB" sz="1100"/>
              <a:t>Strategy - Definition and features. </a:t>
            </a:r>
            <a:r>
              <a:rPr lang="en-GB" sz="1100" u="sng">
                <a:solidFill>
                  <a:schemeClr val="hlink"/>
                </a:solidFill>
                <a:hlinkClick r:id="rId6"/>
              </a:rPr>
              <a:t>https://www.managementstudyguide.com/strategy-definition.htm</a:t>
            </a:r>
            <a:endParaRPr sz="1100"/>
          </a:p>
          <a:p>
            <a:pPr indent="0" lvl="0" marL="0" rtl="0" algn="l">
              <a:lnSpc>
                <a:spcPct val="115000"/>
              </a:lnSpc>
              <a:spcBef>
                <a:spcPts val="500"/>
              </a:spcBef>
              <a:spcAft>
                <a:spcPts val="0"/>
              </a:spcAft>
              <a:buNone/>
            </a:pPr>
            <a:r>
              <a:rPr lang="en-GB" sz="1100"/>
              <a:t>Juneja, P. (2009b). </a:t>
            </a:r>
            <a:r>
              <a:rPr i="1" lang="en-GB" sz="1100"/>
              <a:t>Components of a strategy statement.</a:t>
            </a:r>
            <a:r>
              <a:rPr lang="en-GB" sz="1100" u="sng">
                <a:solidFill>
                  <a:schemeClr val="hlink"/>
                </a:solidFill>
                <a:hlinkClick r:id="rId7"/>
              </a:rPr>
              <a:t>https://www.managementstudyguide.com/strategy-statement-components.htm</a:t>
            </a:r>
            <a:endParaRPr sz="1100"/>
          </a:p>
          <a:p>
            <a:pPr indent="0" lvl="0" marL="0" marR="0" rtl="0" algn="l">
              <a:lnSpc>
                <a:spcPct val="115000"/>
              </a:lnSpc>
              <a:spcBef>
                <a:spcPts val="500"/>
              </a:spcBef>
              <a:spcAft>
                <a:spcPts val="0"/>
              </a:spcAft>
              <a:buNone/>
            </a:pPr>
            <a:r>
              <a:rPr lang="en-GB" sz="1100"/>
              <a:t>Kovalenko, O. (2020). </a:t>
            </a:r>
            <a:r>
              <a:rPr i="1" lang="en-GB" sz="1100"/>
              <a:t>What organizational culture and/or leadership style is needed for companies we advise to be agile in the environment?</a:t>
            </a:r>
            <a:r>
              <a:rPr lang="en-GB" sz="1100"/>
              <a:t> </a:t>
            </a:r>
            <a:r>
              <a:rPr lang="en-GB" sz="1100" u="sng">
                <a:solidFill>
                  <a:schemeClr val="hlink"/>
                </a:solidFill>
                <a:hlinkClick r:id="rId8"/>
              </a:rPr>
              <a:t>https://www.linkedin.com/pulse/what-organizational-culture-andor-leadership-style-needed-kovalenko?articleId=6720278304479293440</a:t>
            </a:r>
            <a:endParaRPr sz="1100"/>
          </a:p>
          <a:p>
            <a:pPr indent="0" lvl="0" marL="0" rtl="0" algn="l">
              <a:lnSpc>
                <a:spcPct val="115000"/>
              </a:lnSpc>
              <a:spcBef>
                <a:spcPts val="500"/>
              </a:spcBef>
              <a:spcAft>
                <a:spcPts val="0"/>
              </a:spcAft>
              <a:buNone/>
            </a:pPr>
            <a:r>
              <a:rPr lang="en-GB" sz="1100"/>
              <a:t>Macrotrends. (2021a). </a:t>
            </a:r>
            <a:r>
              <a:rPr i="1" lang="en-GB" sz="1100"/>
              <a:t>McDonald's Revenue 2006-2020 | MCD. </a:t>
            </a:r>
            <a:r>
              <a:rPr lang="en-GB" sz="1100" u="sng">
                <a:solidFill>
                  <a:schemeClr val="hlink"/>
                </a:solidFill>
                <a:hlinkClick r:id="rId9"/>
              </a:rPr>
              <a:t>https://www.macrotrends.net/stocks/charts/MCD/mcdonalds/revenue</a:t>
            </a:r>
            <a:endParaRPr sz="1100"/>
          </a:p>
          <a:p>
            <a:pPr indent="0" lvl="0" marL="0" rtl="0" algn="l">
              <a:lnSpc>
                <a:spcPct val="115000"/>
              </a:lnSpc>
              <a:spcBef>
                <a:spcPts val="500"/>
              </a:spcBef>
              <a:spcAft>
                <a:spcPts val="0"/>
              </a:spcAft>
              <a:buNone/>
            </a:pPr>
            <a:r>
              <a:rPr lang="en-GB" sz="1100"/>
              <a:t>Macrotrends. (2021b). McDonald's Operating Income 2006-2020 | MCD. </a:t>
            </a:r>
            <a:r>
              <a:rPr lang="en-GB" sz="1100" u="sng">
                <a:solidFill>
                  <a:schemeClr val="hlink"/>
                </a:solidFill>
                <a:hlinkClick r:id="rId10"/>
              </a:rPr>
              <a:t>https://www.macrotrends.net/stocks/charts/MCD/mcdonalds/operating-income</a:t>
            </a:r>
            <a:endParaRPr sz="1100"/>
          </a:p>
          <a:p>
            <a:pPr indent="0" lvl="0" marL="0" rtl="0" algn="l">
              <a:lnSpc>
                <a:spcPct val="115000"/>
              </a:lnSpc>
              <a:spcBef>
                <a:spcPts val="500"/>
              </a:spcBef>
              <a:spcAft>
                <a:spcPts val="0"/>
              </a:spcAft>
              <a:buNone/>
            </a:pPr>
            <a:r>
              <a:rPr lang="en-GB" sz="1100"/>
              <a:t>McDonald’s. (n.d. a). </a:t>
            </a:r>
            <a:r>
              <a:rPr i="1" lang="en-GB" sz="1100"/>
              <a:t>What’s McDonald’s mission statement? </a:t>
            </a:r>
            <a:r>
              <a:rPr lang="en-GB" sz="1100" u="sng">
                <a:solidFill>
                  <a:schemeClr val="hlink"/>
                </a:solidFill>
                <a:hlinkClick r:id="rId11"/>
              </a:rPr>
              <a:t>https://www.mcdonalds.com/gb/en-gb/help/faq/18517-whats-mcdonalds-mission-statement.html</a:t>
            </a:r>
            <a:endParaRPr sz="1100"/>
          </a:p>
          <a:p>
            <a:pPr indent="0" lvl="0" marL="0" rtl="0" algn="l">
              <a:lnSpc>
                <a:spcPct val="115000"/>
              </a:lnSpc>
              <a:spcBef>
                <a:spcPts val="500"/>
              </a:spcBef>
              <a:spcAft>
                <a:spcPts val="0"/>
              </a:spcAft>
              <a:buNone/>
            </a:pPr>
            <a:r>
              <a:rPr lang="en-GB" sz="1100"/>
              <a:t>McDonald’s. (n.d. b). </a:t>
            </a:r>
            <a:r>
              <a:rPr i="1" lang="en-GB" sz="1100"/>
              <a:t>What are McDonald’s short-term and long-term goals and objectives? </a:t>
            </a:r>
            <a:r>
              <a:rPr i="1" lang="en-GB" sz="1100" u="sng">
                <a:solidFill>
                  <a:schemeClr val="hlink"/>
                </a:solidFill>
                <a:hlinkClick r:id="rId12"/>
              </a:rPr>
              <a:t>https://www.mcdonalds.com/gb/en-gb/help/faq/18508-what-are-mcdonalds-short-term-and-long-term-goals-and-objectives.html</a:t>
            </a:r>
            <a:endParaRPr i="1" sz="1100"/>
          </a:p>
          <a:p>
            <a:pPr indent="0" lvl="0" marL="0" rtl="0" algn="l">
              <a:lnSpc>
                <a:spcPct val="115000"/>
              </a:lnSpc>
              <a:spcBef>
                <a:spcPts val="500"/>
              </a:spcBef>
              <a:spcAft>
                <a:spcPts val="0"/>
              </a:spcAft>
              <a:buNone/>
            </a:pPr>
            <a:r>
              <a:rPr lang="en-GB" sz="1100"/>
              <a:t>McDonald’s. (2013). </a:t>
            </a:r>
            <a:r>
              <a:rPr i="1" lang="en-GB" sz="1100"/>
              <a:t>How does McDonald’s promote effective team work? </a:t>
            </a:r>
            <a:r>
              <a:rPr lang="en-GB" sz="1100" u="sng">
                <a:solidFill>
                  <a:schemeClr val="hlink"/>
                </a:solidFill>
                <a:hlinkClick r:id="rId13"/>
              </a:rPr>
              <a:t>https://www.mcdonalds.com/gb/en-gb/help/faq/18524-how-does-mcdonalds-promote-effective-team-work.html</a:t>
            </a:r>
            <a:endParaRPr sz="1100"/>
          </a:p>
          <a:p>
            <a:pPr indent="0" lvl="0" marL="0" rtl="0" algn="l">
              <a:lnSpc>
                <a:spcPct val="115000"/>
              </a:lnSpc>
              <a:spcBef>
                <a:spcPts val="500"/>
              </a:spcBef>
              <a:spcAft>
                <a:spcPts val="0"/>
              </a:spcAft>
              <a:buNone/>
            </a:pPr>
            <a:r>
              <a:rPr lang="en-GB" sz="1100"/>
              <a:t>McDonald’s. (2014). </a:t>
            </a:r>
            <a:r>
              <a:rPr i="1" lang="en-GB" sz="1100"/>
              <a:t>Environment and recycling. </a:t>
            </a:r>
            <a:r>
              <a:rPr lang="en-GB" sz="1100" u="sng">
                <a:solidFill>
                  <a:schemeClr val="hlink"/>
                </a:solidFill>
                <a:hlinkClick r:id="rId14"/>
              </a:rPr>
              <a:t>https://www.mcdonalds.com/gb/en-gb/good-to-know/environment.html</a:t>
            </a:r>
            <a:endParaRPr sz="1100"/>
          </a:p>
          <a:p>
            <a:pPr indent="0" lvl="0" marL="0" rtl="0" algn="l">
              <a:lnSpc>
                <a:spcPct val="115000"/>
              </a:lnSpc>
              <a:spcBef>
                <a:spcPts val="500"/>
              </a:spcBef>
              <a:spcAft>
                <a:spcPts val="0"/>
              </a:spcAft>
              <a:buNone/>
            </a:pPr>
            <a:r>
              <a:rPr lang="en-GB" sz="1100"/>
              <a:t>McDonald’s. (2017). </a:t>
            </a:r>
            <a:r>
              <a:rPr i="1" lang="en-GB" sz="1100"/>
              <a:t>Standards of business conduct. </a:t>
            </a:r>
            <a:r>
              <a:rPr lang="en-GB" sz="1100"/>
              <a:t>https://corporate.mcdonalds.com/content/dam/gwscorp/corporate-governance-content/codes-of-conduct/US_English_SBC.pdf</a:t>
            </a:r>
            <a:endParaRPr sz="1100"/>
          </a:p>
          <a:p>
            <a:pPr indent="0" lvl="0" marL="0" rtl="0" algn="l">
              <a:lnSpc>
                <a:spcPct val="115000"/>
              </a:lnSpc>
              <a:spcBef>
                <a:spcPts val="500"/>
              </a:spcBef>
              <a:spcAft>
                <a:spcPts val="0"/>
              </a:spcAft>
              <a:buNone/>
            </a:pPr>
            <a:r>
              <a:rPr lang="en-GB" sz="1100"/>
              <a:t>McDonald’s. (2018a). </a:t>
            </a:r>
            <a:r>
              <a:rPr i="1" lang="en-GB" sz="1100"/>
              <a:t>What's the structure of McDonald's and how each department in the organisation interacts / works together?</a:t>
            </a:r>
            <a:br>
              <a:rPr lang="en-GB" sz="1100"/>
            </a:br>
            <a:r>
              <a:rPr lang="en-GB" sz="1100"/>
              <a:t>	</a:t>
            </a:r>
            <a:r>
              <a:rPr lang="en-GB" sz="1100" u="sng">
                <a:solidFill>
                  <a:schemeClr val="hlink"/>
                </a:solidFill>
                <a:hlinkClick r:id="rId15"/>
              </a:rPr>
              <a:t>https://www.mcdonalds.com/gb/en-gb/help/faq/18509-whats-the-structure-of-mcdonalds-and-how-each-department-in-the-organisation-interacts-works-together.html</a:t>
            </a:r>
            <a:endParaRPr sz="1100"/>
          </a:p>
          <a:p>
            <a:pPr indent="0" lvl="0" marL="0" rtl="0" algn="l">
              <a:lnSpc>
                <a:spcPct val="115000"/>
              </a:lnSpc>
              <a:spcBef>
                <a:spcPts val="500"/>
              </a:spcBef>
              <a:spcAft>
                <a:spcPts val="0"/>
              </a:spcAft>
              <a:buNone/>
            </a:pPr>
            <a:r>
              <a:rPr lang="en-GB" sz="1100"/>
              <a:t>McDonald’s. (2018b). </a:t>
            </a:r>
            <a:r>
              <a:rPr i="1" lang="en-GB" sz="1100"/>
              <a:t>What is McDonald’s corporate social </a:t>
            </a:r>
            <a:r>
              <a:rPr i="1" lang="en-GB" sz="1100"/>
              <a:t>responsibility</a:t>
            </a:r>
            <a:r>
              <a:rPr i="1" lang="en-GB" sz="1100"/>
              <a:t> (CSR) policy? </a:t>
            </a:r>
            <a:r>
              <a:rPr lang="en-GB" sz="1100" u="sng">
                <a:solidFill>
                  <a:schemeClr val="hlink"/>
                </a:solidFill>
                <a:hlinkClick r:id="rId16"/>
              </a:rPr>
              <a:t>https://www.mcdonalds.com/gb/en-gb/help/faq/19263-what-is-mcdonalds-corporate-social-responsibility-csr-policy.html</a:t>
            </a:r>
            <a:endParaRPr sz="1100"/>
          </a:p>
          <a:p>
            <a:pPr indent="0" lvl="0" marL="0" rtl="0" algn="l">
              <a:lnSpc>
                <a:spcPct val="115000"/>
              </a:lnSpc>
              <a:spcBef>
                <a:spcPts val="500"/>
              </a:spcBef>
              <a:spcAft>
                <a:spcPts val="0"/>
              </a:spcAft>
              <a:buNone/>
            </a:pPr>
            <a:r>
              <a:rPr lang="en-GB" sz="1100"/>
              <a:t>MindTools. (n.d.). </a:t>
            </a:r>
            <a:r>
              <a:rPr i="1" lang="en-GB" sz="1100"/>
              <a:t>SWOT analysis. </a:t>
            </a:r>
            <a:r>
              <a:rPr lang="en-GB" sz="1100" u="sng">
                <a:solidFill>
                  <a:schemeClr val="hlink"/>
                </a:solidFill>
                <a:hlinkClick r:id="rId17"/>
              </a:rPr>
              <a:t>https://www.mindtools.com/pages/article/newTMC_05.htm</a:t>
            </a:r>
            <a:endParaRPr sz="1100"/>
          </a:p>
          <a:p>
            <a:pPr indent="0" lvl="0" marL="0" marR="0" rtl="0" algn="l">
              <a:lnSpc>
                <a:spcPct val="115000"/>
              </a:lnSpc>
              <a:spcBef>
                <a:spcPts val="500"/>
              </a:spcBef>
              <a:spcAft>
                <a:spcPts val="0"/>
              </a:spcAft>
              <a:buNone/>
            </a:pPr>
            <a:r>
              <a:rPr lang="en-GB" sz="1100"/>
              <a:t>Morgan, G. (1998). </a:t>
            </a:r>
            <a:r>
              <a:rPr i="1" lang="en-GB" sz="1100"/>
              <a:t>Images of organization: Executive edition.</a:t>
            </a:r>
            <a:r>
              <a:rPr lang="en-GB" sz="1100"/>
              <a:t> BerrettKoehler Publishers &amp; Sage Publications.</a:t>
            </a:r>
            <a:endParaRPr sz="1200">
              <a:solidFill>
                <a:schemeClr val="dk1"/>
              </a:solidFill>
              <a:latin typeface="Times New Roman"/>
              <a:ea typeface="Times New Roman"/>
              <a:cs typeface="Times New Roman"/>
              <a:sym typeface="Times New Roman"/>
            </a:endParaRPr>
          </a:p>
          <a:p>
            <a:pPr indent="0" lvl="0" marL="0" rtl="0" algn="l">
              <a:lnSpc>
                <a:spcPct val="115000"/>
              </a:lnSpc>
              <a:spcBef>
                <a:spcPts val="500"/>
              </a:spcBef>
              <a:spcAft>
                <a:spcPts val="0"/>
              </a:spcAft>
              <a:buNone/>
            </a:pPr>
            <a:r>
              <a:rPr lang="en-GB" sz="1100"/>
              <a:t>Panmore. (2019). </a:t>
            </a:r>
            <a:r>
              <a:rPr i="1" lang="en-GB" sz="1100"/>
              <a:t>McDonald’s mission statement &amp; vision statement (An analysis).</a:t>
            </a:r>
            <a:r>
              <a:rPr lang="en-GB" sz="1100" u="sng">
                <a:solidFill>
                  <a:schemeClr val="hlink"/>
                </a:solidFill>
                <a:hlinkClick r:id="rId18"/>
              </a:rPr>
              <a:t>http://panmore.com/mcdonalds-vision-statement-mission-statement-analysi</a:t>
            </a:r>
            <a:r>
              <a:rPr lang="en-GB" sz="1100" u="sng">
                <a:solidFill>
                  <a:schemeClr val="hlink"/>
                </a:solidFill>
                <a:hlinkClick r:id="rId19"/>
              </a:rPr>
              <a:t>s</a:t>
            </a:r>
            <a:endParaRPr sz="1100"/>
          </a:p>
          <a:p>
            <a:pPr indent="0" lvl="0" marL="0" rtl="0" algn="l">
              <a:lnSpc>
                <a:spcPct val="115000"/>
              </a:lnSpc>
              <a:spcBef>
                <a:spcPts val="500"/>
              </a:spcBef>
              <a:spcAft>
                <a:spcPts val="0"/>
              </a:spcAft>
              <a:buNone/>
            </a:pPr>
            <a:r>
              <a:rPr lang="en-GB" sz="1100"/>
              <a:t>SmartRecruiters. (2018). </a:t>
            </a:r>
            <a:r>
              <a:rPr i="1" lang="en-GB" sz="1100"/>
              <a:t>Team leader or management. </a:t>
            </a:r>
            <a:r>
              <a:rPr lang="en-GB" sz="1100" u="sng">
                <a:solidFill>
                  <a:schemeClr val="hlink"/>
                </a:solidFill>
                <a:hlinkClick r:id="rId20"/>
              </a:rPr>
              <a:t>https://jobs.smartrecruiters.com/McDonaldsCanada/743999690726148-team-leader-or-management</a:t>
            </a:r>
            <a:endParaRPr sz="1100"/>
          </a:p>
          <a:p>
            <a:pPr indent="0" lvl="0" marL="0" rtl="0" algn="l">
              <a:lnSpc>
                <a:spcPct val="115000"/>
              </a:lnSpc>
              <a:spcBef>
                <a:spcPts val="500"/>
              </a:spcBef>
              <a:spcAft>
                <a:spcPts val="0"/>
              </a:spcAft>
              <a:buNone/>
            </a:pPr>
            <a:r>
              <a:rPr lang="en-GB" sz="1100"/>
              <a:t>Wall Street Journal. (n.d.). </a:t>
            </a:r>
            <a:r>
              <a:rPr i="1" lang="en-GB" sz="1100"/>
              <a:t>McDonald’s Corp. annual balance sheet.  </a:t>
            </a:r>
            <a:r>
              <a:rPr lang="en-GB" sz="1100" u="sng">
                <a:solidFill>
                  <a:schemeClr val="hlink"/>
                </a:solidFill>
                <a:hlinkClick r:id="rId21"/>
              </a:rPr>
              <a:t>https://www.wsj.com/market-data/quotes/MCD/financials/annual/balance-sheet</a:t>
            </a:r>
            <a:endParaRPr sz="1100"/>
          </a:p>
          <a:p>
            <a:pPr indent="0" lvl="0" marL="0" rtl="0" algn="l">
              <a:lnSpc>
                <a:spcPct val="115000"/>
              </a:lnSpc>
              <a:spcBef>
                <a:spcPts val="500"/>
              </a:spcBef>
              <a:spcAft>
                <a:spcPts val="500"/>
              </a:spcAft>
              <a:buNone/>
            </a:pPr>
            <a:r>
              <a:rPr lang="en-GB" sz="1100"/>
              <a:t>ZIgarelli, M. (2013). </a:t>
            </a:r>
            <a:r>
              <a:rPr i="1" lang="en-GB" sz="1100"/>
              <a:t>Ten leadership theories in five minutes </a:t>
            </a:r>
            <a:r>
              <a:rPr lang="en-GB" sz="1100"/>
              <a:t>[video]. </a:t>
            </a:r>
            <a:r>
              <a:rPr lang="en-GB" sz="1100" u="sng">
                <a:solidFill>
                  <a:schemeClr val="hlink"/>
                </a:solidFill>
                <a:hlinkClick r:id="rId22"/>
              </a:rPr>
              <a:t>https://www.youtube.com/watch?v=XKUPDUDOBVo</a:t>
            </a:r>
            <a:endParaRPr sz="1100"/>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