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DM Sans" pitchFamily="2" charset="0"/>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0" roundtripDataSignature="AMtx7mjJqiWn6LPam7o6oLYY2T+H5Sy7m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43" d="100"/>
          <a:sy n="43" d="100"/>
        </p:scale>
        <p:origin x="40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font" Target="fonts/font4.fntdata"/><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2000"/>
              </a:spcBef>
              <a:spcAft>
                <a:spcPts val="0"/>
              </a:spcAft>
              <a:buClr>
                <a:schemeClr val="dk1"/>
              </a:buClr>
              <a:buSzPts val="1100"/>
              <a:buFont typeface="Arial"/>
              <a:buNone/>
            </a:pPr>
            <a:r>
              <a:rPr lang="en-US" sz="2000">
                <a:solidFill>
                  <a:schemeClr val="dk1"/>
                </a:solidFill>
              </a:rPr>
              <a:t>Introduction</a:t>
            </a:r>
            <a:endParaRPr sz="2000">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Devolution has evolved into a distinguishing characteristic of the political scene in the United Kingdom, giving countries like Northern Ireland, Wales, and Scotland more authority over certain spheres of government. Still, the court system is essentially centralised, with Westminster retaining most authority. Within Wales, where there are particular legal and social demands, the 2019 Thomas Commission report generated serious questions about the efficiency of the present judicial system and suggested reforms for a more equitable and functioning one. Starting with an awareness of devolution and its implementation in the UK, this answer will evaluate the degree to which justice should be devolved to Wales, followed by a study of the present devolved subjects in Wales, and finally with important conclusions from the Thomas Commission report.</a:t>
            </a:r>
            <a:endParaRPr>
              <a:solidFill>
                <a:schemeClr val="dk1"/>
              </a:solidFill>
            </a:endParaRPr>
          </a:p>
          <a:p>
            <a:pPr marL="0" lvl="0" indent="0" algn="l" rtl="0">
              <a:lnSpc>
                <a:spcPct val="100000"/>
              </a:lnSpc>
              <a:spcBef>
                <a:spcPts val="1000"/>
              </a:spcBef>
              <a:spcAft>
                <a:spcPts val="0"/>
              </a:spcAft>
              <a:buSzPts val="1100"/>
              <a:buNone/>
            </a:pPr>
            <a:endParaRPr/>
          </a:p>
        </p:txBody>
      </p:sp>
      <p:sp>
        <p:nvSpPr>
          <p:cNvPr id="101" name="Google Shape;101;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11a6605fcc_3_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2000"/>
              </a:spcBef>
              <a:spcAft>
                <a:spcPts val="0"/>
              </a:spcAft>
              <a:buClr>
                <a:schemeClr val="dk1"/>
              </a:buClr>
              <a:buSzPts val="1100"/>
              <a:buFont typeface="Arial"/>
              <a:buNone/>
            </a:pPr>
            <a:r>
              <a:rPr lang="en-US" sz="2000">
                <a:solidFill>
                  <a:schemeClr val="dk1"/>
                </a:solidFill>
              </a:rPr>
              <a:t>What is Devolution?</a:t>
            </a:r>
            <a:endParaRPr sz="2000">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Devolution is the process by which a central government grants certain authority to local or regional governments therefore enabling their decision-making on particular problems.Devolution in the UK refers to the transfer of powers and decision-making from the UK Parliament to separate legislatures and executives in Scotland, Wales, and Northern Ireland(</a:t>
            </a:r>
            <a:r>
              <a:rPr lang="en-US">
                <a:solidFill>
                  <a:schemeClr val="dk1"/>
                </a:solidFill>
                <a:highlight>
                  <a:srgbClr val="FFFFFF"/>
                </a:highlight>
              </a:rPr>
              <a:t>Torrance,2024</a:t>
            </a:r>
            <a:r>
              <a:rPr lang="en-US">
                <a:solidFill>
                  <a:schemeClr val="dk1"/>
                </a:solidFill>
              </a:rPr>
              <a:t>). Unlike independence, under a devolved system the central government still maintains ultimate power and control over several important sectors, including defence and foreign affairs (Smith, 2019). Devolution enables several areas of a nation to more successfully meet their own demands, therefore producing laws more pertinent to the local population.</a:t>
            </a:r>
            <a:endParaRPr>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Devolution was instituted in the United Kingdom to handle the many identities, cultures, and requirements found in Northern Ireland, Wales, and Scotland. Every one of these nations has a devolved parliament or assembly that lets them rule certain parts separately. Laws on issues like health, education, and transport may be created by the Scottish Parliament, Welsh Senedd, and Northern Ireland Assembly respectively. Nevertheless, the powers each devolved government possesses differ depending on the area. This framework is referred to as "asymmetric devolution," as every region of the United Kingdom has varying degrees of autonomy and power over varied issues (Jones &amp; Scully, 2019).</a:t>
            </a:r>
            <a:endParaRPr>
              <a:solidFill>
                <a:schemeClr val="dk1"/>
              </a:solidFill>
            </a:endParaRPr>
          </a:p>
          <a:p>
            <a:pPr marL="0" lvl="0" indent="0" algn="just" rtl="0">
              <a:lnSpc>
                <a:spcPct val="115000"/>
              </a:lnSpc>
              <a:spcBef>
                <a:spcPts val="1000"/>
              </a:spcBef>
              <a:spcAft>
                <a:spcPts val="1000"/>
              </a:spcAft>
              <a:buClr>
                <a:schemeClr val="dk1"/>
              </a:buClr>
              <a:buSzPts val="1100"/>
              <a:buFont typeface="Arial"/>
              <a:buNone/>
            </a:pPr>
            <a:r>
              <a:rPr lang="en-US">
                <a:solidFill>
                  <a:schemeClr val="dk1"/>
                </a:solidFill>
              </a:rPr>
              <a:t>In the UK, devolution has developed over time. Originally limited powers when the Welsh Assembly was founded in 1999, devolution has recently acquired increasing authority in Wales. A major step forward in Welsh self-governance, the 2006 and 2017 Government of Wales Acts gave Wales the authority to adopt legislation in a variety of spheres free from UK Parliament approval. For several sectors, like justice, police, and immigration, which remain under UK jurisdiction, Wales still depends on choices made at Westminster (Thomas Commission, 2019).</a:t>
            </a:r>
            <a:endParaRPr sz="2000">
              <a:solidFill>
                <a:schemeClr val="dk1"/>
              </a:solidFill>
            </a:endParaRPr>
          </a:p>
        </p:txBody>
      </p:sp>
      <p:sp>
        <p:nvSpPr>
          <p:cNvPr id="116" name="Google Shape;116;g311a6605fcc_3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2000"/>
              </a:spcBef>
              <a:spcAft>
                <a:spcPts val="0"/>
              </a:spcAft>
              <a:buClr>
                <a:schemeClr val="dk1"/>
              </a:buClr>
              <a:buSzPts val="1100"/>
              <a:buFont typeface="Arial"/>
              <a:buNone/>
            </a:pPr>
            <a:r>
              <a:rPr lang="en-US" sz="2000">
                <a:solidFill>
                  <a:schemeClr val="dk1"/>
                </a:solidFill>
              </a:rPr>
              <a:t>How Devolution Works in Wales</a:t>
            </a:r>
            <a:endParaRPr sz="2000">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Devolution to Wales gives the Welsh Government power over many spheres directly affecting the life of its people. With this authority, the government may create local laws and regulations, thereby properly addressing community needs. Originally with limited authority, the Welsh Assembly (now the Senedd) launched Welsh devolution in 1999. Particularly with the Government of Wales Acts of 2006 and 2017, the Senedd acquired more legislative power over time, allowing it to pass legislation in specified sectors without requiring clearance from Westminster (Jones &amp; Scully, 2019). Devolved administrations receive a block grant of funding from the UK government each year (Kelly Shuttleworth,2020).</a:t>
            </a:r>
            <a:endParaRPr>
              <a:solidFill>
                <a:schemeClr val="dk1"/>
              </a:solidFill>
            </a:endParaRPr>
          </a:p>
          <a:p>
            <a:pPr marL="0" lvl="0" indent="0" algn="just" rtl="0">
              <a:lnSpc>
                <a:spcPct val="115000"/>
              </a:lnSpc>
              <a:spcBef>
                <a:spcPts val="1800"/>
              </a:spcBef>
              <a:spcAft>
                <a:spcPts val="0"/>
              </a:spcAft>
              <a:buClr>
                <a:schemeClr val="dk1"/>
              </a:buClr>
              <a:buSzPts val="1100"/>
              <a:buFont typeface="Arial"/>
              <a:buNone/>
            </a:pPr>
            <a:r>
              <a:rPr lang="en-US" sz="1600">
                <a:solidFill>
                  <a:schemeClr val="dk1"/>
                </a:solidFill>
              </a:rPr>
              <a:t>Areas Under Welsh Control</a:t>
            </a:r>
            <a:endParaRPr sz="1600">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Wales now has devolved power in many important areas. These cover:</a:t>
            </a:r>
            <a:endParaRPr>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b="1">
                <a:solidFill>
                  <a:schemeClr val="dk1"/>
                </a:solidFill>
              </a:rPr>
              <a:t>Health and Education:</a:t>
            </a:r>
            <a:r>
              <a:rPr lang="en-US">
                <a:solidFill>
                  <a:schemeClr val="dk1"/>
                </a:solidFill>
              </a:rPr>
              <a:t> The Welsh Government writes rules for Welsh schools and policies for the NHS in Wales. Devolution has given policymakers the opportunity to develop a distinctly Welsh approach to education (Senedd Research Report,2019).</a:t>
            </a:r>
            <a:endParaRPr>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b="1">
                <a:solidFill>
                  <a:schemeClr val="dk1"/>
                </a:solidFill>
              </a:rPr>
              <a:t>Local Government and Housing:</a:t>
            </a:r>
            <a:r>
              <a:rPr lang="en-US">
                <a:solidFill>
                  <a:schemeClr val="dk1"/>
                </a:solidFill>
              </a:rPr>
              <a:t> Decision-making in these spheres lets Wales meet local demands for projects on housing and governance. </a:t>
            </a:r>
            <a:endParaRPr>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b="1">
                <a:solidFill>
                  <a:schemeClr val="dk1"/>
                </a:solidFill>
              </a:rPr>
              <a:t>Environment, Agriculture, and Tourism:</a:t>
            </a:r>
            <a:r>
              <a:rPr lang="en-US">
                <a:solidFill>
                  <a:schemeClr val="dk1"/>
                </a:solidFill>
              </a:rPr>
              <a:t> Wales has authority over its environment, agricultural policy, tourism, and economic growth, thereby customising them to fit its own topography and goals (Smith, 2019).</a:t>
            </a:r>
            <a:endParaRPr>
              <a:solidFill>
                <a:schemeClr val="dk1"/>
              </a:solidFill>
            </a:endParaRPr>
          </a:p>
          <a:p>
            <a:pPr marL="0" lvl="0" indent="0" algn="just" rtl="0">
              <a:lnSpc>
                <a:spcPct val="115000"/>
              </a:lnSpc>
              <a:spcBef>
                <a:spcPts val="1000"/>
              </a:spcBef>
              <a:spcAft>
                <a:spcPts val="1000"/>
              </a:spcAft>
              <a:buSzPts val="1100"/>
              <a:buNone/>
            </a:pPr>
            <a:r>
              <a:rPr lang="en-US">
                <a:solidFill>
                  <a:schemeClr val="dk1"/>
                </a:solidFill>
              </a:rPr>
              <a:t>These abilities help Wales to carry out policies especially in line with its own standards and values.</a:t>
            </a:r>
            <a:endParaRPr sz="2000">
              <a:solidFill>
                <a:schemeClr val="dk1"/>
              </a:solidFill>
            </a:endParaRPr>
          </a:p>
        </p:txBody>
      </p:sp>
      <p:sp>
        <p:nvSpPr>
          <p:cNvPr id="131" name="Google Shape;131;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1800"/>
              </a:spcBef>
              <a:spcAft>
                <a:spcPts val="0"/>
              </a:spcAft>
              <a:buClr>
                <a:schemeClr val="dk1"/>
              </a:buClr>
              <a:buSzPts val="1100"/>
              <a:buFont typeface="Arial"/>
              <a:buNone/>
            </a:pPr>
            <a:r>
              <a:rPr lang="en-US" sz="1600">
                <a:solidFill>
                  <a:schemeClr val="dk1"/>
                </a:solidFill>
              </a:rPr>
              <a:t>Reserved Powers Model (2017)</a:t>
            </a:r>
            <a:endParaRPr sz="1600">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Wales opted to the "reserved powers model" of devolution in 2017. Under this structure, the Senedd may act on any subject not specifically reserved for the UK government. Still within Westminster's purview, nonetheless, some vital sectors remain:</a:t>
            </a:r>
            <a:endParaRPr>
              <a:solidFill>
                <a:schemeClr val="dk1"/>
              </a:solidFill>
            </a:endParaRPr>
          </a:p>
          <a:p>
            <a:pPr marL="457200" lvl="0" indent="-298450" algn="just" rtl="0">
              <a:lnSpc>
                <a:spcPct val="115000"/>
              </a:lnSpc>
              <a:spcBef>
                <a:spcPts val="1000"/>
              </a:spcBef>
              <a:spcAft>
                <a:spcPts val="0"/>
              </a:spcAft>
              <a:buClr>
                <a:schemeClr val="dk1"/>
              </a:buClr>
              <a:buSzPts val="1100"/>
              <a:buChar char="●"/>
            </a:pPr>
            <a:r>
              <a:rPr lang="en-US">
                <a:solidFill>
                  <a:schemeClr val="dk1"/>
                </a:solidFill>
              </a:rPr>
              <a:t>Justice and Policing</a:t>
            </a:r>
            <a:endParaRPr>
              <a:solidFill>
                <a:schemeClr val="dk1"/>
              </a:solidFill>
            </a:endParaRPr>
          </a:p>
          <a:p>
            <a:pPr marL="457200" lvl="0" indent="-298450" algn="just" rtl="0">
              <a:lnSpc>
                <a:spcPct val="115000"/>
              </a:lnSpc>
              <a:spcBef>
                <a:spcPts val="1000"/>
              </a:spcBef>
              <a:spcAft>
                <a:spcPts val="0"/>
              </a:spcAft>
              <a:buClr>
                <a:schemeClr val="dk1"/>
              </a:buClr>
              <a:buSzPts val="1100"/>
              <a:buChar char="●"/>
            </a:pPr>
            <a:r>
              <a:rPr lang="en-US">
                <a:solidFill>
                  <a:schemeClr val="dk1"/>
                </a:solidFill>
              </a:rPr>
              <a:t>Immigration and Defence</a:t>
            </a:r>
            <a:endParaRPr>
              <a:solidFill>
                <a:schemeClr val="dk1"/>
              </a:solidFill>
            </a:endParaRPr>
          </a:p>
          <a:p>
            <a:pPr marL="0" lvl="0" indent="0" algn="just" rtl="0">
              <a:lnSpc>
                <a:spcPct val="115000"/>
              </a:lnSpc>
              <a:spcBef>
                <a:spcPts val="1000"/>
              </a:spcBef>
              <a:spcAft>
                <a:spcPts val="1000"/>
              </a:spcAft>
              <a:buClr>
                <a:schemeClr val="dk1"/>
              </a:buClr>
              <a:buSzPts val="1100"/>
              <a:buFont typeface="Arial"/>
              <a:buNone/>
            </a:pPr>
            <a:r>
              <a:rPr lang="en-US">
                <a:solidFill>
                  <a:schemeClr val="dk1"/>
                </a:solidFill>
              </a:rPr>
              <a:t>This arrangement gives Wales great freedom but restricts its ability to set laws on justice or run its judicial system. Although concerns like justice sometimes connect to other devolved sectors like health and education, the Welsh Government must thus follow UK-wide norms in these restricted areas (Thomas Commission, 2019).</a:t>
            </a:r>
            <a:endParaRPr/>
          </a:p>
        </p:txBody>
      </p:sp>
      <p:sp>
        <p:nvSpPr>
          <p:cNvPr id="170" name="Google Shape;170;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311a6605fcc_0_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1800"/>
              </a:spcBef>
              <a:spcAft>
                <a:spcPts val="0"/>
              </a:spcAft>
              <a:buClr>
                <a:schemeClr val="dk1"/>
              </a:buClr>
              <a:buSzPts val="1100"/>
              <a:buFont typeface="Arial"/>
              <a:buNone/>
            </a:pPr>
            <a:r>
              <a:rPr lang="en-US" sz="1600">
                <a:solidFill>
                  <a:schemeClr val="dk1"/>
                </a:solidFill>
              </a:rPr>
              <a:t>Calls for Expanded Powers</a:t>
            </a:r>
            <a:endParaRPr sz="1600">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The limited focus of Welsh devolution has spurred debates about expanding authority beyond. Some contend that Wales lacks efficient addressing of crime prevention, community safety, and rehabilitation without authority over justice and police. The 2019 Thomas Commission report calls for further devolution in these regions and advises Wales to use complete sovereignty over justice to create policies more fit for its own socioeconomic and cultural demands (Thomas Commission, 2019). The Welsh Government is of the view that the existing devolution settlement as concerns responsibility for the administration of justice, and the combined single legal jurisdiction of England and Wales, does not serve the needs of the people of Wales (Nason,2018). A process has begun to create a distinct legal infrastructure for Wales. This is a process that won’t stop. The process of making laws for Wales won’t stop, the divergence in laws between Wales and England won’t stop. The creation of a Welsh legal jurisdiction and the  devolution of the justice system is inevitable (Legal  Wales Conference, 2018).</a:t>
            </a:r>
            <a:endParaRPr>
              <a:solidFill>
                <a:schemeClr val="dk1"/>
              </a:solidFill>
            </a:endParaRPr>
          </a:p>
          <a:p>
            <a:pPr marL="0" lvl="0" indent="0" algn="l" rtl="0">
              <a:lnSpc>
                <a:spcPct val="100000"/>
              </a:lnSpc>
              <a:spcBef>
                <a:spcPts val="1000"/>
              </a:spcBef>
              <a:spcAft>
                <a:spcPts val="0"/>
              </a:spcAft>
              <a:buSzPts val="1100"/>
              <a:buNone/>
            </a:pPr>
            <a:endParaRPr/>
          </a:p>
        </p:txBody>
      </p:sp>
      <p:sp>
        <p:nvSpPr>
          <p:cNvPr id="181" name="Google Shape;181;g311a6605fcc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2000"/>
              </a:spcBef>
              <a:spcAft>
                <a:spcPts val="0"/>
              </a:spcAft>
              <a:buClr>
                <a:schemeClr val="dk1"/>
              </a:buClr>
              <a:buSzPts val="1100"/>
              <a:buFont typeface="Arial"/>
              <a:buNone/>
            </a:pPr>
            <a:r>
              <a:rPr lang="en-US" sz="2000">
                <a:solidFill>
                  <a:schemeClr val="dk1"/>
                </a:solidFill>
              </a:rPr>
              <a:t>Key Findings from the "Justice in Wales for the People of Wales" Report</a:t>
            </a:r>
            <a:endParaRPr sz="2000">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Published by the Thomas Commission in 2019, the Justice in Wales for the People of Wales study offers a thorough examination of Wales's legal system and draws attention to areas where the present one falls short for Welsh people's needs. Two main conclusions of the research centre on the necessity of Welsh-specific justice policies and the mismatch between justice and devolved services.</a:t>
            </a:r>
            <a:endParaRPr>
              <a:solidFill>
                <a:schemeClr val="dk1"/>
              </a:solidFill>
            </a:endParaRPr>
          </a:p>
          <a:p>
            <a:pPr marL="0" lvl="0" indent="0" algn="just" rtl="0">
              <a:lnSpc>
                <a:spcPct val="115000"/>
              </a:lnSpc>
              <a:spcBef>
                <a:spcPts val="1800"/>
              </a:spcBef>
              <a:spcAft>
                <a:spcPts val="0"/>
              </a:spcAft>
              <a:buClr>
                <a:schemeClr val="dk1"/>
              </a:buClr>
              <a:buSzPts val="1100"/>
              <a:buFont typeface="Arial"/>
              <a:buNone/>
            </a:pPr>
            <a:r>
              <a:rPr lang="en-US" sz="1600">
                <a:solidFill>
                  <a:schemeClr val="dk1"/>
                </a:solidFill>
              </a:rPr>
              <a:t>1. Mismatch Between Justice and Devolved Services</a:t>
            </a:r>
            <a:endParaRPr sz="1600">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The Thomas Commission's 2019 report's "jurisdictional mismatch" between justice and other devolved sectors like health, education, and housing is one of its main conclusions (Thomas Commission, 2019) Though the Welsh Government already oversees these areas in Wales, justice is still within the jurisdiction of the UK Parliament. This gap makes it difficult to develop cohesive policies that solve the underlying causes of problems like crime or rehabilitation, which are intimately related with health, education, and social services. For instance, many persons who interact with the legal system deal with mental health problems, which Welsh health services manages. Wales cannot properly coordinate its policies across these linked sectors without authority over justice, therefore restricting the possibility for sensible, community-centred solutions (Jones, 2020). </a:t>
            </a:r>
            <a:endParaRPr>
              <a:solidFill>
                <a:schemeClr val="dk1"/>
              </a:solidFill>
            </a:endParaRPr>
          </a:p>
          <a:p>
            <a:pPr marL="0" lvl="0" indent="0" algn="just" rtl="0">
              <a:lnSpc>
                <a:spcPct val="115000"/>
              </a:lnSpc>
              <a:spcBef>
                <a:spcPts val="1800"/>
              </a:spcBef>
              <a:spcAft>
                <a:spcPts val="0"/>
              </a:spcAft>
              <a:buClr>
                <a:schemeClr val="dk1"/>
              </a:buClr>
              <a:buSzPts val="1100"/>
              <a:buFont typeface="Arial"/>
              <a:buNone/>
            </a:pPr>
            <a:r>
              <a:rPr lang="en-US" sz="1600">
                <a:solidFill>
                  <a:schemeClr val="dk1"/>
                </a:solidFill>
              </a:rPr>
              <a:t>2. Lack of Welsh-Specific Policies in Justice</a:t>
            </a:r>
            <a:endParaRPr sz="1600">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The report also underlines the importance of justice measures considering Wales's particular social and cultural setting. Decisions concerning justice are now taken in Westminster, usually ignoring Welsh objectives like language issues and requirements particular to a community. Welsh-speaking groups, for example, can have restricted access to legal services in their language, therefore influencing equity and accessibility in the judicial system. Focussing on community well-being and social inclusion, the Thomas Commission advises that a devolved justice system would let Wales design policies more fit for Welsh society (Thomas Commission, 2019). This shift might also help to promote confidence in local courts and enable more efficient system navigation, therefore supporting equitable access to judicial services.With devolution, there would be scope for innovation and reform, building on the expertise of the justice workforce and national and local stakeholders such as local authorities and health boards.(2023)</a:t>
            </a:r>
            <a:endParaRPr>
              <a:solidFill>
                <a:schemeClr val="dk1"/>
              </a:solidFill>
            </a:endParaRPr>
          </a:p>
          <a:p>
            <a:pPr marL="0" lvl="0" indent="0" algn="just" rtl="0">
              <a:lnSpc>
                <a:spcPct val="115000"/>
              </a:lnSpc>
              <a:spcBef>
                <a:spcPts val="1000"/>
              </a:spcBef>
              <a:spcAft>
                <a:spcPts val="1000"/>
              </a:spcAft>
              <a:buSzPts val="1100"/>
              <a:buNone/>
            </a:pPr>
            <a:r>
              <a:rPr lang="en-US">
                <a:solidFill>
                  <a:schemeClr val="dk1"/>
                </a:solidFill>
              </a:rPr>
              <a:t>These results highlight how urgently justice devolution is needed to provide a more equitable and integrated system fit for Wales's particular requirements.</a:t>
            </a:r>
            <a:endParaRPr sz="2000">
              <a:solidFill>
                <a:schemeClr val="dk1"/>
              </a:solidFill>
            </a:endParaRPr>
          </a:p>
        </p:txBody>
      </p:sp>
      <p:sp>
        <p:nvSpPr>
          <p:cNvPr id="192" name="Google Shape;19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g308c4cb9041_1_7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2000"/>
              </a:spcBef>
              <a:spcAft>
                <a:spcPts val="0"/>
              </a:spcAft>
              <a:buClr>
                <a:schemeClr val="dk1"/>
              </a:buClr>
              <a:buSzPts val="1100"/>
              <a:buFont typeface="Arial"/>
              <a:buNone/>
            </a:pPr>
            <a:r>
              <a:rPr lang="en-US" sz="2000">
                <a:solidFill>
                  <a:schemeClr val="dk1"/>
                </a:solidFill>
              </a:rPr>
              <a:t>Extent to Which Justice Should Be Devolved to Wales</a:t>
            </a:r>
            <a:endParaRPr sz="2000">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Given Wales's particular demands and difficulties with its justice system, the issue of devolution of justice to Wales has attracted interest. According to the 2019 Justice in Wales for the People of Wales study, justice devolution might help Wales so that it may customise laws and procedures more suited for Welsh people. This part looks at why justice should be transferred to Wales and takes some thought on a progressive method to carry out such reforms. Justice policy should be developed and funding allocated to serve the needs of, and provide greater benefits for, the people of Wales (Lord Thomas,2022).</a:t>
            </a:r>
            <a:endParaRPr>
              <a:solidFill>
                <a:schemeClr val="dk1"/>
              </a:solidFill>
            </a:endParaRPr>
          </a:p>
          <a:p>
            <a:pPr marL="0" lvl="0" indent="0" algn="just" rtl="0">
              <a:lnSpc>
                <a:spcPct val="115000"/>
              </a:lnSpc>
              <a:spcBef>
                <a:spcPts val="1800"/>
              </a:spcBef>
              <a:spcAft>
                <a:spcPts val="0"/>
              </a:spcAft>
              <a:buClr>
                <a:schemeClr val="dk1"/>
              </a:buClr>
              <a:buSzPts val="1100"/>
              <a:buFont typeface="Arial"/>
              <a:buNone/>
            </a:pPr>
            <a:r>
              <a:rPr lang="en-US" sz="1600">
                <a:solidFill>
                  <a:schemeClr val="dk1"/>
                </a:solidFill>
              </a:rPr>
              <a:t>1. Aligning Justice with Devolved Services</a:t>
            </a:r>
            <a:endParaRPr sz="1600">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Devolution of justice is generally justified by aligning it with other devolved sectors as social services, education, and health. Wales runs these industries now on its own, although justice is still under UK Parliament's supervision in Westminster. This divide makes it difficult to create consistent policy addressing problems in many spheres. Health services in Wales, for instance, may draft mental health policies; however, they cannot link these with justice policies for those requiring both legal and medical assistance (Thomas Commission, 2019). Wales might bring community-based solutions and rehabilitation initiatives with local health and social services under control of justice, therefore helping offenders and lowering crime by means of a more efficient manner.</a:t>
            </a:r>
            <a:endParaRPr>
              <a:solidFill>
                <a:schemeClr val="dk1"/>
              </a:solidFill>
            </a:endParaRPr>
          </a:p>
          <a:p>
            <a:pPr marL="0" lvl="0" indent="0" algn="just" rtl="0">
              <a:lnSpc>
                <a:spcPct val="115000"/>
              </a:lnSpc>
              <a:spcBef>
                <a:spcPts val="1800"/>
              </a:spcBef>
              <a:spcAft>
                <a:spcPts val="0"/>
              </a:spcAft>
              <a:buClr>
                <a:schemeClr val="dk1"/>
              </a:buClr>
              <a:buSzPts val="1100"/>
              <a:buFont typeface="Arial"/>
              <a:buNone/>
            </a:pPr>
            <a:r>
              <a:rPr lang="en-US" sz="1600">
                <a:solidFill>
                  <a:schemeClr val="dk1"/>
                </a:solidFill>
              </a:rPr>
              <a:t>2. Addressing Welsh Cultural and Social Needs</a:t>
            </a:r>
            <a:endParaRPr sz="1600">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Devolving justice would also enable Wales to influence legislation reflecting its own social and cultural setting. A legal system built with these considerations would help Wales, with its own language and communal structure. Policies developed in Westminster today might ignore these demands, including Welsh-language assistance for court processes. By allowing Wales to create a more inclusive and easily navigable system, devolution would help to ensure that everyone could fairly negotiate the legal system (Jones 2020).</a:t>
            </a:r>
            <a:endParaRPr>
              <a:solidFill>
                <a:schemeClr val="dk1"/>
              </a:solidFill>
            </a:endParaRPr>
          </a:p>
          <a:p>
            <a:pPr marL="0" lvl="0" indent="0" algn="just" rtl="0">
              <a:lnSpc>
                <a:spcPct val="115000"/>
              </a:lnSpc>
              <a:spcBef>
                <a:spcPts val="1800"/>
              </a:spcBef>
              <a:spcAft>
                <a:spcPts val="0"/>
              </a:spcAft>
              <a:buClr>
                <a:schemeClr val="dk1"/>
              </a:buClr>
              <a:buSzPts val="1100"/>
              <a:buFont typeface="Arial"/>
              <a:buNone/>
            </a:pPr>
            <a:r>
              <a:rPr lang="en-US" sz="1600">
                <a:solidFill>
                  <a:schemeClr val="dk1"/>
                </a:solidFill>
              </a:rPr>
              <a:t>3. A Phased Approach to Devolution</a:t>
            </a:r>
            <a:endParaRPr sz="1600">
              <a:solidFill>
                <a:schemeClr val="dk1"/>
              </a:solidFill>
            </a:endParaRPr>
          </a:p>
          <a:p>
            <a:pPr marL="0" lvl="0" indent="0" algn="just" rtl="0">
              <a:lnSpc>
                <a:spcPct val="115000"/>
              </a:lnSpc>
              <a:spcBef>
                <a:spcPts val="1000"/>
              </a:spcBef>
              <a:spcAft>
                <a:spcPts val="1000"/>
              </a:spcAft>
              <a:buClr>
                <a:schemeClr val="dk1"/>
              </a:buClr>
              <a:buSzPts val="1100"/>
              <a:buFont typeface="Arial"/>
              <a:buNone/>
            </a:pPr>
            <a:r>
              <a:rPr lang="en-US">
                <a:solidFill>
                  <a:schemeClr val="dk1"/>
                </a:solidFill>
              </a:rPr>
              <a:t>Although complete devolution of justice might be difficult, a gradual approach could let Wales handle certain sectors first, including juvenile justice or community policing, then assume complete control. This strategy would enable Wales to develop its ability and adapt over time, therefore perhaps demonstrating the advantages of a localised justice system while reducing risks (Smith, 2019).</a:t>
            </a:r>
            <a:endParaRPr sz="2000">
              <a:solidFill>
                <a:schemeClr val="dk1"/>
              </a:solidFill>
            </a:endParaRPr>
          </a:p>
        </p:txBody>
      </p:sp>
      <p:sp>
        <p:nvSpPr>
          <p:cNvPr id="210" name="Google Shape;210;g308c4cb9041_1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g308c4cb9041_1_24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1000"/>
              </a:spcAft>
              <a:buClr>
                <a:schemeClr val="dk1"/>
              </a:buClr>
              <a:buSzPts val="1100"/>
              <a:buFont typeface="Arial"/>
              <a:buNone/>
            </a:pPr>
            <a:endParaRPr/>
          </a:p>
        </p:txBody>
      </p:sp>
      <p:sp>
        <p:nvSpPr>
          <p:cNvPr id="235" name="Google Shape;235;g308c4cb9041_1_2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g311a6605fcc_0_2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r>
              <a:rPr lang="en-US" sz="2000">
                <a:solidFill>
                  <a:schemeClr val="dk1"/>
                </a:solidFill>
              </a:rPr>
              <a:t>References</a:t>
            </a:r>
            <a:endParaRPr>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Jones, R., &amp; Scully, R. (2019). Devolution in the UK: A Path to Reform? University of Wales Press.</a:t>
            </a:r>
            <a:endParaRPr>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Jones, R. (2020). Challenges in the UK Devolved Justice Systems. Cambridge University Press.</a:t>
            </a:r>
            <a:endParaRPr>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Smith, P. (2019). Understanding Devolution: The UK Model. Oxford University Press.</a:t>
            </a:r>
            <a:endParaRPr>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Thomas Commission. (2019). Justice in Wales for the People of Wales.</a:t>
            </a:r>
            <a:endParaRPr>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Torrence,David.(2024). What is devolution? (parliament.uk). Retrieved from https://commonslibrary.parliament.uk/what-is-devolution/.Accessed on 1 november 2024.</a:t>
            </a:r>
            <a:endParaRPr>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https://senedd.wales/media/qy1d5xk1/20-years-as-a-devolved-nation-how-has-wales-changed.pdf</a:t>
            </a:r>
            <a:endParaRPr>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Shuttleworth, Kelly. ,Nicholson, Elspeth.(2020). Retrived from https://www.instituteforgovernment.org.uk/explainer/devolution-and-nhs . Accessed on 02 November, 2024.</a:t>
            </a:r>
            <a:endParaRPr>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Lord Thomas (2022) Delivering justice for Wales: Summary and Work Programme [HTML] | GOV.WALES</a:t>
            </a:r>
            <a:endParaRPr>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Nason Sarah (2018) retrieved from Microsoft Word - AJ Wales Report ESRC Dec 18docx.docx (bangor.ac.uk). Accessed on 5 November 2024.</a:t>
            </a:r>
            <a:endParaRPr>
              <a:solidFill>
                <a:schemeClr val="dk1"/>
              </a:solidFill>
            </a:endParaRPr>
          </a:p>
          <a:p>
            <a:pPr marL="0" lvl="0" indent="0" algn="just" rtl="0">
              <a:lnSpc>
                <a:spcPct val="115000"/>
              </a:lnSpc>
              <a:spcBef>
                <a:spcPts val="1000"/>
              </a:spcBef>
              <a:spcAft>
                <a:spcPts val="0"/>
              </a:spcAft>
              <a:buClr>
                <a:schemeClr val="dk1"/>
              </a:buClr>
              <a:buSzPts val="1100"/>
              <a:buFont typeface="Arial"/>
              <a:buNone/>
            </a:pPr>
            <a:r>
              <a:rPr lang="en-US">
                <a:solidFill>
                  <a:schemeClr val="dk1"/>
                </a:solidFill>
              </a:rPr>
              <a:t>Legal  Wales Conference (2018) .Retrived from https://gov.wales/newsroom/improvingpublicservices/2018/181012-a-welsh-legal-jurisdiction-and-a-devolvedjustice-system-is-inevitable/?lang=e. Accessed on 1 November 2024.</a:t>
            </a:r>
            <a:endParaRPr>
              <a:solidFill>
                <a:schemeClr val="dk1"/>
              </a:solidFill>
            </a:endParaRPr>
          </a:p>
          <a:p>
            <a:pPr marL="0" lvl="0" indent="0" algn="just" rtl="0">
              <a:lnSpc>
                <a:spcPct val="115000"/>
              </a:lnSpc>
              <a:spcBef>
                <a:spcPts val="1000"/>
              </a:spcBef>
              <a:spcAft>
                <a:spcPts val="1000"/>
              </a:spcAft>
              <a:buClr>
                <a:schemeClr val="dk1"/>
              </a:buClr>
              <a:buSzPts val="1100"/>
              <a:buFont typeface="Arial"/>
              <a:buNone/>
            </a:pPr>
            <a:endParaRPr sz="2000">
              <a:solidFill>
                <a:schemeClr val="dk1"/>
              </a:solidFill>
            </a:endParaRPr>
          </a:p>
        </p:txBody>
      </p:sp>
      <p:sp>
        <p:nvSpPr>
          <p:cNvPr id="250" name="Google Shape;250;g311a6605fcc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 name="Google Shape;14;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5"/>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15"/>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8" name="Google Shape;18;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4" name="Google Shape;24;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7"/>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17"/>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30" name="Google Shape;30;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18"/>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6" name="Google Shape;36;p18"/>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7" name="Google Shape;37;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19"/>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3" name="Google Shape;43;p19"/>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4" name="Google Shape;44;p19"/>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5" name="Google Shape;45;p19"/>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6" name="Google Shape;46;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1"/>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57" name="Google Shape;57;p21"/>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58" name="Google Shape;58;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2"/>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2"/>
          <p:cNvSpPr>
            <a:spLocks noGrp="1"/>
          </p:cNvSpPr>
          <p:nvPr>
            <p:ph type="pic" idx="2"/>
          </p:nvPr>
        </p:nvSpPr>
        <p:spPr>
          <a:xfrm>
            <a:off x="1792288" y="612775"/>
            <a:ext cx="5486400" cy="4114800"/>
          </a:xfrm>
          <a:prstGeom prst="rect">
            <a:avLst/>
          </a:prstGeom>
          <a:noFill/>
          <a:ln>
            <a:noFill/>
          </a:ln>
        </p:spPr>
      </p:sp>
      <p:sp>
        <p:nvSpPr>
          <p:cNvPr id="64" name="Google Shape;64;p22"/>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5" name="Google Shape;65;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3"/>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1" name="Google Shape;71;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4"/>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4"/>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7" name="Google Shape;77;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AEB"/>
        </a:solidFill>
        <a:effectLst/>
      </p:bgPr>
    </p:bg>
    <p:spTree>
      <p:nvGrpSpPr>
        <p:cNvPr id="1" name="Shape 83"/>
        <p:cNvGrpSpPr/>
        <p:nvPr/>
      </p:nvGrpSpPr>
      <p:grpSpPr>
        <a:xfrm>
          <a:off x="0" y="0"/>
          <a:ext cx="0" cy="0"/>
          <a:chOff x="0" y="0"/>
          <a:chExt cx="0" cy="0"/>
        </a:xfrm>
      </p:grpSpPr>
      <p:sp>
        <p:nvSpPr>
          <p:cNvPr id="84" name="Google Shape;84;p1"/>
          <p:cNvSpPr txBox="1"/>
          <p:nvPr/>
        </p:nvSpPr>
        <p:spPr>
          <a:xfrm>
            <a:off x="2072955" y="6428837"/>
            <a:ext cx="8312100" cy="2695161"/>
          </a:xfrm>
          <a:prstGeom prst="rect">
            <a:avLst/>
          </a:prstGeom>
          <a:noFill/>
          <a:ln>
            <a:noFill/>
          </a:ln>
        </p:spPr>
        <p:txBody>
          <a:bodyPr spcFirstLastPara="1" wrap="square" lIns="0" tIns="0" rIns="0" bIns="0" anchor="t" anchorCtr="0">
            <a:spAutoFit/>
          </a:bodyPr>
          <a:lstStyle/>
          <a:p>
            <a:pPr marL="0" marR="0" lvl="0" indent="0" algn="l" rtl="0">
              <a:lnSpc>
                <a:spcPct val="140033"/>
              </a:lnSpc>
              <a:spcBef>
                <a:spcPts val="0"/>
              </a:spcBef>
              <a:spcAft>
                <a:spcPts val="0"/>
              </a:spcAft>
              <a:buClr>
                <a:srgbClr val="000000"/>
              </a:buClr>
              <a:buSzPts val="2970"/>
              <a:buFont typeface="Arial"/>
              <a:buNone/>
            </a:pPr>
            <a:r>
              <a:rPr lang="en-US" sz="4170" b="0" i="0" u="none" strike="noStrike" cap="none" dirty="0">
                <a:solidFill>
                  <a:srgbClr val="000000"/>
                </a:solidFill>
                <a:latin typeface="DM Sans"/>
                <a:ea typeface="DM Sans"/>
                <a:cs typeface="DM Sans"/>
                <a:sym typeface="DM Sans"/>
              </a:rPr>
              <a:t>Presented by:  </a:t>
            </a:r>
            <a:r>
              <a:rPr lang="en-US" sz="4170" dirty="0">
                <a:latin typeface="DM Sans"/>
                <a:ea typeface="DM Sans"/>
                <a:cs typeface="DM Sans"/>
                <a:sym typeface="DM Sans"/>
              </a:rPr>
              <a:t>Natalie Skalkosova</a:t>
            </a:r>
            <a:endParaRPr sz="4170" dirty="0">
              <a:latin typeface="DM Sans"/>
              <a:ea typeface="DM Sans"/>
              <a:cs typeface="DM Sans"/>
              <a:sym typeface="DM Sans"/>
            </a:endParaRPr>
          </a:p>
          <a:p>
            <a:pPr marL="0" marR="0" lvl="0" indent="0" algn="l" rtl="0">
              <a:lnSpc>
                <a:spcPct val="140033"/>
              </a:lnSpc>
              <a:spcBef>
                <a:spcPts val="0"/>
              </a:spcBef>
              <a:spcAft>
                <a:spcPts val="0"/>
              </a:spcAft>
              <a:buClr>
                <a:srgbClr val="000000"/>
              </a:buClr>
              <a:buSzPts val="2970"/>
              <a:buFont typeface="Arial"/>
              <a:buNone/>
            </a:pPr>
            <a:r>
              <a:rPr lang="en-US" sz="4170" dirty="0">
                <a:latin typeface="DM Sans"/>
                <a:ea typeface="DM Sans"/>
                <a:cs typeface="DM Sans"/>
                <a:sym typeface="DM Sans"/>
              </a:rPr>
              <a:t>Student:</a:t>
            </a:r>
            <a:r>
              <a:rPr lang="en-US" sz="4170" b="0" i="0" u="none" strike="noStrike" cap="none" dirty="0">
                <a:solidFill>
                  <a:srgbClr val="000000"/>
                </a:solidFill>
                <a:latin typeface="DM Sans"/>
                <a:ea typeface="DM Sans"/>
                <a:cs typeface="DM Sans"/>
                <a:sym typeface="DM Sans"/>
              </a:rPr>
              <a:t> </a:t>
            </a:r>
            <a:r>
              <a:rPr lang="en-US" sz="4170" dirty="0">
                <a:latin typeface="DM Sans"/>
                <a:ea typeface="DM Sans"/>
                <a:cs typeface="DM Sans"/>
                <a:sym typeface="DM Sans"/>
              </a:rPr>
              <a:t>2212439</a:t>
            </a:r>
          </a:p>
          <a:p>
            <a:pPr marL="0" marR="0" lvl="0" indent="0" algn="l" rtl="0">
              <a:lnSpc>
                <a:spcPct val="140033"/>
              </a:lnSpc>
              <a:spcBef>
                <a:spcPts val="0"/>
              </a:spcBef>
              <a:spcAft>
                <a:spcPts val="0"/>
              </a:spcAft>
              <a:buClr>
                <a:srgbClr val="000000"/>
              </a:buClr>
              <a:buSzPts val="2970"/>
              <a:buFont typeface="Arial"/>
              <a:buNone/>
            </a:pPr>
            <a:r>
              <a:rPr lang="en-US" sz="4170" b="0" i="0" u="none" strike="noStrike" cap="none" dirty="0">
                <a:solidFill>
                  <a:srgbClr val="000000"/>
                </a:solidFill>
                <a:latin typeface="DM Sans"/>
                <a:sym typeface="DM Sans"/>
              </a:rPr>
              <a:t>Public Law:  BMLW4014</a:t>
            </a:r>
            <a:endParaRPr sz="2600" b="0" i="0" u="none" strike="noStrike" cap="none" dirty="0">
              <a:solidFill>
                <a:srgbClr val="000000"/>
              </a:solidFill>
              <a:latin typeface="Arial"/>
              <a:ea typeface="Arial"/>
              <a:cs typeface="Arial"/>
              <a:sym typeface="Arial"/>
            </a:endParaRPr>
          </a:p>
        </p:txBody>
      </p:sp>
      <p:grpSp>
        <p:nvGrpSpPr>
          <p:cNvPr id="85" name="Google Shape;85;p1"/>
          <p:cNvGrpSpPr/>
          <p:nvPr/>
        </p:nvGrpSpPr>
        <p:grpSpPr>
          <a:xfrm rot="-1844908">
            <a:off x="11634573" y="-1160173"/>
            <a:ext cx="10567671" cy="13767287"/>
            <a:chOff x="-1913" y="-151218"/>
            <a:chExt cx="984682" cy="1282818"/>
          </a:xfrm>
        </p:grpSpPr>
        <p:sp>
          <p:nvSpPr>
            <p:cNvPr id="86" name="Google Shape;86;p1"/>
            <p:cNvSpPr/>
            <p:nvPr/>
          </p:nvSpPr>
          <p:spPr>
            <a:xfrm>
              <a:off x="-1913" y="-30372"/>
              <a:ext cx="660400" cy="1161972"/>
            </a:xfrm>
            <a:custGeom>
              <a:avLst/>
              <a:gdLst/>
              <a:ahLst/>
              <a:cxnLst/>
              <a:rect l="l" t="t" r="r" b="b"/>
              <a:pathLst>
                <a:path w="660400" h="1161972" extrusionOk="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36258"/>
                  </a:cubicBezTo>
                  <a:lnTo>
                    <a:pt x="660400" y="1161972"/>
                  </a:lnTo>
                  <a:lnTo>
                    <a:pt x="0" y="1161972"/>
                  </a:lnTo>
                  <a:lnTo>
                    <a:pt x="0" y="336871"/>
                  </a:lnTo>
                  <a:cubicBezTo>
                    <a:pt x="1782" y="185660"/>
                    <a:pt x="93019" y="64045"/>
                    <a:pt x="220252" y="19070"/>
                  </a:cubicBezTo>
                  <a:close/>
                </a:path>
              </a:pathLst>
            </a:custGeom>
            <a:solidFill>
              <a:srgbClr val="E0B15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1"/>
            <p:cNvSpPr txBox="1"/>
            <p:nvPr/>
          </p:nvSpPr>
          <p:spPr>
            <a:xfrm>
              <a:off x="322369" y="-151218"/>
              <a:ext cx="660400" cy="1063547"/>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88" name="Google Shape;88;p1"/>
          <p:cNvSpPr/>
          <p:nvPr/>
        </p:nvSpPr>
        <p:spPr>
          <a:xfrm>
            <a:off x="11186278" y="1773183"/>
            <a:ext cx="6304927" cy="6304927"/>
          </a:xfrm>
          <a:custGeom>
            <a:avLst/>
            <a:gdLst/>
            <a:ahLst/>
            <a:cxnLst/>
            <a:rect l="l" t="t" r="r" b="b"/>
            <a:pathLst>
              <a:path w="6350000" h="6350000" extrusionOk="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FFFAE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9" name="Google Shape;89;p1"/>
          <p:cNvGrpSpPr/>
          <p:nvPr/>
        </p:nvGrpSpPr>
        <p:grpSpPr>
          <a:xfrm>
            <a:off x="1978472" y="53338"/>
            <a:ext cx="3086100" cy="3086100"/>
            <a:chOff x="0" y="0"/>
            <a:chExt cx="812800" cy="812800"/>
          </a:xfrm>
        </p:grpSpPr>
        <p:sp>
          <p:nvSpPr>
            <p:cNvPr id="90" name="Google Shape;90;p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B15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1"/>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92" name="Google Shape;92;p1"/>
          <p:cNvSpPr txBox="1"/>
          <p:nvPr/>
        </p:nvSpPr>
        <p:spPr>
          <a:xfrm>
            <a:off x="1978472" y="3360898"/>
            <a:ext cx="8406600" cy="1218795"/>
          </a:xfrm>
          <a:prstGeom prst="rect">
            <a:avLst/>
          </a:prstGeom>
          <a:noFill/>
          <a:ln>
            <a:noFill/>
          </a:ln>
        </p:spPr>
        <p:txBody>
          <a:bodyPr spcFirstLastPara="1" wrap="square" lIns="0" tIns="0" rIns="0" bIns="0" anchor="t" anchorCtr="0">
            <a:spAutoFit/>
          </a:bodyPr>
          <a:lstStyle/>
          <a:p>
            <a:pPr marL="0" marR="0" lvl="0" indent="0" algn="l" rtl="0">
              <a:lnSpc>
                <a:spcPct val="119997"/>
              </a:lnSpc>
              <a:spcBef>
                <a:spcPts val="0"/>
              </a:spcBef>
              <a:spcAft>
                <a:spcPts val="0"/>
              </a:spcAft>
              <a:buClr>
                <a:srgbClr val="000000"/>
              </a:buClr>
              <a:buSzPts val="6000"/>
              <a:buFont typeface="Arial"/>
              <a:buNone/>
            </a:pPr>
            <a:r>
              <a:rPr lang="en-US" sz="6600" b="1" dirty="0">
                <a:solidFill>
                  <a:srgbClr val="2B1511"/>
                </a:solidFill>
              </a:rPr>
              <a:t>Devolution in Wales</a:t>
            </a:r>
            <a:endParaRPr sz="6600" b="1" dirty="0">
              <a:solidFill>
                <a:srgbClr val="2B1511"/>
              </a:solidFill>
            </a:endParaRPr>
          </a:p>
        </p:txBody>
      </p:sp>
      <p:grpSp>
        <p:nvGrpSpPr>
          <p:cNvPr id="93" name="Google Shape;93;p1"/>
          <p:cNvGrpSpPr/>
          <p:nvPr/>
        </p:nvGrpSpPr>
        <p:grpSpPr>
          <a:xfrm>
            <a:off x="9404816" y="1773183"/>
            <a:ext cx="1144795" cy="1144795"/>
            <a:chOff x="0" y="0"/>
            <a:chExt cx="812800" cy="812800"/>
          </a:xfrm>
        </p:grpSpPr>
        <p:sp>
          <p:nvSpPr>
            <p:cNvPr id="94" name="Google Shape;94;p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B15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1"/>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96" name="Google Shape;96;p1"/>
          <p:cNvGrpSpPr/>
          <p:nvPr/>
        </p:nvGrpSpPr>
        <p:grpSpPr>
          <a:xfrm>
            <a:off x="16707776" y="230133"/>
            <a:ext cx="684529" cy="684529"/>
            <a:chOff x="0" y="0"/>
            <a:chExt cx="812800" cy="812800"/>
          </a:xfrm>
        </p:grpSpPr>
        <p:sp>
          <p:nvSpPr>
            <p:cNvPr id="97" name="Google Shape;97;p1"/>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B15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1"/>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0B15E"/>
        </a:solidFill>
        <a:effectLst/>
      </p:bgPr>
    </p:bg>
    <p:spTree>
      <p:nvGrpSpPr>
        <p:cNvPr id="1" name="Shape 102"/>
        <p:cNvGrpSpPr/>
        <p:nvPr/>
      </p:nvGrpSpPr>
      <p:grpSpPr>
        <a:xfrm>
          <a:off x="0" y="0"/>
          <a:ext cx="0" cy="0"/>
          <a:chOff x="0" y="0"/>
          <a:chExt cx="0" cy="0"/>
        </a:xfrm>
      </p:grpSpPr>
      <p:sp>
        <p:nvSpPr>
          <p:cNvPr id="104" name="Google Shape;104;p3"/>
          <p:cNvSpPr/>
          <p:nvPr/>
        </p:nvSpPr>
        <p:spPr>
          <a:xfrm>
            <a:off x="10767060" y="3036450"/>
            <a:ext cx="6743700" cy="661047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AE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3"/>
          <p:cNvSpPr/>
          <p:nvPr/>
        </p:nvSpPr>
        <p:spPr>
          <a:xfrm>
            <a:off x="0" y="-156856"/>
            <a:ext cx="10535778" cy="10111993"/>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AE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 name="Google Shape;110;p3"/>
          <p:cNvSpPr/>
          <p:nvPr/>
        </p:nvSpPr>
        <p:spPr>
          <a:xfrm>
            <a:off x="13732466" y="307512"/>
            <a:ext cx="4320933" cy="2371112"/>
          </a:xfrm>
          <a:custGeom>
            <a:avLst/>
            <a:gdLst/>
            <a:ahLst/>
            <a:cxnLst/>
            <a:rect l="l" t="t" r="r" b="b"/>
            <a:pathLst>
              <a:path w="4320933" h="2371112" extrusionOk="0">
                <a:moveTo>
                  <a:pt x="0" y="0"/>
                </a:moveTo>
                <a:lnTo>
                  <a:pt x="4320933" y="0"/>
                </a:lnTo>
                <a:lnTo>
                  <a:pt x="4320933" y="2371112"/>
                </a:lnTo>
                <a:lnTo>
                  <a:pt x="0" y="2371112"/>
                </a:lnTo>
                <a:lnTo>
                  <a:pt x="0" y="0"/>
                </a:lnTo>
                <a:close/>
              </a:path>
            </a:pathLst>
          </a:custGeom>
          <a:blipFill rotWithShape="1">
            <a:blip r:embed="rId3">
              <a:alphaModFix/>
            </a:blip>
            <a:stretch>
              <a:fillRect/>
            </a:stretch>
          </a:blipFill>
          <a:ln>
            <a:noFill/>
          </a:ln>
        </p:spPr>
        <p:txBody>
          <a:bodyPr/>
          <a:lstStyle/>
          <a:p>
            <a:endParaRPr lang="en-GB"/>
          </a:p>
        </p:txBody>
      </p:sp>
      <p:sp>
        <p:nvSpPr>
          <p:cNvPr id="111" name="Google Shape;111;p3"/>
          <p:cNvSpPr txBox="1"/>
          <p:nvPr/>
        </p:nvSpPr>
        <p:spPr>
          <a:xfrm>
            <a:off x="2811780" y="1028710"/>
            <a:ext cx="4869180" cy="928716"/>
          </a:xfrm>
          <a:prstGeom prst="rect">
            <a:avLst/>
          </a:prstGeom>
          <a:noFill/>
          <a:ln>
            <a:noFill/>
          </a:ln>
        </p:spPr>
        <p:txBody>
          <a:bodyPr spcFirstLastPara="1" wrap="square" lIns="0" tIns="0" rIns="0" bIns="0" anchor="t" anchorCtr="0">
            <a:spAutoFit/>
          </a:bodyPr>
          <a:lstStyle/>
          <a:p>
            <a:pPr marL="0" marR="0" lvl="0" indent="0" algn="l" rtl="0">
              <a:lnSpc>
                <a:spcPct val="120003"/>
              </a:lnSpc>
              <a:spcBef>
                <a:spcPts val="0"/>
              </a:spcBef>
              <a:spcAft>
                <a:spcPts val="0"/>
              </a:spcAft>
              <a:buClr>
                <a:srgbClr val="000000"/>
              </a:buClr>
              <a:buSzPts val="5029"/>
              <a:buFont typeface="Arial"/>
              <a:buNone/>
            </a:pPr>
            <a:r>
              <a:rPr lang="en-US" sz="5029" b="1" i="0" u="none" strike="noStrike" cap="none" dirty="0">
                <a:solidFill>
                  <a:srgbClr val="2B1511"/>
                </a:solidFill>
                <a:latin typeface="Arial"/>
                <a:ea typeface="Arial"/>
                <a:cs typeface="Arial"/>
                <a:sym typeface="Arial"/>
              </a:rPr>
              <a:t>Introduction</a:t>
            </a:r>
            <a:endParaRPr sz="1400" b="0" i="0" u="none" strike="noStrike" cap="none" dirty="0">
              <a:solidFill>
                <a:srgbClr val="000000"/>
              </a:solidFill>
              <a:latin typeface="Arial"/>
              <a:ea typeface="Arial"/>
              <a:cs typeface="Arial"/>
              <a:sym typeface="Arial"/>
            </a:endParaRPr>
          </a:p>
        </p:txBody>
      </p:sp>
      <p:sp>
        <p:nvSpPr>
          <p:cNvPr id="112" name="Google Shape;112;p3"/>
          <p:cNvSpPr txBox="1"/>
          <p:nvPr/>
        </p:nvSpPr>
        <p:spPr>
          <a:xfrm>
            <a:off x="777240" y="2306150"/>
            <a:ext cx="8915400" cy="3368230"/>
          </a:xfrm>
          <a:prstGeom prst="rect">
            <a:avLst/>
          </a:prstGeom>
          <a:noFill/>
          <a:ln>
            <a:noFill/>
          </a:ln>
        </p:spPr>
        <p:txBody>
          <a:bodyPr spcFirstLastPara="1" wrap="square" lIns="0" tIns="0" rIns="0" bIns="0" anchor="t" anchorCtr="0">
            <a:spAutoFit/>
          </a:bodyPr>
          <a:lstStyle/>
          <a:p>
            <a:pPr marL="914400" marR="0" lvl="0" indent="0" algn="l" rtl="0">
              <a:lnSpc>
                <a:spcPct val="152000"/>
              </a:lnSpc>
              <a:spcBef>
                <a:spcPts val="0"/>
              </a:spcBef>
              <a:spcAft>
                <a:spcPts val="0"/>
              </a:spcAft>
              <a:buClr>
                <a:srgbClr val="000000"/>
              </a:buClr>
              <a:buSzPts val="2400"/>
              <a:buFont typeface="Arial"/>
              <a:buNone/>
            </a:pPr>
            <a:r>
              <a:rPr lang="en-US" sz="2400">
                <a:latin typeface="DM Sans"/>
                <a:ea typeface="DM Sans"/>
                <a:cs typeface="DM Sans"/>
                <a:sym typeface="DM Sans"/>
              </a:rPr>
              <a:t>While Northern Ireland, Wales, and Scotland have additional political power thanks to devolution in the UK, the legal system remains centralised. The 2019 Thomas Commission report on Wales expressed worries on the effectiveness of the present legal system and recommended changes for a more fair one.</a:t>
            </a:r>
            <a:endParaRPr sz="2400" b="0" i="0" u="none" strike="noStrike" cap="none">
              <a:solidFill>
                <a:srgbClr val="000000"/>
              </a:solidFill>
              <a:latin typeface="Arial"/>
              <a:ea typeface="Arial"/>
              <a:cs typeface="Arial"/>
              <a:sym typeface="Arial"/>
            </a:endParaRPr>
          </a:p>
        </p:txBody>
      </p:sp>
      <p:sp>
        <p:nvSpPr>
          <p:cNvPr id="113" name="Google Shape;113;p3"/>
          <p:cNvSpPr/>
          <p:nvPr/>
        </p:nvSpPr>
        <p:spPr>
          <a:xfrm>
            <a:off x="0" y="7926209"/>
            <a:ext cx="3924501" cy="2153570"/>
          </a:xfrm>
          <a:custGeom>
            <a:avLst/>
            <a:gdLst/>
            <a:ahLst/>
            <a:cxnLst/>
            <a:rect l="l" t="t" r="r" b="b"/>
            <a:pathLst>
              <a:path w="3924501" h="2153570" extrusionOk="0">
                <a:moveTo>
                  <a:pt x="0" y="0"/>
                </a:moveTo>
                <a:lnTo>
                  <a:pt x="3924501" y="0"/>
                </a:lnTo>
                <a:lnTo>
                  <a:pt x="3924501" y="2153570"/>
                </a:lnTo>
                <a:lnTo>
                  <a:pt x="0" y="2153570"/>
                </a:lnTo>
                <a:lnTo>
                  <a:pt x="0" y="0"/>
                </a:lnTo>
                <a:close/>
              </a:path>
            </a:pathLst>
          </a:custGeom>
          <a:blipFill rotWithShape="1">
            <a:blip r:embed="rId3">
              <a:alphaModFix/>
            </a:blip>
            <a:stretch>
              <a:fillRect/>
            </a:stretch>
          </a:blipFill>
          <a:ln>
            <a:noFill/>
          </a:ln>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0B15E"/>
        </a:solidFill>
        <a:effectLst/>
      </p:bgPr>
    </p:bg>
    <p:spTree>
      <p:nvGrpSpPr>
        <p:cNvPr id="1" name="Shape 117"/>
        <p:cNvGrpSpPr/>
        <p:nvPr/>
      </p:nvGrpSpPr>
      <p:grpSpPr>
        <a:xfrm>
          <a:off x="0" y="0"/>
          <a:ext cx="0" cy="0"/>
          <a:chOff x="0" y="0"/>
          <a:chExt cx="0" cy="0"/>
        </a:xfrm>
      </p:grpSpPr>
      <p:grpSp>
        <p:nvGrpSpPr>
          <p:cNvPr id="121" name="Google Shape;121;g311a6605fcc_3_3"/>
          <p:cNvGrpSpPr/>
          <p:nvPr/>
        </p:nvGrpSpPr>
        <p:grpSpPr>
          <a:xfrm>
            <a:off x="601781" y="-335045"/>
            <a:ext cx="11202442" cy="10742952"/>
            <a:chOff x="-38797" y="-93984"/>
            <a:chExt cx="812800" cy="812800"/>
          </a:xfrm>
        </p:grpSpPr>
        <p:sp>
          <p:nvSpPr>
            <p:cNvPr id="122" name="Google Shape;122;g311a6605fcc_3_3"/>
            <p:cNvSpPr/>
            <p:nvPr/>
          </p:nvSpPr>
          <p:spPr>
            <a:xfrm>
              <a:off x="-38797" y="-93984"/>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AE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g311a6605fcc_3_3"/>
            <p:cNvSpPr txBox="1"/>
            <p:nvPr/>
          </p:nvSpPr>
          <p:spPr>
            <a:xfrm>
              <a:off x="44016" y="-40154"/>
              <a:ext cx="660300" cy="689100"/>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24" name="Google Shape;124;g311a6605fcc_3_3"/>
          <p:cNvSpPr/>
          <p:nvPr/>
        </p:nvSpPr>
        <p:spPr>
          <a:xfrm>
            <a:off x="10360468" y="2306153"/>
            <a:ext cx="8229576" cy="7854817"/>
          </a:xfrm>
          <a:custGeom>
            <a:avLst/>
            <a:gdLst/>
            <a:ahLst/>
            <a:cxnLst/>
            <a:rect l="l" t="t" r="r" b="b"/>
            <a:pathLst>
              <a:path w="6663624" h="6360176" extrusionOk="0">
                <a:moveTo>
                  <a:pt x="3331812" y="5088"/>
                </a:moveTo>
                <a:lnTo>
                  <a:pt x="3331812" y="5088"/>
                </a:lnTo>
                <a:cubicBezTo>
                  <a:pt x="2194111" y="0"/>
                  <a:pt x="1140649" y="604036"/>
                  <a:pt x="570324" y="1588475"/>
                </a:cubicBezTo>
                <a:cubicBezTo>
                  <a:pt x="0" y="2572913"/>
                  <a:pt x="0" y="3787263"/>
                  <a:pt x="570324" y="4771701"/>
                </a:cubicBezTo>
                <a:cubicBezTo>
                  <a:pt x="1140649" y="5756140"/>
                  <a:pt x="2194111" y="6360176"/>
                  <a:pt x="3331812" y="6355088"/>
                </a:cubicBezTo>
                <a:cubicBezTo>
                  <a:pt x="4469513" y="6360176"/>
                  <a:pt x="5522976" y="5756140"/>
                  <a:pt x="6093300" y="4771701"/>
                </a:cubicBezTo>
                <a:cubicBezTo>
                  <a:pt x="6663624" y="3787263"/>
                  <a:pt x="6663624" y="2572913"/>
                  <a:pt x="6093300" y="1588475"/>
                </a:cubicBezTo>
                <a:cubicBezTo>
                  <a:pt x="5522976" y="604036"/>
                  <a:pt x="4469513" y="0"/>
                  <a:pt x="3331812" y="5088"/>
                </a:cubicBezTo>
                <a:close/>
              </a:path>
            </a:pathLst>
          </a:custGeom>
          <a:solidFill>
            <a:srgbClr val="FFFAE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 name="Google Shape;126;g311a6605fcc_3_3"/>
          <p:cNvSpPr txBox="1"/>
          <p:nvPr/>
        </p:nvSpPr>
        <p:spPr>
          <a:xfrm>
            <a:off x="2766060" y="786253"/>
            <a:ext cx="7278980" cy="928716"/>
          </a:xfrm>
          <a:prstGeom prst="rect">
            <a:avLst/>
          </a:prstGeom>
          <a:noFill/>
          <a:ln>
            <a:noFill/>
          </a:ln>
        </p:spPr>
        <p:txBody>
          <a:bodyPr spcFirstLastPara="1" wrap="square" lIns="0" tIns="0" rIns="0" bIns="0" anchor="t" anchorCtr="0">
            <a:spAutoFit/>
          </a:bodyPr>
          <a:lstStyle/>
          <a:p>
            <a:pPr marL="0" marR="0" lvl="0" indent="0" algn="l" rtl="0">
              <a:lnSpc>
                <a:spcPct val="120003"/>
              </a:lnSpc>
              <a:spcBef>
                <a:spcPts val="0"/>
              </a:spcBef>
              <a:spcAft>
                <a:spcPts val="0"/>
              </a:spcAft>
              <a:buClr>
                <a:srgbClr val="000000"/>
              </a:buClr>
              <a:buSzPts val="5029"/>
              <a:buFont typeface="Arial"/>
              <a:buNone/>
            </a:pPr>
            <a:r>
              <a:rPr lang="en-US" sz="5029" b="1" dirty="0">
                <a:solidFill>
                  <a:srgbClr val="2B1511"/>
                </a:solidFill>
              </a:rPr>
              <a:t>What is Devolution?</a:t>
            </a:r>
            <a:endParaRPr sz="1400" b="0" i="0" u="none" strike="noStrike" cap="none" dirty="0">
              <a:solidFill>
                <a:srgbClr val="000000"/>
              </a:solidFill>
              <a:latin typeface="Arial"/>
              <a:ea typeface="Arial"/>
              <a:cs typeface="Arial"/>
              <a:sym typeface="Arial"/>
            </a:endParaRPr>
          </a:p>
        </p:txBody>
      </p:sp>
      <p:sp>
        <p:nvSpPr>
          <p:cNvPr id="127" name="Google Shape;127;g311a6605fcc_3_3"/>
          <p:cNvSpPr txBox="1"/>
          <p:nvPr/>
        </p:nvSpPr>
        <p:spPr>
          <a:xfrm>
            <a:off x="685800" y="2026375"/>
            <a:ext cx="10242045" cy="5613716"/>
          </a:xfrm>
          <a:prstGeom prst="rect">
            <a:avLst/>
          </a:prstGeom>
          <a:noFill/>
          <a:ln>
            <a:noFill/>
          </a:ln>
        </p:spPr>
        <p:txBody>
          <a:bodyPr spcFirstLastPara="1" wrap="square" lIns="0" tIns="0" rIns="0" bIns="0" anchor="t" anchorCtr="0">
            <a:spAutoFit/>
          </a:bodyPr>
          <a:lstStyle/>
          <a:p>
            <a:pPr marL="914400" marR="0" lvl="0" indent="0" algn="just" rtl="0">
              <a:lnSpc>
                <a:spcPct val="152000"/>
              </a:lnSpc>
              <a:spcBef>
                <a:spcPts val="0"/>
              </a:spcBef>
              <a:spcAft>
                <a:spcPts val="0"/>
              </a:spcAft>
              <a:buClr>
                <a:srgbClr val="000000"/>
              </a:buClr>
              <a:buSzPts val="2400"/>
              <a:buFont typeface="Arial"/>
              <a:buNone/>
            </a:pPr>
            <a:r>
              <a:rPr lang="en-US" sz="2400" dirty="0">
                <a:latin typeface="DM Sans"/>
                <a:ea typeface="DM Sans"/>
                <a:cs typeface="DM Sans"/>
                <a:sym typeface="DM Sans"/>
              </a:rPr>
              <a:t>Devolution is the arrangement wherein a central government gives local governments power therefore enabling them to decide on certain matters. Devolution was instituted in the UK to handle the diverse identities, cultures, and needs of Northern Ireland, Wales, and Scotland. Every area boasts a devolved parliament or assembly with different degrees of authority and autonomy over different topics. Over time, devolution has changed; Wales now has the power to </a:t>
            </a:r>
            <a:br>
              <a:rPr lang="en-US" sz="2400" dirty="0">
                <a:latin typeface="DM Sans"/>
                <a:ea typeface="DM Sans"/>
                <a:cs typeface="DM Sans"/>
                <a:sym typeface="DM Sans"/>
              </a:rPr>
            </a:br>
            <a:r>
              <a:rPr lang="en-US" sz="2400" dirty="0">
                <a:latin typeface="DM Sans"/>
                <a:ea typeface="DM Sans"/>
                <a:cs typeface="DM Sans"/>
                <a:sym typeface="DM Sans"/>
              </a:rPr>
              <a:t>enact laws without UK Parliament permission, however </a:t>
            </a:r>
            <a:br>
              <a:rPr lang="en-US" sz="2400" dirty="0">
                <a:latin typeface="DM Sans"/>
                <a:ea typeface="DM Sans"/>
                <a:cs typeface="DM Sans"/>
                <a:sym typeface="DM Sans"/>
              </a:rPr>
            </a:br>
            <a:r>
              <a:rPr lang="en-US" sz="2400" dirty="0">
                <a:latin typeface="DM Sans"/>
                <a:ea typeface="DM Sans"/>
                <a:cs typeface="DM Sans"/>
                <a:sym typeface="DM Sans"/>
              </a:rPr>
              <a:t>it still depends on Westminster rulings.</a:t>
            </a:r>
            <a:endParaRPr sz="2400" b="0" i="0" u="none" strike="noStrike" cap="none" dirty="0">
              <a:solidFill>
                <a:srgbClr val="000000"/>
              </a:solidFill>
              <a:latin typeface="Arial"/>
              <a:ea typeface="Arial"/>
              <a:cs typeface="Arial"/>
              <a:sym typeface="Arial"/>
            </a:endParaRPr>
          </a:p>
        </p:txBody>
      </p:sp>
      <p:sp>
        <p:nvSpPr>
          <p:cNvPr id="128" name="Google Shape;128;g311a6605fcc_3_3"/>
          <p:cNvSpPr/>
          <p:nvPr/>
        </p:nvSpPr>
        <p:spPr>
          <a:xfrm>
            <a:off x="-1360469" y="9331122"/>
            <a:ext cx="3924501" cy="2153570"/>
          </a:xfrm>
          <a:custGeom>
            <a:avLst/>
            <a:gdLst/>
            <a:ahLst/>
            <a:cxnLst/>
            <a:rect l="l" t="t" r="r" b="b"/>
            <a:pathLst>
              <a:path w="3924501" h="2153570" extrusionOk="0">
                <a:moveTo>
                  <a:pt x="0" y="0"/>
                </a:moveTo>
                <a:lnTo>
                  <a:pt x="3924501" y="0"/>
                </a:lnTo>
                <a:lnTo>
                  <a:pt x="3924501" y="2153570"/>
                </a:lnTo>
                <a:lnTo>
                  <a:pt x="0" y="2153570"/>
                </a:lnTo>
                <a:lnTo>
                  <a:pt x="0" y="0"/>
                </a:lnTo>
                <a:close/>
              </a:path>
            </a:pathLst>
          </a:custGeom>
          <a:blipFill rotWithShape="1">
            <a:blip r:embed="rId3">
              <a:alphaModFix/>
            </a:blip>
            <a:stretch>
              <a:fillRect/>
            </a:stretch>
          </a:blipFill>
          <a:ln>
            <a:noFill/>
          </a:ln>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AEB"/>
        </a:solidFill>
        <a:effectLst/>
      </p:bgPr>
    </p:bg>
    <p:spTree>
      <p:nvGrpSpPr>
        <p:cNvPr id="1" name="Shape 132"/>
        <p:cNvGrpSpPr/>
        <p:nvPr/>
      </p:nvGrpSpPr>
      <p:grpSpPr>
        <a:xfrm>
          <a:off x="0" y="0"/>
          <a:ext cx="0" cy="0"/>
          <a:chOff x="0" y="0"/>
          <a:chExt cx="0" cy="0"/>
        </a:xfrm>
      </p:grpSpPr>
      <p:grpSp>
        <p:nvGrpSpPr>
          <p:cNvPr id="133" name="Google Shape;133;p7"/>
          <p:cNvGrpSpPr/>
          <p:nvPr/>
        </p:nvGrpSpPr>
        <p:grpSpPr>
          <a:xfrm>
            <a:off x="1320130" y="4148300"/>
            <a:ext cx="4918723" cy="4142838"/>
            <a:chOff x="0" y="-28575"/>
            <a:chExt cx="1295466" cy="1091118"/>
          </a:xfrm>
        </p:grpSpPr>
        <p:sp>
          <p:nvSpPr>
            <p:cNvPr id="134" name="Google Shape;134;p7"/>
            <p:cNvSpPr/>
            <p:nvPr/>
          </p:nvSpPr>
          <p:spPr>
            <a:xfrm>
              <a:off x="0" y="0"/>
              <a:ext cx="1295466" cy="1062543"/>
            </a:xfrm>
            <a:custGeom>
              <a:avLst/>
              <a:gdLst/>
              <a:ahLst/>
              <a:cxnLst/>
              <a:rect l="l" t="t" r="r" b="b"/>
              <a:pathLst>
                <a:path w="1295466" h="1062543" extrusionOk="0">
                  <a:moveTo>
                    <a:pt x="17314" y="0"/>
                  </a:moveTo>
                  <a:lnTo>
                    <a:pt x="1278152" y="0"/>
                  </a:lnTo>
                  <a:cubicBezTo>
                    <a:pt x="1287715" y="0"/>
                    <a:pt x="1295466" y="7752"/>
                    <a:pt x="1295466" y="17314"/>
                  </a:cubicBezTo>
                  <a:lnTo>
                    <a:pt x="1295466" y="1045229"/>
                  </a:lnTo>
                  <a:cubicBezTo>
                    <a:pt x="1295466" y="1054791"/>
                    <a:pt x="1287715" y="1062543"/>
                    <a:pt x="1278152" y="1062543"/>
                  </a:cubicBezTo>
                  <a:lnTo>
                    <a:pt x="17314" y="1062543"/>
                  </a:lnTo>
                  <a:cubicBezTo>
                    <a:pt x="7752" y="1062543"/>
                    <a:pt x="0" y="1054791"/>
                    <a:pt x="0" y="1045229"/>
                  </a:cubicBezTo>
                  <a:lnTo>
                    <a:pt x="0" y="17314"/>
                  </a:lnTo>
                  <a:cubicBezTo>
                    <a:pt x="0" y="7752"/>
                    <a:pt x="7752" y="0"/>
                    <a:pt x="17314" y="0"/>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 name="Google Shape;135;p7"/>
            <p:cNvSpPr txBox="1"/>
            <p:nvPr/>
          </p:nvSpPr>
          <p:spPr>
            <a:xfrm>
              <a:off x="0" y="-28575"/>
              <a:ext cx="1295466" cy="1091118"/>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136" name="Google Shape;136;p7"/>
          <p:cNvGrpSpPr/>
          <p:nvPr/>
        </p:nvGrpSpPr>
        <p:grpSpPr>
          <a:xfrm rot="10800000">
            <a:off x="1320130" y="3298178"/>
            <a:ext cx="4918723" cy="1604323"/>
            <a:chOff x="0" y="-28575"/>
            <a:chExt cx="1073340" cy="350088"/>
          </a:xfrm>
        </p:grpSpPr>
        <p:sp>
          <p:nvSpPr>
            <p:cNvPr id="137" name="Google Shape;137;p7"/>
            <p:cNvSpPr/>
            <p:nvPr/>
          </p:nvSpPr>
          <p:spPr>
            <a:xfrm>
              <a:off x="0" y="0"/>
              <a:ext cx="1073340" cy="321513"/>
            </a:xfrm>
            <a:custGeom>
              <a:avLst/>
              <a:gdLst/>
              <a:ahLst/>
              <a:cxnLst/>
              <a:rect l="l" t="t" r="r" b="b"/>
              <a:pathLst>
                <a:path w="1073340" h="321513" extrusionOk="0">
                  <a:moveTo>
                    <a:pt x="1073340" y="0"/>
                  </a:moveTo>
                  <a:lnTo>
                    <a:pt x="1073340" y="207213"/>
                  </a:lnTo>
                  <a:lnTo>
                    <a:pt x="536670" y="321513"/>
                  </a:lnTo>
                  <a:lnTo>
                    <a:pt x="0" y="207213"/>
                  </a:lnTo>
                  <a:lnTo>
                    <a:pt x="0" y="0"/>
                  </a:lnTo>
                  <a:lnTo>
                    <a:pt x="1073340" y="0"/>
                  </a:lnTo>
                  <a:close/>
                </a:path>
              </a:pathLst>
            </a:custGeom>
            <a:solidFill>
              <a:srgbClr val="E0B15E"/>
            </a:solidFill>
            <a:ln>
              <a:noFill/>
            </a:ln>
          </p:spPr>
          <p:txBody>
            <a:bodyPr/>
            <a:lstStyle/>
            <a:p>
              <a:endParaRPr lang="en-GB"/>
            </a:p>
          </p:txBody>
        </p:sp>
        <p:sp>
          <p:nvSpPr>
            <p:cNvPr id="138" name="Google Shape;138;p7"/>
            <p:cNvSpPr txBox="1"/>
            <p:nvPr/>
          </p:nvSpPr>
          <p:spPr>
            <a:xfrm>
              <a:off x="0" y="-28575"/>
              <a:ext cx="1073340" cy="235788"/>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139" name="Google Shape;139;p7"/>
          <p:cNvGrpSpPr/>
          <p:nvPr/>
        </p:nvGrpSpPr>
        <p:grpSpPr>
          <a:xfrm>
            <a:off x="2219300" y="1028701"/>
            <a:ext cx="14746529" cy="1343807"/>
            <a:chOff x="-1113758" y="-166513"/>
            <a:chExt cx="3883834" cy="353922"/>
          </a:xfrm>
        </p:grpSpPr>
        <p:sp>
          <p:nvSpPr>
            <p:cNvPr id="140" name="Google Shape;140;p7"/>
            <p:cNvSpPr/>
            <p:nvPr/>
          </p:nvSpPr>
          <p:spPr>
            <a:xfrm>
              <a:off x="-1113758" y="-166513"/>
              <a:ext cx="3883834" cy="353922"/>
            </a:xfrm>
            <a:custGeom>
              <a:avLst/>
              <a:gdLst/>
              <a:ahLst/>
              <a:cxnLst/>
              <a:rect l="l" t="t" r="r" b="b"/>
              <a:pathLst>
                <a:path w="1420049" h="306426" extrusionOk="0">
                  <a:moveTo>
                    <a:pt x="17231" y="0"/>
                  </a:moveTo>
                  <a:lnTo>
                    <a:pt x="1402818" y="0"/>
                  </a:lnTo>
                  <a:cubicBezTo>
                    <a:pt x="1412334" y="0"/>
                    <a:pt x="1420049" y="7714"/>
                    <a:pt x="1420049" y="17231"/>
                  </a:cubicBezTo>
                  <a:lnTo>
                    <a:pt x="1420049" y="289195"/>
                  </a:lnTo>
                  <a:cubicBezTo>
                    <a:pt x="1420049" y="293765"/>
                    <a:pt x="1418233" y="298148"/>
                    <a:pt x="1415002" y="301379"/>
                  </a:cubicBezTo>
                  <a:cubicBezTo>
                    <a:pt x="1411771" y="304610"/>
                    <a:pt x="1407388" y="306426"/>
                    <a:pt x="1402818" y="306426"/>
                  </a:cubicBezTo>
                  <a:lnTo>
                    <a:pt x="17231" y="306426"/>
                  </a:lnTo>
                  <a:cubicBezTo>
                    <a:pt x="7714" y="306426"/>
                    <a:pt x="0" y="298711"/>
                    <a:pt x="0" y="289195"/>
                  </a:cubicBezTo>
                  <a:lnTo>
                    <a:pt x="0" y="17231"/>
                  </a:lnTo>
                  <a:cubicBezTo>
                    <a:pt x="0" y="7714"/>
                    <a:pt x="7714" y="0"/>
                    <a:pt x="17231" y="0"/>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 name="Google Shape;141;p7"/>
            <p:cNvSpPr txBox="1"/>
            <p:nvPr/>
          </p:nvSpPr>
          <p:spPr>
            <a:xfrm>
              <a:off x="-1101445" y="25065"/>
              <a:ext cx="3859200" cy="162300"/>
            </a:xfrm>
            <a:prstGeom prst="rect">
              <a:avLst/>
            </a:prstGeom>
            <a:noFill/>
            <a:ln>
              <a:noFill/>
            </a:ln>
          </p:spPr>
          <p:txBody>
            <a:bodyPr spcFirstLastPara="1" wrap="square" lIns="215900" tIns="215900" rIns="215900" bIns="215900" anchor="ctr" anchorCtr="0">
              <a:noAutofit/>
            </a:bodyPr>
            <a:lstStyle/>
            <a:p>
              <a:pPr marL="0" marR="0" lvl="0" indent="0" algn="ctr" rtl="0">
                <a:lnSpc>
                  <a:spcPct val="140010"/>
                </a:lnSpc>
                <a:spcBef>
                  <a:spcPts val="0"/>
                </a:spcBef>
                <a:spcAft>
                  <a:spcPts val="0"/>
                </a:spcAft>
                <a:buClr>
                  <a:schemeClr val="dk1"/>
                </a:buClr>
                <a:buSzPts val="1100"/>
                <a:buFont typeface="Arial"/>
                <a:buNone/>
              </a:pPr>
              <a:r>
                <a:rPr lang="en-US" sz="3499" b="1">
                  <a:solidFill>
                    <a:srgbClr val="2B1511"/>
                  </a:solidFill>
                </a:rPr>
                <a:t>How Devolution Works in Wales</a:t>
              </a:r>
              <a:br>
                <a:rPr lang="en-US" sz="3499" b="1">
                  <a:solidFill>
                    <a:srgbClr val="2B1511"/>
                  </a:solidFill>
                </a:rPr>
              </a:br>
              <a:r>
                <a:rPr lang="en-US" sz="3000" b="1">
                  <a:solidFill>
                    <a:srgbClr val="2B1511"/>
                  </a:solidFill>
                </a:rPr>
                <a:t>(Areas Under Welsh Control)</a:t>
              </a:r>
              <a:endParaRPr sz="3000" b="1" i="0" u="none" strike="noStrike" cap="none">
                <a:solidFill>
                  <a:srgbClr val="2B1511"/>
                </a:solidFill>
                <a:latin typeface="Arial"/>
                <a:ea typeface="Arial"/>
                <a:cs typeface="Arial"/>
                <a:sym typeface="Arial"/>
              </a:endParaRPr>
            </a:p>
            <a:p>
              <a:pPr marL="0" marR="0" lvl="0" indent="0" algn="ctr" rtl="0">
                <a:lnSpc>
                  <a:spcPct val="140010"/>
                </a:lnSpc>
                <a:spcBef>
                  <a:spcPts val="0"/>
                </a:spcBef>
                <a:spcAft>
                  <a:spcPts val="0"/>
                </a:spcAft>
                <a:buClr>
                  <a:srgbClr val="000000"/>
                </a:buClr>
                <a:buSzPts val="3699"/>
                <a:buFont typeface="Arial"/>
                <a:buNone/>
              </a:pPr>
              <a:endParaRPr sz="3699" b="1" i="0" u="none" strike="noStrike" cap="none">
                <a:solidFill>
                  <a:srgbClr val="2B1511"/>
                </a:solidFill>
                <a:latin typeface="Arial"/>
                <a:ea typeface="Arial"/>
                <a:cs typeface="Arial"/>
                <a:sym typeface="Arial"/>
              </a:endParaRPr>
            </a:p>
          </p:txBody>
        </p:sp>
      </p:grpSp>
      <p:grpSp>
        <p:nvGrpSpPr>
          <p:cNvPr id="142" name="Google Shape;142;p7"/>
          <p:cNvGrpSpPr/>
          <p:nvPr/>
        </p:nvGrpSpPr>
        <p:grpSpPr>
          <a:xfrm>
            <a:off x="6682750" y="4148300"/>
            <a:ext cx="4918723" cy="4142838"/>
            <a:chOff x="0" y="-28575"/>
            <a:chExt cx="1295466" cy="1091118"/>
          </a:xfrm>
        </p:grpSpPr>
        <p:sp>
          <p:nvSpPr>
            <p:cNvPr id="143" name="Google Shape;143;p7"/>
            <p:cNvSpPr/>
            <p:nvPr/>
          </p:nvSpPr>
          <p:spPr>
            <a:xfrm>
              <a:off x="0" y="0"/>
              <a:ext cx="1295466" cy="1062543"/>
            </a:xfrm>
            <a:custGeom>
              <a:avLst/>
              <a:gdLst/>
              <a:ahLst/>
              <a:cxnLst/>
              <a:rect l="l" t="t" r="r" b="b"/>
              <a:pathLst>
                <a:path w="1295466" h="1062543" extrusionOk="0">
                  <a:moveTo>
                    <a:pt x="17314" y="0"/>
                  </a:moveTo>
                  <a:lnTo>
                    <a:pt x="1278152" y="0"/>
                  </a:lnTo>
                  <a:cubicBezTo>
                    <a:pt x="1287715" y="0"/>
                    <a:pt x="1295466" y="7752"/>
                    <a:pt x="1295466" y="17314"/>
                  </a:cubicBezTo>
                  <a:lnTo>
                    <a:pt x="1295466" y="1045229"/>
                  </a:lnTo>
                  <a:cubicBezTo>
                    <a:pt x="1295466" y="1054791"/>
                    <a:pt x="1287715" y="1062543"/>
                    <a:pt x="1278152" y="1062543"/>
                  </a:cubicBezTo>
                  <a:lnTo>
                    <a:pt x="17314" y="1062543"/>
                  </a:lnTo>
                  <a:cubicBezTo>
                    <a:pt x="7752" y="1062543"/>
                    <a:pt x="0" y="1054791"/>
                    <a:pt x="0" y="1045229"/>
                  </a:cubicBezTo>
                  <a:lnTo>
                    <a:pt x="0" y="17314"/>
                  </a:lnTo>
                  <a:cubicBezTo>
                    <a:pt x="0" y="7752"/>
                    <a:pt x="7752" y="0"/>
                    <a:pt x="17314" y="0"/>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 name="Google Shape;144;p7"/>
            <p:cNvSpPr txBox="1"/>
            <p:nvPr/>
          </p:nvSpPr>
          <p:spPr>
            <a:xfrm>
              <a:off x="0" y="-28575"/>
              <a:ext cx="1295466" cy="1091118"/>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145" name="Google Shape;145;p7"/>
          <p:cNvGrpSpPr/>
          <p:nvPr/>
        </p:nvGrpSpPr>
        <p:grpSpPr>
          <a:xfrm rot="10800000">
            <a:off x="6682750" y="3298178"/>
            <a:ext cx="4918723" cy="1604323"/>
            <a:chOff x="0" y="-28575"/>
            <a:chExt cx="1073340" cy="350088"/>
          </a:xfrm>
        </p:grpSpPr>
        <p:sp>
          <p:nvSpPr>
            <p:cNvPr id="146" name="Google Shape;146;p7"/>
            <p:cNvSpPr/>
            <p:nvPr/>
          </p:nvSpPr>
          <p:spPr>
            <a:xfrm>
              <a:off x="0" y="0"/>
              <a:ext cx="1073340" cy="321513"/>
            </a:xfrm>
            <a:custGeom>
              <a:avLst/>
              <a:gdLst/>
              <a:ahLst/>
              <a:cxnLst/>
              <a:rect l="l" t="t" r="r" b="b"/>
              <a:pathLst>
                <a:path w="1073340" h="321513" extrusionOk="0">
                  <a:moveTo>
                    <a:pt x="1073340" y="0"/>
                  </a:moveTo>
                  <a:lnTo>
                    <a:pt x="1073340" y="207213"/>
                  </a:lnTo>
                  <a:lnTo>
                    <a:pt x="536670" y="321513"/>
                  </a:lnTo>
                  <a:lnTo>
                    <a:pt x="0" y="207213"/>
                  </a:lnTo>
                  <a:lnTo>
                    <a:pt x="0" y="0"/>
                  </a:lnTo>
                  <a:lnTo>
                    <a:pt x="1073340" y="0"/>
                  </a:lnTo>
                  <a:close/>
                </a:path>
              </a:pathLst>
            </a:custGeom>
            <a:solidFill>
              <a:srgbClr val="E0B15E"/>
            </a:solidFill>
            <a:ln>
              <a:noFill/>
            </a:ln>
          </p:spPr>
          <p:txBody>
            <a:bodyPr/>
            <a:lstStyle/>
            <a:p>
              <a:endParaRPr lang="en-GB"/>
            </a:p>
          </p:txBody>
        </p:sp>
        <p:sp>
          <p:nvSpPr>
            <p:cNvPr id="147" name="Google Shape;147;p7"/>
            <p:cNvSpPr txBox="1"/>
            <p:nvPr/>
          </p:nvSpPr>
          <p:spPr>
            <a:xfrm>
              <a:off x="0" y="-28575"/>
              <a:ext cx="1073340" cy="235788"/>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148" name="Google Shape;148;p7"/>
          <p:cNvGrpSpPr/>
          <p:nvPr/>
        </p:nvGrpSpPr>
        <p:grpSpPr>
          <a:xfrm>
            <a:off x="12049148" y="4148300"/>
            <a:ext cx="4918723" cy="4142838"/>
            <a:chOff x="0" y="-28575"/>
            <a:chExt cx="1295466" cy="1091118"/>
          </a:xfrm>
        </p:grpSpPr>
        <p:sp>
          <p:nvSpPr>
            <p:cNvPr id="149" name="Google Shape;149;p7"/>
            <p:cNvSpPr/>
            <p:nvPr/>
          </p:nvSpPr>
          <p:spPr>
            <a:xfrm>
              <a:off x="0" y="0"/>
              <a:ext cx="1295466" cy="1062543"/>
            </a:xfrm>
            <a:custGeom>
              <a:avLst/>
              <a:gdLst/>
              <a:ahLst/>
              <a:cxnLst/>
              <a:rect l="l" t="t" r="r" b="b"/>
              <a:pathLst>
                <a:path w="1295466" h="1062543" extrusionOk="0">
                  <a:moveTo>
                    <a:pt x="17314" y="0"/>
                  </a:moveTo>
                  <a:lnTo>
                    <a:pt x="1278152" y="0"/>
                  </a:lnTo>
                  <a:cubicBezTo>
                    <a:pt x="1287715" y="0"/>
                    <a:pt x="1295466" y="7752"/>
                    <a:pt x="1295466" y="17314"/>
                  </a:cubicBezTo>
                  <a:lnTo>
                    <a:pt x="1295466" y="1045229"/>
                  </a:lnTo>
                  <a:cubicBezTo>
                    <a:pt x="1295466" y="1054791"/>
                    <a:pt x="1287715" y="1062543"/>
                    <a:pt x="1278152" y="1062543"/>
                  </a:cubicBezTo>
                  <a:lnTo>
                    <a:pt x="17314" y="1062543"/>
                  </a:lnTo>
                  <a:cubicBezTo>
                    <a:pt x="7752" y="1062543"/>
                    <a:pt x="0" y="1054791"/>
                    <a:pt x="0" y="1045229"/>
                  </a:cubicBezTo>
                  <a:lnTo>
                    <a:pt x="0" y="17314"/>
                  </a:lnTo>
                  <a:cubicBezTo>
                    <a:pt x="0" y="7752"/>
                    <a:pt x="7752" y="0"/>
                    <a:pt x="17314" y="0"/>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 name="Google Shape;150;p7"/>
            <p:cNvSpPr txBox="1"/>
            <p:nvPr/>
          </p:nvSpPr>
          <p:spPr>
            <a:xfrm>
              <a:off x="0" y="-28575"/>
              <a:ext cx="1295466" cy="1091118"/>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151" name="Google Shape;151;p7"/>
          <p:cNvGrpSpPr/>
          <p:nvPr/>
        </p:nvGrpSpPr>
        <p:grpSpPr>
          <a:xfrm rot="10800000">
            <a:off x="12049148" y="3298178"/>
            <a:ext cx="4918723" cy="1604323"/>
            <a:chOff x="0" y="-28575"/>
            <a:chExt cx="1073340" cy="350088"/>
          </a:xfrm>
        </p:grpSpPr>
        <p:sp>
          <p:nvSpPr>
            <p:cNvPr id="152" name="Google Shape;152;p7"/>
            <p:cNvSpPr/>
            <p:nvPr/>
          </p:nvSpPr>
          <p:spPr>
            <a:xfrm>
              <a:off x="0" y="0"/>
              <a:ext cx="1073340" cy="321513"/>
            </a:xfrm>
            <a:custGeom>
              <a:avLst/>
              <a:gdLst/>
              <a:ahLst/>
              <a:cxnLst/>
              <a:rect l="l" t="t" r="r" b="b"/>
              <a:pathLst>
                <a:path w="1073340" h="321513" extrusionOk="0">
                  <a:moveTo>
                    <a:pt x="1073340" y="0"/>
                  </a:moveTo>
                  <a:lnTo>
                    <a:pt x="1073340" y="207213"/>
                  </a:lnTo>
                  <a:lnTo>
                    <a:pt x="536670" y="321513"/>
                  </a:lnTo>
                  <a:lnTo>
                    <a:pt x="0" y="207213"/>
                  </a:lnTo>
                  <a:lnTo>
                    <a:pt x="0" y="0"/>
                  </a:lnTo>
                  <a:lnTo>
                    <a:pt x="1073340" y="0"/>
                  </a:lnTo>
                  <a:close/>
                </a:path>
              </a:pathLst>
            </a:custGeom>
            <a:solidFill>
              <a:srgbClr val="E0B15E"/>
            </a:solidFill>
            <a:ln>
              <a:noFill/>
            </a:ln>
          </p:spPr>
          <p:txBody>
            <a:bodyPr/>
            <a:lstStyle/>
            <a:p>
              <a:endParaRPr lang="en-GB"/>
            </a:p>
          </p:txBody>
        </p:sp>
        <p:sp>
          <p:nvSpPr>
            <p:cNvPr id="153" name="Google Shape;153;p7"/>
            <p:cNvSpPr txBox="1"/>
            <p:nvPr/>
          </p:nvSpPr>
          <p:spPr>
            <a:xfrm>
              <a:off x="0" y="-28575"/>
              <a:ext cx="1073340" cy="235788"/>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154" name="Google Shape;154;p7"/>
          <p:cNvGrpSpPr/>
          <p:nvPr/>
        </p:nvGrpSpPr>
        <p:grpSpPr>
          <a:xfrm>
            <a:off x="15112735" y="8140435"/>
            <a:ext cx="4293129" cy="4293129"/>
            <a:chOff x="0" y="0"/>
            <a:chExt cx="812800" cy="812800"/>
          </a:xfrm>
        </p:grpSpPr>
        <p:sp>
          <p:nvSpPr>
            <p:cNvPr id="155" name="Google Shape;155;p7"/>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B15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7"/>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157" name="Google Shape;157;p7"/>
          <p:cNvGrpSpPr/>
          <p:nvPr/>
        </p:nvGrpSpPr>
        <p:grpSpPr>
          <a:xfrm>
            <a:off x="-1050273" y="-523460"/>
            <a:ext cx="4293129" cy="4293129"/>
            <a:chOff x="0" y="0"/>
            <a:chExt cx="812800" cy="812800"/>
          </a:xfrm>
        </p:grpSpPr>
        <p:sp>
          <p:nvSpPr>
            <p:cNvPr id="158" name="Google Shape;158;p7"/>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0B15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 name="Google Shape;159;p7"/>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60" name="Google Shape;160;p7"/>
          <p:cNvSpPr/>
          <p:nvPr/>
        </p:nvSpPr>
        <p:spPr>
          <a:xfrm>
            <a:off x="15389711" y="-1175164"/>
            <a:ext cx="4016153" cy="2203864"/>
          </a:xfrm>
          <a:custGeom>
            <a:avLst/>
            <a:gdLst/>
            <a:ahLst/>
            <a:cxnLst/>
            <a:rect l="l" t="t" r="r" b="b"/>
            <a:pathLst>
              <a:path w="4016153" h="2203864" extrusionOk="0">
                <a:moveTo>
                  <a:pt x="0" y="0"/>
                </a:moveTo>
                <a:lnTo>
                  <a:pt x="4016154" y="0"/>
                </a:lnTo>
                <a:lnTo>
                  <a:pt x="4016154" y="2203864"/>
                </a:lnTo>
                <a:lnTo>
                  <a:pt x="0" y="2203864"/>
                </a:lnTo>
                <a:lnTo>
                  <a:pt x="0" y="0"/>
                </a:lnTo>
                <a:close/>
              </a:path>
            </a:pathLst>
          </a:custGeom>
          <a:blipFill rotWithShape="1">
            <a:blip r:embed="rId3">
              <a:alphaModFix/>
            </a:blip>
            <a:stretch>
              <a:fillRect/>
            </a:stretch>
          </a:blipFill>
          <a:ln>
            <a:noFill/>
          </a:ln>
        </p:spPr>
        <p:txBody>
          <a:bodyPr/>
          <a:lstStyle/>
          <a:p>
            <a:endParaRPr lang="en-GB"/>
          </a:p>
        </p:txBody>
      </p:sp>
      <p:sp>
        <p:nvSpPr>
          <p:cNvPr id="161" name="Google Shape;161;p7"/>
          <p:cNvSpPr txBox="1"/>
          <p:nvPr/>
        </p:nvSpPr>
        <p:spPr>
          <a:xfrm>
            <a:off x="1532062" y="4009475"/>
            <a:ext cx="4494900" cy="407700"/>
          </a:xfrm>
          <a:prstGeom prst="rect">
            <a:avLst/>
          </a:prstGeom>
          <a:noFill/>
          <a:ln>
            <a:noFill/>
          </a:ln>
        </p:spPr>
        <p:txBody>
          <a:bodyPr spcFirstLastPara="1" wrap="square" lIns="0" tIns="0" rIns="0" bIns="0" anchor="t" anchorCtr="0">
            <a:spAutoFit/>
          </a:bodyPr>
          <a:lstStyle/>
          <a:p>
            <a:pPr marL="0" marR="0" lvl="0" indent="0" algn="ctr" rtl="0">
              <a:lnSpc>
                <a:spcPct val="140015"/>
              </a:lnSpc>
              <a:spcBef>
                <a:spcPts val="0"/>
              </a:spcBef>
              <a:spcAft>
                <a:spcPts val="0"/>
              </a:spcAft>
              <a:buClr>
                <a:srgbClr val="000000"/>
              </a:buClr>
              <a:buSzPts val="2649"/>
              <a:buFont typeface="Arial"/>
              <a:buNone/>
            </a:pPr>
            <a:r>
              <a:rPr lang="en-US" sz="2649" b="1">
                <a:solidFill>
                  <a:srgbClr val="FFFAEB"/>
                </a:solidFill>
                <a:latin typeface="DM Sans"/>
                <a:ea typeface="DM Sans"/>
                <a:cs typeface="DM Sans"/>
                <a:sym typeface="DM Sans"/>
              </a:rPr>
              <a:t>Health and Education</a:t>
            </a:r>
            <a:endParaRPr sz="1400" b="0" i="0" u="none" strike="noStrike" cap="none">
              <a:solidFill>
                <a:srgbClr val="000000"/>
              </a:solidFill>
              <a:latin typeface="Arial"/>
              <a:ea typeface="Arial"/>
              <a:cs typeface="Arial"/>
              <a:sym typeface="Arial"/>
            </a:endParaRPr>
          </a:p>
        </p:txBody>
      </p:sp>
      <p:sp>
        <p:nvSpPr>
          <p:cNvPr id="162" name="Google Shape;162;p7"/>
          <p:cNvSpPr txBox="1"/>
          <p:nvPr/>
        </p:nvSpPr>
        <p:spPr>
          <a:xfrm>
            <a:off x="7024081" y="5190653"/>
            <a:ext cx="4236000" cy="3142200"/>
          </a:xfrm>
          <a:prstGeom prst="rect">
            <a:avLst/>
          </a:prstGeom>
          <a:noFill/>
          <a:ln>
            <a:noFill/>
          </a:ln>
        </p:spPr>
        <p:txBody>
          <a:bodyPr spcFirstLastPara="1" wrap="square" lIns="0" tIns="0" rIns="0" bIns="0" anchor="t" anchorCtr="0">
            <a:spAutoFit/>
          </a:bodyPr>
          <a:lstStyle/>
          <a:p>
            <a:pPr marL="0" lvl="0" indent="0" algn="l" rtl="0">
              <a:lnSpc>
                <a:spcPct val="150124"/>
              </a:lnSpc>
              <a:spcBef>
                <a:spcPts val="0"/>
              </a:spcBef>
              <a:spcAft>
                <a:spcPts val="0"/>
              </a:spcAft>
              <a:buClr>
                <a:schemeClr val="dk1"/>
              </a:buClr>
              <a:buSzPts val="1100"/>
              <a:buFont typeface="Arial"/>
              <a:buNone/>
            </a:pPr>
            <a:r>
              <a:rPr lang="en-US" sz="2400">
                <a:latin typeface="DM Sans"/>
                <a:ea typeface="DM Sans"/>
                <a:cs typeface="DM Sans"/>
                <a:sym typeface="DM Sans"/>
              </a:rPr>
              <a:t>Decision-making in these spheres lets Wales meet local demands for projects on housing and governance.</a:t>
            </a:r>
            <a:endParaRPr sz="2400">
              <a:latin typeface="DM Sans"/>
              <a:ea typeface="DM Sans"/>
              <a:cs typeface="DM Sans"/>
              <a:sym typeface="DM Sans"/>
            </a:endParaRPr>
          </a:p>
          <a:p>
            <a:pPr marL="0" lvl="0" indent="0" algn="l" rtl="0">
              <a:lnSpc>
                <a:spcPct val="150124"/>
              </a:lnSpc>
              <a:spcBef>
                <a:spcPts val="0"/>
              </a:spcBef>
              <a:spcAft>
                <a:spcPts val="0"/>
              </a:spcAft>
              <a:buClr>
                <a:schemeClr val="dk1"/>
              </a:buClr>
              <a:buSzPts val="1100"/>
              <a:buFont typeface="Arial"/>
              <a:buNone/>
            </a:pPr>
            <a:endParaRPr sz="2400">
              <a:latin typeface="DM Sans"/>
              <a:ea typeface="DM Sans"/>
              <a:cs typeface="DM Sans"/>
              <a:sym typeface="DM Sans"/>
            </a:endParaRPr>
          </a:p>
          <a:p>
            <a:pPr marL="0" marR="0" lvl="0" indent="0" algn="l" rtl="0">
              <a:lnSpc>
                <a:spcPct val="150124"/>
              </a:lnSpc>
              <a:spcBef>
                <a:spcPts val="0"/>
              </a:spcBef>
              <a:spcAft>
                <a:spcPts val="0"/>
              </a:spcAft>
              <a:buClr>
                <a:srgbClr val="000000"/>
              </a:buClr>
              <a:buSzPts val="2400"/>
              <a:buFont typeface="Arial"/>
              <a:buNone/>
            </a:pPr>
            <a:endParaRPr sz="2400">
              <a:latin typeface="DM Sans"/>
              <a:ea typeface="DM Sans"/>
              <a:cs typeface="DM Sans"/>
              <a:sym typeface="DM Sans"/>
            </a:endParaRPr>
          </a:p>
        </p:txBody>
      </p:sp>
      <p:sp>
        <p:nvSpPr>
          <p:cNvPr id="163" name="Google Shape;163;p7"/>
          <p:cNvSpPr txBox="1"/>
          <p:nvPr/>
        </p:nvSpPr>
        <p:spPr>
          <a:xfrm>
            <a:off x="6684600" y="3815800"/>
            <a:ext cx="4918800" cy="978600"/>
          </a:xfrm>
          <a:prstGeom prst="rect">
            <a:avLst/>
          </a:prstGeom>
          <a:noFill/>
          <a:ln>
            <a:noFill/>
          </a:ln>
        </p:spPr>
        <p:txBody>
          <a:bodyPr spcFirstLastPara="1" wrap="square" lIns="0" tIns="0" rIns="0" bIns="0" anchor="t" anchorCtr="0">
            <a:spAutoFit/>
          </a:bodyPr>
          <a:lstStyle/>
          <a:p>
            <a:pPr marL="0" lvl="0" indent="0" algn="ctr" rtl="0">
              <a:lnSpc>
                <a:spcPct val="140015"/>
              </a:lnSpc>
              <a:spcBef>
                <a:spcPts val="0"/>
              </a:spcBef>
              <a:spcAft>
                <a:spcPts val="0"/>
              </a:spcAft>
              <a:buClr>
                <a:schemeClr val="dk1"/>
              </a:buClr>
              <a:buSzPts val="1100"/>
              <a:buFont typeface="Arial"/>
              <a:buNone/>
            </a:pPr>
            <a:r>
              <a:rPr lang="en-US" sz="2649" b="1">
                <a:solidFill>
                  <a:srgbClr val="FFFAEB"/>
                </a:solidFill>
                <a:latin typeface="DM Sans"/>
                <a:ea typeface="DM Sans"/>
                <a:cs typeface="DM Sans"/>
                <a:sym typeface="DM Sans"/>
              </a:rPr>
              <a:t>Local Government and Housing</a:t>
            </a:r>
            <a:endParaRPr sz="2649" b="1">
              <a:solidFill>
                <a:srgbClr val="FFFAEB"/>
              </a:solidFill>
              <a:latin typeface="DM Sans"/>
              <a:ea typeface="DM Sans"/>
              <a:cs typeface="DM Sans"/>
              <a:sym typeface="DM Sans"/>
            </a:endParaRPr>
          </a:p>
        </p:txBody>
      </p:sp>
      <p:sp>
        <p:nvSpPr>
          <p:cNvPr id="164" name="Google Shape;164;p7"/>
          <p:cNvSpPr txBox="1"/>
          <p:nvPr/>
        </p:nvSpPr>
        <p:spPr>
          <a:xfrm>
            <a:off x="12049225" y="3724025"/>
            <a:ext cx="4918800" cy="978600"/>
          </a:xfrm>
          <a:prstGeom prst="rect">
            <a:avLst/>
          </a:prstGeom>
          <a:noFill/>
          <a:ln>
            <a:noFill/>
          </a:ln>
        </p:spPr>
        <p:txBody>
          <a:bodyPr spcFirstLastPara="1" wrap="square" lIns="0" tIns="0" rIns="0" bIns="0" anchor="t" anchorCtr="0">
            <a:spAutoFit/>
          </a:bodyPr>
          <a:lstStyle/>
          <a:p>
            <a:pPr marL="0" marR="0" lvl="0" indent="0" algn="ctr" rtl="0">
              <a:lnSpc>
                <a:spcPct val="140015"/>
              </a:lnSpc>
              <a:spcBef>
                <a:spcPts val="0"/>
              </a:spcBef>
              <a:spcAft>
                <a:spcPts val="0"/>
              </a:spcAft>
              <a:buClr>
                <a:srgbClr val="000000"/>
              </a:buClr>
              <a:buSzPts val="2649"/>
              <a:buFont typeface="Arial"/>
              <a:buNone/>
            </a:pPr>
            <a:r>
              <a:rPr lang="en-US" sz="2649" b="1">
                <a:solidFill>
                  <a:srgbClr val="FFFAEB"/>
                </a:solidFill>
                <a:latin typeface="DM Sans"/>
                <a:ea typeface="DM Sans"/>
                <a:cs typeface="DM Sans"/>
                <a:sym typeface="DM Sans"/>
              </a:rPr>
              <a:t>Environment, Agriculture, and Tourism</a:t>
            </a:r>
            <a:endParaRPr sz="1400" b="0" i="0" u="none" strike="noStrike" cap="none">
              <a:solidFill>
                <a:srgbClr val="000000"/>
              </a:solidFill>
              <a:latin typeface="Arial"/>
              <a:ea typeface="Arial"/>
              <a:cs typeface="Arial"/>
              <a:sym typeface="Arial"/>
            </a:endParaRPr>
          </a:p>
        </p:txBody>
      </p:sp>
      <p:sp>
        <p:nvSpPr>
          <p:cNvPr id="165" name="Google Shape;165;p7"/>
          <p:cNvSpPr/>
          <p:nvPr/>
        </p:nvSpPr>
        <p:spPr>
          <a:xfrm>
            <a:off x="264020" y="7637490"/>
            <a:ext cx="4016153" cy="2203864"/>
          </a:xfrm>
          <a:custGeom>
            <a:avLst/>
            <a:gdLst/>
            <a:ahLst/>
            <a:cxnLst/>
            <a:rect l="l" t="t" r="r" b="b"/>
            <a:pathLst>
              <a:path w="4016153" h="2203864" extrusionOk="0">
                <a:moveTo>
                  <a:pt x="0" y="0"/>
                </a:moveTo>
                <a:lnTo>
                  <a:pt x="4016153" y="0"/>
                </a:lnTo>
                <a:lnTo>
                  <a:pt x="4016153" y="2203864"/>
                </a:lnTo>
                <a:lnTo>
                  <a:pt x="0" y="2203864"/>
                </a:lnTo>
                <a:lnTo>
                  <a:pt x="0" y="0"/>
                </a:lnTo>
                <a:close/>
              </a:path>
            </a:pathLst>
          </a:custGeom>
          <a:blipFill rotWithShape="1">
            <a:blip r:embed="rId3">
              <a:alphaModFix/>
            </a:blip>
            <a:stretch>
              <a:fillRect/>
            </a:stretch>
          </a:blipFill>
          <a:ln>
            <a:noFill/>
          </a:ln>
        </p:spPr>
        <p:txBody>
          <a:bodyPr/>
          <a:lstStyle/>
          <a:p>
            <a:endParaRPr lang="en-GB"/>
          </a:p>
        </p:txBody>
      </p:sp>
      <p:sp>
        <p:nvSpPr>
          <p:cNvPr id="166" name="Google Shape;166;p7"/>
          <p:cNvSpPr txBox="1"/>
          <p:nvPr/>
        </p:nvSpPr>
        <p:spPr>
          <a:xfrm>
            <a:off x="12390475" y="5190650"/>
            <a:ext cx="4494900" cy="4251600"/>
          </a:xfrm>
          <a:prstGeom prst="rect">
            <a:avLst/>
          </a:prstGeom>
          <a:noFill/>
          <a:ln>
            <a:noFill/>
          </a:ln>
        </p:spPr>
        <p:txBody>
          <a:bodyPr spcFirstLastPara="1" wrap="square" lIns="0" tIns="0" rIns="0" bIns="0" anchor="t" anchorCtr="0">
            <a:spAutoFit/>
          </a:bodyPr>
          <a:lstStyle/>
          <a:p>
            <a:pPr marL="0" lvl="0" indent="0" algn="l" rtl="0">
              <a:lnSpc>
                <a:spcPct val="150124"/>
              </a:lnSpc>
              <a:spcBef>
                <a:spcPts val="0"/>
              </a:spcBef>
              <a:spcAft>
                <a:spcPts val="0"/>
              </a:spcAft>
              <a:buClr>
                <a:schemeClr val="dk1"/>
              </a:buClr>
              <a:buSzPts val="1100"/>
              <a:buFont typeface="Arial"/>
              <a:buNone/>
            </a:pPr>
            <a:r>
              <a:rPr lang="en-US" sz="2400">
                <a:latin typeface="DM Sans"/>
                <a:ea typeface="DM Sans"/>
                <a:cs typeface="DM Sans"/>
                <a:sym typeface="DM Sans"/>
              </a:rPr>
              <a:t> Wales has authority over its environment, agricultural policy, tourism, and economic growth, thereby customising them to fit its own topography and goals (Smith, 2019).</a:t>
            </a:r>
            <a:endParaRPr sz="2400">
              <a:latin typeface="DM Sans"/>
              <a:ea typeface="DM Sans"/>
              <a:cs typeface="DM Sans"/>
              <a:sym typeface="DM Sans"/>
            </a:endParaRPr>
          </a:p>
          <a:p>
            <a:pPr marL="0" lvl="0" indent="0" algn="l" rtl="0">
              <a:lnSpc>
                <a:spcPct val="150124"/>
              </a:lnSpc>
              <a:spcBef>
                <a:spcPts val="0"/>
              </a:spcBef>
              <a:spcAft>
                <a:spcPts val="0"/>
              </a:spcAft>
              <a:buClr>
                <a:schemeClr val="dk1"/>
              </a:buClr>
              <a:buSzPts val="1100"/>
              <a:buFont typeface="Arial"/>
              <a:buNone/>
            </a:pPr>
            <a:endParaRPr sz="2400">
              <a:latin typeface="DM Sans"/>
              <a:ea typeface="DM Sans"/>
              <a:cs typeface="DM Sans"/>
              <a:sym typeface="DM Sans"/>
            </a:endParaRPr>
          </a:p>
          <a:p>
            <a:pPr marL="0" marR="0" lvl="0" indent="0" algn="l" rtl="0">
              <a:lnSpc>
                <a:spcPct val="150124"/>
              </a:lnSpc>
              <a:spcBef>
                <a:spcPts val="0"/>
              </a:spcBef>
              <a:spcAft>
                <a:spcPts val="0"/>
              </a:spcAft>
              <a:buClr>
                <a:srgbClr val="000000"/>
              </a:buClr>
              <a:buSzPts val="2400"/>
              <a:buFont typeface="Arial"/>
              <a:buNone/>
            </a:pPr>
            <a:endParaRPr sz="2400">
              <a:latin typeface="DM Sans"/>
              <a:ea typeface="DM Sans"/>
              <a:cs typeface="DM Sans"/>
              <a:sym typeface="DM Sans"/>
            </a:endParaRPr>
          </a:p>
        </p:txBody>
      </p:sp>
      <p:sp>
        <p:nvSpPr>
          <p:cNvPr id="167" name="Google Shape;167;p7"/>
          <p:cNvSpPr txBox="1"/>
          <p:nvPr/>
        </p:nvSpPr>
        <p:spPr>
          <a:xfrm>
            <a:off x="1661461" y="5190653"/>
            <a:ext cx="4236000" cy="4251600"/>
          </a:xfrm>
          <a:prstGeom prst="rect">
            <a:avLst/>
          </a:prstGeom>
          <a:noFill/>
          <a:ln>
            <a:noFill/>
          </a:ln>
        </p:spPr>
        <p:txBody>
          <a:bodyPr spcFirstLastPara="1" wrap="square" lIns="0" tIns="0" rIns="0" bIns="0" anchor="t" anchorCtr="0">
            <a:spAutoFit/>
          </a:bodyPr>
          <a:lstStyle/>
          <a:p>
            <a:pPr marL="914400" lvl="0" indent="0" algn="l" rtl="0">
              <a:lnSpc>
                <a:spcPct val="150124"/>
              </a:lnSpc>
              <a:spcBef>
                <a:spcPts val="0"/>
              </a:spcBef>
              <a:spcAft>
                <a:spcPts val="0"/>
              </a:spcAft>
              <a:buClr>
                <a:schemeClr val="dk1"/>
              </a:buClr>
              <a:buSzPts val="1100"/>
              <a:buFont typeface="Arial"/>
              <a:buNone/>
            </a:pPr>
            <a:r>
              <a:rPr lang="en-US" sz="2400">
                <a:latin typeface="DM Sans"/>
                <a:ea typeface="DM Sans"/>
                <a:cs typeface="DM Sans"/>
                <a:sym typeface="DM Sans"/>
              </a:rPr>
              <a:t>The Welsh Government writes rules for Welsh schools and policies for the NHS in Wales  (Senedd Research Report,2019).</a:t>
            </a:r>
            <a:endParaRPr sz="2400">
              <a:latin typeface="DM Sans"/>
              <a:ea typeface="DM Sans"/>
              <a:cs typeface="DM Sans"/>
              <a:sym typeface="DM Sans"/>
            </a:endParaRPr>
          </a:p>
          <a:p>
            <a:pPr marL="914400" lvl="0" indent="0" algn="l" rtl="0">
              <a:lnSpc>
                <a:spcPct val="150124"/>
              </a:lnSpc>
              <a:spcBef>
                <a:spcPts val="0"/>
              </a:spcBef>
              <a:spcAft>
                <a:spcPts val="0"/>
              </a:spcAft>
              <a:buClr>
                <a:schemeClr val="dk1"/>
              </a:buClr>
              <a:buSzPts val="1100"/>
              <a:buFont typeface="Arial"/>
              <a:buNone/>
            </a:pPr>
            <a:endParaRPr sz="2400">
              <a:latin typeface="DM Sans"/>
              <a:ea typeface="DM Sans"/>
              <a:cs typeface="DM Sans"/>
              <a:sym typeface="DM Sans"/>
            </a:endParaRPr>
          </a:p>
          <a:p>
            <a:pPr marL="914400" marR="0" lvl="0" indent="0" algn="l" rtl="0">
              <a:lnSpc>
                <a:spcPct val="150124"/>
              </a:lnSpc>
              <a:spcBef>
                <a:spcPts val="0"/>
              </a:spcBef>
              <a:spcAft>
                <a:spcPts val="0"/>
              </a:spcAft>
              <a:buClr>
                <a:srgbClr val="000000"/>
              </a:buClr>
              <a:buSzPts val="2400"/>
              <a:buFont typeface="Arial"/>
              <a:buNone/>
            </a:pPr>
            <a:endParaRPr sz="2400">
              <a:latin typeface="DM Sans"/>
              <a:ea typeface="DM Sans"/>
              <a:cs typeface="DM Sans"/>
              <a:sym typeface="DM San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AEB"/>
        </a:solidFill>
        <a:effectLst/>
      </p:bgPr>
    </p:bg>
    <p:spTree>
      <p:nvGrpSpPr>
        <p:cNvPr id="1" name="Shape 171"/>
        <p:cNvGrpSpPr/>
        <p:nvPr/>
      </p:nvGrpSpPr>
      <p:grpSpPr>
        <a:xfrm>
          <a:off x="0" y="0"/>
          <a:ext cx="0" cy="0"/>
          <a:chOff x="0" y="0"/>
          <a:chExt cx="0" cy="0"/>
        </a:xfrm>
      </p:grpSpPr>
      <p:grpSp>
        <p:nvGrpSpPr>
          <p:cNvPr id="172" name="Google Shape;172;p10"/>
          <p:cNvGrpSpPr/>
          <p:nvPr/>
        </p:nvGrpSpPr>
        <p:grpSpPr>
          <a:xfrm>
            <a:off x="0" y="-1"/>
            <a:ext cx="18288000" cy="2848563"/>
            <a:chOff x="0" y="-28575"/>
            <a:chExt cx="1671099" cy="1132870"/>
          </a:xfrm>
        </p:grpSpPr>
        <p:sp>
          <p:nvSpPr>
            <p:cNvPr id="173" name="Google Shape;173;p10"/>
            <p:cNvSpPr/>
            <p:nvPr/>
          </p:nvSpPr>
          <p:spPr>
            <a:xfrm>
              <a:off x="0" y="0"/>
              <a:ext cx="1671099" cy="1104295"/>
            </a:xfrm>
            <a:custGeom>
              <a:avLst/>
              <a:gdLst/>
              <a:ahLst/>
              <a:cxnLst/>
              <a:rect l="l" t="t" r="r" b="b"/>
              <a:pathLst>
                <a:path w="1671099" h="1104295" extrusionOk="0">
                  <a:moveTo>
                    <a:pt x="0" y="0"/>
                  </a:moveTo>
                  <a:lnTo>
                    <a:pt x="1671099" y="0"/>
                  </a:lnTo>
                  <a:lnTo>
                    <a:pt x="1671099" y="1104295"/>
                  </a:lnTo>
                  <a:lnTo>
                    <a:pt x="0" y="1104295"/>
                  </a:lnTo>
                  <a:close/>
                </a:path>
              </a:pathLst>
            </a:custGeom>
            <a:solidFill>
              <a:srgbClr val="EF5241">
                <a:alpha val="52156"/>
              </a:srgbClr>
            </a:solidFill>
            <a:ln>
              <a:noFill/>
            </a:ln>
          </p:spPr>
          <p:txBody>
            <a:bodyPr/>
            <a:lstStyle/>
            <a:p>
              <a:endParaRPr lang="en-GB"/>
            </a:p>
          </p:txBody>
        </p:sp>
        <p:sp>
          <p:nvSpPr>
            <p:cNvPr id="174" name="Google Shape;174;p10"/>
            <p:cNvSpPr txBox="1"/>
            <p:nvPr/>
          </p:nvSpPr>
          <p:spPr>
            <a:xfrm>
              <a:off x="0" y="-28575"/>
              <a:ext cx="1671099" cy="1132870"/>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75" name="Google Shape;175;p10"/>
          <p:cNvSpPr txBox="1"/>
          <p:nvPr/>
        </p:nvSpPr>
        <p:spPr>
          <a:xfrm>
            <a:off x="557561" y="758283"/>
            <a:ext cx="16704527" cy="1769459"/>
          </a:xfrm>
          <a:prstGeom prst="rect">
            <a:avLst/>
          </a:prstGeom>
          <a:noFill/>
          <a:ln>
            <a:noFill/>
          </a:ln>
        </p:spPr>
        <p:txBody>
          <a:bodyPr spcFirstLastPara="1" wrap="square" lIns="0" tIns="0" rIns="0" bIns="0" anchor="t" anchorCtr="0">
            <a:spAutoFit/>
          </a:bodyPr>
          <a:lstStyle/>
          <a:p>
            <a:pPr marL="0" marR="0" lvl="0" indent="0" algn="ctr" rtl="0">
              <a:lnSpc>
                <a:spcPct val="120010"/>
              </a:lnSpc>
              <a:spcBef>
                <a:spcPts val="0"/>
              </a:spcBef>
              <a:spcAft>
                <a:spcPts val="0"/>
              </a:spcAft>
              <a:buClr>
                <a:srgbClr val="000000"/>
              </a:buClr>
              <a:buSzPts val="5582"/>
              <a:buFont typeface="Arial"/>
              <a:buNone/>
            </a:pPr>
            <a:r>
              <a:rPr lang="en-US" sz="5582" b="1" dirty="0">
                <a:solidFill>
                  <a:srgbClr val="FFFAEB"/>
                </a:solidFill>
                <a:latin typeface="DM Sans"/>
                <a:ea typeface="DM Sans"/>
                <a:cs typeface="DM Sans"/>
                <a:sym typeface="DM Sans"/>
              </a:rPr>
              <a:t>How Devolution Works in Wales</a:t>
            </a:r>
            <a:endParaRPr sz="5582" b="1" dirty="0">
              <a:solidFill>
                <a:srgbClr val="FFFAEB"/>
              </a:solidFill>
              <a:latin typeface="DM Sans"/>
              <a:ea typeface="DM Sans"/>
              <a:cs typeface="DM Sans"/>
              <a:sym typeface="DM Sans"/>
            </a:endParaRPr>
          </a:p>
          <a:p>
            <a:pPr marL="0" marR="0" lvl="0" indent="0" algn="ctr" rtl="0">
              <a:lnSpc>
                <a:spcPct val="120010"/>
              </a:lnSpc>
              <a:spcBef>
                <a:spcPts val="0"/>
              </a:spcBef>
              <a:spcAft>
                <a:spcPts val="0"/>
              </a:spcAft>
              <a:buClr>
                <a:srgbClr val="000000"/>
              </a:buClr>
              <a:buSzPts val="5582"/>
              <a:buFont typeface="Arial"/>
              <a:buNone/>
            </a:pPr>
            <a:r>
              <a:rPr lang="en-US" sz="4000" b="1" dirty="0">
                <a:solidFill>
                  <a:srgbClr val="FFFAEB"/>
                </a:solidFill>
                <a:latin typeface="DM Sans"/>
                <a:ea typeface="DM Sans"/>
                <a:cs typeface="DM Sans"/>
                <a:sym typeface="DM Sans"/>
              </a:rPr>
              <a:t>(Reserved Powers Model (2017))</a:t>
            </a:r>
            <a:endParaRPr sz="4000" b="1" dirty="0">
              <a:solidFill>
                <a:srgbClr val="FFFAEB"/>
              </a:solidFill>
              <a:latin typeface="DM Sans"/>
              <a:ea typeface="DM Sans"/>
              <a:cs typeface="DM Sans"/>
              <a:sym typeface="DM Sans"/>
            </a:endParaRPr>
          </a:p>
        </p:txBody>
      </p:sp>
      <p:sp>
        <p:nvSpPr>
          <p:cNvPr id="176" name="Google Shape;176;p10"/>
          <p:cNvSpPr txBox="1"/>
          <p:nvPr/>
        </p:nvSpPr>
        <p:spPr>
          <a:xfrm>
            <a:off x="1538868" y="3148450"/>
            <a:ext cx="15232566" cy="5401479"/>
          </a:xfrm>
          <a:prstGeom prst="rect">
            <a:avLst/>
          </a:prstGeom>
          <a:noFill/>
          <a:ln>
            <a:noFill/>
          </a:ln>
        </p:spPr>
        <p:txBody>
          <a:bodyPr spcFirstLastPara="1" wrap="square" lIns="0" tIns="0" rIns="0" bIns="0" anchor="t" anchorCtr="0">
            <a:spAutoFit/>
          </a:bodyPr>
          <a:lstStyle/>
          <a:p>
            <a:pPr marL="0" lvl="0" indent="0" algn="l" rtl="0">
              <a:lnSpc>
                <a:spcPct val="149971"/>
              </a:lnSpc>
              <a:spcBef>
                <a:spcPts val="0"/>
              </a:spcBef>
              <a:spcAft>
                <a:spcPts val="0"/>
              </a:spcAft>
              <a:buClr>
                <a:schemeClr val="dk1"/>
              </a:buClr>
              <a:buSzPts val="1100"/>
              <a:buFont typeface="Arial"/>
              <a:buNone/>
            </a:pPr>
            <a:r>
              <a:rPr lang="en-US" sz="2600" dirty="0">
                <a:latin typeface="DM Sans"/>
                <a:ea typeface="DM Sans"/>
                <a:cs typeface="DM Sans"/>
                <a:sym typeface="DM Sans"/>
              </a:rPr>
              <a:t>Wales opted to the "reserved powers model" of devolution in 2017. Under this structure, the Senedd may act on any subject not specifically reserved for the UK government. Still within Westminster's purview, nonetheless, some vital sectors remain:</a:t>
            </a:r>
            <a:endParaRPr sz="2600" dirty="0">
              <a:latin typeface="DM Sans"/>
              <a:ea typeface="DM Sans"/>
              <a:cs typeface="DM Sans"/>
              <a:sym typeface="DM Sans"/>
            </a:endParaRPr>
          </a:p>
          <a:p>
            <a:pPr marL="457200" lvl="0" indent="-393700" algn="l" rtl="0">
              <a:lnSpc>
                <a:spcPct val="149971"/>
              </a:lnSpc>
              <a:spcBef>
                <a:spcPts val="0"/>
              </a:spcBef>
              <a:spcAft>
                <a:spcPts val="0"/>
              </a:spcAft>
              <a:buSzPts val="2600"/>
              <a:buFont typeface="DM Sans"/>
              <a:buChar char="●"/>
            </a:pPr>
            <a:r>
              <a:rPr lang="en-US" sz="2600" dirty="0">
                <a:latin typeface="DM Sans"/>
                <a:ea typeface="DM Sans"/>
                <a:cs typeface="DM Sans"/>
                <a:sym typeface="DM Sans"/>
              </a:rPr>
              <a:t>Justice and Policing</a:t>
            </a:r>
            <a:endParaRPr sz="2600" dirty="0">
              <a:latin typeface="DM Sans"/>
              <a:ea typeface="DM Sans"/>
              <a:cs typeface="DM Sans"/>
              <a:sym typeface="DM Sans"/>
            </a:endParaRPr>
          </a:p>
          <a:p>
            <a:pPr marL="457200" lvl="0" indent="-393700" algn="l" rtl="0">
              <a:lnSpc>
                <a:spcPct val="149971"/>
              </a:lnSpc>
              <a:spcBef>
                <a:spcPts val="0"/>
              </a:spcBef>
              <a:spcAft>
                <a:spcPts val="0"/>
              </a:spcAft>
              <a:buSzPts val="2600"/>
              <a:buFont typeface="DM Sans"/>
              <a:buChar char="●"/>
            </a:pPr>
            <a:r>
              <a:rPr lang="en-US" sz="2600" dirty="0">
                <a:latin typeface="DM Sans"/>
                <a:ea typeface="DM Sans"/>
                <a:cs typeface="DM Sans"/>
                <a:sym typeface="DM Sans"/>
              </a:rPr>
              <a:t>Immigration and </a:t>
            </a:r>
            <a:r>
              <a:rPr lang="en-US" sz="2600" dirty="0" err="1">
                <a:latin typeface="DM Sans"/>
                <a:ea typeface="DM Sans"/>
                <a:cs typeface="DM Sans"/>
                <a:sym typeface="DM Sans"/>
              </a:rPr>
              <a:t>Defence</a:t>
            </a:r>
            <a:endParaRPr sz="2600" dirty="0">
              <a:latin typeface="DM Sans"/>
              <a:ea typeface="DM Sans"/>
              <a:cs typeface="DM Sans"/>
              <a:sym typeface="DM Sans"/>
            </a:endParaRPr>
          </a:p>
          <a:p>
            <a:pPr marL="0" lvl="0" indent="0" algn="l" rtl="0">
              <a:lnSpc>
                <a:spcPct val="149971"/>
              </a:lnSpc>
              <a:spcBef>
                <a:spcPts val="0"/>
              </a:spcBef>
              <a:spcAft>
                <a:spcPts val="0"/>
              </a:spcAft>
              <a:buClr>
                <a:schemeClr val="dk1"/>
              </a:buClr>
              <a:buSzPts val="1100"/>
              <a:buFont typeface="Arial"/>
              <a:buNone/>
            </a:pPr>
            <a:r>
              <a:rPr lang="en-US" sz="2600" dirty="0">
                <a:latin typeface="DM Sans"/>
                <a:ea typeface="DM Sans"/>
                <a:cs typeface="DM Sans"/>
                <a:sym typeface="DM Sans"/>
              </a:rPr>
              <a:t>This arrangement gives Wales great freedom but restricts its ability to set laws on justice or run its judicial system. Although concerns like justice sometimes connect to other devolved sectors like health and education, the Welsh Government must thus follow UK-wide norms in these restricted areas (Thomas Commission, 2019).</a:t>
            </a:r>
            <a:endParaRPr sz="2600" dirty="0">
              <a:latin typeface="DM Sans"/>
              <a:ea typeface="DM Sans"/>
              <a:cs typeface="DM Sans"/>
              <a:sym typeface="DM San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AEB"/>
        </a:solidFill>
        <a:effectLst/>
      </p:bgPr>
    </p:bg>
    <p:spTree>
      <p:nvGrpSpPr>
        <p:cNvPr id="1" name="Shape 182"/>
        <p:cNvGrpSpPr/>
        <p:nvPr/>
      </p:nvGrpSpPr>
      <p:grpSpPr>
        <a:xfrm>
          <a:off x="0" y="0"/>
          <a:ext cx="0" cy="0"/>
          <a:chOff x="0" y="0"/>
          <a:chExt cx="0" cy="0"/>
        </a:xfrm>
      </p:grpSpPr>
      <p:grpSp>
        <p:nvGrpSpPr>
          <p:cNvPr id="183" name="Google Shape;183;g311a6605fcc_0_8"/>
          <p:cNvGrpSpPr/>
          <p:nvPr/>
        </p:nvGrpSpPr>
        <p:grpSpPr>
          <a:xfrm>
            <a:off x="2880350" y="-108499"/>
            <a:ext cx="15407700" cy="3023970"/>
            <a:chOff x="0" y="-28575"/>
            <a:chExt cx="1671099" cy="1132870"/>
          </a:xfrm>
        </p:grpSpPr>
        <p:sp>
          <p:nvSpPr>
            <p:cNvPr id="184" name="Google Shape;184;g311a6605fcc_0_8"/>
            <p:cNvSpPr/>
            <p:nvPr/>
          </p:nvSpPr>
          <p:spPr>
            <a:xfrm>
              <a:off x="0" y="0"/>
              <a:ext cx="1671099" cy="1104295"/>
            </a:xfrm>
            <a:custGeom>
              <a:avLst/>
              <a:gdLst/>
              <a:ahLst/>
              <a:cxnLst/>
              <a:rect l="l" t="t" r="r" b="b"/>
              <a:pathLst>
                <a:path w="1671099" h="1104295" extrusionOk="0">
                  <a:moveTo>
                    <a:pt x="0" y="0"/>
                  </a:moveTo>
                  <a:lnTo>
                    <a:pt x="1671099" y="0"/>
                  </a:lnTo>
                  <a:lnTo>
                    <a:pt x="1671099" y="1104295"/>
                  </a:lnTo>
                  <a:lnTo>
                    <a:pt x="0" y="1104295"/>
                  </a:lnTo>
                  <a:close/>
                </a:path>
              </a:pathLst>
            </a:custGeom>
            <a:solidFill>
              <a:srgbClr val="EF5241">
                <a:alpha val="52160"/>
              </a:srgbClr>
            </a:solidFill>
            <a:ln>
              <a:noFill/>
            </a:ln>
          </p:spPr>
          <p:txBody>
            <a:bodyPr/>
            <a:lstStyle/>
            <a:p>
              <a:endParaRPr lang="en-GB"/>
            </a:p>
          </p:txBody>
        </p:sp>
        <p:sp>
          <p:nvSpPr>
            <p:cNvPr id="185" name="Google Shape;185;g311a6605fcc_0_8"/>
            <p:cNvSpPr txBox="1"/>
            <p:nvPr/>
          </p:nvSpPr>
          <p:spPr>
            <a:xfrm>
              <a:off x="0" y="-28575"/>
              <a:ext cx="1671000" cy="1132800"/>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86" name="Google Shape;186;g311a6605fcc_0_8"/>
          <p:cNvSpPr txBox="1"/>
          <p:nvPr/>
        </p:nvSpPr>
        <p:spPr>
          <a:xfrm>
            <a:off x="2880350" y="0"/>
            <a:ext cx="15407700" cy="1646700"/>
          </a:xfrm>
          <a:prstGeom prst="rect">
            <a:avLst/>
          </a:prstGeom>
          <a:noFill/>
          <a:ln>
            <a:noFill/>
          </a:ln>
        </p:spPr>
        <p:txBody>
          <a:bodyPr spcFirstLastPara="1" wrap="square" lIns="0" tIns="0" rIns="0" bIns="0" anchor="t" anchorCtr="0">
            <a:spAutoFit/>
          </a:bodyPr>
          <a:lstStyle/>
          <a:p>
            <a:pPr marL="0" marR="0" lvl="0" indent="0" algn="ctr" rtl="0">
              <a:lnSpc>
                <a:spcPct val="120010"/>
              </a:lnSpc>
              <a:spcBef>
                <a:spcPts val="0"/>
              </a:spcBef>
              <a:spcAft>
                <a:spcPts val="0"/>
              </a:spcAft>
              <a:buClr>
                <a:srgbClr val="000000"/>
              </a:buClr>
              <a:buSzPts val="5582"/>
              <a:buFont typeface="Arial"/>
              <a:buNone/>
            </a:pPr>
            <a:r>
              <a:rPr lang="en-US" sz="5582" b="1">
                <a:solidFill>
                  <a:srgbClr val="FFFAEB"/>
                </a:solidFill>
                <a:latin typeface="DM Sans"/>
                <a:ea typeface="DM Sans"/>
                <a:cs typeface="DM Sans"/>
                <a:sym typeface="DM Sans"/>
              </a:rPr>
              <a:t>How Devolution Works in Wales</a:t>
            </a:r>
            <a:endParaRPr sz="5582" b="1">
              <a:solidFill>
                <a:srgbClr val="FFFAEB"/>
              </a:solidFill>
              <a:latin typeface="DM Sans"/>
              <a:ea typeface="DM Sans"/>
              <a:cs typeface="DM Sans"/>
              <a:sym typeface="DM Sans"/>
            </a:endParaRPr>
          </a:p>
          <a:p>
            <a:pPr marL="0" marR="0" lvl="0" indent="0" algn="ctr" rtl="0">
              <a:lnSpc>
                <a:spcPct val="120010"/>
              </a:lnSpc>
              <a:spcBef>
                <a:spcPts val="0"/>
              </a:spcBef>
              <a:spcAft>
                <a:spcPts val="0"/>
              </a:spcAft>
              <a:buClr>
                <a:srgbClr val="000000"/>
              </a:buClr>
              <a:buSzPts val="5582"/>
              <a:buFont typeface="Arial"/>
              <a:buNone/>
            </a:pPr>
            <a:r>
              <a:rPr lang="en-US" sz="4000" b="1">
                <a:solidFill>
                  <a:srgbClr val="FFFAEB"/>
                </a:solidFill>
                <a:latin typeface="DM Sans"/>
                <a:ea typeface="DM Sans"/>
                <a:cs typeface="DM Sans"/>
                <a:sym typeface="DM Sans"/>
              </a:rPr>
              <a:t>(Calls for Expanded Powers)</a:t>
            </a:r>
            <a:endParaRPr sz="4000" b="1">
              <a:solidFill>
                <a:srgbClr val="FFFAEB"/>
              </a:solidFill>
              <a:latin typeface="DM Sans"/>
              <a:ea typeface="DM Sans"/>
              <a:cs typeface="DM Sans"/>
              <a:sym typeface="DM Sans"/>
            </a:endParaRPr>
          </a:p>
        </p:txBody>
      </p:sp>
      <p:sp>
        <p:nvSpPr>
          <p:cNvPr id="187" name="Google Shape;187;g311a6605fcc_0_8"/>
          <p:cNvSpPr txBox="1"/>
          <p:nvPr/>
        </p:nvSpPr>
        <p:spPr>
          <a:xfrm>
            <a:off x="4053000" y="3686475"/>
            <a:ext cx="13692000" cy="3401100"/>
          </a:xfrm>
          <a:prstGeom prst="rect">
            <a:avLst/>
          </a:prstGeom>
          <a:noFill/>
          <a:ln>
            <a:noFill/>
          </a:ln>
        </p:spPr>
        <p:txBody>
          <a:bodyPr spcFirstLastPara="1" wrap="square" lIns="0" tIns="0" rIns="0" bIns="0" anchor="t" anchorCtr="0">
            <a:spAutoFit/>
          </a:bodyPr>
          <a:lstStyle/>
          <a:p>
            <a:pPr marL="0" lvl="0" indent="0" algn="just" rtl="0">
              <a:lnSpc>
                <a:spcPct val="149971"/>
              </a:lnSpc>
              <a:spcBef>
                <a:spcPts val="0"/>
              </a:spcBef>
              <a:spcAft>
                <a:spcPts val="0"/>
              </a:spcAft>
              <a:buClr>
                <a:schemeClr val="dk1"/>
              </a:buClr>
              <a:buSzPts val="1100"/>
              <a:buFont typeface="Arial"/>
              <a:buNone/>
            </a:pPr>
            <a:r>
              <a:rPr lang="en-US" sz="2600">
                <a:latin typeface="DM Sans"/>
                <a:ea typeface="DM Sans"/>
                <a:cs typeface="DM Sans"/>
                <a:sym typeface="DM Sans"/>
              </a:rPr>
              <a:t>The limited focus of Welsh devolution has spurred debates about expanding authority beyond. Some contend that Wales lacks efficient addressing of crime prevention, community safety, and rehabilitation without authority over justice and police. The 2019 Thomas Commission report calls for further devolution in these regions and advises Wales to use complete sovereignty over justice to create policies more fit for its own socioeconomic and cultural demands (Thomas Commission, 2019).</a:t>
            </a:r>
            <a:endParaRPr sz="2600">
              <a:latin typeface="DM Sans"/>
              <a:ea typeface="DM Sans"/>
              <a:cs typeface="DM Sans"/>
              <a:sym typeface="DM Sans"/>
            </a:endParaRPr>
          </a:p>
        </p:txBody>
      </p:sp>
      <p:sp>
        <p:nvSpPr>
          <p:cNvPr id="188" name="Google Shape;188;g311a6605fcc_0_8"/>
          <p:cNvSpPr/>
          <p:nvPr/>
        </p:nvSpPr>
        <p:spPr>
          <a:xfrm flipH="1">
            <a:off x="52920" y="-70377"/>
            <a:ext cx="3024000" cy="3024000"/>
          </a:xfrm>
          <a:custGeom>
            <a:avLst/>
            <a:gdLst/>
            <a:ahLst/>
            <a:cxnLst/>
            <a:rect l="l" t="t" r="r" b="b"/>
            <a:pathLst>
              <a:path w="3024000" h="3024000" extrusionOk="0">
                <a:moveTo>
                  <a:pt x="3024000" y="0"/>
                </a:moveTo>
                <a:lnTo>
                  <a:pt x="0" y="0"/>
                </a:lnTo>
                <a:lnTo>
                  <a:pt x="0" y="3024000"/>
                </a:lnTo>
                <a:lnTo>
                  <a:pt x="3024000" y="3024000"/>
                </a:lnTo>
                <a:lnTo>
                  <a:pt x="3024000" y="0"/>
                </a:lnTo>
                <a:close/>
              </a:path>
            </a:pathLst>
          </a:custGeom>
          <a:blipFill rotWithShape="1">
            <a:blip r:embed="rId3">
              <a:alphaModFix/>
            </a:blip>
            <a:stretch>
              <a:fillRect/>
            </a:stretch>
          </a:blipFill>
          <a:ln>
            <a:noFill/>
          </a:ln>
        </p:spPr>
        <p:txBody>
          <a:bodyPr/>
          <a:lstStyle/>
          <a:p>
            <a:endParaRPr lang="en-GB"/>
          </a:p>
        </p:txBody>
      </p:sp>
      <p:sp>
        <p:nvSpPr>
          <p:cNvPr id="189" name="Google Shape;189;g311a6605fcc_0_8"/>
          <p:cNvSpPr/>
          <p:nvPr/>
        </p:nvSpPr>
        <p:spPr>
          <a:xfrm rot="10739846" flipH="1">
            <a:off x="26228" y="7236309"/>
            <a:ext cx="3024463" cy="3024463"/>
          </a:xfrm>
          <a:custGeom>
            <a:avLst/>
            <a:gdLst/>
            <a:ahLst/>
            <a:cxnLst/>
            <a:rect l="l" t="t" r="r" b="b"/>
            <a:pathLst>
              <a:path w="3024000" h="3024000" extrusionOk="0">
                <a:moveTo>
                  <a:pt x="3024000" y="0"/>
                </a:moveTo>
                <a:lnTo>
                  <a:pt x="0" y="0"/>
                </a:lnTo>
                <a:lnTo>
                  <a:pt x="0" y="3024000"/>
                </a:lnTo>
                <a:lnTo>
                  <a:pt x="3024000" y="3024000"/>
                </a:lnTo>
                <a:lnTo>
                  <a:pt x="3024000" y="0"/>
                </a:lnTo>
                <a:close/>
              </a:path>
            </a:pathLst>
          </a:custGeom>
          <a:blipFill rotWithShape="1">
            <a:blip r:embed="rId3">
              <a:alphaModFix/>
            </a:blip>
            <a:stretch>
              <a:fillRect/>
            </a:stretch>
          </a:blipFill>
          <a:ln>
            <a:noFill/>
          </a:ln>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AEB"/>
        </a:solidFill>
        <a:effectLst/>
      </p:bgPr>
    </p:bg>
    <p:spTree>
      <p:nvGrpSpPr>
        <p:cNvPr id="1" name="Shape 193"/>
        <p:cNvGrpSpPr/>
        <p:nvPr/>
      </p:nvGrpSpPr>
      <p:grpSpPr>
        <a:xfrm>
          <a:off x="0" y="0"/>
          <a:ext cx="0" cy="0"/>
          <a:chOff x="0" y="0"/>
          <a:chExt cx="0" cy="0"/>
        </a:xfrm>
      </p:grpSpPr>
      <p:sp>
        <p:nvSpPr>
          <p:cNvPr id="197" name="Google Shape;197;p8"/>
          <p:cNvSpPr txBox="1"/>
          <p:nvPr/>
        </p:nvSpPr>
        <p:spPr>
          <a:xfrm>
            <a:off x="2185638" y="1258000"/>
            <a:ext cx="14338809" cy="1625060"/>
          </a:xfrm>
          <a:prstGeom prst="rect">
            <a:avLst/>
          </a:prstGeom>
          <a:noFill/>
          <a:ln>
            <a:noFill/>
          </a:ln>
        </p:spPr>
        <p:txBody>
          <a:bodyPr spcFirstLastPara="1" wrap="square" lIns="0" tIns="0" rIns="0" bIns="0" anchor="t" anchorCtr="0">
            <a:spAutoFit/>
          </a:bodyPr>
          <a:lstStyle/>
          <a:p>
            <a:pPr marL="0" marR="0" lvl="0" indent="0" algn="l" rtl="0">
              <a:lnSpc>
                <a:spcPct val="120010"/>
              </a:lnSpc>
              <a:spcBef>
                <a:spcPts val="0"/>
              </a:spcBef>
              <a:spcAft>
                <a:spcPts val="0"/>
              </a:spcAft>
              <a:buClr>
                <a:srgbClr val="000000"/>
              </a:buClr>
              <a:buSzPts val="4400"/>
              <a:buFont typeface="Arial"/>
              <a:buNone/>
            </a:pPr>
            <a:r>
              <a:rPr lang="en-US" sz="4400" b="1" dirty="0">
                <a:latin typeface="DM Sans"/>
                <a:ea typeface="DM Sans"/>
                <a:cs typeface="DM Sans"/>
                <a:sym typeface="DM Sans"/>
              </a:rPr>
              <a:t>Key Findings from the "Justice in Wales for the People of Wales" Report</a:t>
            </a:r>
            <a:endParaRPr sz="4400" b="0" i="0" u="none" strike="noStrike" cap="none" dirty="0">
              <a:solidFill>
                <a:srgbClr val="000000"/>
              </a:solidFill>
              <a:latin typeface="Arial"/>
              <a:ea typeface="Arial"/>
              <a:cs typeface="Arial"/>
              <a:sym typeface="Arial"/>
            </a:endParaRPr>
          </a:p>
        </p:txBody>
      </p:sp>
      <p:grpSp>
        <p:nvGrpSpPr>
          <p:cNvPr id="198" name="Google Shape;198;p8"/>
          <p:cNvGrpSpPr/>
          <p:nvPr/>
        </p:nvGrpSpPr>
        <p:grpSpPr>
          <a:xfrm>
            <a:off x="1724465" y="3200985"/>
            <a:ext cx="6660887" cy="6389574"/>
            <a:chOff x="1541217" y="4385519"/>
            <a:chExt cx="3336616" cy="3040772"/>
          </a:xfrm>
        </p:grpSpPr>
        <p:sp>
          <p:nvSpPr>
            <p:cNvPr id="199" name="Google Shape;199;p8"/>
            <p:cNvSpPr/>
            <p:nvPr/>
          </p:nvSpPr>
          <p:spPr>
            <a:xfrm>
              <a:off x="1541217" y="4385519"/>
              <a:ext cx="3336616" cy="3040772"/>
            </a:xfrm>
            <a:custGeom>
              <a:avLst/>
              <a:gdLst/>
              <a:ahLst/>
              <a:cxnLst/>
              <a:rect l="l" t="t" r="r" b="b"/>
              <a:pathLst>
                <a:path w="3778231" h="3443231" extrusionOk="0">
                  <a:moveTo>
                    <a:pt x="3778231" y="3049712"/>
                  </a:moveTo>
                  <a:cubicBezTo>
                    <a:pt x="3778231" y="3279226"/>
                    <a:pt x="3698817" y="3443231"/>
                    <a:pt x="3603560" y="3443231"/>
                  </a:cubicBezTo>
                  <a:cubicBezTo>
                    <a:pt x="174577" y="3443231"/>
                    <a:pt x="174577" y="3443231"/>
                    <a:pt x="174577" y="3443231"/>
                  </a:cubicBezTo>
                  <a:cubicBezTo>
                    <a:pt x="79411" y="3443084"/>
                    <a:pt x="0" y="3279226"/>
                    <a:pt x="0" y="3049712"/>
                  </a:cubicBezTo>
                  <a:cubicBezTo>
                    <a:pt x="0" y="360638"/>
                    <a:pt x="0" y="360638"/>
                    <a:pt x="0" y="360638"/>
                  </a:cubicBezTo>
                  <a:cubicBezTo>
                    <a:pt x="0" y="164046"/>
                    <a:pt x="79411" y="0"/>
                    <a:pt x="174668" y="0"/>
                  </a:cubicBezTo>
                  <a:cubicBezTo>
                    <a:pt x="3603560" y="0"/>
                    <a:pt x="3603560" y="0"/>
                    <a:pt x="3603560" y="0"/>
                  </a:cubicBezTo>
                  <a:cubicBezTo>
                    <a:pt x="3698817" y="0"/>
                    <a:pt x="3778231" y="164046"/>
                    <a:pt x="3778231" y="360638"/>
                  </a:cubicBezTo>
                  <a:lnTo>
                    <a:pt x="3778231" y="3049712"/>
                  </a:lnTo>
                  <a:close/>
                </a:path>
              </a:pathLst>
            </a:cu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 name="Google Shape;200;p8"/>
            <p:cNvSpPr/>
            <p:nvPr/>
          </p:nvSpPr>
          <p:spPr>
            <a:xfrm>
              <a:off x="1541223" y="4385519"/>
              <a:ext cx="3334289" cy="708835"/>
            </a:xfrm>
            <a:custGeom>
              <a:avLst/>
              <a:gdLst/>
              <a:ahLst/>
              <a:cxnLst/>
              <a:rect l="l" t="t" r="r" b="b"/>
              <a:pathLst>
                <a:path w="3778231" h="974344" extrusionOk="0">
                  <a:moveTo>
                    <a:pt x="3778231" y="974344"/>
                  </a:moveTo>
                  <a:cubicBezTo>
                    <a:pt x="3778231" y="243586"/>
                    <a:pt x="3778231" y="243586"/>
                    <a:pt x="3778231" y="243586"/>
                  </a:cubicBezTo>
                  <a:cubicBezTo>
                    <a:pt x="3778231" y="110744"/>
                    <a:pt x="3698817" y="0"/>
                    <a:pt x="3603560" y="0"/>
                  </a:cubicBezTo>
                  <a:cubicBezTo>
                    <a:pt x="174668" y="0"/>
                    <a:pt x="174668" y="0"/>
                    <a:pt x="174668" y="0"/>
                  </a:cubicBezTo>
                  <a:cubicBezTo>
                    <a:pt x="79411" y="0"/>
                    <a:pt x="0" y="110744"/>
                    <a:pt x="0" y="243586"/>
                  </a:cubicBezTo>
                  <a:cubicBezTo>
                    <a:pt x="0" y="974344"/>
                    <a:pt x="0" y="974344"/>
                    <a:pt x="0" y="974344"/>
                  </a:cubicBezTo>
                  <a:lnTo>
                    <a:pt x="3778231" y="974344"/>
                  </a:lnTo>
                  <a:close/>
                </a:path>
              </a:pathLst>
            </a:custGeom>
            <a:solidFill>
              <a:srgbClr val="EF524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 name="Google Shape;201;p8"/>
            <p:cNvSpPr txBox="1"/>
            <p:nvPr/>
          </p:nvSpPr>
          <p:spPr>
            <a:xfrm>
              <a:off x="1595135" y="5245975"/>
              <a:ext cx="3282600" cy="2022300"/>
            </a:xfrm>
            <a:prstGeom prst="rect">
              <a:avLst/>
            </a:prstGeom>
            <a:noFill/>
            <a:ln>
              <a:noFill/>
            </a:ln>
          </p:spPr>
          <p:txBody>
            <a:bodyPr spcFirstLastPara="1" wrap="square" lIns="0" tIns="0" rIns="0" bIns="0" anchor="t" anchorCtr="0">
              <a:spAutoFit/>
            </a:bodyPr>
            <a:lstStyle/>
            <a:p>
              <a:pPr marL="0" marR="0" lvl="0" indent="0" algn="l" rtl="0">
                <a:lnSpc>
                  <a:spcPct val="150033"/>
                </a:lnSpc>
                <a:spcBef>
                  <a:spcPts val="0"/>
                </a:spcBef>
                <a:spcAft>
                  <a:spcPts val="0"/>
                </a:spcAft>
                <a:buClr>
                  <a:srgbClr val="000000"/>
                </a:buClr>
                <a:buSzPts val="1100"/>
                <a:buFont typeface="Arial"/>
                <a:buNone/>
              </a:pPr>
              <a:r>
                <a:rPr lang="en-US" sz="2400">
                  <a:latin typeface="DM Sans"/>
                  <a:ea typeface="DM Sans"/>
                  <a:cs typeface="DM Sans"/>
                  <a:sym typeface="DM Sans"/>
                </a:rPr>
                <a:t>The 2019 Thomas Commission report notes a "jurisdictional mismatch" between justice and other devolved areas like housing, education, and health. This disparity limits community-centered solutions by hindering the creation of coherent policies to handle problems like crime and rehabilitation, which are intimately related to these sectors.</a:t>
              </a:r>
              <a:endParaRPr sz="2400" b="0" i="0" u="none" strike="noStrike" cap="none">
                <a:solidFill>
                  <a:srgbClr val="000000"/>
                </a:solidFill>
                <a:latin typeface="DM Sans"/>
                <a:ea typeface="DM Sans"/>
                <a:cs typeface="DM Sans"/>
                <a:sym typeface="DM Sans"/>
              </a:endParaRPr>
            </a:p>
          </p:txBody>
        </p:sp>
        <p:sp>
          <p:nvSpPr>
            <p:cNvPr id="202" name="Google Shape;202;p8"/>
            <p:cNvSpPr txBox="1"/>
            <p:nvPr/>
          </p:nvSpPr>
          <p:spPr>
            <a:xfrm>
              <a:off x="1889469" y="4567587"/>
              <a:ext cx="2643300" cy="460500"/>
            </a:xfrm>
            <a:prstGeom prst="rect">
              <a:avLst/>
            </a:prstGeom>
            <a:noFill/>
            <a:ln>
              <a:noFill/>
            </a:ln>
          </p:spPr>
          <p:txBody>
            <a:bodyPr spcFirstLastPara="1" wrap="square" lIns="0" tIns="0" rIns="0" bIns="0" anchor="t" anchorCtr="0">
              <a:spAutoFit/>
            </a:bodyPr>
            <a:lstStyle/>
            <a:p>
              <a:pPr marL="0" marR="0" lvl="0" indent="0" algn="ctr" rtl="0">
                <a:lnSpc>
                  <a:spcPct val="120021"/>
                </a:lnSpc>
                <a:spcBef>
                  <a:spcPts val="0"/>
                </a:spcBef>
                <a:spcAft>
                  <a:spcPts val="0"/>
                </a:spcAft>
                <a:buClr>
                  <a:srgbClr val="000000"/>
                </a:buClr>
                <a:buSzPts val="2857"/>
                <a:buFont typeface="Arial"/>
                <a:buNone/>
              </a:pPr>
              <a:r>
                <a:rPr lang="en-US" sz="2857" b="1">
                  <a:solidFill>
                    <a:srgbClr val="FFFAEB"/>
                  </a:solidFill>
                  <a:latin typeface="DM Sans"/>
                  <a:ea typeface="DM Sans"/>
                  <a:cs typeface="DM Sans"/>
                  <a:sym typeface="DM Sans"/>
                </a:rPr>
                <a:t>1. Mismatch Between Justice and Devolved Services</a:t>
              </a:r>
              <a:endParaRPr sz="1400" b="0" i="0" u="none" strike="noStrike" cap="none">
                <a:solidFill>
                  <a:srgbClr val="000000"/>
                </a:solidFill>
                <a:latin typeface="Arial"/>
                <a:ea typeface="Arial"/>
                <a:cs typeface="Arial"/>
                <a:sym typeface="Arial"/>
              </a:endParaRPr>
            </a:p>
          </p:txBody>
        </p:sp>
      </p:grpSp>
      <p:grpSp>
        <p:nvGrpSpPr>
          <p:cNvPr id="203" name="Google Shape;203;p8"/>
          <p:cNvGrpSpPr/>
          <p:nvPr/>
        </p:nvGrpSpPr>
        <p:grpSpPr>
          <a:xfrm>
            <a:off x="9144000" y="3297510"/>
            <a:ext cx="7380450" cy="6385124"/>
            <a:chOff x="1541217" y="4385516"/>
            <a:chExt cx="3334290" cy="3038654"/>
          </a:xfrm>
        </p:grpSpPr>
        <p:sp>
          <p:nvSpPr>
            <p:cNvPr id="204" name="Google Shape;204;p8"/>
            <p:cNvSpPr/>
            <p:nvPr/>
          </p:nvSpPr>
          <p:spPr>
            <a:xfrm>
              <a:off x="1541217" y="4385519"/>
              <a:ext cx="3334289" cy="3038651"/>
            </a:xfrm>
            <a:custGeom>
              <a:avLst/>
              <a:gdLst/>
              <a:ahLst/>
              <a:cxnLst/>
              <a:rect l="l" t="t" r="r" b="b"/>
              <a:pathLst>
                <a:path w="3778231" h="3443231" extrusionOk="0">
                  <a:moveTo>
                    <a:pt x="3778231" y="3049712"/>
                  </a:moveTo>
                  <a:cubicBezTo>
                    <a:pt x="3778231" y="3279226"/>
                    <a:pt x="3698817" y="3443231"/>
                    <a:pt x="3603560" y="3443231"/>
                  </a:cubicBezTo>
                  <a:cubicBezTo>
                    <a:pt x="174577" y="3443231"/>
                    <a:pt x="174577" y="3443231"/>
                    <a:pt x="174577" y="3443231"/>
                  </a:cubicBezTo>
                  <a:cubicBezTo>
                    <a:pt x="79411" y="3443084"/>
                    <a:pt x="0" y="3279226"/>
                    <a:pt x="0" y="3049712"/>
                  </a:cubicBezTo>
                  <a:cubicBezTo>
                    <a:pt x="0" y="360638"/>
                    <a:pt x="0" y="360638"/>
                    <a:pt x="0" y="360638"/>
                  </a:cubicBezTo>
                  <a:cubicBezTo>
                    <a:pt x="0" y="164046"/>
                    <a:pt x="79411" y="0"/>
                    <a:pt x="174668" y="0"/>
                  </a:cubicBezTo>
                  <a:cubicBezTo>
                    <a:pt x="3603560" y="0"/>
                    <a:pt x="3603560" y="0"/>
                    <a:pt x="3603560" y="0"/>
                  </a:cubicBezTo>
                  <a:cubicBezTo>
                    <a:pt x="3698817" y="0"/>
                    <a:pt x="3778231" y="164046"/>
                    <a:pt x="3778231" y="360638"/>
                  </a:cubicBezTo>
                  <a:lnTo>
                    <a:pt x="3778231" y="3049712"/>
                  </a:lnTo>
                  <a:close/>
                </a:path>
              </a:pathLst>
            </a:cu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 name="Google Shape;205;p8"/>
            <p:cNvSpPr/>
            <p:nvPr/>
          </p:nvSpPr>
          <p:spPr>
            <a:xfrm>
              <a:off x="1541218" y="4385516"/>
              <a:ext cx="3334289" cy="708835"/>
            </a:xfrm>
            <a:custGeom>
              <a:avLst/>
              <a:gdLst/>
              <a:ahLst/>
              <a:cxnLst/>
              <a:rect l="l" t="t" r="r" b="b"/>
              <a:pathLst>
                <a:path w="3778231" h="974344" extrusionOk="0">
                  <a:moveTo>
                    <a:pt x="3778231" y="974344"/>
                  </a:moveTo>
                  <a:cubicBezTo>
                    <a:pt x="3778231" y="243586"/>
                    <a:pt x="3778231" y="243586"/>
                    <a:pt x="3778231" y="243586"/>
                  </a:cubicBezTo>
                  <a:cubicBezTo>
                    <a:pt x="3778231" y="110744"/>
                    <a:pt x="3698817" y="0"/>
                    <a:pt x="3603560" y="0"/>
                  </a:cubicBezTo>
                  <a:cubicBezTo>
                    <a:pt x="174668" y="0"/>
                    <a:pt x="174668" y="0"/>
                    <a:pt x="174668" y="0"/>
                  </a:cubicBezTo>
                  <a:cubicBezTo>
                    <a:pt x="79411" y="0"/>
                    <a:pt x="0" y="110744"/>
                    <a:pt x="0" y="243586"/>
                  </a:cubicBezTo>
                  <a:cubicBezTo>
                    <a:pt x="0" y="974344"/>
                    <a:pt x="0" y="974344"/>
                    <a:pt x="0" y="974344"/>
                  </a:cubicBezTo>
                  <a:lnTo>
                    <a:pt x="3778231" y="974344"/>
                  </a:lnTo>
                  <a:close/>
                </a:path>
              </a:pathLst>
            </a:custGeom>
            <a:solidFill>
              <a:srgbClr val="EF524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 name="Google Shape;206;p8"/>
            <p:cNvSpPr txBox="1"/>
            <p:nvPr/>
          </p:nvSpPr>
          <p:spPr>
            <a:xfrm>
              <a:off x="1589822" y="5094352"/>
              <a:ext cx="3243300" cy="2286000"/>
            </a:xfrm>
            <a:prstGeom prst="rect">
              <a:avLst/>
            </a:prstGeom>
            <a:noFill/>
            <a:ln>
              <a:noFill/>
            </a:ln>
          </p:spPr>
          <p:txBody>
            <a:bodyPr spcFirstLastPara="1" wrap="square" lIns="0" tIns="0" rIns="0" bIns="0" anchor="t" anchorCtr="0">
              <a:spAutoFit/>
            </a:bodyPr>
            <a:lstStyle/>
            <a:p>
              <a:pPr marL="0" marR="0" lvl="0" indent="0" algn="l" rtl="0">
                <a:lnSpc>
                  <a:spcPct val="150033"/>
                </a:lnSpc>
                <a:spcBef>
                  <a:spcPts val="0"/>
                </a:spcBef>
                <a:spcAft>
                  <a:spcPts val="0"/>
                </a:spcAft>
                <a:buClr>
                  <a:srgbClr val="000000"/>
                </a:buClr>
                <a:buSzPts val="1100"/>
                <a:buFont typeface="Arial"/>
                <a:buNone/>
              </a:pPr>
              <a:r>
                <a:rPr lang="en-US" sz="2400">
                  <a:latin typeface="DM Sans"/>
                  <a:ea typeface="DM Sans"/>
                  <a:cs typeface="DM Sans"/>
                  <a:sym typeface="DM Sans"/>
                </a:rPr>
                <a:t>The report stresses the importance of justice policies catered to the particular social and cultural setting of Wales. Decisions taken in Westminster-based offices can ignore Welsh language requirements, therefore compromising judicial system access and fairness. Promoting community well-being and social inclusion as well as local court trust, the Thomas Commission advises a decentralised judicial system.</a:t>
              </a:r>
              <a:endParaRPr sz="2400" b="0" i="0" u="none" strike="noStrike" cap="none">
                <a:solidFill>
                  <a:srgbClr val="000000"/>
                </a:solidFill>
                <a:latin typeface="DM Sans"/>
                <a:ea typeface="DM Sans"/>
                <a:cs typeface="DM Sans"/>
                <a:sym typeface="DM Sans"/>
              </a:endParaRPr>
            </a:p>
          </p:txBody>
        </p:sp>
        <p:sp>
          <p:nvSpPr>
            <p:cNvPr id="207" name="Google Shape;207;p8"/>
            <p:cNvSpPr txBox="1"/>
            <p:nvPr/>
          </p:nvSpPr>
          <p:spPr>
            <a:xfrm>
              <a:off x="1889469" y="4567587"/>
              <a:ext cx="2643300" cy="460500"/>
            </a:xfrm>
            <a:prstGeom prst="rect">
              <a:avLst/>
            </a:prstGeom>
            <a:noFill/>
            <a:ln>
              <a:noFill/>
            </a:ln>
          </p:spPr>
          <p:txBody>
            <a:bodyPr spcFirstLastPara="1" wrap="square" lIns="0" tIns="0" rIns="0" bIns="0" anchor="t" anchorCtr="0">
              <a:spAutoFit/>
            </a:bodyPr>
            <a:lstStyle/>
            <a:p>
              <a:pPr marL="0" marR="0" lvl="0" indent="0" algn="ctr" rtl="0">
                <a:lnSpc>
                  <a:spcPct val="120021"/>
                </a:lnSpc>
                <a:spcBef>
                  <a:spcPts val="0"/>
                </a:spcBef>
                <a:spcAft>
                  <a:spcPts val="0"/>
                </a:spcAft>
                <a:buClr>
                  <a:srgbClr val="000000"/>
                </a:buClr>
                <a:buSzPts val="2857"/>
                <a:buFont typeface="Arial"/>
                <a:buNone/>
              </a:pPr>
              <a:r>
                <a:rPr lang="en-US" sz="2857" b="1">
                  <a:solidFill>
                    <a:srgbClr val="FFFAEB"/>
                  </a:solidFill>
                  <a:latin typeface="DM Sans"/>
                  <a:ea typeface="DM Sans"/>
                  <a:cs typeface="DM Sans"/>
                  <a:sym typeface="DM Sans"/>
                </a:rPr>
                <a:t>2. Lack of Welsh-Specific Policies in Justice</a:t>
              </a: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AEB"/>
        </a:solidFill>
        <a:effectLst/>
      </p:bgPr>
    </p:bg>
    <p:spTree>
      <p:nvGrpSpPr>
        <p:cNvPr id="1" name="Shape 211"/>
        <p:cNvGrpSpPr/>
        <p:nvPr/>
      </p:nvGrpSpPr>
      <p:grpSpPr>
        <a:xfrm>
          <a:off x="0" y="0"/>
          <a:ext cx="0" cy="0"/>
          <a:chOff x="0" y="0"/>
          <a:chExt cx="0" cy="0"/>
        </a:xfrm>
      </p:grpSpPr>
      <p:grpSp>
        <p:nvGrpSpPr>
          <p:cNvPr id="212" name="Google Shape;212;g308c4cb9041_1_78"/>
          <p:cNvGrpSpPr/>
          <p:nvPr/>
        </p:nvGrpSpPr>
        <p:grpSpPr>
          <a:xfrm>
            <a:off x="2854675" y="-108499"/>
            <a:ext cx="15433435" cy="2320797"/>
            <a:chOff x="0" y="-28575"/>
            <a:chExt cx="1671099" cy="1132870"/>
          </a:xfrm>
        </p:grpSpPr>
        <p:sp>
          <p:nvSpPr>
            <p:cNvPr id="213" name="Google Shape;213;g308c4cb9041_1_78"/>
            <p:cNvSpPr/>
            <p:nvPr/>
          </p:nvSpPr>
          <p:spPr>
            <a:xfrm>
              <a:off x="0" y="0"/>
              <a:ext cx="1671099" cy="1104295"/>
            </a:xfrm>
            <a:custGeom>
              <a:avLst/>
              <a:gdLst/>
              <a:ahLst/>
              <a:cxnLst/>
              <a:rect l="l" t="t" r="r" b="b"/>
              <a:pathLst>
                <a:path w="1671099" h="1104295" extrusionOk="0">
                  <a:moveTo>
                    <a:pt x="0" y="0"/>
                  </a:moveTo>
                  <a:lnTo>
                    <a:pt x="1671099" y="0"/>
                  </a:lnTo>
                  <a:lnTo>
                    <a:pt x="1671099" y="1104295"/>
                  </a:lnTo>
                  <a:lnTo>
                    <a:pt x="0" y="1104295"/>
                  </a:lnTo>
                  <a:close/>
                </a:path>
              </a:pathLst>
            </a:custGeom>
            <a:solidFill>
              <a:srgbClr val="EF5241">
                <a:alpha val="52549"/>
              </a:srgbClr>
            </a:solidFill>
            <a:ln>
              <a:noFill/>
            </a:ln>
          </p:spPr>
          <p:txBody>
            <a:bodyPr/>
            <a:lstStyle/>
            <a:p>
              <a:endParaRPr lang="en-GB"/>
            </a:p>
          </p:txBody>
        </p:sp>
        <p:sp>
          <p:nvSpPr>
            <p:cNvPr id="214" name="Google Shape;214;g308c4cb9041_1_78"/>
            <p:cNvSpPr txBox="1"/>
            <p:nvPr/>
          </p:nvSpPr>
          <p:spPr>
            <a:xfrm>
              <a:off x="0" y="-28575"/>
              <a:ext cx="1671000" cy="1132800"/>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15" name="Google Shape;215;g308c4cb9041_1_78"/>
          <p:cNvSpPr txBox="1"/>
          <p:nvPr/>
        </p:nvSpPr>
        <p:spPr>
          <a:xfrm>
            <a:off x="2880801" y="58625"/>
            <a:ext cx="15513900" cy="1890300"/>
          </a:xfrm>
          <a:prstGeom prst="rect">
            <a:avLst/>
          </a:prstGeom>
          <a:noFill/>
          <a:ln>
            <a:noFill/>
          </a:ln>
        </p:spPr>
        <p:txBody>
          <a:bodyPr spcFirstLastPara="1" wrap="square" lIns="0" tIns="0" rIns="0" bIns="0" anchor="t" anchorCtr="0">
            <a:spAutoFit/>
          </a:bodyPr>
          <a:lstStyle/>
          <a:p>
            <a:pPr marL="0" marR="0" lvl="0" indent="0" algn="ctr" rtl="0">
              <a:lnSpc>
                <a:spcPct val="120010"/>
              </a:lnSpc>
              <a:spcBef>
                <a:spcPts val="0"/>
              </a:spcBef>
              <a:spcAft>
                <a:spcPts val="0"/>
              </a:spcAft>
              <a:buClr>
                <a:srgbClr val="000000"/>
              </a:buClr>
              <a:buSzPts val="5582"/>
              <a:buFont typeface="Arial"/>
              <a:buNone/>
            </a:pPr>
            <a:r>
              <a:rPr lang="en-US" sz="5582" b="1">
                <a:solidFill>
                  <a:srgbClr val="FFFAEB"/>
                </a:solidFill>
                <a:latin typeface="DM Sans"/>
                <a:ea typeface="DM Sans"/>
                <a:cs typeface="DM Sans"/>
                <a:sym typeface="DM Sans"/>
              </a:rPr>
              <a:t>Extent to Which Justice Should Be Devolved to Wales</a:t>
            </a:r>
            <a:endParaRPr sz="1400" b="0" i="0" u="none" strike="noStrike" cap="none">
              <a:solidFill>
                <a:srgbClr val="000000"/>
              </a:solidFill>
              <a:latin typeface="Arial"/>
              <a:ea typeface="Arial"/>
              <a:cs typeface="Arial"/>
              <a:sym typeface="Arial"/>
            </a:endParaRPr>
          </a:p>
        </p:txBody>
      </p:sp>
      <p:grpSp>
        <p:nvGrpSpPr>
          <p:cNvPr id="216" name="Google Shape;216;g308c4cb9041_1_78"/>
          <p:cNvGrpSpPr/>
          <p:nvPr/>
        </p:nvGrpSpPr>
        <p:grpSpPr>
          <a:xfrm>
            <a:off x="2854684" y="2377527"/>
            <a:ext cx="276027" cy="276027"/>
            <a:chOff x="0" y="0"/>
            <a:chExt cx="812800" cy="812800"/>
          </a:xfrm>
        </p:grpSpPr>
        <p:sp>
          <p:nvSpPr>
            <p:cNvPr id="217" name="Google Shape;217;g308c4cb9041_1_78"/>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524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 name="Google Shape;218;g308c4cb9041_1_78"/>
            <p:cNvSpPr txBox="1"/>
            <p:nvPr/>
          </p:nvSpPr>
          <p:spPr>
            <a:xfrm>
              <a:off x="76200" y="47625"/>
              <a:ext cx="660300" cy="689100"/>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19" name="Google Shape;219;g308c4cb9041_1_78"/>
          <p:cNvSpPr txBox="1"/>
          <p:nvPr/>
        </p:nvSpPr>
        <p:spPr>
          <a:xfrm>
            <a:off x="3213400" y="2798650"/>
            <a:ext cx="14696400" cy="1600500"/>
          </a:xfrm>
          <a:prstGeom prst="rect">
            <a:avLst/>
          </a:prstGeom>
          <a:noFill/>
          <a:ln>
            <a:noFill/>
          </a:ln>
        </p:spPr>
        <p:txBody>
          <a:bodyPr spcFirstLastPara="1" wrap="square" lIns="0" tIns="0" rIns="0" bIns="0" anchor="t" anchorCtr="0">
            <a:spAutoFit/>
          </a:bodyPr>
          <a:lstStyle/>
          <a:p>
            <a:pPr marL="0" marR="0" lvl="0" indent="0" algn="l" rtl="0">
              <a:lnSpc>
                <a:spcPct val="149971"/>
              </a:lnSpc>
              <a:spcBef>
                <a:spcPts val="0"/>
              </a:spcBef>
              <a:spcAft>
                <a:spcPts val="0"/>
              </a:spcAft>
              <a:buClr>
                <a:srgbClr val="000000"/>
              </a:buClr>
              <a:buSzPts val="1100"/>
              <a:buFont typeface="Arial"/>
              <a:buNone/>
            </a:pPr>
            <a:r>
              <a:rPr lang="en-US" sz="2600">
                <a:latin typeface="DM Sans"/>
                <a:ea typeface="DM Sans"/>
                <a:cs typeface="DM Sans"/>
                <a:sym typeface="DM Sans"/>
              </a:rPr>
              <a:t>Since Wales's devolution of justice is under UK Parliament's control and handled by its own businesses, it is a complicated matter. This separation prevents consistent policy-making; so, a more effective strategy should call for rehabilitation projects and community-based solutions.</a:t>
            </a:r>
            <a:endParaRPr sz="2600" b="0" i="0" u="none" strike="noStrike" cap="none">
              <a:solidFill>
                <a:srgbClr val="000000"/>
              </a:solidFill>
              <a:latin typeface="DM Sans"/>
              <a:ea typeface="DM Sans"/>
              <a:cs typeface="DM Sans"/>
              <a:sym typeface="DM Sans"/>
            </a:endParaRPr>
          </a:p>
        </p:txBody>
      </p:sp>
      <p:sp>
        <p:nvSpPr>
          <p:cNvPr id="220" name="Google Shape;220;g308c4cb9041_1_78"/>
          <p:cNvSpPr txBox="1"/>
          <p:nvPr/>
        </p:nvSpPr>
        <p:spPr>
          <a:xfrm>
            <a:off x="3407275" y="2288488"/>
            <a:ext cx="8766000" cy="461700"/>
          </a:xfrm>
          <a:prstGeom prst="rect">
            <a:avLst/>
          </a:prstGeom>
          <a:noFill/>
          <a:ln>
            <a:noFill/>
          </a:ln>
        </p:spPr>
        <p:txBody>
          <a:bodyPr spcFirstLastPara="1" wrap="square" lIns="0" tIns="0" rIns="0" bIns="0" anchor="t" anchorCtr="0">
            <a:spAutoFit/>
          </a:bodyPr>
          <a:lstStyle/>
          <a:p>
            <a:pPr marL="0" marR="0" lvl="0" indent="0" algn="l" rtl="0">
              <a:lnSpc>
                <a:spcPct val="120018"/>
              </a:lnSpc>
              <a:spcBef>
                <a:spcPts val="0"/>
              </a:spcBef>
              <a:spcAft>
                <a:spcPts val="0"/>
              </a:spcAft>
              <a:buClr>
                <a:srgbClr val="000000"/>
              </a:buClr>
              <a:buSzPts val="3000"/>
              <a:buFont typeface="Arial"/>
              <a:buNone/>
            </a:pPr>
            <a:r>
              <a:rPr lang="en-US" sz="3000" b="1">
                <a:solidFill>
                  <a:srgbClr val="EF5241"/>
                </a:solidFill>
                <a:latin typeface="DM Sans"/>
                <a:ea typeface="DM Sans"/>
                <a:cs typeface="DM Sans"/>
                <a:sym typeface="DM Sans"/>
              </a:rPr>
              <a:t>Aligning Justice with Devolved Services</a:t>
            </a:r>
            <a:endParaRPr sz="3000" b="0" i="0" u="none" strike="noStrike" cap="none">
              <a:solidFill>
                <a:srgbClr val="000000"/>
              </a:solidFill>
              <a:latin typeface="Arial"/>
              <a:ea typeface="Arial"/>
              <a:cs typeface="Arial"/>
              <a:sym typeface="Arial"/>
            </a:endParaRPr>
          </a:p>
        </p:txBody>
      </p:sp>
      <p:grpSp>
        <p:nvGrpSpPr>
          <p:cNvPr id="221" name="Google Shape;221;g308c4cb9041_1_78"/>
          <p:cNvGrpSpPr/>
          <p:nvPr/>
        </p:nvGrpSpPr>
        <p:grpSpPr>
          <a:xfrm>
            <a:off x="2854663" y="4677398"/>
            <a:ext cx="276027" cy="276027"/>
            <a:chOff x="0" y="0"/>
            <a:chExt cx="812800" cy="812800"/>
          </a:xfrm>
        </p:grpSpPr>
        <p:sp>
          <p:nvSpPr>
            <p:cNvPr id="222" name="Google Shape;222;g308c4cb9041_1_78"/>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524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 name="Google Shape;223;g308c4cb9041_1_78"/>
            <p:cNvSpPr txBox="1"/>
            <p:nvPr/>
          </p:nvSpPr>
          <p:spPr>
            <a:xfrm>
              <a:off x="76200" y="47625"/>
              <a:ext cx="660300" cy="689100"/>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24" name="Google Shape;224;g308c4cb9041_1_78"/>
          <p:cNvSpPr txBox="1"/>
          <p:nvPr/>
        </p:nvSpPr>
        <p:spPr>
          <a:xfrm>
            <a:off x="3352575" y="5098525"/>
            <a:ext cx="14557200" cy="2200800"/>
          </a:xfrm>
          <a:prstGeom prst="rect">
            <a:avLst/>
          </a:prstGeom>
          <a:noFill/>
          <a:ln>
            <a:noFill/>
          </a:ln>
        </p:spPr>
        <p:txBody>
          <a:bodyPr spcFirstLastPara="1" wrap="square" lIns="0" tIns="0" rIns="0" bIns="0" anchor="t" anchorCtr="0">
            <a:spAutoFit/>
          </a:bodyPr>
          <a:lstStyle/>
          <a:p>
            <a:pPr marL="0" marR="0" lvl="0" indent="0" algn="l" rtl="0">
              <a:lnSpc>
                <a:spcPct val="149971"/>
              </a:lnSpc>
              <a:spcBef>
                <a:spcPts val="0"/>
              </a:spcBef>
              <a:spcAft>
                <a:spcPts val="0"/>
              </a:spcAft>
              <a:buClr>
                <a:srgbClr val="000000"/>
              </a:buClr>
              <a:buSzPts val="1100"/>
              <a:buFont typeface="Arial"/>
              <a:buNone/>
            </a:pPr>
            <a:r>
              <a:rPr lang="en-US" sz="2600">
                <a:latin typeface="DM Sans"/>
                <a:ea typeface="DM Sans"/>
                <a:cs typeface="DM Sans"/>
                <a:sym typeface="DM Sans"/>
              </a:rPr>
              <a:t>Devolving justice in Wales would enable it to influence its own laws, therefore guaranteeing a legal system that values its social and cultural setting. This would stop Westminster rules from ignoring Welsh-language help for court procedures, therefore encouraging inclusion and fair legal system negotiation.</a:t>
            </a:r>
            <a:endParaRPr sz="2600" b="0" i="0" u="none" strike="noStrike" cap="none">
              <a:solidFill>
                <a:srgbClr val="000000"/>
              </a:solidFill>
              <a:latin typeface="DM Sans"/>
              <a:ea typeface="DM Sans"/>
              <a:cs typeface="DM Sans"/>
              <a:sym typeface="DM Sans"/>
            </a:endParaRPr>
          </a:p>
        </p:txBody>
      </p:sp>
      <p:sp>
        <p:nvSpPr>
          <p:cNvPr id="225" name="Google Shape;225;g308c4cb9041_1_78"/>
          <p:cNvSpPr txBox="1"/>
          <p:nvPr/>
        </p:nvSpPr>
        <p:spPr>
          <a:xfrm>
            <a:off x="3352577" y="4588363"/>
            <a:ext cx="8981400" cy="461700"/>
          </a:xfrm>
          <a:prstGeom prst="rect">
            <a:avLst/>
          </a:prstGeom>
          <a:noFill/>
          <a:ln>
            <a:noFill/>
          </a:ln>
        </p:spPr>
        <p:txBody>
          <a:bodyPr spcFirstLastPara="1" wrap="square" lIns="0" tIns="0" rIns="0" bIns="0" anchor="t" anchorCtr="0">
            <a:spAutoFit/>
          </a:bodyPr>
          <a:lstStyle/>
          <a:p>
            <a:pPr marL="0" marR="0" lvl="0" indent="0" algn="l" rtl="0">
              <a:lnSpc>
                <a:spcPct val="120018"/>
              </a:lnSpc>
              <a:spcBef>
                <a:spcPts val="0"/>
              </a:spcBef>
              <a:spcAft>
                <a:spcPts val="0"/>
              </a:spcAft>
              <a:buClr>
                <a:srgbClr val="000000"/>
              </a:buClr>
              <a:buSzPts val="3000"/>
              <a:buFont typeface="Arial"/>
              <a:buNone/>
            </a:pPr>
            <a:r>
              <a:rPr lang="en-US" sz="3000" b="1">
                <a:solidFill>
                  <a:srgbClr val="EF5241"/>
                </a:solidFill>
                <a:latin typeface="DM Sans"/>
                <a:ea typeface="DM Sans"/>
                <a:cs typeface="DM Sans"/>
                <a:sym typeface="DM Sans"/>
              </a:rPr>
              <a:t>Addressing Welsh Cultural and Social Needs</a:t>
            </a:r>
            <a:endParaRPr sz="3000" b="0" i="0" u="none" strike="noStrike" cap="none">
              <a:solidFill>
                <a:srgbClr val="000000"/>
              </a:solidFill>
              <a:latin typeface="Arial"/>
              <a:ea typeface="Arial"/>
              <a:cs typeface="Arial"/>
              <a:sym typeface="Arial"/>
            </a:endParaRPr>
          </a:p>
        </p:txBody>
      </p:sp>
      <p:grpSp>
        <p:nvGrpSpPr>
          <p:cNvPr id="226" name="Google Shape;226;g308c4cb9041_1_78"/>
          <p:cNvGrpSpPr/>
          <p:nvPr/>
        </p:nvGrpSpPr>
        <p:grpSpPr>
          <a:xfrm>
            <a:off x="2854663" y="7521599"/>
            <a:ext cx="276027" cy="276027"/>
            <a:chOff x="0" y="0"/>
            <a:chExt cx="812800" cy="812800"/>
          </a:xfrm>
        </p:grpSpPr>
        <p:sp>
          <p:nvSpPr>
            <p:cNvPr id="227" name="Google Shape;227;g308c4cb9041_1_78"/>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F524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 name="Google Shape;228;g308c4cb9041_1_78"/>
            <p:cNvSpPr txBox="1"/>
            <p:nvPr/>
          </p:nvSpPr>
          <p:spPr>
            <a:xfrm>
              <a:off x="76200" y="47625"/>
              <a:ext cx="660300" cy="689100"/>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29" name="Google Shape;229;g308c4cb9041_1_78"/>
          <p:cNvSpPr txBox="1"/>
          <p:nvPr/>
        </p:nvSpPr>
        <p:spPr>
          <a:xfrm>
            <a:off x="3267375" y="7936450"/>
            <a:ext cx="14696400" cy="2200800"/>
          </a:xfrm>
          <a:prstGeom prst="rect">
            <a:avLst/>
          </a:prstGeom>
          <a:noFill/>
          <a:ln>
            <a:noFill/>
          </a:ln>
        </p:spPr>
        <p:txBody>
          <a:bodyPr spcFirstLastPara="1" wrap="square" lIns="0" tIns="0" rIns="0" bIns="0" anchor="t" anchorCtr="0">
            <a:spAutoFit/>
          </a:bodyPr>
          <a:lstStyle/>
          <a:p>
            <a:pPr marL="0" marR="0" lvl="0" indent="0" algn="l" rtl="0">
              <a:lnSpc>
                <a:spcPct val="149971"/>
              </a:lnSpc>
              <a:spcBef>
                <a:spcPts val="0"/>
              </a:spcBef>
              <a:spcAft>
                <a:spcPts val="0"/>
              </a:spcAft>
              <a:buClr>
                <a:srgbClr val="000000"/>
              </a:buClr>
              <a:buSzPts val="1100"/>
              <a:buFont typeface="Arial"/>
              <a:buNone/>
            </a:pPr>
            <a:r>
              <a:rPr lang="en-US" sz="2600">
                <a:latin typeface="DM Sans"/>
                <a:ea typeface="DM Sans"/>
                <a:cs typeface="DM Sans"/>
                <a:sym typeface="DM Sans"/>
              </a:rPr>
              <a:t>Complete devolution of justice might be difficult, a gradual approach could let Wales handle certain sectors first, including juvenile justice or community policing, then assume complete control. This strategy would enable Wales to develop its ability and adapt over time, therefore perhaps demonstrating the advantages of a localised justice system while reducing risks.</a:t>
            </a:r>
            <a:endParaRPr sz="2600" b="0" i="0" u="none" strike="noStrike" cap="none">
              <a:solidFill>
                <a:srgbClr val="000000"/>
              </a:solidFill>
              <a:latin typeface="DM Sans"/>
              <a:ea typeface="DM Sans"/>
              <a:cs typeface="DM Sans"/>
              <a:sym typeface="DM Sans"/>
            </a:endParaRPr>
          </a:p>
        </p:txBody>
      </p:sp>
      <p:sp>
        <p:nvSpPr>
          <p:cNvPr id="230" name="Google Shape;230;g308c4cb9041_1_78"/>
          <p:cNvSpPr txBox="1"/>
          <p:nvPr/>
        </p:nvSpPr>
        <p:spPr>
          <a:xfrm>
            <a:off x="3267371" y="7426300"/>
            <a:ext cx="8766000" cy="461700"/>
          </a:xfrm>
          <a:prstGeom prst="rect">
            <a:avLst/>
          </a:prstGeom>
          <a:noFill/>
          <a:ln>
            <a:noFill/>
          </a:ln>
        </p:spPr>
        <p:txBody>
          <a:bodyPr spcFirstLastPara="1" wrap="square" lIns="0" tIns="0" rIns="0" bIns="0" anchor="t" anchorCtr="0">
            <a:spAutoFit/>
          </a:bodyPr>
          <a:lstStyle/>
          <a:p>
            <a:pPr marL="0" marR="0" lvl="0" indent="0" algn="l" rtl="0">
              <a:lnSpc>
                <a:spcPct val="120018"/>
              </a:lnSpc>
              <a:spcBef>
                <a:spcPts val="0"/>
              </a:spcBef>
              <a:spcAft>
                <a:spcPts val="0"/>
              </a:spcAft>
              <a:buClr>
                <a:srgbClr val="000000"/>
              </a:buClr>
              <a:buSzPts val="3000"/>
              <a:buFont typeface="Arial"/>
              <a:buNone/>
            </a:pPr>
            <a:r>
              <a:rPr lang="en-US" sz="3000" b="1">
                <a:solidFill>
                  <a:srgbClr val="EF5241"/>
                </a:solidFill>
                <a:latin typeface="DM Sans"/>
                <a:ea typeface="DM Sans"/>
                <a:cs typeface="DM Sans"/>
                <a:sym typeface="DM Sans"/>
              </a:rPr>
              <a:t>A Phased Approach to Devolution</a:t>
            </a:r>
            <a:endParaRPr sz="3000" b="1" i="0" u="none" strike="noStrike" cap="none">
              <a:solidFill>
                <a:srgbClr val="EF5241"/>
              </a:solidFill>
              <a:latin typeface="DM Sans"/>
              <a:ea typeface="DM Sans"/>
              <a:cs typeface="DM Sans"/>
              <a:sym typeface="DM Sans"/>
            </a:endParaRPr>
          </a:p>
        </p:txBody>
      </p:sp>
      <p:sp>
        <p:nvSpPr>
          <p:cNvPr id="231" name="Google Shape;231;g308c4cb9041_1_78"/>
          <p:cNvSpPr/>
          <p:nvPr/>
        </p:nvSpPr>
        <p:spPr>
          <a:xfrm flipH="1">
            <a:off x="-31340" y="-49960"/>
            <a:ext cx="2860104" cy="3024000"/>
          </a:xfrm>
          <a:custGeom>
            <a:avLst/>
            <a:gdLst/>
            <a:ahLst/>
            <a:cxnLst/>
            <a:rect l="l" t="t" r="r" b="b"/>
            <a:pathLst>
              <a:path w="3024000" h="3024000" extrusionOk="0">
                <a:moveTo>
                  <a:pt x="3024000" y="0"/>
                </a:moveTo>
                <a:lnTo>
                  <a:pt x="0" y="0"/>
                </a:lnTo>
                <a:lnTo>
                  <a:pt x="0" y="3024000"/>
                </a:lnTo>
                <a:lnTo>
                  <a:pt x="3024000" y="3024000"/>
                </a:lnTo>
                <a:lnTo>
                  <a:pt x="3024000" y="0"/>
                </a:lnTo>
                <a:close/>
              </a:path>
            </a:pathLst>
          </a:custGeom>
          <a:blipFill rotWithShape="1">
            <a:blip r:embed="rId3">
              <a:alphaModFix/>
            </a:blip>
            <a:stretch>
              <a:fillRect/>
            </a:stretch>
          </a:blipFill>
          <a:ln>
            <a:noFill/>
          </a:ln>
        </p:spPr>
        <p:txBody>
          <a:bodyPr/>
          <a:lstStyle/>
          <a:p>
            <a:endParaRPr lang="en-GB"/>
          </a:p>
        </p:txBody>
      </p:sp>
      <p:sp>
        <p:nvSpPr>
          <p:cNvPr id="232" name="Google Shape;232;g308c4cb9041_1_78"/>
          <p:cNvSpPr/>
          <p:nvPr/>
        </p:nvSpPr>
        <p:spPr>
          <a:xfrm rot="10739846" flipH="1">
            <a:off x="26246" y="7238259"/>
            <a:ext cx="2801259" cy="3024463"/>
          </a:xfrm>
          <a:custGeom>
            <a:avLst/>
            <a:gdLst/>
            <a:ahLst/>
            <a:cxnLst/>
            <a:rect l="l" t="t" r="r" b="b"/>
            <a:pathLst>
              <a:path w="3024000" h="3024000" extrusionOk="0">
                <a:moveTo>
                  <a:pt x="3024000" y="0"/>
                </a:moveTo>
                <a:lnTo>
                  <a:pt x="0" y="0"/>
                </a:lnTo>
                <a:lnTo>
                  <a:pt x="0" y="3024000"/>
                </a:lnTo>
                <a:lnTo>
                  <a:pt x="3024000" y="3024000"/>
                </a:lnTo>
                <a:lnTo>
                  <a:pt x="3024000" y="0"/>
                </a:lnTo>
                <a:close/>
              </a:path>
            </a:pathLst>
          </a:custGeom>
          <a:blipFill rotWithShape="1">
            <a:blip r:embed="rId3">
              <a:alphaModFix/>
            </a:blip>
            <a:stretch>
              <a:fillRect/>
            </a:stretch>
          </a:blipFill>
          <a:ln>
            <a:noFill/>
          </a:ln>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0B15E"/>
        </a:solidFill>
        <a:effectLst/>
      </p:bgPr>
    </p:bg>
    <p:spTree>
      <p:nvGrpSpPr>
        <p:cNvPr id="1" name="Shape 236"/>
        <p:cNvGrpSpPr/>
        <p:nvPr/>
      </p:nvGrpSpPr>
      <p:grpSpPr>
        <a:xfrm>
          <a:off x="0" y="0"/>
          <a:ext cx="0" cy="0"/>
          <a:chOff x="0" y="0"/>
          <a:chExt cx="0" cy="0"/>
        </a:xfrm>
      </p:grpSpPr>
      <p:grpSp>
        <p:nvGrpSpPr>
          <p:cNvPr id="237" name="Google Shape;237;g308c4cb9041_1_243"/>
          <p:cNvGrpSpPr/>
          <p:nvPr/>
        </p:nvGrpSpPr>
        <p:grpSpPr>
          <a:xfrm>
            <a:off x="11393193" y="2671295"/>
            <a:ext cx="6899347" cy="6966902"/>
            <a:chOff x="0" y="0"/>
            <a:chExt cx="812800" cy="812800"/>
          </a:xfrm>
        </p:grpSpPr>
        <p:sp>
          <p:nvSpPr>
            <p:cNvPr id="238" name="Google Shape;238;g308c4cb9041_1_243"/>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AE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 name="Google Shape;239;g308c4cb9041_1_243"/>
            <p:cNvSpPr txBox="1"/>
            <p:nvPr/>
          </p:nvSpPr>
          <p:spPr>
            <a:xfrm>
              <a:off x="76200" y="47625"/>
              <a:ext cx="576277" cy="689100"/>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40" name="Google Shape;240;g308c4cb9041_1_243"/>
          <p:cNvGrpSpPr/>
          <p:nvPr/>
        </p:nvGrpSpPr>
        <p:grpSpPr>
          <a:xfrm>
            <a:off x="453353" y="-2006282"/>
            <a:ext cx="17194567" cy="13115836"/>
            <a:chOff x="25813" y="-58513"/>
            <a:chExt cx="1108526" cy="845572"/>
          </a:xfrm>
        </p:grpSpPr>
        <p:sp>
          <p:nvSpPr>
            <p:cNvPr id="241" name="Google Shape;241;g308c4cb9041_1_243"/>
            <p:cNvSpPr/>
            <p:nvPr/>
          </p:nvSpPr>
          <p:spPr>
            <a:xfrm>
              <a:off x="25813" y="36832"/>
              <a:ext cx="729984" cy="750227"/>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AEB"/>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 name="Google Shape;242;g308c4cb9041_1_243"/>
            <p:cNvSpPr txBox="1"/>
            <p:nvPr/>
          </p:nvSpPr>
          <p:spPr>
            <a:xfrm>
              <a:off x="474039" y="-58513"/>
              <a:ext cx="660300" cy="449153"/>
            </a:xfrm>
            <a:prstGeom prst="rect">
              <a:avLst/>
            </a:prstGeom>
            <a:noFill/>
            <a:ln>
              <a:noFill/>
            </a:ln>
          </p:spPr>
          <p:txBody>
            <a:bodyPr spcFirstLastPara="1" wrap="square" lIns="50800" tIns="50800" rIns="50800" bIns="50800" anchor="ctr" anchorCtr="0">
              <a:noAutofit/>
            </a:bodyPr>
            <a:lstStyle/>
            <a:p>
              <a:pPr marL="0" marR="0" lvl="0" indent="0" algn="ctr" rtl="0">
                <a:lnSpc>
                  <a:spcPct val="143888"/>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44" name="Google Shape;244;g308c4cb9041_1_243"/>
          <p:cNvSpPr/>
          <p:nvPr/>
        </p:nvSpPr>
        <p:spPr>
          <a:xfrm>
            <a:off x="15652706" y="-1342412"/>
            <a:ext cx="4320933" cy="2371112"/>
          </a:xfrm>
          <a:custGeom>
            <a:avLst/>
            <a:gdLst/>
            <a:ahLst/>
            <a:cxnLst/>
            <a:rect l="l" t="t" r="r" b="b"/>
            <a:pathLst>
              <a:path w="4320933" h="2371112" extrusionOk="0">
                <a:moveTo>
                  <a:pt x="0" y="0"/>
                </a:moveTo>
                <a:lnTo>
                  <a:pt x="4320933" y="0"/>
                </a:lnTo>
                <a:lnTo>
                  <a:pt x="4320933" y="2371112"/>
                </a:lnTo>
                <a:lnTo>
                  <a:pt x="0" y="2371112"/>
                </a:lnTo>
                <a:lnTo>
                  <a:pt x="0" y="0"/>
                </a:lnTo>
                <a:close/>
              </a:path>
            </a:pathLst>
          </a:custGeom>
          <a:blipFill rotWithShape="1">
            <a:blip r:embed="rId3">
              <a:alphaModFix/>
            </a:blip>
            <a:stretch>
              <a:fillRect/>
            </a:stretch>
          </a:blipFill>
          <a:ln>
            <a:noFill/>
          </a:ln>
        </p:spPr>
        <p:txBody>
          <a:bodyPr/>
          <a:lstStyle/>
          <a:p>
            <a:endParaRPr lang="en-GB"/>
          </a:p>
        </p:txBody>
      </p:sp>
      <p:sp>
        <p:nvSpPr>
          <p:cNvPr id="245" name="Google Shape;245;g308c4cb9041_1_243"/>
          <p:cNvSpPr txBox="1"/>
          <p:nvPr/>
        </p:nvSpPr>
        <p:spPr>
          <a:xfrm>
            <a:off x="2926080" y="1028710"/>
            <a:ext cx="4594860" cy="928716"/>
          </a:xfrm>
          <a:prstGeom prst="rect">
            <a:avLst/>
          </a:prstGeom>
          <a:noFill/>
          <a:ln>
            <a:noFill/>
          </a:ln>
        </p:spPr>
        <p:txBody>
          <a:bodyPr spcFirstLastPara="1" wrap="square" lIns="0" tIns="0" rIns="0" bIns="0" anchor="t" anchorCtr="0">
            <a:spAutoFit/>
          </a:bodyPr>
          <a:lstStyle/>
          <a:p>
            <a:pPr marL="0" marR="0" lvl="0" indent="0" algn="l" rtl="0">
              <a:lnSpc>
                <a:spcPct val="120004"/>
              </a:lnSpc>
              <a:spcBef>
                <a:spcPts val="0"/>
              </a:spcBef>
              <a:spcAft>
                <a:spcPts val="0"/>
              </a:spcAft>
              <a:buClr>
                <a:srgbClr val="000000"/>
              </a:buClr>
              <a:buSzPts val="5029"/>
              <a:buFont typeface="Arial"/>
              <a:buNone/>
            </a:pPr>
            <a:r>
              <a:rPr lang="en-US" sz="5029" b="1" i="0" u="none" strike="noStrike" cap="none" dirty="0">
                <a:solidFill>
                  <a:srgbClr val="2B1511"/>
                </a:solidFill>
                <a:latin typeface="Arial"/>
                <a:ea typeface="Arial"/>
                <a:cs typeface="Arial"/>
                <a:sym typeface="Arial"/>
              </a:rPr>
              <a:t>Conclusion</a:t>
            </a:r>
            <a:endParaRPr sz="1400" b="0" i="0" u="none" strike="noStrike" cap="none" dirty="0">
              <a:solidFill>
                <a:srgbClr val="000000"/>
              </a:solidFill>
              <a:latin typeface="Arial"/>
              <a:ea typeface="Arial"/>
              <a:cs typeface="Arial"/>
              <a:sym typeface="Arial"/>
            </a:endParaRPr>
          </a:p>
        </p:txBody>
      </p:sp>
      <p:sp>
        <p:nvSpPr>
          <p:cNvPr id="246" name="Google Shape;246;g308c4cb9041_1_243"/>
          <p:cNvSpPr txBox="1"/>
          <p:nvPr/>
        </p:nvSpPr>
        <p:spPr>
          <a:xfrm>
            <a:off x="640080" y="2306150"/>
            <a:ext cx="9601964" cy="4490973"/>
          </a:xfrm>
          <a:prstGeom prst="rect">
            <a:avLst/>
          </a:prstGeom>
          <a:noFill/>
          <a:ln>
            <a:noFill/>
          </a:ln>
        </p:spPr>
        <p:txBody>
          <a:bodyPr spcFirstLastPara="1" wrap="square" lIns="0" tIns="0" rIns="0" bIns="0" anchor="t" anchorCtr="0">
            <a:spAutoFit/>
          </a:bodyPr>
          <a:lstStyle/>
          <a:p>
            <a:pPr marL="914400" marR="0" lvl="0" indent="0" algn="l" rtl="0">
              <a:lnSpc>
                <a:spcPct val="152000"/>
              </a:lnSpc>
              <a:spcBef>
                <a:spcPts val="0"/>
              </a:spcBef>
              <a:spcAft>
                <a:spcPts val="0"/>
              </a:spcAft>
              <a:buClr>
                <a:srgbClr val="000000"/>
              </a:buClr>
              <a:buSzPts val="2400"/>
              <a:buFont typeface="Arial"/>
              <a:buNone/>
            </a:pPr>
            <a:r>
              <a:rPr lang="en-US" sz="2400" dirty="0">
                <a:latin typeface="DM Sans"/>
                <a:ea typeface="DM Sans"/>
                <a:cs typeface="DM Sans"/>
                <a:sym typeface="DM Sans"/>
              </a:rPr>
              <a:t>Although Wales's devolution has enhanced its power, Westminster's </a:t>
            </a:r>
            <a:r>
              <a:rPr lang="en-US" sz="2400" dirty="0" err="1">
                <a:latin typeface="DM Sans"/>
                <a:ea typeface="DM Sans"/>
                <a:cs typeface="DM Sans"/>
                <a:sym typeface="DM Sans"/>
              </a:rPr>
              <a:t>centralised</a:t>
            </a:r>
            <a:r>
              <a:rPr lang="en-US" sz="2400" dirty="0">
                <a:latin typeface="DM Sans"/>
                <a:ea typeface="DM Sans"/>
                <a:cs typeface="DM Sans"/>
                <a:sym typeface="DM Sans"/>
              </a:rPr>
              <a:t> control of justice hinders its capacity to satisfy local legal and social needs. The Thomas Commission (2019) underlines the absence of Welsh-specific legislation and the discrepancy between justice and other devolved agencies. With a progressive change improving Welsh-led justice capabilities for a fair system, devolution of justice might provide a more cohesive government.</a:t>
            </a:r>
            <a:endParaRPr sz="2400" b="0" i="0" u="none" strike="noStrike" cap="none" dirty="0">
              <a:solidFill>
                <a:srgbClr val="000000"/>
              </a:solidFill>
              <a:latin typeface="Arial"/>
              <a:ea typeface="Arial"/>
              <a:cs typeface="Arial"/>
              <a:sym typeface="Arial"/>
            </a:endParaRPr>
          </a:p>
        </p:txBody>
      </p:sp>
      <p:sp>
        <p:nvSpPr>
          <p:cNvPr id="247" name="Google Shape;247;g308c4cb9041_1_243"/>
          <p:cNvSpPr/>
          <p:nvPr/>
        </p:nvSpPr>
        <p:spPr>
          <a:xfrm>
            <a:off x="-1360469" y="9331122"/>
            <a:ext cx="3924501" cy="2153570"/>
          </a:xfrm>
          <a:custGeom>
            <a:avLst/>
            <a:gdLst/>
            <a:ahLst/>
            <a:cxnLst/>
            <a:rect l="l" t="t" r="r" b="b"/>
            <a:pathLst>
              <a:path w="3924501" h="2153570" extrusionOk="0">
                <a:moveTo>
                  <a:pt x="0" y="0"/>
                </a:moveTo>
                <a:lnTo>
                  <a:pt x="3924501" y="0"/>
                </a:lnTo>
                <a:lnTo>
                  <a:pt x="3924501" y="2153570"/>
                </a:lnTo>
                <a:lnTo>
                  <a:pt x="0" y="2153570"/>
                </a:lnTo>
                <a:lnTo>
                  <a:pt x="0" y="0"/>
                </a:lnTo>
                <a:close/>
              </a:path>
            </a:pathLst>
          </a:custGeom>
          <a:blipFill rotWithShape="1">
            <a:blip r:embed="rId3">
              <a:alphaModFix/>
            </a:blip>
            <a:stretch>
              <a:fillRect/>
            </a:stretch>
          </a:blipFill>
          <a:ln>
            <a:noFill/>
          </a:ln>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0B15E"/>
        </a:solidFill>
        <a:effectLst/>
      </p:bgPr>
    </p:bg>
    <p:spTree>
      <p:nvGrpSpPr>
        <p:cNvPr id="1" name="Shape 251"/>
        <p:cNvGrpSpPr/>
        <p:nvPr/>
      </p:nvGrpSpPr>
      <p:grpSpPr>
        <a:xfrm>
          <a:off x="0" y="0"/>
          <a:ext cx="0" cy="0"/>
          <a:chOff x="0" y="0"/>
          <a:chExt cx="0" cy="0"/>
        </a:xfrm>
      </p:grpSpPr>
      <p:sp>
        <p:nvSpPr>
          <p:cNvPr id="259" name="Google Shape;259;g311a6605fcc_0_27"/>
          <p:cNvSpPr/>
          <p:nvPr/>
        </p:nvSpPr>
        <p:spPr>
          <a:xfrm>
            <a:off x="15652706" y="-1342412"/>
            <a:ext cx="4320933" cy="2371112"/>
          </a:xfrm>
          <a:custGeom>
            <a:avLst/>
            <a:gdLst/>
            <a:ahLst/>
            <a:cxnLst/>
            <a:rect l="l" t="t" r="r" b="b"/>
            <a:pathLst>
              <a:path w="4320933" h="2371112" extrusionOk="0">
                <a:moveTo>
                  <a:pt x="0" y="0"/>
                </a:moveTo>
                <a:lnTo>
                  <a:pt x="4320933" y="0"/>
                </a:lnTo>
                <a:lnTo>
                  <a:pt x="4320933" y="2371112"/>
                </a:lnTo>
                <a:lnTo>
                  <a:pt x="0" y="2371112"/>
                </a:lnTo>
                <a:lnTo>
                  <a:pt x="0" y="0"/>
                </a:lnTo>
                <a:close/>
              </a:path>
            </a:pathLst>
          </a:custGeom>
          <a:blipFill rotWithShape="1">
            <a:blip r:embed="rId3">
              <a:alphaModFix/>
            </a:blip>
            <a:stretch>
              <a:fillRect/>
            </a:stretch>
          </a:blipFill>
          <a:ln>
            <a:noFill/>
          </a:ln>
        </p:spPr>
        <p:txBody>
          <a:bodyPr/>
          <a:lstStyle/>
          <a:p>
            <a:endParaRPr lang="en-GB"/>
          </a:p>
        </p:txBody>
      </p:sp>
      <p:sp>
        <p:nvSpPr>
          <p:cNvPr id="260" name="Google Shape;260;g311a6605fcc_0_27"/>
          <p:cNvSpPr txBox="1"/>
          <p:nvPr/>
        </p:nvSpPr>
        <p:spPr>
          <a:xfrm>
            <a:off x="1926588" y="254710"/>
            <a:ext cx="4016700" cy="774000"/>
          </a:xfrm>
          <a:prstGeom prst="rect">
            <a:avLst/>
          </a:prstGeom>
          <a:noFill/>
          <a:ln>
            <a:noFill/>
          </a:ln>
        </p:spPr>
        <p:txBody>
          <a:bodyPr spcFirstLastPara="1" wrap="square" lIns="0" tIns="0" rIns="0" bIns="0" anchor="t" anchorCtr="0">
            <a:spAutoFit/>
          </a:bodyPr>
          <a:lstStyle/>
          <a:p>
            <a:pPr marL="0" marR="0" lvl="0" indent="0" algn="l" rtl="0">
              <a:lnSpc>
                <a:spcPct val="120004"/>
              </a:lnSpc>
              <a:spcBef>
                <a:spcPts val="0"/>
              </a:spcBef>
              <a:spcAft>
                <a:spcPts val="0"/>
              </a:spcAft>
              <a:buClr>
                <a:srgbClr val="000000"/>
              </a:buClr>
              <a:buSzPts val="5029"/>
              <a:buFont typeface="Arial"/>
              <a:buNone/>
            </a:pPr>
            <a:r>
              <a:rPr lang="en-US" sz="5029" b="1">
                <a:solidFill>
                  <a:srgbClr val="2B1511"/>
                </a:solidFill>
              </a:rPr>
              <a:t>References</a:t>
            </a:r>
            <a:endParaRPr sz="1400" b="0" i="0" u="none" strike="noStrike" cap="none">
              <a:solidFill>
                <a:srgbClr val="000000"/>
              </a:solidFill>
              <a:latin typeface="Arial"/>
              <a:ea typeface="Arial"/>
              <a:cs typeface="Arial"/>
              <a:sym typeface="Arial"/>
            </a:endParaRPr>
          </a:p>
        </p:txBody>
      </p:sp>
      <p:sp>
        <p:nvSpPr>
          <p:cNvPr id="261" name="Google Shape;261;g311a6605fcc_0_27"/>
          <p:cNvSpPr txBox="1"/>
          <p:nvPr/>
        </p:nvSpPr>
        <p:spPr>
          <a:xfrm>
            <a:off x="6750" y="1501175"/>
            <a:ext cx="17626200" cy="7369800"/>
          </a:xfrm>
          <a:prstGeom prst="rect">
            <a:avLst/>
          </a:prstGeom>
          <a:noFill/>
          <a:ln>
            <a:noFill/>
          </a:ln>
        </p:spPr>
        <p:txBody>
          <a:bodyPr spcFirstLastPara="1" wrap="square" lIns="0" tIns="0" rIns="0" bIns="0" anchor="t" anchorCtr="0">
            <a:spAutoFit/>
          </a:bodyPr>
          <a:lstStyle/>
          <a:p>
            <a:pPr marL="457200" lvl="0" indent="-406400" algn="l" rtl="0">
              <a:lnSpc>
                <a:spcPct val="115000"/>
              </a:lnSpc>
              <a:spcBef>
                <a:spcPts val="0"/>
              </a:spcBef>
              <a:spcAft>
                <a:spcPts val="0"/>
              </a:spcAft>
              <a:buClr>
                <a:schemeClr val="dk1"/>
              </a:buClr>
              <a:buSzPts val="2800"/>
              <a:buChar char="●"/>
            </a:pPr>
            <a:r>
              <a:rPr lang="en-US" sz="2800" dirty="0">
                <a:solidFill>
                  <a:schemeClr val="dk1"/>
                </a:solidFill>
              </a:rPr>
              <a:t>Jones, R., &amp; Scully, R. (2019). Devolution in the UK: A Path to Reform? University of Wales Press.</a:t>
            </a:r>
            <a:endParaRPr sz="2800" dirty="0">
              <a:solidFill>
                <a:schemeClr val="dk1"/>
              </a:solidFill>
            </a:endParaRPr>
          </a:p>
          <a:p>
            <a:pPr marL="457200" lvl="0" indent="-406400" algn="l" rtl="0">
              <a:lnSpc>
                <a:spcPct val="115000"/>
              </a:lnSpc>
              <a:spcBef>
                <a:spcPts val="0"/>
              </a:spcBef>
              <a:spcAft>
                <a:spcPts val="0"/>
              </a:spcAft>
              <a:buClr>
                <a:schemeClr val="dk1"/>
              </a:buClr>
              <a:buSzPts val="2800"/>
              <a:buChar char="●"/>
            </a:pPr>
            <a:r>
              <a:rPr lang="en-US" sz="2800" dirty="0">
                <a:solidFill>
                  <a:schemeClr val="dk1"/>
                </a:solidFill>
              </a:rPr>
              <a:t>Jones, R. (2020). Challenges in the UK Devolved Justice Systems. Cambridge University Press.</a:t>
            </a:r>
            <a:endParaRPr sz="2800" dirty="0">
              <a:solidFill>
                <a:schemeClr val="dk1"/>
              </a:solidFill>
            </a:endParaRPr>
          </a:p>
          <a:p>
            <a:pPr marL="457200" lvl="0" indent="-406400" algn="l" rtl="0">
              <a:lnSpc>
                <a:spcPct val="115000"/>
              </a:lnSpc>
              <a:spcBef>
                <a:spcPts val="0"/>
              </a:spcBef>
              <a:spcAft>
                <a:spcPts val="0"/>
              </a:spcAft>
              <a:buClr>
                <a:schemeClr val="dk1"/>
              </a:buClr>
              <a:buSzPts val="2800"/>
              <a:buChar char="●"/>
            </a:pPr>
            <a:r>
              <a:rPr lang="en-US" sz="2800" dirty="0">
                <a:solidFill>
                  <a:schemeClr val="dk1"/>
                </a:solidFill>
              </a:rPr>
              <a:t>Smith, P. (2019). Understanding Devolution: The UK Model. Oxford University Press.</a:t>
            </a:r>
            <a:endParaRPr sz="2800" dirty="0">
              <a:solidFill>
                <a:schemeClr val="dk1"/>
              </a:solidFill>
            </a:endParaRPr>
          </a:p>
          <a:p>
            <a:pPr marL="457200" lvl="0" indent="-406400" algn="l" rtl="0">
              <a:lnSpc>
                <a:spcPct val="115000"/>
              </a:lnSpc>
              <a:spcBef>
                <a:spcPts val="0"/>
              </a:spcBef>
              <a:spcAft>
                <a:spcPts val="0"/>
              </a:spcAft>
              <a:buClr>
                <a:schemeClr val="dk1"/>
              </a:buClr>
              <a:buSzPts val="2800"/>
              <a:buChar char="●"/>
            </a:pPr>
            <a:r>
              <a:rPr lang="en-US" sz="2800" dirty="0">
                <a:solidFill>
                  <a:schemeClr val="dk1"/>
                </a:solidFill>
              </a:rPr>
              <a:t>Thomas Commission. (2019). Justice in Wales for the People of Wales.</a:t>
            </a:r>
            <a:endParaRPr sz="2800" dirty="0">
              <a:solidFill>
                <a:schemeClr val="dk1"/>
              </a:solidFill>
            </a:endParaRPr>
          </a:p>
          <a:p>
            <a:pPr marL="457200" lvl="0" indent="-406400" algn="l" rtl="0">
              <a:lnSpc>
                <a:spcPct val="115000"/>
              </a:lnSpc>
              <a:spcBef>
                <a:spcPts val="0"/>
              </a:spcBef>
              <a:spcAft>
                <a:spcPts val="0"/>
              </a:spcAft>
              <a:buClr>
                <a:schemeClr val="dk1"/>
              </a:buClr>
              <a:buSzPts val="2800"/>
              <a:buChar char="●"/>
            </a:pPr>
            <a:r>
              <a:rPr lang="en-US" sz="2800" dirty="0" err="1">
                <a:solidFill>
                  <a:schemeClr val="dk1"/>
                </a:solidFill>
              </a:rPr>
              <a:t>Torrence,David</a:t>
            </a:r>
            <a:r>
              <a:rPr lang="en-US" sz="2800" dirty="0">
                <a:solidFill>
                  <a:schemeClr val="dk1"/>
                </a:solidFill>
              </a:rPr>
              <a:t>.(2024). What is devolution? (parliament.uk). Retrieved from https://commonslibrary.parliament.uk/what-is-devolution/.Accessed on 1 November 2024.</a:t>
            </a:r>
            <a:endParaRPr sz="2800" dirty="0">
              <a:solidFill>
                <a:schemeClr val="dk1"/>
              </a:solidFill>
            </a:endParaRPr>
          </a:p>
          <a:p>
            <a:pPr marL="457200" lvl="0" indent="-406400" algn="l" rtl="0">
              <a:lnSpc>
                <a:spcPct val="115000"/>
              </a:lnSpc>
              <a:spcBef>
                <a:spcPts val="0"/>
              </a:spcBef>
              <a:spcAft>
                <a:spcPts val="0"/>
              </a:spcAft>
              <a:buClr>
                <a:schemeClr val="dk1"/>
              </a:buClr>
              <a:buSzPts val="2800"/>
              <a:buChar char="●"/>
            </a:pPr>
            <a:r>
              <a:rPr lang="en-US" sz="2800" dirty="0">
                <a:solidFill>
                  <a:schemeClr val="dk1"/>
                </a:solidFill>
              </a:rPr>
              <a:t>https://senedd.wales/media/qy1d5xk1/20-years-as-a-devolved-nation-how-has-wales-changed.pdf </a:t>
            </a:r>
            <a:endParaRPr sz="2800" dirty="0">
              <a:solidFill>
                <a:schemeClr val="dk1"/>
              </a:solidFill>
            </a:endParaRPr>
          </a:p>
          <a:p>
            <a:pPr marL="457200" lvl="0" indent="-406400" algn="l" rtl="0">
              <a:lnSpc>
                <a:spcPct val="115000"/>
              </a:lnSpc>
              <a:spcBef>
                <a:spcPts val="0"/>
              </a:spcBef>
              <a:spcAft>
                <a:spcPts val="0"/>
              </a:spcAft>
              <a:buClr>
                <a:schemeClr val="dk1"/>
              </a:buClr>
              <a:buSzPts val="2800"/>
              <a:buChar char="●"/>
            </a:pPr>
            <a:r>
              <a:rPr lang="en-US" sz="2800" dirty="0">
                <a:solidFill>
                  <a:schemeClr val="dk1"/>
                </a:solidFill>
              </a:rPr>
              <a:t>Shuttleworth, Kelly. ,Nicholson, Elspeth.(2020). Retrieved from https://www.instituteforgovernment.org.uk/explainer/devolution-and-nhs . Accessed on 02 November, </a:t>
            </a:r>
            <a:r>
              <a:rPr lang="en-GB" sz="2800" dirty="0">
                <a:solidFill>
                  <a:schemeClr val="dk1"/>
                </a:solidFill>
              </a:rPr>
              <a:t>2024.</a:t>
            </a:r>
          </a:p>
          <a:p>
            <a:pPr marL="457200" lvl="0" indent="-406400" algn="l" rtl="0">
              <a:lnSpc>
                <a:spcPct val="115000"/>
              </a:lnSpc>
              <a:spcBef>
                <a:spcPts val="0"/>
              </a:spcBef>
              <a:spcAft>
                <a:spcPts val="0"/>
              </a:spcAft>
              <a:buClr>
                <a:schemeClr val="dk1"/>
              </a:buClr>
              <a:buSzPts val="2800"/>
              <a:buChar char="●"/>
            </a:pPr>
            <a:r>
              <a:rPr lang="en-GB" sz="2800" dirty="0">
                <a:solidFill>
                  <a:schemeClr val="dk1"/>
                </a:solidFill>
              </a:rPr>
              <a:t>Lord Thomas (2022) Delivering justice for Wales: Summary and Work Programme [HTML] | GOV.WALES</a:t>
            </a:r>
          </a:p>
          <a:p>
            <a:pPr marL="457200" lvl="0" indent="-406400" algn="l" rtl="0">
              <a:lnSpc>
                <a:spcPct val="115000"/>
              </a:lnSpc>
              <a:spcBef>
                <a:spcPts val="0"/>
              </a:spcBef>
              <a:spcAft>
                <a:spcPts val="0"/>
              </a:spcAft>
              <a:buClr>
                <a:schemeClr val="dk1"/>
              </a:buClr>
              <a:buSzPts val="2800"/>
              <a:buChar char="●"/>
            </a:pPr>
            <a:r>
              <a:rPr lang="en-US" sz="2800" dirty="0">
                <a:solidFill>
                  <a:schemeClr val="dk1"/>
                </a:solidFill>
              </a:rPr>
              <a:t>Nason Sarah (2018) retrieved from Microsoft Word - AJ Wales Report ESRC Dec 18docx.docx (bangor.ac.uk). Accessed on 5 November 2024.</a:t>
            </a:r>
            <a:endParaRPr sz="2800" dirty="0">
              <a:solidFill>
                <a:schemeClr val="dk1"/>
              </a:solidFill>
            </a:endParaRPr>
          </a:p>
          <a:p>
            <a:pPr marL="457200" lvl="0" indent="-406400" algn="l" rtl="0">
              <a:lnSpc>
                <a:spcPct val="115000"/>
              </a:lnSpc>
              <a:spcBef>
                <a:spcPts val="0"/>
              </a:spcBef>
              <a:spcAft>
                <a:spcPts val="0"/>
              </a:spcAft>
              <a:buClr>
                <a:schemeClr val="dk1"/>
              </a:buClr>
              <a:buSzPts val="2800"/>
              <a:buChar char="●"/>
            </a:pPr>
            <a:r>
              <a:rPr lang="en-US" sz="2800" dirty="0">
                <a:solidFill>
                  <a:schemeClr val="dk1"/>
                </a:solidFill>
              </a:rPr>
              <a:t>Legal  Wales Conference (2018) .Retrieved from https://gov.wales/newsroom/improvingpublicservices/2018/181012-a-welsh-legal-jurisdiction-and-a-devolvedjustice-system-is-inevitable/?lang=e. Accessed on 1 November 2024.</a:t>
            </a:r>
            <a:endParaRPr sz="2800" dirty="0">
              <a:solidFill>
                <a:schemeClr val="dk1"/>
              </a:solidFill>
            </a:endParaRPr>
          </a:p>
        </p:txBody>
      </p:sp>
      <p:sp>
        <p:nvSpPr>
          <p:cNvPr id="262" name="Google Shape;262;g311a6605fcc_0_27"/>
          <p:cNvSpPr/>
          <p:nvPr/>
        </p:nvSpPr>
        <p:spPr>
          <a:xfrm>
            <a:off x="-1360469" y="9331122"/>
            <a:ext cx="3924501" cy="2153570"/>
          </a:xfrm>
          <a:custGeom>
            <a:avLst/>
            <a:gdLst/>
            <a:ahLst/>
            <a:cxnLst/>
            <a:rect l="l" t="t" r="r" b="b"/>
            <a:pathLst>
              <a:path w="3924501" h="2153570" extrusionOk="0">
                <a:moveTo>
                  <a:pt x="0" y="0"/>
                </a:moveTo>
                <a:lnTo>
                  <a:pt x="3924501" y="0"/>
                </a:lnTo>
                <a:lnTo>
                  <a:pt x="3924501" y="2153570"/>
                </a:lnTo>
                <a:lnTo>
                  <a:pt x="0" y="2153570"/>
                </a:lnTo>
                <a:lnTo>
                  <a:pt x="0" y="0"/>
                </a:lnTo>
                <a:close/>
              </a:path>
            </a:pathLst>
          </a:custGeom>
          <a:blipFill rotWithShape="1">
            <a:blip r:embed="rId3">
              <a:alphaModFix/>
            </a:blip>
            <a:stretch>
              <a:fillRect/>
            </a:stretch>
          </a:blipFill>
          <a:ln>
            <a:noFill/>
          </a:ln>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3213</Words>
  <Application>Microsoft Office PowerPoint</Application>
  <PresentationFormat>Custom</PresentationFormat>
  <Paragraphs>96</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DM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Natalie Skalkosova</cp:lastModifiedBy>
  <cp:revision>2</cp:revision>
  <dcterms:created xsi:type="dcterms:W3CDTF">2006-08-16T00:00:00Z</dcterms:created>
  <dcterms:modified xsi:type="dcterms:W3CDTF">2024-11-08T22:42:40Z</dcterms:modified>
</cp:coreProperties>
</file>