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3" d="100"/>
          <a:sy n="93" d="100"/>
        </p:scale>
        <p:origin x="2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94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Welcome the audience. Introduce the dataset (100k telecom customers, 100 variables) and the purpose of the presentation: exploratory data analysis to understand churn drivers and inform retention strategy. Keep this to 30-40 seconds.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Walk through the six sections of the presentation briefly so the audience knows what to expect.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Explain why churn analysis matters commercially, then state the aim and the four objectives exactly as given in the assignment brief. Mention the headline dataset stats on the right.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Describe the shape of the dataset: 100,000 rows, 100 columns, a mix of 79 numeric and 21 categorical fields. Explain that a focused subset of variables was chosen deliberately given the time constraint, in line with the assignment note.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Show the missing-value bar chart taken directly from the notebook. Point out that demographic fields have the highest missingness while transactional/revenue fields are nearly complete, which supports the imputation strategy used next.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Explain the imputation choice — mode for categorical, median for numerical (robust to outliers) — and confirm there were no duplicate records to remove.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Show the before/after boxplots taken from the notebook. Explain that outliers were expected because a small share of customers drive disproportionate revenue and usage, and that winsorization protects those customers' records rather than discarding them.</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Explain the four engineered grouping variables and why they were created — they turn continuous fields into interpretable segments that power every churn-rate comparison in the multivariate section.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Transition slide into the univariate analysis section.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Present the churn split: 50,438 retained vs 49,562 churned (49.6% churn rate). This near 50/50 balance is unusually high for telecom and signals a serious retention challenge, but also gives strong statistical power for the comparisons ahead.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Both revenue and usage are right-skewed with a long tail of high-value / heavy-usage customers. Point out the median line marked on the revenue chart.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Tenure is spread across the customer base — a mix of new and loyal subscribers. Handset price is skewed toward budget devices, which we will later test against churn.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Handset age clusters around one or two categories. Income is spread across the coded bands and will be used in the multivariate section to see whether purchasing power relates to churn.</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Transition into the multivariate analysis, where each engineered grouping variable is tested against churn.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Walk through the churn-rate-by-tenure-group bar chart. Emphasize the lifecycle pattern and the business implication of protecting new customers in their first year.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Compare the two boxplots — revenue and usage split by churned vs retained. Discuss whether high spenders are protected from churn or not, based on the median and spread shown.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Present the two crosstab-based churn rate charts. Discuss the handset-age pattern (older devices linked to different churn behaviour) and the revenue-group pattern (which spend tier is most at risk).</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Highlight usage trend as a leading indicator — a decreasing trend correlates with materially higher churn rate, which is actionable for early-warning systems. Then compare handset price across churn status.</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Quickly move through the three demographic churn-rate charts — marital status, income group and credit card ownership. Frame these as secondary, refining signals rather than primary drivers.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Walk through the correlation heatmap. Highlight that billing fields correlate strongly with each other (as expected), and that tenure and change-in-usage/revenue show the clearest directional relationship with churn.</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Present the top-decile customer profile using the summary statistics computed in the notebook. The key point: high spend does not guarantee long tenure, which justifies a dedicated high-value retention programme.</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Summarise the five key findings clearly and confidently — this slide should stand on its own if someone only reads one page of the deck.</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Present four concrete, prioritised recommendations directly tied to the findings — onboarding retention, an early-warning system, a high-value programme, and device-upgrade bundling.</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Be transparent about limitations — missingness in demographics, correlation not causation, and scope constraints. Then pivot to next steps: predictive modelling, significance testing, and piloting the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Close warmly and invite questions. Be ready to defend the imputation choices, the winsorization decision, and the reasoning behind the retention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7.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8.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36.pn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0.pn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F2D5A"/>
        </a:solidFill>
        <a:effectLst/>
      </p:bgPr>
    </p:bg>
    <p:spTree>
      <p:nvGrpSpPr>
        <p:cNvPr id="1" name=""/>
        <p:cNvGrpSpPr/>
        <p:nvPr/>
      </p:nvGrpSpPr>
      <p:grpSpPr>
        <a:xfrm>
          <a:off x="0" y="0"/>
          <a:ext cx="0" cy="0"/>
          <a:chOff x="0" y="0"/>
          <a:chExt cx="0" cy="0"/>
        </a:xfrm>
      </p:grpSpPr>
      <p:sp>
        <p:nvSpPr>
          <p:cNvPr id="2" name="Shape 0"/>
          <p:cNvSpPr/>
          <p:nvPr/>
        </p:nvSpPr>
        <p:spPr>
          <a:xfrm>
            <a:off x="9418320" y="-1645920"/>
            <a:ext cx="4754880" cy="4754880"/>
          </a:xfrm>
          <a:prstGeom prst="ellipse">
            <a:avLst/>
          </a:prstGeom>
          <a:solidFill>
            <a:srgbClr val="162047"/>
          </a:solidFill>
          <a:ln/>
        </p:spPr>
        <p:txBody>
          <a:bodyPr/>
          <a:lstStyle/>
          <a:p>
            <a:endParaRPr lang="en-IN"/>
          </a:p>
        </p:txBody>
      </p:sp>
      <p:sp>
        <p:nvSpPr>
          <p:cNvPr id="3" name="Shape 1"/>
          <p:cNvSpPr/>
          <p:nvPr/>
        </p:nvSpPr>
        <p:spPr>
          <a:xfrm>
            <a:off x="-1828800" y="4297680"/>
            <a:ext cx="4206240" cy="4206240"/>
          </a:xfrm>
          <a:prstGeom prst="ellipse">
            <a:avLst/>
          </a:prstGeom>
          <a:solidFill>
            <a:srgbClr val="162047"/>
          </a:solidFill>
          <a:ln/>
        </p:spPr>
        <p:txBody>
          <a:bodyPr/>
          <a:lstStyle/>
          <a:p>
            <a:endParaRPr lang="en-IN"/>
          </a:p>
        </p:txBody>
      </p:sp>
      <p:sp>
        <p:nvSpPr>
          <p:cNvPr id="4" name="Shape 2"/>
          <p:cNvSpPr/>
          <p:nvPr/>
        </p:nvSpPr>
        <p:spPr>
          <a:xfrm>
            <a:off x="10607040" y="5120640"/>
            <a:ext cx="2194560" cy="2194560"/>
          </a:xfrm>
          <a:prstGeom prst="ellipse">
            <a:avLst/>
          </a:prstGeom>
          <a:solidFill>
            <a:srgbClr val="0F7C7B"/>
          </a:solidFill>
          <a:ln/>
        </p:spPr>
        <p:txBody>
          <a:bodyPr/>
          <a:lstStyle/>
          <a:p>
            <a:endParaRPr lang="en-IN"/>
          </a:p>
        </p:txBody>
      </p:sp>
      <p:sp>
        <p:nvSpPr>
          <p:cNvPr id="5" name="Text 3"/>
          <p:cNvSpPr/>
          <p:nvPr/>
        </p:nvSpPr>
        <p:spPr>
          <a:xfrm>
            <a:off x="2924432" y="533709"/>
            <a:ext cx="5840627" cy="1362950"/>
          </a:xfrm>
          <a:prstGeom prst="rect">
            <a:avLst/>
          </a:prstGeom>
          <a:noFill/>
          <a:ln/>
        </p:spPr>
        <p:txBody>
          <a:bodyPr wrap="square" lIns="0" tIns="0" rIns="0" bIns="0" rtlCol="0" anchor="ctr"/>
          <a:lstStyle/>
          <a:p>
            <a:pPr marL="0" indent="0" algn="ctr">
              <a:buNone/>
            </a:pPr>
            <a:r>
              <a:rPr lang="en-US" sz="2800" b="1" kern="0" spc="200" dirty="0">
                <a:solidFill>
                  <a:srgbClr val="5EC9C8"/>
                </a:solidFill>
                <a:latin typeface="Calibri" pitchFamily="34" charset="0"/>
                <a:ea typeface="Calibri" pitchFamily="34" charset="-122"/>
                <a:cs typeface="Calibri" pitchFamily="34" charset="-120"/>
              </a:rPr>
              <a:t>EXPLORATORY DATA ANALYSIS </a:t>
            </a:r>
          </a:p>
          <a:p>
            <a:pPr marL="0" indent="0" algn="ctr">
              <a:buNone/>
            </a:pPr>
            <a:r>
              <a:rPr lang="en-US" sz="2800" b="1" kern="0" spc="200" dirty="0">
                <a:solidFill>
                  <a:srgbClr val="5EC9C8"/>
                </a:solidFill>
                <a:latin typeface="Calibri" pitchFamily="34" charset="0"/>
                <a:ea typeface="Calibri" pitchFamily="34" charset="-122"/>
                <a:cs typeface="Calibri" pitchFamily="34" charset="-120"/>
              </a:rPr>
              <a:t>  DATA MINING &amp; VISUALISATION</a:t>
            </a:r>
            <a:endParaRPr lang="en-US" sz="2800" dirty="0"/>
          </a:p>
        </p:txBody>
      </p:sp>
      <p:sp>
        <p:nvSpPr>
          <p:cNvPr id="6" name="Text 4"/>
          <p:cNvSpPr/>
          <p:nvPr/>
        </p:nvSpPr>
        <p:spPr>
          <a:xfrm>
            <a:off x="797011" y="2080260"/>
            <a:ext cx="10515600" cy="1097280"/>
          </a:xfrm>
          <a:prstGeom prst="rect">
            <a:avLst/>
          </a:prstGeom>
          <a:noFill/>
          <a:ln/>
        </p:spPr>
        <p:txBody>
          <a:bodyPr wrap="square" lIns="0" tIns="0" rIns="0" bIns="0"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Telecom Customer Churn</a:t>
            </a:r>
            <a:endParaRPr lang="en-US" sz="4400" dirty="0"/>
          </a:p>
        </p:txBody>
      </p:sp>
      <p:sp>
        <p:nvSpPr>
          <p:cNvPr id="7" name="Text 5"/>
          <p:cNvSpPr/>
          <p:nvPr/>
        </p:nvSpPr>
        <p:spPr>
          <a:xfrm>
            <a:off x="822960" y="2788920"/>
            <a:ext cx="10058400" cy="548640"/>
          </a:xfrm>
          <a:prstGeom prst="rect">
            <a:avLst/>
          </a:prstGeom>
          <a:noFill/>
          <a:ln/>
        </p:spPr>
        <p:txBody>
          <a:bodyPr wrap="square" lIns="0" tIns="0" rIns="0" bIns="0" rtlCol="0" anchor="ctr"/>
          <a:lstStyle/>
          <a:p>
            <a:pPr marL="0" indent="0">
              <a:buNone/>
            </a:pPr>
            <a:r>
              <a:rPr lang="en-US" sz="1900" i="1" dirty="0">
                <a:solidFill>
                  <a:srgbClr val="CFE3E2"/>
                </a:solidFill>
                <a:latin typeface="Calibri" pitchFamily="34" charset="0"/>
                <a:ea typeface="Calibri" pitchFamily="34" charset="-122"/>
                <a:cs typeface="Calibri" pitchFamily="34" charset="-120"/>
              </a:rPr>
              <a:t>Understanding Why Customers Leave — and How to Keep Them</a:t>
            </a:r>
            <a:endParaRPr lang="en-US" sz="1900" dirty="0"/>
          </a:p>
        </p:txBody>
      </p:sp>
      <p:sp>
        <p:nvSpPr>
          <p:cNvPr id="8" name="Shape 6"/>
          <p:cNvSpPr/>
          <p:nvPr/>
        </p:nvSpPr>
        <p:spPr>
          <a:xfrm>
            <a:off x="822960" y="3520440"/>
            <a:ext cx="2743200" cy="0"/>
          </a:xfrm>
          <a:prstGeom prst="line">
            <a:avLst/>
          </a:prstGeom>
          <a:noFill/>
          <a:ln w="25400">
            <a:solidFill>
              <a:srgbClr val="0F7C7B"/>
            </a:solidFill>
            <a:prstDash val="solid"/>
          </a:ln>
        </p:spPr>
        <p:txBody>
          <a:bodyPr/>
          <a:lstStyle/>
          <a:p>
            <a:endParaRPr lang="en-IN"/>
          </a:p>
        </p:txBody>
      </p:sp>
      <p:sp>
        <p:nvSpPr>
          <p:cNvPr id="9" name="Text 7"/>
          <p:cNvSpPr/>
          <p:nvPr/>
        </p:nvSpPr>
        <p:spPr>
          <a:xfrm>
            <a:off x="822960" y="4932715"/>
            <a:ext cx="9601200" cy="320040"/>
          </a:xfrm>
          <a:prstGeom prst="rect">
            <a:avLst/>
          </a:prstGeom>
          <a:noFill/>
          <a:ln/>
        </p:spPr>
        <p:txBody>
          <a:bodyPr wrap="square" lIns="0" tIns="0" rIns="0" bIns="0" rtlCol="0" anchor="ctr"/>
          <a:lstStyle/>
          <a:p>
            <a:pPr marL="0" indent="0">
              <a:buNone/>
            </a:pPr>
            <a:r>
              <a:rPr lang="en-US" sz="1300" b="1" dirty="0">
                <a:solidFill>
                  <a:srgbClr val="9AA6C4"/>
                </a:solidFill>
                <a:latin typeface="Calibri" pitchFamily="34" charset="0"/>
                <a:ea typeface="Calibri" pitchFamily="34" charset="-122"/>
                <a:cs typeface="Calibri" pitchFamily="34" charset="-120"/>
              </a:rPr>
              <a:t>Dataset: </a:t>
            </a:r>
            <a:r>
              <a:rPr lang="en-US" sz="1300" dirty="0">
                <a:solidFill>
                  <a:srgbClr val="E4E9F2"/>
                </a:solidFill>
                <a:latin typeface="Calibri" pitchFamily="34" charset="0"/>
                <a:ea typeface="Calibri" pitchFamily="34" charset="-122"/>
                <a:cs typeface="Calibri" pitchFamily="34" charset="-120"/>
              </a:rPr>
              <a:t>Telecom_Customer_Churn.csv  (100,000 customers · 100 variables)</a:t>
            </a:r>
            <a:endParaRPr lang="en-US" sz="1300" dirty="0"/>
          </a:p>
        </p:txBody>
      </p:sp>
      <p:sp>
        <p:nvSpPr>
          <p:cNvPr id="10" name="Text 8"/>
          <p:cNvSpPr/>
          <p:nvPr/>
        </p:nvSpPr>
        <p:spPr>
          <a:xfrm>
            <a:off x="822960" y="5224850"/>
            <a:ext cx="9601200" cy="320040"/>
          </a:xfrm>
          <a:prstGeom prst="rect">
            <a:avLst/>
          </a:prstGeom>
          <a:noFill/>
          <a:ln/>
        </p:spPr>
        <p:txBody>
          <a:bodyPr wrap="square" lIns="0" tIns="0" rIns="0" bIns="0" rtlCol="0" anchor="ctr"/>
          <a:lstStyle/>
          <a:p>
            <a:pPr marL="0" indent="0">
              <a:buNone/>
            </a:pPr>
            <a:r>
              <a:rPr lang="en-US" sz="1300" b="1" dirty="0">
                <a:solidFill>
                  <a:srgbClr val="9AA6C4"/>
                </a:solidFill>
                <a:latin typeface="Calibri" pitchFamily="34" charset="0"/>
                <a:ea typeface="Calibri" pitchFamily="34" charset="-122"/>
                <a:cs typeface="Calibri" pitchFamily="34" charset="-120"/>
              </a:rPr>
              <a:t>Prepared for: </a:t>
            </a:r>
            <a:r>
              <a:rPr lang="en-US" sz="1300" dirty="0">
                <a:solidFill>
                  <a:srgbClr val="E4E9F2"/>
                </a:solidFill>
                <a:latin typeface="Calibri" pitchFamily="34" charset="0"/>
                <a:ea typeface="Calibri" pitchFamily="34" charset="-122"/>
                <a:cs typeface="Calibri" pitchFamily="34" charset="-120"/>
              </a:rPr>
              <a:t>ACCA7015 — Data Mining &amp; Visualisation, Component 1</a:t>
            </a:r>
            <a:endParaRPr lang="en-US" sz="1300" dirty="0"/>
          </a:p>
        </p:txBody>
      </p:sp>
      <p:sp>
        <p:nvSpPr>
          <p:cNvPr id="11" name="Text 9"/>
          <p:cNvSpPr/>
          <p:nvPr/>
        </p:nvSpPr>
        <p:spPr>
          <a:xfrm>
            <a:off x="822960" y="4320540"/>
            <a:ext cx="9601200" cy="320040"/>
          </a:xfrm>
          <a:prstGeom prst="rect">
            <a:avLst/>
          </a:prstGeom>
          <a:noFill/>
          <a:ln/>
        </p:spPr>
        <p:txBody>
          <a:bodyPr wrap="square" lIns="0" tIns="0" rIns="0" bIns="0" rtlCol="0" anchor="ctr"/>
          <a:lstStyle/>
          <a:p>
            <a:pPr>
              <a:lnSpc>
                <a:spcPct val="140000"/>
              </a:lnSpc>
            </a:pPr>
            <a:r>
              <a:rPr lang="en-US" sz="1300" b="1" dirty="0">
                <a:solidFill>
                  <a:srgbClr val="9CA8C4"/>
                </a:solidFill>
                <a:latin typeface="Calibri" pitchFamily="34" charset="0"/>
                <a:ea typeface="Calibri" pitchFamily="34" charset="-122"/>
                <a:cs typeface="Calibri" pitchFamily="34" charset="-120"/>
              </a:rPr>
              <a:t>Student Name: </a:t>
            </a:r>
            <a:r>
              <a:rPr lang="en-US" sz="1300" dirty="0">
                <a:solidFill>
                  <a:srgbClr val="FFFFFF"/>
                </a:solidFill>
                <a:latin typeface="Calibri" pitchFamily="34" charset="0"/>
                <a:ea typeface="Calibri" pitchFamily="34" charset="-122"/>
                <a:cs typeface="Calibri" pitchFamily="34" charset="-120"/>
              </a:rPr>
              <a:t>Gaurav Anil Bansod</a:t>
            </a:r>
          </a:p>
          <a:p>
            <a:pPr>
              <a:lnSpc>
                <a:spcPct val="140000"/>
              </a:lnSpc>
            </a:pPr>
            <a:r>
              <a:rPr lang="en-US" sz="1300" b="1" dirty="0">
                <a:solidFill>
                  <a:srgbClr val="9CA8C4"/>
                </a:solidFill>
                <a:latin typeface="Calibri" pitchFamily="34" charset="0"/>
                <a:ea typeface="Calibri" pitchFamily="34" charset="-122"/>
                <a:cs typeface="Calibri" pitchFamily="34" charset="-120"/>
              </a:rPr>
              <a:t>Student ID: </a:t>
            </a:r>
            <a:r>
              <a:rPr lang="en-US" sz="1300" b="1" dirty="0">
                <a:solidFill>
                  <a:srgbClr val="FFFFFF"/>
                </a:solidFill>
                <a:latin typeface="Calibri" pitchFamily="34" charset="0"/>
                <a:ea typeface="Calibri" pitchFamily="34" charset="-122"/>
                <a:cs typeface="Calibri" pitchFamily="34" charset="-120"/>
              </a:rPr>
              <a:t>2519815</a:t>
            </a:r>
            <a:endParaRPr lang="en-US" sz="1300" b="1" dirty="0">
              <a:solidFill>
                <a:srgbClr val="9CA8C4"/>
              </a:solidFill>
              <a:latin typeface="Calibri" pitchFamily="34" charset="0"/>
              <a:ea typeface="Calibri" pitchFamily="34" charset="-122"/>
              <a:cs typeface="Calibri" pitchFamily="34" charset="-120"/>
            </a:endParaRPr>
          </a:p>
          <a:p>
            <a:pPr>
              <a:lnSpc>
                <a:spcPct val="140000"/>
              </a:lnSpc>
            </a:pPr>
            <a:r>
              <a:rPr lang="en-US" sz="1300" b="1" dirty="0">
                <a:solidFill>
                  <a:srgbClr val="9CA8C4"/>
                </a:solidFill>
                <a:latin typeface="Calibri" pitchFamily="34" charset="0"/>
                <a:ea typeface="Calibri" pitchFamily="34" charset="-122"/>
                <a:cs typeface="Calibri" pitchFamily="34" charset="-120"/>
              </a:rPr>
              <a:t>Lecturer: </a:t>
            </a:r>
            <a:r>
              <a:rPr lang="en-US" sz="1300" dirty="0">
                <a:solidFill>
                  <a:srgbClr val="FFFFFF"/>
                </a:solidFill>
                <a:latin typeface="Calibri" pitchFamily="34" charset="0"/>
                <a:ea typeface="Calibri" pitchFamily="34" charset="-122"/>
                <a:cs typeface="Calibri" pitchFamily="34" charset="-120"/>
              </a:rPr>
              <a:t>Dr Nouh Elmitwally</a:t>
            </a:r>
            <a:endParaRPr lang="en-US" sz="1300" dirty="0"/>
          </a:p>
          <a:p>
            <a:pPr>
              <a:lnSpc>
                <a:spcPct val="140000"/>
              </a:lnSpc>
            </a:pPr>
            <a:r>
              <a:rPr lang="en-US" sz="1300" b="1" dirty="0">
                <a:solidFill>
                  <a:srgbClr val="9CA8C4"/>
                </a:solidFill>
                <a:latin typeface="Calibri" pitchFamily="34" charset="0"/>
                <a:ea typeface="Calibri" pitchFamily="34" charset="-122"/>
                <a:cs typeface="Calibri" pitchFamily="34" charset="-120"/>
              </a:rPr>
              <a:t>Assignment: </a:t>
            </a:r>
            <a:r>
              <a:rPr lang="en-US" sz="1300" dirty="0">
                <a:solidFill>
                  <a:srgbClr val="FFFFFF"/>
                </a:solidFill>
                <a:latin typeface="Calibri" pitchFamily="34" charset="0"/>
                <a:ea typeface="Calibri" pitchFamily="34" charset="-122"/>
                <a:cs typeface="Calibri" pitchFamily="34" charset="-120"/>
              </a:rPr>
              <a:t>Component 1 — Presentation</a:t>
            </a:r>
            <a:endParaRPr lang="en-US" sz="1300" dirty="0"/>
          </a:p>
          <a:p>
            <a:pPr marL="0" indent="0">
              <a:buNone/>
            </a:pP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Presentation Roadmap</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AGENDA</a:t>
            </a:r>
            <a:endParaRPr lang="en-US" sz="1200" dirty="0"/>
          </a:p>
        </p:txBody>
      </p:sp>
      <p:sp>
        <p:nvSpPr>
          <p:cNvPr id="4" name="Shape 2"/>
          <p:cNvSpPr/>
          <p:nvPr/>
        </p:nvSpPr>
        <p:spPr>
          <a:xfrm>
            <a:off x="548640" y="1600200"/>
            <a:ext cx="534924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5" name="Text 3"/>
          <p:cNvSpPr/>
          <p:nvPr/>
        </p:nvSpPr>
        <p:spPr>
          <a:xfrm>
            <a:off x="731520" y="1737360"/>
            <a:ext cx="822960" cy="548640"/>
          </a:xfrm>
          <a:prstGeom prst="rect">
            <a:avLst/>
          </a:prstGeom>
          <a:noFill/>
          <a:ln/>
        </p:spPr>
        <p:txBody>
          <a:bodyPr wrap="square" lIns="0" tIns="0" rIns="0" bIns="0" rtlCol="0" anchor="ctr"/>
          <a:lstStyle/>
          <a:p>
            <a:pPr marL="0" indent="0">
              <a:buNone/>
            </a:pPr>
            <a:r>
              <a:rPr lang="en-US" sz="2600" b="1" dirty="0">
                <a:solidFill>
                  <a:srgbClr val="C7D0DC"/>
                </a:solidFill>
                <a:latin typeface="Cambria" pitchFamily="34" charset="0"/>
                <a:ea typeface="Cambria" pitchFamily="34" charset="-122"/>
                <a:cs typeface="Cambria" pitchFamily="34" charset="-120"/>
              </a:rPr>
              <a:t>01</a:t>
            </a:r>
            <a:endParaRPr lang="en-US" sz="2600" dirty="0"/>
          </a:p>
        </p:txBody>
      </p:sp>
      <p:sp>
        <p:nvSpPr>
          <p:cNvPr id="6" name="Shape 4"/>
          <p:cNvSpPr/>
          <p:nvPr/>
        </p:nvSpPr>
        <p:spPr>
          <a:xfrm>
            <a:off x="5212080" y="1764792"/>
            <a:ext cx="457200" cy="457200"/>
          </a:xfrm>
          <a:prstGeom prst="ellipse">
            <a:avLst/>
          </a:prstGeom>
          <a:solidFill>
            <a:srgbClr val="0F7C7B"/>
          </a:solidFill>
          <a:ln/>
        </p:spPr>
        <p:txBody>
          <a:bodyPr/>
          <a:lstStyle/>
          <a:p>
            <a:endParaRPr lang="en-IN"/>
          </a:p>
        </p:txBody>
      </p:sp>
      <p:pic>
        <p:nvPicPr>
          <p:cNvPr id="7" name="Image 0" descr="preencoded.png"/>
          <p:cNvPicPr>
            <a:picLocks noChangeAspect="1"/>
          </p:cNvPicPr>
          <p:nvPr/>
        </p:nvPicPr>
        <p:blipFill>
          <a:blip r:embed="rId3"/>
          <a:stretch>
            <a:fillRect/>
          </a:stretch>
        </p:blipFill>
        <p:spPr>
          <a:xfrm>
            <a:off x="5321808" y="1874520"/>
            <a:ext cx="237744" cy="237744"/>
          </a:xfrm>
          <a:prstGeom prst="rect">
            <a:avLst/>
          </a:prstGeom>
        </p:spPr>
      </p:pic>
      <p:sp>
        <p:nvSpPr>
          <p:cNvPr id="8" name="Text 5"/>
          <p:cNvSpPr/>
          <p:nvPr/>
        </p:nvSpPr>
        <p:spPr>
          <a:xfrm>
            <a:off x="731520" y="2130552"/>
            <a:ext cx="4343400" cy="320040"/>
          </a:xfrm>
          <a:prstGeom prst="rect">
            <a:avLst/>
          </a:prstGeom>
          <a:noFill/>
          <a:ln/>
        </p:spPr>
        <p:txBody>
          <a:bodyPr wrap="square" lIns="0" tIns="0" rIns="0" bIns="0" rtlCol="0" anchor="ctr"/>
          <a:lstStyle/>
          <a:p>
            <a:pPr marL="0" indent="0">
              <a:buNone/>
            </a:pPr>
            <a:r>
              <a:rPr lang="en-US" sz="1450" b="1" dirty="0">
                <a:solidFill>
                  <a:srgbClr val="1F2D5A"/>
                </a:solidFill>
                <a:latin typeface="Calibri" pitchFamily="34" charset="0"/>
                <a:ea typeface="Calibri" pitchFamily="34" charset="-122"/>
                <a:cs typeface="Calibri" pitchFamily="34" charset="-120"/>
              </a:rPr>
              <a:t>Business Context &amp; Objectives</a:t>
            </a:r>
            <a:endParaRPr lang="en-US" sz="1450" dirty="0"/>
          </a:p>
        </p:txBody>
      </p:sp>
      <p:sp>
        <p:nvSpPr>
          <p:cNvPr id="9" name="Text 6"/>
          <p:cNvSpPr/>
          <p:nvPr/>
        </p:nvSpPr>
        <p:spPr>
          <a:xfrm>
            <a:off x="731520" y="2441448"/>
            <a:ext cx="4343400" cy="5029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Why churn matters and what this analysis sets out to answer</a:t>
            </a:r>
            <a:endParaRPr lang="en-US" sz="1050" dirty="0"/>
          </a:p>
        </p:txBody>
      </p:sp>
      <p:sp>
        <p:nvSpPr>
          <p:cNvPr id="10" name="Shape 7"/>
          <p:cNvSpPr/>
          <p:nvPr/>
        </p:nvSpPr>
        <p:spPr>
          <a:xfrm>
            <a:off x="6217920" y="1600200"/>
            <a:ext cx="534924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1" name="Text 8"/>
          <p:cNvSpPr/>
          <p:nvPr/>
        </p:nvSpPr>
        <p:spPr>
          <a:xfrm>
            <a:off x="6400800" y="1737360"/>
            <a:ext cx="822960" cy="548640"/>
          </a:xfrm>
          <a:prstGeom prst="rect">
            <a:avLst/>
          </a:prstGeom>
          <a:noFill/>
          <a:ln/>
        </p:spPr>
        <p:txBody>
          <a:bodyPr wrap="square" lIns="0" tIns="0" rIns="0" bIns="0" rtlCol="0" anchor="ctr"/>
          <a:lstStyle/>
          <a:p>
            <a:pPr marL="0" indent="0">
              <a:buNone/>
            </a:pPr>
            <a:r>
              <a:rPr lang="en-US" sz="2600" b="1" dirty="0">
                <a:solidFill>
                  <a:srgbClr val="C7D0DC"/>
                </a:solidFill>
                <a:latin typeface="Cambria" pitchFamily="34" charset="0"/>
                <a:ea typeface="Cambria" pitchFamily="34" charset="-122"/>
                <a:cs typeface="Cambria" pitchFamily="34" charset="-120"/>
              </a:rPr>
              <a:t>02</a:t>
            </a:r>
            <a:endParaRPr lang="en-US" sz="2600" dirty="0"/>
          </a:p>
        </p:txBody>
      </p:sp>
      <p:sp>
        <p:nvSpPr>
          <p:cNvPr id="12" name="Shape 9"/>
          <p:cNvSpPr/>
          <p:nvPr/>
        </p:nvSpPr>
        <p:spPr>
          <a:xfrm>
            <a:off x="10881360" y="1764792"/>
            <a:ext cx="457200" cy="457200"/>
          </a:xfrm>
          <a:prstGeom prst="ellipse">
            <a:avLst/>
          </a:prstGeom>
          <a:solidFill>
            <a:srgbClr val="0F7C7B"/>
          </a:solidFill>
          <a:ln/>
        </p:spPr>
        <p:txBody>
          <a:bodyPr/>
          <a:lstStyle/>
          <a:p>
            <a:endParaRPr lang="en-IN"/>
          </a:p>
        </p:txBody>
      </p:sp>
      <p:pic>
        <p:nvPicPr>
          <p:cNvPr id="13" name="Image 1" descr="preencoded.png"/>
          <p:cNvPicPr>
            <a:picLocks noChangeAspect="1"/>
          </p:cNvPicPr>
          <p:nvPr/>
        </p:nvPicPr>
        <p:blipFill>
          <a:blip r:embed="rId4"/>
          <a:stretch>
            <a:fillRect/>
          </a:stretch>
        </p:blipFill>
        <p:spPr>
          <a:xfrm>
            <a:off x="10991088" y="1874520"/>
            <a:ext cx="237744" cy="237744"/>
          </a:xfrm>
          <a:prstGeom prst="rect">
            <a:avLst/>
          </a:prstGeom>
        </p:spPr>
      </p:pic>
      <p:sp>
        <p:nvSpPr>
          <p:cNvPr id="14" name="Text 10"/>
          <p:cNvSpPr/>
          <p:nvPr/>
        </p:nvSpPr>
        <p:spPr>
          <a:xfrm>
            <a:off x="6400800" y="2130552"/>
            <a:ext cx="4343400" cy="320040"/>
          </a:xfrm>
          <a:prstGeom prst="rect">
            <a:avLst/>
          </a:prstGeom>
          <a:noFill/>
          <a:ln/>
        </p:spPr>
        <p:txBody>
          <a:bodyPr wrap="square" lIns="0" tIns="0" rIns="0" bIns="0" rtlCol="0" anchor="ctr"/>
          <a:lstStyle/>
          <a:p>
            <a:pPr marL="0" indent="0">
              <a:buNone/>
            </a:pPr>
            <a:r>
              <a:rPr lang="en-US" sz="1450" b="1" dirty="0">
                <a:solidFill>
                  <a:srgbClr val="1F2D5A"/>
                </a:solidFill>
                <a:latin typeface="Calibri" pitchFamily="34" charset="0"/>
                <a:ea typeface="Calibri" pitchFamily="34" charset="-122"/>
                <a:cs typeface="Calibri" pitchFamily="34" charset="-120"/>
              </a:rPr>
              <a:t>Data Overview &amp; Quality</a:t>
            </a:r>
            <a:endParaRPr lang="en-US" sz="1450" dirty="0"/>
          </a:p>
        </p:txBody>
      </p:sp>
      <p:sp>
        <p:nvSpPr>
          <p:cNvPr id="15" name="Text 11"/>
          <p:cNvSpPr/>
          <p:nvPr/>
        </p:nvSpPr>
        <p:spPr>
          <a:xfrm>
            <a:off x="6400800" y="2441448"/>
            <a:ext cx="4343400" cy="5029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Structure, data types and missing-value profile of the dataset</a:t>
            </a:r>
            <a:endParaRPr lang="en-US" sz="1050" dirty="0"/>
          </a:p>
        </p:txBody>
      </p:sp>
      <p:sp>
        <p:nvSpPr>
          <p:cNvPr id="16" name="Shape 12"/>
          <p:cNvSpPr/>
          <p:nvPr/>
        </p:nvSpPr>
        <p:spPr>
          <a:xfrm>
            <a:off x="548640" y="3246120"/>
            <a:ext cx="534924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7" name="Text 13"/>
          <p:cNvSpPr/>
          <p:nvPr/>
        </p:nvSpPr>
        <p:spPr>
          <a:xfrm>
            <a:off x="731520" y="3383280"/>
            <a:ext cx="822960" cy="548640"/>
          </a:xfrm>
          <a:prstGeom prst="rect">
            <a:avLst/>
          </a:prstGeom>
          <a:noFill/>
          <a:ln/>
        </p:spPr>
        <p:txBody>
          <a:bodyPr wrap="square" lIns="0" tIns="0" rIns="0" bIns="0" rtlCol="0" anchor="ctr"/>
          <a:lstStyle/>
          <a:p>
            <a:pPr marL="0" indent="0">
              <a:buNone/>
            </a:pPr>
            <a:r>
              <a:rPr lang="en-US" sz="2600" b="1" dirty="0">
                <a:solidFill>
                  <a:srgbClr val="C7D0DC"/>
                </a:solidFill>
                <a:latin typeface="Cambria" pitchFamily="34" charset="0"/>
                <a:ea typeface="Cambria" pitchFamily="34" charset="-122"/>
                <a:cs typeface="Cambria" pitchFamily="34" charset="-120"/>
              </a:rPr>
              <a:t>03</a:t>
            </a:r>
            <a:endParaRPr lang="en-US" sz="2600" dirty="0"/>
          </a:p>
        </p:txBody>
      </p:sp>
      <p:sp>
        <p:nvSpPr>
          <p:cNvPr id="18" name="Shape 14"/>
          <p:cNvSpPr/>
          <p:nvPr/>
        </p:nvSpPr>
        <p:spPr>
          <a:xfrm>
            <a:off x="5212080" y="3410712"/>
            <a:ext cx="457200" cy="457200"/>
          </a:xfrm>
          <a:prstGeom prst="ellipse">
            <a:avLst/>
          </a:prstGeom>
          <a:solidFill>
            <a:srgbClr val="0F7C7B"/>
          </a:solidFill>
          <a:ln/>
        </p:spPr>
        <p:txBody>
          <a:bodyPr/>
          <a:lstStyle/>
          <a:p>
            <a:endParaRPr lang="en-IN"/>
          </a:p>
        </p:txBody>
      </p:sp>
      <p:pic>
        <p:nvPicPr>
          <p:cNvPr id="19" name="Image 2" descr="preencoded.png"/>
          <p:cNvPicPr>
            <a:picLocks noChangeAspect="1"/>
          </p:cNvPicPr>
          <p:nvPr/>
        </p:nvPicPr>
        <p:blipFill>
          <a:blip r:embed="rId5"/>
          <a:stretch>
            <a:fillRect/>
          </a:stretch>
        </p:blipFill>
        <p:spPr>
          <a:xfrm>
            <a:off x="5321808" y="3520440"/>
            <a:ext cx="237744" cy="237744"/>
          </a:xfrm>
          <a:prstGeom prst="rect">
            <a:avLst/>
          </a:prstGeom>
        </p:spPr>
      </p:pic>
      <p:sp>
        <p:nvSpPr>
          <p:cNvPr id="20" name="Text 15"/>
          <p:cNvSpPr/>
          <p:nvPr/>
        </p:nvSpPr>
        <p:spPr>
          <a:xfrm>
            <a:off x="731520" y="3776472"/>
            <a:ext cx="4343400" cy="320040"/>
          </a:xfrm>
          <a:prstGeom prst="rect">
            <a:avLst/>
          </a:prstGeom>
          <a:noFill/>
          <a:ln/>
        </p:spPr>
        <p:txBody>
          <a:bodyPr wrap="square" lIns="0" tIns="0" rIns="0" bIns="0" rtlCol="0" anchor="ctr"/>
          <a:lstStyle/>
          <a:p>
            <a:pPr marL="0" indent="0">
              <a:buNone/>
            </a:pPr>
            <a:r>
              <a:rPr lang="en-US" sz="1450" b="1" dirty="0">
                <a:solidFill>
                  <a:srgbClr val="1F2D5A"/>
                </a:solidFill>
                <a:latin typeface="Calibri" pitchFamily="34" charset="0"/>
                <a:ea typeface="Calibri" pitchFamily="34" charset="-122"/>
                <a:cs typeface="Calibri" pitchFamily="34" charset="-120"/>
              </a:rPr>
              <a:t>Data Cleaning &amp; Preparation</a:t>
            </a:r>
            <a:endParaRPr lang="en-US" sz="1450" dirty="0"/>
          </a:p>
        </p:txBody>
      </p:sp>
      <p:sp>
        <p:nvSpPr>
          <p:cNvPr id="21" name="Text 16"/>
          <p:cNvSpPr/>
          <p:nvPr/>
        </p:nvSpPr>
        <p:spPr>
          <a:xfrm>
            <a:off x="731520" y="4087368"/>
            <a:ext cx="4343400" cy="5029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Imputation, duplicate removal, outlier treatment, feature engineering</a:t>
            </a:r>
            <a:endParaRPr lang="en-US" sz="1050" dirty="0"/>
          </a:p>
        </p:txBody>
      </p:sp>
      <p:sp>
        <p:nvSpPr>
          <p:cNvPr id="22" name="Shape 17"/>
          <p:cNvSpPr/>
          <p:nvPr/>
        </p:nvSpPr>
        <p:spPr>
          <a:xfrm>
            <a:off x="6217920" y="3246120"/>
            <a:ext cx="534924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23" name="Text 18"/>
          <p:cNvSpPr/>
          <p:nvPr/>
        </p:nvSpPr>
        <p:spPr>
          <a:xfrm>
            <a:off x="6400800" y="3383280"/>
            <a:ext cx="822960" cy="548640"/>
          </a:xfrm>
          <a:prstGeom prst="rect">
            <a:avLst/>
          </a:prstGeom>
          <a:noFill/>
          <a:ln/>
        </p:spPr>
        <p:txBody>
          <a:bodyPr wrap="square" lIns="0" tIns="0" rIns="0" bIns="0" rtlCol="0" anchor="ctr"/>
          <a:lstStyle/>
          <a:p>
            <a:pPr marL="0" indent="0">
              <a:buNone/>
            </a:pPr>
            <a:r>
              <a:rPr lang="en-US" sz="2600" b="1" dirty="0">
                <a:solidFill>
                  <a:srgbClr val="C7D0DC"/>
                </a:solidFill>
                <a:latin typeface="Cambria" pitchFamily="34" charset="0"/>
                <a:ea typeface="Cambria" pitchFamily="34" charset="-122"/>
                <a:cs typeface="Cambria" pitchFamily="34" charset="-120"/>
              </a:rPr>
              <a:t>04</a:t>
            </a:r>
            <a:endParaRPr lang="en-US" sz="2600" dirty="0"/>
          </a:p>
        </p:txBody>
      </p:sp>
      <p:sp>
        <p:nvSpPr>
          <p:cNvPr id="24" name="Shape 19"/>
          <p:cNvSpPr/>
          <p:nvPr/>
        </p:nvSpPr>
        <p:spPr>
          <a:xfrm>
            <a:off x="10881360" y="3410712"/>
            <a:ext cx="457200" cy="457200"/>
          </a:xfrm>
          <a:prstGeom prst="ellipse">
            <a:avLst/>
          </a:prstGeom>
          <a:solidFill>
            <a:srgbClr val="0F7C7B"/>
          </a:solidFill>
          <a:ln/>
        </p:spPr>
        <p:txBody>
          <a:bodyPr/>
          <a:lstStyle/>
          <a:p>
            <a:endParaRPr lang="en-IN"/>
          </a:p>
        </p:txBody>
      </p:sp>
      <p:pic>
        <p:nvPicPr>
          <p:cNvPr id="25" name="Image 3" descr="preencoded.png"/>
          <p:cNvPicPr>
            <a:picLocks noChangeAspect="1"/>
          </p:cNvPicPr>
          <p:nvPr/>
        </p:nvPicPr>
        <p:blipFill>
          <a:blip r:embed="rId6"/>
          <a:stretch>
            <a:fillRect/>
          </a:stretch>
        </p:blipFill>
        <p:spPr>
          <a:xfrm>
            <a:off x="10991088" y="3520440"/>
            <a:ext cx="237744" cy="237744"/>
          </a:xfrm>
          <a:prstGeom prst="rect">
            <a:avLst/>
          </a:prstGeom>
        </p:spPr>
      </p:pic>
      <p:sp>
        <p:nvSpPr>
          <p:cNvPr id="26" name="Text 20"/>
          <p:cNvSpPr/>
          <p:nvPr/>
        </p:nvSpPr>
        <p:spPr>
          <a:xfrm>
            <a:off x="6400800" y="3776472"/>
            <a:ext cx="4343400" cy="320040"/>
          </a:xfrm>
          <a:prstGeom prst="rect">
            <a:avLst/>
          </a:prstGeom>
          <a:noFill/>
          <a:ln/>
        </p:spPr>
        <p:txBody>
          <a:bodyPr wrap="square" lIns="0" tIns="0" rIns="0" bIns="0" rtlCol="0" anchor="ctr"/>
          <a:lstStyle/>
          <a:p>
            <a:pPr marL="0" indent="0">
              <a:buNone/>
            </a:pPr>
            <a:r>
              <a:rPr lang="en-US" sz="1450" b="1" dirty="0">
                <a:solidFill>
                  <a:srgbClr val="1F2D5A"/>
                </a:solidFill>
                <a:latin typeface="Calibri" pitchFamily="34" charset="0"/>
                <a:ea typeface="Calibri" pitchFamily="34" charset="-122"/>
                <a:cs typeface="Calibri" pitchFamily="34" charset="-120"/>
              </a:rPr>
              <a:t>Univariate Analysis</a:t>
            </a:r>
            <a:endParaRPr lang="en-US" sz="1450" dirty="0"/>
          </a:p>
        </p:txBody>
      </p:sp>
      <p:sp>
        <p:nvSpPr>
          <p:cNvPr id="27" name="Text 21"/>
          <p:cNvSpPr/>
          <p:nvPr/>
        </p:nvSpPr>
        <p:spPr>
          <a:xfrm>
            <a:off x="6400800" y="4087368"/>
            <a:ext cx="4343400" cy="5029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Distribution of churn, revenue, usage, tenure and demographics</a:t>
            </a:r>
            <a:endParaRPr lang="en-US" sz="1050" dirty="0"/>
          </a:p>
        </p:txBody>
      </p:sp>
      <p:sp>
        <p:nvSpPr>
          <p:cNvPr id="28" name="Shape 22"/>
          <p:cNvSpPr/>
          <p:nvPr/>
        </p:nvSpPr>
        <p:spPr>
          <a:xfrm>
            <a:off x="548640" y="4892040"/>
            <a:ext cx="534924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29" name="Text 23"/>
          <p:cNvSpPr/>
          <p:nvPr/>
        </p:nvSpPr>
        <p:spPr>
          <a:xfrm>
            <a:off x="731520" y="5029200"/>
            <a:ext cx="822960" cy="548640"/>
          </a:xfrm>
          <a:prstGeom prst="rect">
            <a:avLst/>
          </a:prstGeom>
          <a:noFill/>
          <a:ln/>
        </p:spPr>
        <p:txBody>
          <a:bodyPr wrap="square" lIns="0" tIns="0" rIns="0" bIns="0" rtlCol="0" anchor="ctr"/>
          <a:lstStyle/>
          <a:p>
            <a:pPr marL="0" indent="0">
              <a:buNone/>
            </a:pPr>
            <a:r>
              <a:rPr lang="en-US" sz="2600" b="1" dirty="0">
                <a:solidFill>
                  <a:srgbClr val="C7D0DC"/>
                </a:solidFill>
                <a:latin typeface="Cambria" pitchFamily="34" charset="0"/>
                <a:ea typeface="Cambria" pitchFamily="34" charset="-122"/>
                <a:cs typeface="Cambria" pitchFamily="34" charset="-120"/>
              </a:rPr>
              <a:t>05</a:t>
            </a:r>
            <a:endParaRPr lang="en-US" sz="2600" dirty="0"/>
          </a:p>
        </p:txBody>
      </p:sp>
      <p:sp>
        <p:nvSpPr>
          <p:cNvPr id="30" name="Shape 24"/>
          <p:cNvSpPr/>
          <p:nvPr/>
        </p:nvSpPr>
        <p:spPr>
          <a:xfrm>
            <a:off x="5212080" y="5056632"/>
            <a:ext cx="457200" cy="457200"/>
          </a:xfrm>
          <a:prstGeom prst="ellipse">
            <a:avLst/>
          </a:prstGeom>
          <a:solidFill>
            <a:srgbClr val="0F7C7B"/>
          </a:solidFill>
          <a:ln/>
        </p:spPr>
        <p:txBody>
          <a:bodyPr/>
          <a:lstStyle/>
          <a:p>
            <a:endParaRPr lang="en-IN"/>
          </a:p>
        </p:txBody>
      </p:sp>
      <p:pic>
        <p:nvPicPr>
          <p:cNvPr id="31" name="Image 4" descr="preencoded.png"/>
          <p:cNvPicPr>
            <a:picLocks noChangeAspect="1"/>
          </p:cNvPicPr>
          <p:nvPr/>
        </p:nvPicPr>
        <p:blipFill>
          <a:blip r:embed="rId7"/>
          <a:stretch>
            <a:fillRect/>
          </a:stretch>
        </p:blipFill>
        <p:spPr>
          <a:xfrm>
            <a:off x="5321808" y="5166360"/>
            <a:ext cx="237744" cy="237744"/>
          </a:xfrm>
          <a:prstGeom prst="rect">
            <a:avLst/>
          </a:prstGeom>
        </p:spPr>
      </p:pic>
      <p:sp>
        <p:nvSpPr>
          <p:cNvPr id="32" name="Text 25"/>
          <p:cNvSpPr/>
          <p:nvPr/>
        </p:nvSpPr>
        <p:spPr>
          <a:xfrm>
            <a:off x="731520" y="5422392"/>
            <a:ext cx="4343400" cy="320040"/>
          </a:xfrm>
          <a:prstGeom prst="rect">
            <a:avLst/>
          </a:prstGeom>
          <a:noFill/>
          <a:ln/>
        </p:spPr>
        <p:txBody>
          <a:bodyPr wrap="square" lIns="0" tIns="0" rIns="0" bIns="0" rtlCol="0" anchor="ctr"/>
          <a:lstStyle/>
          <a:p>
            <a:pPr marL="0" indent="0">
              <a:buNone/>
            </a:pPr>
            <a:r>
              <a:rPr lang="en-US" sz="1450" b="1" dirty="0">
                <a:solidFill>
                  <a:srgbClr val="1F2D5A"/>
                </a:solidFill>
                <a:latin typeface="Calibri" pitchFamily="34" charset="0"/>
                <a:ea typeface="Calibri" pitchFamily="34" charset="-122"/>
                <a:cs typeface="Calibri" pitchFamily="34" charset="-120"/>
              </a:rPr>
              <a:t>Multivariate Analysis</a:t>
            </a:r>
            <a:endParaRPr lang="en-US" sz="1450" dirty="0"/>
          </a:p>
        </p:txBody>
      </p:sp>
      <p:sp>
        <p:nvSpPr>
          <p:cNvPr id="33" name="Text 26"/>
          <p:cNvSpPr/>
          <p:nvPr/>
        </p:nvSpPr>
        <p:spPr>
          <a:xfrm>
            <a:off x="731520" y="5733288"/>
            <a:ext cx="4343400" cy="5029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How churn relates to tenure, spend, handsets and customer segments</a:t>
            </a:r>
            <a:endParaRPr lang="en-US" sz="1050" dirty="0"/>
          </a:p>
        </p:txBody>
      </p:sp>
      <p:sp>
        <p:nvSpPr>
          <p:cNvPr id="34" name="Shape 27"/>
          <p:cNvSpPr/>
          <p:nvPr/>
        </p:nvSpPr>
        <p:spPr>
          <a:xfrm>
            <a:off x="6217920" y="4892040"/>
            <a:ext cx="534924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35" name="Text 28"/>
          <p:cNvSpPr/>
          <p:nvPr/>
        </p:nvSpPr>
        <p:spPr>
          <a:xfrm>
            <a:off x="6400800" y="5029200"/>
            <a:ext cx="822960" cy="548640"/>
          </a:xfrm>
          <a:prstGeom prst="rect">
            <a:avLst/>
          </a:prstGeom>
          <a:noFill/>
          <a:ln/>
        </p:spPr>
        <p:txBody>
          <a:bodyPr wrap="square" lIns="0" tIns="0" rIns="0" bIns="0" rtlCol="0" anchor="ctr"/>
          <a:lstStyle/>
          <a:p>
            <a:pPr marL="0" indent="0">
              <a:buNone/>
            </a:pPr>
            <a:r>
              <a:rPr lang="en-US" sz="2600" b="1" dirty="0">
                <a:solidFill>
                  <a:srgbClr val="C7D0DC"/>
                </a:solidFill>
                <a:latin typeface="Cambria" pitchFamily="34" charset="0"/>
                <a:ea typeface="Cambria" pitchFamily="34" charset="-122"/>
                <a:cs typeface="Cambria" pitchFamily="34" charset="-120"/>
              </a:rPr>
              <a:t>06</a:t>
            </a:r>
            <a:endParaRPr lang="en-US" sz="2600" dirty="0"/>
          </a:p>
        </p:txBody>
      </p:sp>
      <p:sp>
        <p:nvSpPr>
          <p:cNvPr id="36" name="Shape 29"/>
          <p:cNvSpPr/>
          <p:nvPr/>
        </p:nvSpPr>
        <p:spPr>
          <a:xfrm>
            <a:off x="10881360" y="5056632"/>
            <a:ext cx="457200" cy="457200"/>
          </a:xfrm>
          <a:prstGeom prst="ellipse">
            <a:avLst/>
          </a:prstGeom>
          <a:solidFill>
            <a:srgbClr val="0F7C7B"/>
          </a:solidFill>
          <a:ln/>
        </p:spPr>
        <p:txBody>
          <a:bodyPr/>
          <a:lstStyle/>
          <a:p>
            <a:endParaRPr lang="en-IN"/>
          </a:p>
        </p:txBody>
      </p:sp>
      <p:pic>
        <p:nvPicPr>
          <p:cNvPr id="37" name="Image 5" descr="preencoded.png"/>
          <p:cNvPicPr>
            <a:picLocks noChangeAspect="1"/>
          </p:cNvPicPr>
          <p:nvPr/>
        </p:nvPicPr>
        <p:blipFill>
          <a:blip r:embed="rId8"/>
          <a:stretch>
            <a:fillRect/>
          </a:stretch>
        </p:blipFill>
        <p:spPr>
          <a:xfrm>
            <a:off x="10991088" y="5166360"/>
            <a:ext cx="237744" cy="237744"/>
          </a:xfrm>
          <a:prstGeom prst="rect">
            <a:avLst/>
          </a:prstGeom>
        </p:spPr>
      </p:pic>
      <p:sp>
        <p:nvSpPr>
          <p:cNvPr id="38" name="Text 30"/>
          <p:cNvSpPr/>
          <p:nvPr/>
        </p:nvSpPr>
        <p:spPr>
          <a:xfrm>
            <a:off x="6400800" y="5422392"/>
            <a:ext cx="4343400" cy="320040"/>
          </a:xfrm>
          <a:prstGeom prst="rect">
            <a:avLst/>
          </a:prstGeom>
          <a:noFill/>
          <a:ln/>
        </p:spPr>
        <p:txBody>
          <a:bodyPr wrap="square" lIns="0" tIns="0" rIns="0" bIns="0" rtlCol="0" anchor="ctr"/>
          <a:lstStyle/>
          <a:p>
            <a:pPr marL="0" indent="0">
              <a:buNone/>
            </a:pPr>
            <a:r>
              <a:rPr lang="en-US" sz="1450" b="1" dirty="0">
                <a:solidFill>
                  <a:srgbClr val="1F2D5A"/>
                </a:solidFill>
                <a:latin typeface="Calibri" pitchFamily="34" charset="0"/>
                <a:ea typeface="Calibri" pitchFamily="34" charset="-122"/>
                <a:cs typeface="Calibri" pitchFamily="34" charset="-120"/>
              </a:rPr>
              <a:t>Executive Summary &amp; Recommendations</a:t>
            </a:r>
            <a:endParaRPr lang="en-US" sz="1450" dirty="0"/>
          </a:p>
        </p:txBody>
      </p:sp>
      <p:sp>
        <p:nvSpPr>
          <p:cNvPr id="39" name="Text 31"/>
          <p:cNvSpPr/>
          <p:nvPr/>
        </p:nvSpPr>
        <p:spPr>
          <a:xfrm>
            <a:off x="6400800" y="5733288"/>
            <a:ext cx="4343400" cy="5029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Key insights, business impact and actionable next steps</a:t>
            </a:r>
            <a:endParaRPr lang="en-US" sz="1050" dirty="0"/>
          </a:p>
        </p:txBody>
      </p:sp>
      <p:sp>
        <p:nvSpPr>
          <p:cNvPr id="40" name="Text 32"/>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41" name="Text 33"/>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Business Context &amp; Objectives</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WHY THIS ANALYSIS MATTERS</a:t>
            </a:r>
            <a:endParaRPr lang="en-US" sz="1200" dirty="0"/>
          </a:p>
        </p:txBody>
      </p:sp>
      <p:sp>
        <p:nvSpPr>
          <p:cNvPr id="4" name="Text 2"/>
          <p:cNvSpPr/>
          <p:nvPr/>
        </p:nvSpPr>
        <p:spPr>
          <a:xfrm>
            <a:off x="548640" y="1463040"/>
            <a:ext cx="6126480" cy="1417320"/>
          </a:xfrm>
          <a:prstGeom prst="rect">
            <a:avLst/>
          </a:prstGeom>
          <a:noFill/>
          <a:ln/>
        </p:spPr>
        <p:txBody>
          <a:bodyPr wrap="square" lIns="0" tIns="0" rIns="0" bIns="0" rtlCol="0" anchor="t"/>
          <a:lstStyle/>
          <a:p>
            <a:pPr marL="0" indent="0">
              <a:lnSpc>
                <a:spcPct val="125000"/>
              </a:lnSpc>
              <a:buNone/>
            </a:pPr>
            <a:r>
              <a:rPr lang="en-US" sz="1350" dirty="0">
                <a:solidFill>
                  <a:srgbClr val="1A1A2E"/>
                </a:solidFill>
                <a:latin typeface="Calibri" pitchFamily="34" charset="0"/>
                <a:ea typeface="Calibri" pitchFamily="34" charset="-122"/>
                <a:cs typeface="Calibri" pitchFamily="34" charset="-120"/>
              </a:rPr>
              <a:t>Customer churn is one of the most direct threats to recurring revenue in the telecom sector. Retaining an existing subscriber costs far less than acquiring a new one, so identifying who is at risk — and why — is a core analytics priority.</a:t>
            </a:r>
            <a:endParaRPr lang="en-US" sz="1350" dirty="0"/>
          </a:p>
        </p:txBody>
      </p:sp>
      <p:sp>
        <p:nvSpPr>
          <p:cNvPr id="5" name="Shape 3"/>
          <p:cNvSpPr/>
          <p:nvPr/>
        </p:nvSpPr>
        <p:spPr>
          <a:xfrm>
            <a:off x="548640" y="3063240"/>
            <a:ext cx="6126480" cy="1051560"/>
          </a:xfrm>
          <a:prstGeom prst="roundRect">
            <a:avLst>
              <a:gd name="adj" fmla="val 6957"/>
            </a:avLst>
          </a:prstGeom>
          <a:solidFill>
            <a:srgbClr val="1F2D5A"/>
          </a:solidFill>
          <a:ln/>
        </p:spPr>
        <p:txBody>
          <a:bodyPr/>
          <a:lstStyle/>
          <a:p>
            <a:endParaRPr lang="en-IN"/>
          </a:p>
        </p:txBody>
      </p:sp>
      <p:sp>
        <p:nvSpPr>
          <p:cNvPr id="6" name="Text 4"/>
          <p:cNvSpPr/>
          <p:nvPr/>
        </p:nvSpPr>
        <p:spPr>
          <a:xfrm>
            <a:off x="777240" y="3200400"/>
            <a:ext cx="5669280" cy="822960"/>
          </a:xfrm>
          <a:prstGeom prst="rect">
            <a:avLst/>
          </a:prstGeom>
          <a:noFill/>
          <a:ln/>
        </p:spPr>
        <p:txBody>
          <a:bodyPr wrap="square" lIns="0" tIns="0" rIns="0" bIns="0" rtlCol="0" anchor="ctr"/>
          <a:lstStyle/>
          <a:p>
            <a:pPr marL="0" indent="0">
              <a:buNone/>
            </a:pPr>
            <a:r>
              <a:rPr lang="en-US" sz="1250" i="1" dirty="0">
                <a:solidFill>
                  <a:srgbClr val="FFFFFF"/>
                </a:solidFill>
                <a:latin typeface="Calibri" pitchFamily="34" charset="0"/>
                <a:ea typeface="Calibri" pitchFamily="34" charset="-122"/>
                <a:cs typeface="Calibri" pitchFamily="34" charset="-120"/>
              </a:rPr>
              <a:t>Aim: Explore, clean and analyse the Telecom_Customer_Churn dataset using Exploratory Data Analysis (EDA) to uncover the drivers of customer churn.</a:t>
            </a:r>
            <a:endParaRPr lang="en-US" sz="1250" dirty="0"/>
          </a:p>
        </p:txBody>
      </p:sp>
      <p:sp>
        <p:nvSpPr>
          <p:cNvPr id="7" name="Text 5"/>
          <p:cNvSpPr/>
          <p:nvPr/>
        </p:nvSpPr>
        <p:spPr>
          <a:xfrm>
            <a:off x="548640" y="4297680"/>
            <a:ext cx="5486400" cy="320040"/>
          </a:xfrm>
          <a:prstGeom prst="rect">
            <a:avLst/>
          </a:prstGeom>
          <a:noFill/>
          <a:ln/>
        </p:spPr>
        <p:txBody>
          <a:bodyPr wrap="square" lIns="0" tIns="0" rIns="0" bIns="0" rtlCol="0" anchor="ctr"/>
          <a:lstStyle/>
          <a:p>
            <a:pPr marL="0" indent="0">
              <a:buNone/>
            </a:pPr>
            <a:r>
              <a:rPr lang="en-US" sz="1400" b="1" dirty="0">
                <a:solidFill>
                  <a:srgbClr val="1F2D5A"/>
                </a:solidFill>
                <a:latin typeface="Calibri" pitchFamily="34" charset="0"/>
                <a:ea typeface="Calibri" pitchFamily="34" charset="-122"/>
                <a:cs typeface="Calibri" pitchFamily="34" charset="-120"/>
              </a:rPr>
              <a:t>Objectives</a:t>
            </a:r>
            <a:endParaRPr lang="en-US" sz="1400" dirty="0"/>
          </a:p>
        </p:txBody>
      </p:sp>
      <p:sp>
        <p:nvSpPr>
          <p:cNvPr id="8" name="Text 6"/>
          <p:cNvSpPr/>
          <p:nvPr/>
        </p:nvSpPr>
        <p:spPr>
          <a:xfrm>
            <a:off x="548640" y="4663440"/>
            <a:ext cx="6126480" cy="365760"/>
          </a:xfrm>
          <a:prstGeom prst="rect">
            <a:avLst/>
          </a:prstGeom>
          <a:noFill/>
          <a:ln/>
        </p:spPr>
        <p:txBody>
          <a:bodyPr wrap="square" lIns="0" tIns="0" rIns="0" bIns="0" rtlCol="0" anchor="ctr"/>
          <a:lstStyle/>
          <a:p>
            <a:pPr marL="342900" indent="-342900">
              <a:buSzPct val="100000"/>
              <a:buChar char="✦"/>
            </a:pPr>
            <a:r>
              <a:rPr lang="en-US" sz="1150" dirty="0">
                <a:solidFill>
                  <a:srgbClr val="1A1A2E"/>
                </a:solidFill>
                <a:latin typeface="Calibri" pitchFamily="34" charset="0"/>
                <a:ea typeface="Calibri" pitchFamily="34" charset="-122"/>
                <a:cs typeface="Calibri" pitchFamily="34" charset="-120"/>
              </a:rPr>
              <a:t>Clean and prepare a large, real-world dataset for analysis</a:t>
            </a:r>
            <a:endParaRPr lang="en-US" sz="1150" dirty="0"/>
          </a:p>
        </p:txBody>
      </p:sp>
      <p:sp>
        <p:nvSpPr>
          <p:cNvPr id="9" name="Text 7"/>
          <p:cNvSpPr/>
          <p:nvPr/>
        </p:nvSpPr>
        <p:spPr>
          <a:xfrm>
            <a:off x="548640" y="5047488"/>
            <a:ext cx="6126480" cy="365760"/>
          </a:xfrm>
          <a:prstGeom prst="rect">
            <a:avLst/>
          </a:prstGeom>
          <a:noFill/>
          <a:ln/>
        </p:spPr>
        <p:txBody>
          <a:bodyPr wrap="square" lIns="0" tIns="0" rIns="0" bIns="0" rtlCol="0" anchor="ctr"/>
          <a:lstStyle/>
          <a:p>
            <a:pPr marL="342900" indent="-342900">
              <a:buSzPct val="100000"/>
              <a:buChar char="✦"/>
            </a:pPr>
            <a:r>
              <a:rPr lang="en-US" sz="1150" dirty="0">
                <a:solidFill>
                  <a:srgbClr val="1A1A2E"/>
                </a:solidFill>
                <a:latin typeface="Calibri" pitchFamily="34" charset="0"/>
                <a:ea typeface="Calibri" pitchFamily="34" charset="-122"/>
                <a:cs typeface="Calibri" pitchFamily="34" charset="-120"/>
              </a:rPr>
              <a:t>Uncover trends, relationships and natural groupings using visual &amp; statistical techniques</a:t>
            </a:r>
            <a:endParaRPr lang="en-US" sz="1150" dirty="0"/>
          </a:p>
        </p:txBody>
      </p:sp>
      <p:sp>
        <p:nvSpPr>
          <p:cNvPr id="10" name="Text 8"/>
          <p:cNvSpPr/>
          <p:nvPr/>
        </p:nvSpPr>
        <p:spPr>
          <a:xfrm>
            <a:off x="548640" y="5431536"/>
            <a:ext cx="6126480" cy="365760"/>
          </a:xfrm>
          <a:prstGeom prst="rect">
            <a:avLst/>
          </a:prstGeom>
          <a:noFill/>
          <a:ln/>
        </p:spPr>
        <p:txBody>
          <a:bodyPr wrap="square" lIns="0" tIns="0" rIns="0" bIns="0" rtlCol="0" anchor="ctr"/>
          <a:lstStyle/>
          <a:p>
            <a:pPr marL="342900" indent="-342900">
              <a:buSzPct val="100000"/>
              <a:buChar char="✦"/>
            </a:pPr>
            <a:r>
              <a:rPr lang="en-US" sz="1150" dirty="0">
                <a:solidFill>
                  <a:srgbClr val="1A1A2E"/>
                </a:solidFill>
                <a:latin typeface="Calibri" pitchFamily="34" charset="0"/>
                <a:ea typeface="Calibri" pitchFamily="34" charset="-122"/>
                <a:cs typeface="Calibri" pitchFamily="34" charset="-120"/>
              </a:rPr>
              <a:t>Interpret and present EDA findings with clear, business-relevant insight</a:t>
            </a:r>
            <a:endParaRPr lang="en-US" sz="1150" dirty="0"/>
          </a:p>
        </p:txBody>
      </p:sp>
      <p:sp>
        <p:nvSpPr>
          <p:cNvPr id="11" name="Text 9"/>
          <p:cNvSpPr/>
          <p:nvPr/>
        </p:nvSpPr>
        <p:spPr>
          <a:xfrm>
            <a:off x="548640" y="5815584"/>
            <a:ext cx="6126480" cy="365760"/>
          </a:xfrm>
          <a:prstGeom prst="rect">
            <a:avLst/>
          </a:prstGeom>
          <a:noFill/>
          <a:ln/>
        </p:spPr>
        <p:txBody>
          <a:bodyPr wrap="square" lIns="0" tIns="0" rIns="0" bIns="0" rtlCol="0" anchor="ctr"/>
          <a:lstStyle/>
          <a:p>
            <a:pPr marL="342900" indent="-342900">
              <a:buSzPct val="100000"/>
              <a:buChar char="✦"/>
            </a:pPr>
            <a:r>
              <a:rPr lang="en-US" sz="1150" dirty="0">
                <a:solidFill>
                  <a:srgbClr val="1A1A2E"/>
                </a:solidFill>
                <a:latin typeface="Calibri" pitchFamily="34" charset="0"/>
                <a:ea typeface="Calibri" pitchFamily="34" charset="-122"/>
                <a:cs typeface="Calibri" pitchFamily="34" charset="-120"/>
              </a:rPr>
              <a:t>Identify data quality issues (missing data, outliers) and resolve them appropriately</a:t>
            </a:r>
            <a:endParaRPr lang="en-US" sz="1150" dirty="0"/>
          </a:p>
        </p:txBody>
      </p:sp>
      <p:sp>
        <p:nvSpPr>
          <p:cNvPr id="12" name="Shape 10"/>
          <p:cNvSpPr/>
          <p:nvPr/>
        </p:nvSpPr>
        <p:spPr>
          <a:xfrm>
            <a:off x="6995160" y="1463040"/>
            <a:ext cx="4617720" cy="1234440"/>
          </a:xfrm>
          <a:prstGeom prst="roundRect">
            <a:avLst>
              <a:gd name="adj" fmla="val 592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3" name="Shape 11"/>
          <p:cNvSpPr/>
          <p:nvPr/>
        </p:nvSpPr>
        <p:spPr>
          <a:xfrm>
            <a:off x="7223760" y="1847088"/>
            <a:ext cx="502920" cy="502920"/>
          </a:xfrm>
          <a:prstGeom prst="ellipse">
            <a:avLst/>
          </a:prstGeom>
          <a:solidFill>
            <a:srgbClr val="0F7C7B"/>
          </a:solidFill>
          <a:ln/>
        </p:spPr>
        <p:txBody>
          <a:bodyPr/>
          <a:lstStyle/>
          <a:p>
            <a:endParaRPr lang="en-IN"/>
          </a:p>
        </p:txBody>
      </p:sp>
      <p:pic>
        <p:nvPicPr>
          <p:cNvPr id="14" name="Image 0" descr="preencoded.png"/>
          <p:cNvPicPr>
            <a:picLocks noChangeAspect="1"/>
          </p:cNvPicPr>
          <p:nvPr/>
        </p:nvPicPr>
        <p:blipFill>
          <a:blip r:embed="rId3"/>
          <a:stretch>
            <a:fillRect/>
          </a:stretch>
        </p:blipFill>
        <p:spPr>
          <a:xfrm>
            <a:off x="7344461" y="1967789"/>
            <a:ext cx="261518" cy="261518"/>
          </a:xfrm>
          <a:prstGeom prst="rect">
            <a:avLst/>
          </a:prstGeom>
        </p:spPr>
      </p:pic>
      <p:sp>
        <p:nvSpPr>
          <p:cNvPr id="15" name="Text 12"/>
          <p:cNvSpPr/>
          <p:nvPr/>
        </p:nvSpPr>
        <p:spPr>
          <a:xfrm>
            <a:off x="7909560" y="1591056"/>
            <a:ext cx="3474720" cy="548640"/>
          </a:xfrm>
          <a:prstGeom prst="rect">
            <a:avLst/>
          </a:prstGeom>
          <a:noFill/>
          <a:ln/>
        </p:spPr>
        <p:txBody>
          <a:bodyPr wrap="square" lIns="0" tIns="0" rIns="0" bIns="0" rtlCol="0" anchor="ctr"/>
          <a:lstStyle/>
          <a:p>
            <a:pPr marL="0" indent="0">
              <a:buNone/>
            </a:pPr>
            <a:r>
              <a:rPr lang="en-US" sz="3000" b="1" dirty="0">
                <a:solidFill>
                  <a:srgbClr val="1F2D5A"/>
                </a:solidFill>
                <a:latin typeface="Cambria" pitchFamily="34" charset="0"/>
                <a:ea typeface="Cambria" pitchFamily="34" charset="-122"/>
                <a:cs typeface="Cambria" pitchFamily="34" charset="-120"/>
              </a:rPr>
              <a:t>100,000</a:t>
            </a:r>
            <a:endParaRPr lang="en-US" sz="3000" dirty="0"/>
          </a:p>
        </p:txBody>
      </p:sp>
      <p:sp>
        <p:nvSpPr>
          <p:cNvPr id="16" name="Text 13"/>
          <p:cNvSpPr/>
          <p:nvPr/>
        </p:nvSpPr>
        <p:spPr>
          <a:xfrm>
            <a:off x="7909560" y="2148840"/>
            <a:ext cx="3474720" cy="365760"/>
          </a:xfrm>
          <a:prstGeom prst="rect">
            <a:avLst/>
          </a:prstGeom>
          <a:noFill/>
          <a:ln/>
        </p:spPr>
        <p:txBody>
          <a:bodyPr wrap="square" lIns="0" tIns="0" rIns="0" bIns="0" rtlCol="0" anchor="ctr"/>
          <a:lstStyle/>
          <a:p>
            <a:pPr marL="0" indent="0">
              <a:buNone/>
            </a:pPr>
            <a:r>
              <a:rPr lang="en-US" sz="1250" dirty="0">
                <a:solidFill>
                  <a:srgbClr val="5B6478"/>
                </a:solidFill>
                <a:latin typeface="Calibri" pitchFamily="34" charset="0"/>
                <a:ea typeface="Calibri" pitchFamily="34" charset="-122"/>
                <a:cs typeface="Calibri" pitchFamily="34" charset="-120"/>
              </a:rPr>
              <a:t>Customer Records</a:t>
            </a:r>
            <a:endParaRPr lang="en-US" sz="1250" dirty="0"/>
          </a:p>
        </p:txBody>
      </p:sp>
      <p:sp>
        <p:nvSpPr>
          <p:cNvPr id="17" name="Shape 14"/>
          <p:cNvSpPr/>
          <p:nvPr/>
        </p:nvSpPr>
        <p:spPr>
          <a:xfrm>
            <a:off x="6995160" y="2880360"/>
            <a:ext cx="4617720" cy="1234440"/>
          </a:xfrm>
          <a:prstGeom prst="roundRect">
            <a:avLst>
              <a:gd name="adj" fmla="val 592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8" name="Shape 15"/>
          <p:cNvSpPr/>
          <p:nvPr/>
        </p:nvSpPr>
        <p:spPr>
          <a:xfrm>
            <a:off x="7223760" y="3264408"/>
            <a:ext cx="502920" cy="502920"/>
          </a:xfrm>
          <a:prstGeom prst="ellipse">
            <a:avLst/>
          </a:prstGeom>
          <a:solidFill>
            <a:srgbClr val="0F7C7B"/>
          </a:solidFill>
          <a:ln/>
        </p:spPr>
        <p:txBody>
          <a:bodyPr/>
          <a:lstStyle/>
          <a:p>
            <a:endParaRPr lang="en-IN"/>
          </a:p>
        </p:txBody>
      </p:sp>
      <p:pic>
        <p:nvPicPr>
          <p:cNvPr id="19" name="Image 1" descr="preencoded.png"/>
          <p:cNvPicPr>
            <a:picLocks noChangeAspect="1"/>
          </p:cNvPicPr>
          <p:nvPr/>
        </p:nvPicPr>
        <p:blipFill>
          <a:blip r:embed="rId4"/>
          <a:stretch>
            <a:fillRect/>
          </a:stretch>
        </p:blipFill>
        <p:spPr>
          <a:xfrm>
            <a:off x="7344461" y="3385109"/>
            <a:ext cx="261518" cy="261518"/>
          </a:xfrm>
          <a:prstGeom prst="rect">
            <a:avLst/>
          </a:prstGeom>
        </p:spPr>
      </p:pic>
      <p:sp>
        <p:nvSpPr>
          <p:cNvPr id="20" name="Text 16"/>
          <p:cNvSpPr/>
          <p:nvPr/>
        </p:nvSpPr>
        <p:spPr>
          <a:xfrm>
            <a:off x="7909560" y="3008376"/>
            <a:ext cx="3474720" cy="548640"/>
          </a:xfrm>
          <a:prstGeom prst="rect">
            <a:avLst/>
          </a:prstGeom>
          <a:noFill/>
          <a:ln/>
        </p:spPr>
        <p:txBody>
          <a:bodyPr wrap="square" lIns="0" tIns="0" rIns="0" bIns="0" rtlCol="0" anchor="ctr"/>
          <a:lstStyle/>
          <a:p>
            <a:pPr marL="0" indent="0">
              <a:buNone/>
            </a:pPr>
            <a:r>
              <a:rPr lang="en-US" sz="3000" b="1" dirty="0">
                <a:solidFill>
                  <a:srgbClr val="1F2D5A"/>
                </a:solidFill>
                <a:latin typeface="Cambria" pitchFamily="34" charset="0"/>
                <a:ea typeface="Cambria" pitchFamily="34" charset="-122"/>
                <a:cs typeface="Cambria" pitchFamily="34" charset="-120"/>
              </a:rPr>
              <a:t>100</a:t>
            </a:r>
            <a:endParaRPr lang="en-US" sz="3000" dirty="0"/>
          </a:p>
        </p:txBody>
      </p:sp>
      <p:sp>
        <p:nvSpPr>
          <p:cNvPr id="21" name="Text 17"/>
          <p:cNvSpPr/>
          <p:nvPr/>
        </p:nvSpPr>
        <p:spPr>
          <a:xfrm>
            <a:off x="7909560" y="3566160"/>
            <a:ext cx="3474720" cy="365760"/>
          </a:xfrm>
          <a:prstGeom prst="rect">
            <a:avLst/>
          </a:prstGeom>
          <a:noFill/>
          <a:ln/>
        </p:spPr>
        <p:txBody>
          <a:bodyPr wrap="square" lIns="0" tIns="0" rIns="0" bIns="0" rtlCol="0" anchor="ctr"/>
          <a:lstStyle/>
          <a:p>
            <a:pPr marL="0" indent="0">
              <a:buNone/>
            </a:pPr>
            <a:r>
              <a:rPr lang="en-US" sz="1250" dirty="0">
                <a:solidFill>
                  <a:srgbClr val="5B6478"/>
                </a:solidFill>
                <a:latin typeface="Calibri" pitchFamily="34" charset="0"/>
                <a:ea typeface="Calibri" pitchFamily="34" charset="-122"/>
                <a:cs typeface="Calibri" pitchFamily="34" charset="-120"/>
              </a:rPr>
              <a:t>Variables Captured</a:t>
            </a:r>
            <a:endParaRPr lang="en-US" sz="1250" dirty="0"/>
          </a:p>
        </p:txBody>
      </p:sp>
      <p:sp>
        <p:nvSpPr>
          <p:cNvPr id="22" name="Shape 18"/>
          <p:cNvSpPr/>
          <p:nvPr/>
        </p:nvSpPr>
        <p:spPr>
          <a:xfrm>
            <a:off x="6995160" y="4297680"/>
            <a:ext cx="4617720" cy="1234440"/>
          </a:xfrm>
          <a:prstGeom prst="roundRect">
            <a:avLst>
              <a:gd name="adj" fmla="val 592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23" name="Shape 19"/>
          <p:cNvSpPr/>
          <p:nvPr/>
        </p:nvSpPr>
        <p:spPr>
          <a:xfrm>
            <a:off x="7223760" y="4681728"/>
            <a:ext cx="502920" cy="502920"/>
          </a:xfrm>
          <a:prstGeom prst="ellipse">
            <a:avLst/>
          </a:prstGeom>
          <a:solidFill>
            <a:srgbClr val="F05A40"/>
          </a:solidFill>
          <a:ln/>
        </p:spPr>
        <p:txBody>
          <a:bodyPr/>
          <a:lstStyle/>
          <a:p>
            <a:endParaRPr lang="en-IN"/>
          </a:p>
        </p:txBody>
      </p:sp>
      <p:pic>
        <p:nvPicPr>
          <p:cNvPr id="24" name="Image 2" descr="preencoded.png"/>
          <p:cNvPicPr>
            <a:picLocks noChangeAspect="1"/>
          </p:cNvPicPr>
          <p:nvPr/>
        </p:nvPicPr>
        <p:blipFill>
          <a:blip r:embed="rId5"/>
          <a:stretch>
            <a:fillRect/>
          </a:stretch>
        </p:blipFill>
        <p:spPr>
          <a:xfrm>
            <a:off x="7344461" y="4802429"/>
            <a:ext cx="261518" cy="261518"/>
          </a:xfrm>
          <a:prstGeom prst="rect">
            <a:avLst/>
          </a:prstGeom>
        </p:spPr>
      </p:pic>
      <p:sp>
        <p:nvSpPr>
          <p:cNvPr id="25" name="Text 20"/>
          <p:cNvSpPr/>
          <p:nvPr/>
        </p:nvSpPr>
        <p:spPr>
          <a:xfrm>
            <a:off x="7909560" y="4425696"/>
            <a:ext cx="3474720" cy="548640"/>
          </a:xfrm>
          <a:prstGeom prst="rect">
            <a:avLst/>
          </a:prstGeom>
          <a:noFill/>
          <a:ln/>
        </p:spPr>
        <p:txBody>
          <a:bodyPr wrap="square" lIns="0" tIns="0" rIns="0" bIns="0" rtlCol="0" anchor="ctr"/>
          <a:lstStyle/>
          <a:p>
            <a:pPr marL="0" indent="0">
              <a:buNone/>
            </a:pPr>
            <a:r>
              <a:rPr lang="en-US" sz="3000" b="1" dirty="0">
                <a:solidFill>
                  <a:srgbClr val="1F2D5A"/>
                </a:solidFill>
                <a:latin typeface="Cambria" pitchFamily="34" charset="0"/>
                <a:ea typeface="Cambria" pitchFamily="34" charset="-122"/>
                <a:cs typeface="Cambria" pitchFamily="34" charset="-120"/>
              </a:rPr>
              <a:t>49.6%</a:t>
            </a:r>
            <a:endParaRPr lang="en-US" sz="3000" dirty="0"/>
          </a:p>
        </p:txBody>
      </p:sp>
      <p:sp>
        <p:nvSpPr>
          <p:cNvPr id="26" name="Text 21"/>
          <p:cNvSpPr/>
          <p:nvPr/>
        </p:nvSpPr>
        <p:spPr>
          <a:xfrm>
            <a:off x="7909560" y="4983480"/>
            <a:ext cx="3474720" cy="365760"/>
          </a:xfrm>
          <a:prstGeom prst="rect">
            <a:avLst/>
          </a:prstGeom>
          <a:noFill/>
          <a:ln/>
        </p:spPr>
        <p:txBody>
          <a:bodyPr wrap="square" lIns="0" tIns="0" rIns="0" bIns="0" rtlCol="0" anchor="ctr"/>
          <a:lstStyle/>
          <a:p>
            <a:pPr marL="0" indent="0">
              <a:buNone/>
            </a:pPr>
            <a:r>
              <a:rPr lang="en-US" sz="1250" dirty="0">
                <a:solidFill>
                  <a:srgbClr val="5B6478"/>
                </a:solidFill>
                <a:latin typeface="Calibri" pitchFamily="34" charset="0"/>
                <a:ea typeface="Calibri" pitchFamily="34" charset="-122"/>
                <a:cs typeface="Calibri" pitchFamily="34" charset="-120"/>
              </a:rPr>
              <a:t>Historical Churn Rate</a:t>
            </a:r>
            <a:endParaRPr lang="en-US" sz="1250" dirty="0"/>
          </a:p>
        </p:txBody>
      </p:sp>
      <p:sp>
        <p:nvSpPr>
          <p:cNvPr id="27" name="Text 22"/>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28" name="Text 23"/>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Dataset Overview &amp; Structure</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DATA OVERVIEW</a:t>
            </a:r>
            <a:endParaRPr lang="en-US" sz="1200" dirty="0"/>
          </a:p>
        </p:txBody>
      </p:sp>
      <p:sp>
        <p:nvSpPr>
          <p:cNvPr id="4" name="Text 2"/>
          <p:cNvSpPr/>
          <p:nvPr/>
        </p:nvSpPr>
        <p:spPr>
          <a:xfrm>
            <a:off x="548640" y="1444752"/>
            <a:ext cx="11064240" cy="594360"/>
          </a:xfrm>
          <a:prstGeom prst="rect">
            <a:avLst/>
          </a:prstGeom>
          <a:noFill/>
          <a:ln/>
        </p:spPr>
        <p:txBody>
          <a:bodyPr wrap="square" lIns="0" tIns="0" rIns="0" bIns="0" rtlCol="0" anchor="ctr"/>
          <a:lstStyle/>
          <a:p>
            <a:pPr marL="0" indent="0">
              <a:lnSpc>
                <a:spcPct val="120000"/>
              </a:lnSpc>
              <a:buNone/>
            </a:pPr>
            <a:r>
              <a:rPr lang="en-US" sz="1250" dirty="0">
                <a:solidFill>
                  <a:srgbClr val="1A1A2E"/>
                </a:solidFill>
                <a:latin typeface="Calibri" pitchFamily="34" charset="0"/>
                <a:ea typeface="Calibri" pitchFamily="34" charset="-122"/>
                <a:cs typeface="Calibri" pitchFamily="34" charset="-120"/>
              </a:rPr>
              <a:t>The dataset contains real-world telecom subscriber records covering revenue, service usage, device details and demographics. The target variable, churn, indicates whether a customer discontinued their subscription.</a:t>
            </a:r>
            <a:endParaRPr lang="en-US" sz="1250" dirty="0"/>
          </a:p>
        </p:txBody>
      </p:sp>
      <p:sp>
        <p:nvSpPr>
          <p:cNvPr id="5" name="Shape 3"/>
          <p:cNvSpPr/>
          <p:nvPr/>
        </p:nvSpPr>
        <p:spPr>
          <a:xfrm>
            <a:off x="548640" y="2194560"/>
            <a:ext cx="2697480" cy="1371600"/>
          </a:xfrm>
          <a:prstGeom prst="roundRect">
            <a:avLst>
              <a:gd name="adj" fmla="val 5333"/>
            </a:avLst>
          </a:prstGeom>
          <a:solidFill>
            <a:srgbClr val="1F2D5A"/>
          </a:solidFill>
          <a:ln/>
          <a:effectLst>
            <a:outerShdw blurRad="101600" dist="38100" dir="2700000" algn="bl" rotWithShape="0">
              <a:srgbClr val="000000">
                <a:alpha val="14000"/>
              </a:srgbClr>
            </a:outerShdw>
          </a:effectLst>
        </p:spPr>
        <p:txBody>
          <a:bodyPr/>
          <a:lstStyle/>
          <a:p>
            <a:endParaRPr lang="en-IN"/>
          </a:p>
        </p:txBody>
      </p:sp>
      <p:sp>
        <p:nvSpPr>
          <p:cNvPr id="6" name="Shape 4"/>
          <p:cNvSpPr/>
          <p:nvPr/>
        </p:nvSpPr>
        <p:spPr>
          <a:xfrm>
            <a:off x="731520" y="2395728"/>
            <a:ext cx="457200" cy="457200"/>
          </a:xfrm>
          <a:prstGeom prst="ellipse">
            <a:avLst/>
          </a:prstGeom>
          <a:solidFill>
            <a:srgbClr val="0F7C7B"/>
          </a:solidFill>
          <a:ln/>
        </p:spPr>
        <p:txBody>
          <a:bodyPr/>
          <a:lstStyle/>
          <a:p>
            <a:endParaRPr lang="en-IN"/>
          </a:p>
        </p:txBody>
      </p:sp>
      <p:pic>
        <p:nvPicPr>
          <p:cNvPr id="7" name="Image 0" descr="preencoded.png"/>
          <p:cNvPicPr>
            <a:picLocks noChangeAspect="1"/>
          </p:cNvPicPr>
          <p:nvPr/>
        </p:nvPicPr>
        <p:blipFill>
          <a:blip r:embed="rId3"/>
          <a:stretch>
            <a:fillRect/>
          </a:stretch>
        </p:blipFill>
        <p:spPr>
          <a:xfrm>
            <a:off x="841248" y="2505456"/>
            <a:ext cx="237744" cy="237744"/>
          </a:xfrm>
          <a:prstGeom prst="rect">
            <a:avLst/>
          </a:prstGeom>
        </p:spPr>
      </p:pic>
      <p:sp>
        <p:nvSpPr>
          <p:cNvPr id="8" name="Text 5"/>
          <p:cNvSpPr/>
          <p:nvPr/>
        </p:nvSpPr>
        <p:spPr>
          <a:xfrm>
            <a:off x="731520" y="2907792"/>
            <a:ext cx="2331720" cy="411480"/>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100,000</a:t>
            </a:r>
            <a:endParaRPr lang="en-US" sz="2200" dirty="0"/>
          </a:p>
        </p:txBody>
      </p:sp>
      <p:sp>
        <p:nvSpPr>
          <p:cNvPr id="9" name="Text 6"/>
          <p:cNvSpPr/>
          <p:nvPr/>
        </p:nvSpPr>
        <p:spPr>
          <a:xfrm>
            <a:off x="731520" y="3291840"/>
            <a:ext cx="2331720" cy="274320"/>
          </a:xfrm>
          <a:prstGeom prst="rect">
            <a:avLst/>
          </a:prstGeom>
          <a:noFill/>
          <a:ln/>
        </p:spPr>
        <p:txBody>
          <a:bodyPr wrap="square" lIns="0" tIns="0" rIns="0" bIns="0" rtlCol="0" anchor="ctr"/>
          <a:lstStyle/>
          <a:p>
            <a:pPr marL="0" indent="0">
              <a:buNone/>
            </a:pPr>
            <a:r>
              <a:rPr lang="en-US" sz="1050" dirty="0">
                <a:solidFill>
                  <a:srgbClr val="CFE3E2"/>
                </a:solidFill>
                <a:latin typeface="Calibri" pitchFamily="34" charset="0"/>
                <a:ea typeface="Calibri" pitchFamily="34" charset="-122"/>
                <a:cs typeface="Calibri" pitchFamily="34" charset="-120"/>
              </a:rPr>
              <a:t>Rows (Customers)</a:t>
            </a:r>
            <a:endParaRPr lang="en-US" sz="1050" dirty="0"/>
          </a:p>
        </p:txBody>
      </p:sp>
      <p:sp>
        <p:nvSpPr>
          <p:cNvPr id="10" name="Shape 7"/>
          <p:cNvSpPr/>
          <p:nvPr/>
        </p:nvSpPr>
        <p:spPr>
          <a:xfrm>
            <a:off x="3429000" y="2194560"/>
            <a:ext cx="269748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1" name="Shape 8"/>
          <p:cNvSpPr/>
          <p:nvPr/>
        </p:nvSpPr>
        <p:spPr>
          <a:xfrm>
            <a:off x="3611880" y="2395728"/>
            <a:ext cx="457200" cy="457200"/>
          </a:xfrm>
          <a:prstGeom prst="ellipse">
            <a:avLst/>
          </a:prstGeom>
          <a:solidFill>
            <a:srgbClr val="0F7C7B"/>
          </a:solidFill>
          <a:ln/>
        </p:spPr>
        <p:txBody>
          <a:bodyPr/>
          <a:lstStyle/>
          <a:p>
            <a:endParaRPr lang="en-IN"/>
          </a:p>
        </p:txBody>
      </p:sp>
      <p:pic>
        <p:nvPicPr>
          <p:cNvPr id="12" name="Image 1" descr="preencoded.png"/>
          <p:cNvPicPr>
            <a:picLocks noChangeAspect="1"/>
          </p:cNvPicPr>
          <p:nvPr/>
        </p:nvPicPr>
        <p:blipFill>
          <a:blip r:embed="rId4"/>
          <a:stretch>
            <a:fillRect/>
          </a:stretch>
        </p:blipFill>
        <p:spPr>
          <a:xfrm>
            <a:off x="3721608" y="2505456"/>
            <a:ext cx="237744" cy="237744"/>
          </a:xfrm>
          <a:prstGeom prst="rect">
            <a:avLst/>
          </a:prstGeom>
        </p:spPr>
      </p:pic>
      <p:sp>
        <p:nvSpPr>
          <p:cNvPr id="13" name="Text 9"/>
          <p:cNvSpPr/>
          <p:nvPr/>
        </p:nvSpPr>
        <p:spPr>
          <a:xfrm>
            <a:off x="3611880" y="2907792"/>
            <a:ext cx="2331720" cy="411480"/>
          </a:xfrm>
          <a:prstGeom prst="rect">
            <a:avLst/>
          </a:prstGeom>
          <a:noFill/>
          <a:ln/>
        </p:spPr>
        <p:txBody>
          <a:bodyPr wrap="square" lIns="0" tIns="0" rIns="0" bIns="0" rtlCol="0" anchor="ctr"/>
          <a:lstStyle/>
          <a:p>
            <a:pPr marL="0" indent="0">
              <a:buNone/>
            </a:pPr>
            <a:r>
              <a:rPr lang="en-US" sz="2200" b="1" dirty="0">
                <a:solidFill>
                  <a:srgbClr val="1F2D5A"/>
                </a:solidFill>
                <a:latin typeface="Cambria" pitchFamily="34" charset="0"/>
                <a:ea typeface="Cambria" pitchFamily="34" charset="-122"/>
                <a:cs typeface="Cambria" pitchFamily="34" charset="-120"/>
              </a:rPr>
              <a:t>100</a:t>
            </a:r>
            <a:endParaRPr lang="en-US" sz="2200" dirty="0"/>
          </a:p>
        </p:txBody>
      </p:sp>
      <p:sp>
        <p:nvSpPr>
          <p:cNvPr id="14" name="Text 10"/>
          <p:cNvSpPr/>
          <p:nvPr/>
        </p:nvSpPr>
        <p:spPr>
          <a:xfrm>
            <a:off x="3611880" y="3291840"/>
            <a:ext cx="2331720" cy="2743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Columns (Variables)</a:t>
            </a:r>
            <a:endParaRPr lang="en-US" sz="1050" dirty="0"/>
          </a:p>
        </p:txBody>
      </p:sp>
      <p:sp>
        <p:nvSpPr>
          <p:cNvPr id="15" name="Shape 11"/>
          <p:cNvSpPr/>
          <p:nvPr/>
        </p:nvSpPr>
        <p:spPr>
          <a:xfrm>
            <a:off x="6309360" y="2194560"/>
            <a:ext cx="269748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6" name="Shape 12"/>
          <p:cNvSpPr/>
          <p:nvPr/>
        </p:nvSpPr>
        <p:spPr>
          <a:xfrm>
            <a:off x="6492240" y="2395728"/>
            <a:ext cx="457200" cy="457200"/>
          </a:xfrm>
          <a:prstGeom prst="ellipse">
            <a:avLst/>
          </a:prstGeom>
          <a:solidFill>
            <a:srgbClr val="0F7C7B"/>
          </a:solidFill>
          <a:ln/>
        </p:spPr>
        <p:txBody>
          <a:bodyPr/>
          <a:lstStyle/>
          <a:p>
            <a:endParaRPr lang="en-IN"/>
          </a:p>
        </p:txBody>
      </p:sp>
      <p:pic>
        <p:nvPicPr>
          <p:cNvPr id="17" name="Image 2" descr="preencoded.png"/>
          <p:cNvPicPr>
            <a:picLocks noChangeAspect="1"/>
          </p:cNvPicPr>
          <p:nvPr/>
        </p:nvPicPr>
        <p:blipFill>
          <a:blip r:embed="rId5"/>
          <a:stretch>
            <a:fillRect/>
          </a:stretch>
        </p:blipFill>
        <p:spPr>
          <a:xfrm>
            <a:off x="6601968" y="2505456"/>
            <a:ext cx="237744" cy="237744"/>
          </a:xfrm>
          <a:prstGeom prst="rect">
            <a:avLst/>
          </a:prstGeom>
        </p:spPr>
      </p:pic>
      <p:sp>
        <p:nvSpPr>
          <p:cNvPr id="18" name="Text 13"/>
          <p:cNvSpPr/>
          <p:nvPr/>
        </p:nvSpPr>
        <p:spPr>
          <a:xfrm>
            <a:off x="6492240" y="2907792"/>
            <a:ext cx="2331720" cy="411480"/>
          </a:xfrm>
          <a:prstGeom prst="rect">
            <a:avLst/>
          </a:prstGeom>
          <a:noFill/>
          <a:ln/>
        </p:spPr>
        <p:txBody>
          <a:bodyPr wrap="square" lIns="0" tIns="0" rIns="0" bIns="0" rtlCol="0" anchor="ctr"/>
          <a:lstStyle/>
          <a:p>
            <a:pPr marL="0" indent="0">
              <a:buNone/>
            </a:pPr>
            <a:r>
              <a:rPr lang="en-US" sz="2200" b="1" dirty="0">
                <a:solidFill>
                  <a:srgbClr val="1F2D5A"/>
                </a:solidFill>
                <a:latin typeface="Cambria" pitchFamily="34" charset="0"/>
                <a:ea typeface="Cambria" pitchFamily="34" charset="-122"/>
                <a:cs typeface="Cambria" pitchFamily="34" charset="-120"/>
              </a:rPr>
              <a:t>79</a:t>
            </a:r>
            <a:endParaRPr lang="en-US" sz="2200" dirty="0"/>
          </a:p>
        </p:txBody>
      </p:sp>
      <p:sp>
        <p:nvSpPr>
          <p:cNvPr id="19" name="Text 14"/>
          <p:cNvSpPr/>
          <p:nvPr/>
        </p:nvSpPr>
        <p:spPr>
          <a:xfrm>
            <a:off x="6492240" y="3291840"/>
            <a:ext cx="2331720" cy="2743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Numerical Variables</a:t>
            </a:r>
            <a:endParaRPr lang="en-US" sz="1050" dirty="0"/>
          </a:p>
        </p:txBody>
      </p:sp>
      <p:sp>
        <p:nvSpPr>
          <p:cNvPr id="20" name="Shape 15"/>
          <p:cNvSpPr/>
          <p:nvPr/>
        </p:nvSpPr>
        <p:spPr>
          <a:xfrm>
            <a:off x="9189720" y="2194560"/>
            <a:ext cx="2697480" cy="1371600"/>
          </a:xfrm>
          <a:prstGeom prst="roundRect">
            <a:avLst>
              <a:gd name="adj" fmla="val 5333"/>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21" name="Shape 16"/>
          <p:cNvSpPr/>
          <p:nvPr/>
        </p:nvSpPr>
        <p:spPr>
          <a:xfrm>
            <a:off x="9372600" y="2395728"/>
            <a:ext cx="457200" cy="457200"/>
          </a:xfrm>
          <a:prstGeom prst="ellipse">
            <a:avLst/>
          </a:prstGeom>
          <a:solidFill>
            <a:srgbClr val="0F7C7B"/>
          </a:solidFill>
          <a:ln/>
        </p:spPr>
        <p:txBody>
          <a:bodyPr/>
          <a:lstStyle/>
          <a:p>
            <a:endParaRPr lang="en-IN"/>
          </a:p>
        </p:txBody>
      </p:sp>
      <p:pic>
        <p:nvPicPr>
          <p:cNvPr id="22" name="Image 3" descr="preencoded.png"/>
          <p:cNvPicPr>
            <a:picLocks noChangeAspect="1"/>
          </p:cNvPicPr>
          <p:nvPr/>
        </p:nvPicPr>
        <p:blipFill>
          <a:blip r:embed="rId6"/>
          <a:stretch>
            <a:fillRect/>
          </a:stretch>
        </p:blipFill>
        <p:spPr>
          <a:xfrm>
            <a:off x="9482328" y="2505456"/>
            <a:ext cx="237744" cy="237744"/>
          </a:xfrm>
          <a:prstGeom prst="rect">
            <a:avLst/>
          </a:prstGeom>
        </p:spPr>
      </p:pic>
      <p:sp>
        <p:nvSpPr>
          <p:cNvPr id="23" name="Text 17"/>
          <p:cNvSpPr/>
          <p:nvPr/>
        </p:nvSpPr>
        <p:spPr>
          <a:xfrm>
            <a:off x="9372600" y="2907792"/>
            <a:ext cx="2331720" cy="411480"/>
          </a:xfrm>
          <a:prstGeom prst="rect">
            <a:avLst/>
          </a:prstGeom>
          <a:noFill/>
          <a:ln/>
        </p:spPr>
        <p:txBody>
          <a:bodyPr wrap="square" lIns="0" tIns="0" rIns="0" bIns="0" rtlCol="0" anchor="ctr"/>
          <a:lstStyle/>
          <a:p>
            <a:pPr marL="0" indent="0">
              <a:buNone/>
            </a:pPr>
            <a:r>
              <a:rPr lang="en-US" sz="2200" b="1" dirty="0">
                <a:solidFill>
                  <a:srgbClr val="1F2D5A"/>
                </a:solidFill>
                <a:latin typeface="Cambria" pitchFamily="34" charset="0"/>
                <a:ea typeface="Cambria" pitchFamily="34" charset="-122"/>
                <a:cs typeface="Cambria" pitchFamily="34" charset="-120"/>
              </a:rPr>
              <a:t>21</a:t>
            </a:r>
            <a:endParaRPr lang="en-US" sz="2200" dirty="0"/>
          </a:p>
        </p:txBody>
      </p:sp>
      <p:sp>
        <p:nvSpPr>
          <p:cNvPr id="24" name="Text 18"/>
          <p:cNvSpPr/>
          <p:nvPr/>
        </p:nvSpPr>
        <p:spPr>
          <a:xfrm>
            <a:off x="9372600" y="3291840"/>
            <a:ext cx="2331720" cy="274320"/>
          </a:xfrm>
          <a:prstGeom prst="rect">
            <a:avLst/>
          </a:prstGeom>
          <a:noFill/>
          <a:ln/>
        </p:spPr>
        <p:txBody>
          <a:bodyPr wrap="square" lIns="0" tIns="0" rIns="0" bIns="0" rtlCol="0" anchor="ctr"/>
          <a:lstStyle/>
          <a:p>
            <a:pPr marL="0" indent="0">
              <a:buNone/>
            </a:pPr>
            <a:r>
              <a:rPr lang="en-US" sz="1050" dirty="0">
                <a:solidFill>
                  <a:srgbClr val="5B6478"/>
                </a:solidFill>
                <a:latin typeface="Calibri" pitchFamily="34" charset="0"/>
                <a:ea typeface="Calibri" pitchFamily="34" charset="-122"/>
                <a:cs typeface="Calibri" pitchFamily="34" charset="-120"/>
              </a:rPr>
              <a:t>Categorical Variables</a:t>
            </a:r>
            <a:endParaRPr lang="en-US" sz="1050" dirty="0"/>
          </a:p>
        </p:txBody>
      </p:sp>
      <p:sp>
        <p:nvSpPr>
          <p:cNvPr id="25" name="Text 19"/>
          <p:cNvSpPr/>
          <p:nvPr/>
        </p:nvSpPr>
        <p:spPr>
          <a:xfrm>
            <a:off x="548640" y="3794760"/>
            <a:ext cx="7315200" cy="320040"/>
          </a:xfrm>
          <a:prstGeom prst="rect">
            <a:avLst/>
          </a:prstGeom>
          <a:noFill/>
          <a:ln/>
        </p:spPr>
        <p:txBody>
          <a:bodyPr wrap="square" lIns="0" tIns="0" rIns="0" bIns="0" rtlCol="0" anchor="ctr"/>
          <a:lstStyle/>
          <a:p>
            <a:pPr marL="0" indent="0">
              <a:buNone/>
            </a:pPr>
            <a:r>
              <a:rPr lang="en-US" sz="1400" b="1" dirty="0">
                <a:solidFill>
                  <a:srgbClr val="1F2D5A"/>
                </a:solidFill>
                <a:latin typeface="Calibri" pitchFamily="34" charset="0"/>
                <a:ea typeface="Calibri" pitchFamily="34" charset="-122"/>
                <a:cs typeface="Calibri" pitchFamily="34" charset="-120"/>
              </a:rPr>
              <a:t>Key variable groups used in this analysis</a:t>
            </a:r>
            <a:endParaRPr lang="en-US" sz="1400" dirty="0"/>
          </a:p>
        </p:txBody>
      </p:sp>
      <p:sp>
        <p:nvSpPr>
          <p:cNvPr id="26" name="Text 20"/>
          <p:cNvSpPr/>
          <p:nvPr/>
        </p:nvSpPr>
        <p:spPr>
          <a:xfrm>
            <a:off x="548640" y="4206240"/>
            <a:ext cx="7772400" cy="320040"/>
          </a:xfrm>
          <a:prstGeom prst="rect">
            <a:avLst/>
          </a:prstGeom>
          <a:noFill/>
          <a:ln/>
        </p:spPr>
        <p:txBody>
          <a:bodyPr wrap="square" lIns="0" tIns="0" rIns="0" bIns="0" rtlCol="0" anchor="ctr"/>
          <a:lstStyle/>
          <a:p>
            <a:pPr marL="0" indent="0">
              <a:buNone/>
            </a:pPr>
            <a:r>
              <a:rPr lang="en-US" sz="1150" b="1" dirty="0">
                <a:solidFill>
                  <a:srgbClr val="1F2D5A"/>
                </a:solidFill>
                <a:latin typeface="Calibri" pitchFamily="34" charset="0"/>
                <a:ea typeface="Calibri" pitchFamily="34" charset="-122"/>
                <a:cs typeface="Calibri" pitchFamily="34" charset="-120"/>
              </a:rPr>
              <a:t>Revenue &amp; Billing:  </a:t>
            </a:r>
            <a:r>
              <a:rPr lang="en-US" sz="1150" dirty="0">
                <a:solidFill>
                  <a:srgbClr val="5B6478"/>
                </a:solidFill>
                <a:latin typeface="Calibri" pitchFamily="34" charset="0"/>
                <a:ea typeface="Calibri" pitchFamily="34" charset="-122"/>
                <a:cs typeface="Calibri" pitchFamily="34" charset="-120"/>
              </a:rPr>
              <a:t>rev_Mean, totrev, avgrev, change_rev</a:t>
            </a:r>
            <a:endParaRPr lang="en-US" sz="1150" dirty="0"/>
          </a:p>
        </p:txBody>
      </p:sp>
      <p:sp>
        <p:nvSpPr>
          <p:cNvPr id="27" name="Text 21"/>
          <p:cNvSpPr/>
          <p:nvPr/>
        </p:nvSpPr>
        <p:spPr>
          <a:xfrm>
            <a:off x="548640" y="4572000"/>
            <a:ext cx="7772400" cy="320040"/>
          </a:xfrm>
          <a:prstGeom prst="rect">
            <a:avLst/>
          </a:prstGeom>
          <a:noFill/>
          <a:ln/>
        </p:spPr>
        <p:txBody>
          <a:bodyPr wrap="square" lIns="0" tIns="0" rIns="0" bIns="0" rtlCol="0" anchor="ctr"/>
          <a:lstStyle/>
          <a:p>
            <a:pPr marL="0" indent="0">
              <a:buNone/>
            </a:pPr>
            <a:r>
              <a:rPr lang="en-US" sz="1150" b="1" dirty="0">
                <a:solidFill>
                  <a:srgbClr val="1F2D5A"/>
                </a:solidFill>
                <a:latin typeface="Calibri" pitchFamily="34" charset="0"/>
                <a:ea typeface="Calibri" pitchFamily="34" charset="-122"/>
                <a:cs typeface="Calibri" pitchFamily="34" charset="-120"/>
              </a:rPr>
              <a:t>Usage Behaviour:  </a:t>
            </a:r>
            <a:r>
              <a:rPr lang="en-US" sz="1150" dirty="0">
                <a:solidFill>
                  <a:srgbClr val="5B6478"/>
                </a:solidFill>
                <a:latin typeface="Calibri" pitchFamily="34" charset="0"/>
                <a:ea typeface="Calibri" pitchFamily="34" charset="-122"/>
                <a:cs typeface="Calibri" pitchFamily="34" charset="-120"/>
              </a:rPr>
              <a:t>mou_Mean, avgmou, change_mou</a:t>
            </a:r>
            <a:endParaRPr lang="en-US" sz="1150" dirty="0"/>
          </a:p>
        </p:txBody>
      </p:sp>
      <p:sp>
        <p:nvSpPr>
          <p:cNvPr id="28" name="Text 22"/>
          <p:cNvSpPr/>
          <p:nvPr/>
        </p:nvSpPr>
        <p:spPr>
          <a:xfrm>
            <a:off x="548640" y="4937760"/>
            <a:ext cx="7772400" cy="320040"/>
          </a:xfrm>
          <a:prstGeom prst="rect">
            <a:avLst/>
          </a:prstGeom>
          <a:noFill/>
          <a:ln/>
        </p:spPr>
        <p:txBody>
          <a:bodyPr wrap="square" lIns="0" tIns="0" rIns="0" bIns="0" rtlCol="0" anchor="ctr"/>
          <a:lstStyle/>
          <a:p>
            <a:pPr marL="0" indent="0">
              <a:buNone/>
            </a:pPr>
            <a:r>
              <a:rPr lang="en-US" sz="1150" b="1" dirty="0">
                <a:solidFill>
                  <a:srgbClr val="1F2D5A"/>
                </a:solidFill>
                <a:latin typeface="Calibri" pitchFamily="34" charset="0"/>
                <a:ea typeface="Calibri" pitchFamily="34" charset="-122"/>
                <a:cs typeface="Calibri" pitchFamily="34" charset="-120"/>
              </a:rPr>
              <a:t>Subscription:  </a:t>
            </a:r>
            <a:r>
              <a:rPr lang="en-US" sz="1150" dirty="0">
                <a:solidFill>
                  <a:srgbClr val="5B6478"/>
                </a:solidFill>
                <a:latin typeface="Calibri" pitchFamily="34" charset="0"/>
                <a:ea typeface="Calibri" pitchFamily="34" charset="-122"/>
                <a:cs typeface="Calibri" pitchFamily="34" charset="-120"/>
              </a:rPr>
              <a:t>months (tenure), churn, uniqsubs</a:t>
            </a:r>
            <a:endParaRPr lang="en-US" sz="1150" dirty="0"/>
          </a:p>
        </p:txBody>
      </p:sp>
      <p:sp>
        <p:nvSpPr>
          <p:cNvPr id="29" name="Text 23"/>
          <p:cNvSpPr/>
          <p:nvPr/>
        </p:nvSpPr>
        <p:spPr>
          <a:xfrm>
            <a:off x="548640" y="5303520"/>
            <a:ext cx="7772400" cy="320040"/>
          </a:xfrm>
          <a:prstGeom prst="rect">
            <a:avLst/>
          </a:prstGeom>
          <a:noFill/>
          <a:ln/>
        </p:spPr>
        <p:txBody>
          <a:bodyPr wrap="square" lIns="0" tIns="0" rIns="0" bIns="0" rtlCol="0" anchor="ctr"/>
          <a:lstStyle/>
          <a:p>
            <a:pPr marL="0" indent="0">
              <a:buNone/>
            </a:pPr>
            <a:r>
              <a:rPr lang="en-US" sz="1150" b="1" dirty="0">
                <a:solidFill>
                  <a:srgbClr val="1F2D5A"/>
                </a:solidFill>
                <a:latin typeface="Calibri" pitchFamily="34" charset="0"/>
                <a:ea typeface="Calibri" pitchFamily="34" charset="-122"/>
                <a:cs typeface="Calibri" pitchFamily="34" charset="-120"/>
              </a:rPr>
              <a:t>Device:  </a:t>
            </a:r>
            <a:r>
              <a:rPr lang="en-US" sz="1150" dirty="0">
                <a:solidFill>
                  <a:srgbClr val="5B6478"/>
                </a:solidFill>
                <a:latin typeface="Calibri" pitchFamily="34" charset="0"/>
                <a:ea typeface="Calibri" pitchFamily="34" charset="-122"/>
                <a:cs typeface="Calibri" pitchFamily="34" charset="-120"/>
              </a:rPr>
              <a:t>hnd_price, eqpdays</a:t>
            </a:r>
            <a:endParaRPr lang="en-US" sz="1150" dirty="0"/>
          </a:p>
        </p:txBody>
      </p:sp>
      <p:sp>
        <p:nvSpPr>
          <p:cNvPr id="30" name="Text 24"/>
          <p:cNvSpPr/>
          <p:nvPr/>
        </p:nvSpPr>
        <p:spPr>
          <a:xfrm>
            <a:off x="548640" y="5669280"/>
            <a:ext cx="7772400" cy="320040"/>
          </a:xfrm>
          <a:prstGeom prst="rect">
            <a:avLst/>
          </a:prstGeom>
          <a:noFill/>
          <a:ln/>
        </p:spPr>
        <p:txBody>
          <a:bodyPr wrap="square" lIns="0" tIns="0" rIns="0" bIns="0" rtlCol="0" anchor="ctr"/>
          <a:lstStyle/>
          <a:p>
            <a:pPr marL="0" indent="0">
              <a:buNone/>
            </a:pPr>
            <a:r>
              <a:rPr lang="en-US" sz="1150" b="1" dirty="0">
                <a:solidFill>
                  <a:srgbClr val="1F2D5A"/>
                </a:solidFill>
                <a:latin typeface="Calibri" pitchFamily="34" charset="0"/>
                <a:ea typeface="Calibri" pitchFamily="34" charset="-122"/>
                <a:cs typeface="Calibri" pitchFamily="34" charset="-120"/>
              </a:rPr>
              <a:t>Demographics:  </a:t>
            </a:r>
            <a:r>
              <a:rPr lang="en-US" sz="1150" dirty="0">
                <a:solidFill>
                  <a:srgbClr val="5B6478"/>
                </a:solidFill>
                <a:latin typeface="Calibri" pitchFamily="34" charset="0"/>
                <a:ea typeface="Calibri" pitchFamily="34" charset="-122"/>
                <a:cs typeface="Calibri" pitchFamily="34" charset="-120"/>
              </a:rPr>
              <a:t>income, marital, creditcd, numbcars</a:t>
            </a:r>
            <a:endParaRPr lang="en-US" sz="1150" dirty="0"/>
          </a:p>
        </p:txBody>
      </p:sp>
      <p:sp>
        <p:nvSpPr>
          <p:cNvPr id="31" name="Shape 25"/>
          <p:cNvSpPr/>
          <p:nvPr/>
        </p:nvSpPr>
        <p:spPr>
          <a:xfrm>
            <a:off x="8732520" y="3794760"/>
            <a:ext cx="2926080" cy="2514600"/>
          </a:xfrm>
          <a:prstGeom prst="roundRect">
            <a:avLst>
              <a:gd name="adj" fmla="val 2909"/>
            </a:avLst>
          </a:prstGeom>
          <a:solidFill>
            <a:srgbClr val="FFF3F0"/>
          </a:solidFill>
          <a:ln/>
        </p:spPr>
        <p:txBody>
          <a:bodyPr/>
          <a:lstStyle/>
          <a:p>
            <a:endParaRPr lang="en-IN"/>
          </a:p>
        </p:txBody>
      </p:sp>
      <p:sp>
        <p:nvSpPr>
          <p:cNvPr id="32" name="Shape 26"/>
          <p:cNvSpPr/>
          <p:nvPr/>
        </p:nvSpPr>
        <p:spPr>
          <a:xfrm>
            <a:off x="8961120" y="3977640"/>
            <a:ext cx="411480" cy="411480"/>
          </a:xfrm>
          <a:prstGeom prst="ellipse">
            <a:avLst/>
          </a:prstGeom>
          <a:solidFill>
            <a:srgbClr val="F05A40"/>
          </a:solidFill>
          <a:ln/>
        </p:spPr>
        <p:txBody>
          <a:bodyPr/>
          <a:lstStyle/>
          <a:p>
            <a:endParaRPr lang="en-IN"/>
          </a:p>
        </p:txBody>
      </p:sp>
      <p:pic>
        <p:nvPicPr>
          <p:cNvPr id="33" name="Image 4" descr="preencoded.png"/>
          <p:cNvPicPr>
            <a:picLocks noChangeAspect="1"/>
          </p:cNvPicPr>
          <p:nvPr/>
        </p:nvPicPr>
        <p:blipFill>
          <a:blip r:embed="rId7"/>
          <a:stretch>
            <a:fillRect/>
          </a:stretch>
        </p:blipFill>
        <p:spPr>
          <a:xfrm>
            <a:off x="9059875" y="4076395"/>
            <a:ext cx="213970" cy="213970"/>
          </a:xfrm>
          <a:prstGeom prst="rect">
            <a:avLst/>
          </a:prstGeom>
        </p:spPr>
      </p:pic>
      <p:sp>
        <p:nvSpPr>
          <p:cNvPr id="34" name="Text 27"/>
          <p:cNvSpPr/>
          <p:nvPr/>
        </p:nvSpPr>
        <p:spPr>
          <a:xfrm>
            <a:off x="8961120" y="4480560"/>
            <a:ext cx="2514600" cy="1691640"/>
          </a:xfrm>
          <a:prstGeom prst="rect">
            <a:avLst/>
          </a:prstGeom>
          <a:noFill/>
          <a:ln/>
        </p:spPr>
        <p:txBody>
          <a:bodyPr wrap="square" lIns="0" tIns="0" rIns="0" bIns="0" rtlCol="0" anchor="t"/>
          <a:lstStyle/>
          <a:p>
            <a:pPr marL="0" indent="0">
              <a:buNone/>
            </a:pPr>
            <a:r>
              <a:rPr lang="en-US" sz="1050" i="1" dirty="0">
                <a:solidFill>
                  <a:srgbClr val="1F2D5A"/>
                </a:solidFill>
                <a:latin typeface="Calibri" pitchFamily="34" charset="0"/>
                <a:ea typeface="Calibri" pitchFamily="34" charset="-122"/>
                <a:cs typeface="Calibri" pitchFamily="34" charset="-120"/>
              </a:rPr>
              <a:t>Given 100 variables, only meaningful, business-relevant fields are analysed in this deck — enough to answer the brief within a 10–15 minute presentation.</a:t>
            </a:r>
            <a:endParaRPr lang="en-US" sz="1050" dirty="0"/>
          </a:p>
        </p:txBody>
      </p:sp>
      <p:sp>
        <p:nvSpPr>
          <p:cNvPr id="35" name="Text 28"/>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36" name="Text 29"/>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Data Quality Assessment — Missing Values</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DATA OVERVIEW</a:t>
            </a:r>
            <a:endParaRPr lang="en-US" sz="1200" dirty="0"/>
          </a:p>
        </p:txBody>
      </p:sp>
      <p:pic>
        <p:nvPicPr>
          <p:cNvPr id="4" name="Image 0" descr="/home/claude/nb_images/cell10_img01.png"/>
          <p:cNvPicPr>
            <a:picLocks noChangeAspect="1"/>
          </p:cNvPicPr>
          <p:nvPr/>
        </p:nvPicPr>
        <p:blipFill>
          <a:blip r:embed="rId3"/>
          <a:stretch>
            <a:fillRect/>
          </a:stretch>
        </p:blipFill>
        <p:spPr>
          <a:xfrm>
            <a:off x="601688" y="1463040"/>
            <a:ext cx="6386144" cy="4846320"/>
          </a:xfrm>
          <a:prstGeom prst="rect">
            <a:avLst/>
          </a:prstGeom>
        </p:spPr>
      </p:pic>
      <p:sp>
        <p:nvSpPr>
          <p:cNvPr id="5" name="Shape 2"/>
          <p:cNvSpPr/>
          <p:nvPr/>
        </p:nvSpPr>
        <p:spPr>
          <a:xfrm>
            <a:off x="7315200" y="1508760"/>
            <a:ext cx="4343400" cy="4754880"/>
          </a:xfrm>
          <a:prstGeom prst="roundRect">
            <a:avLst>
              <a:gd name="adj" fmla="val 1684"/>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6" name="Text 3"/>
          <p:cNvSpPr/>
          <p:nvPr/>
        </p:nvSpPr>
        <p:spPr>
          <a:xfrm>
            <a:off x="7589520" y="1691640"/>
            <a:ext cx="3840480" cy="320040"/>
          </a:xfrm>
          <a:prstGeom prst="rect">
            <a:avLst/>
          </a:prstGeom>
          <a:noFill/>
          <a:ln/>
        </p:spPr>
        <p:txBody>
          <a:bodyPr wrap="square" lIns="0" tIns="0" rIns="0" bIns="0" rtlCol="0" anchor="ctr"/>
          <a:lstStyle/>
          <a:p>
            <a:pPr marL="0" indent="0">
              <a:buNone/>
            </a:pPr>
            <a:r>
              <a:rPr lang="en-US" sz="1400" b="1" dirty="0">
                <a:solidFill>
                  <a:srgbClr val="1F2D5A"/>
                </a:solidFill>
                <a:latin typeface="Calibri" pitchFamily="34" charset="0"/>
                <a:ea typeface="Calibri" pitchFamily="34" charset="-122"/>
                <a:cs typeface="Calibri" pitchFamily="34" charset="-120"/>
              </a:rPr>
              <a:t>Observations</a:t>
            </a:r>
            <a:endParaRPr lang="en-US" sz="1400" dirty="0"/>
          </a:p>
        </p:txBody>
      </p:sp>
      <p:sp>
        <p:nvSpPr>
          <p:cNvPr id="7" name="Text 4"/>
          <p:cNvSpPr/>
          <p:nvPr/>
        </p:nvSpPr>
        <p:spPr>
          <a:xfrm>
            <a:off x="7589520" y="2103120"/>
            <a:ext cx="3840480" cy="86868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numbcars (49.4%), dwllsize (38.3%) and HHstatin (37.9%) are the most incomplete fields — all optional demographic attributes.</a:t>
            </a:r>
            <a:endParaRPr lang="en-US" sz="1100" dirty="0"/>
          </a:p>
        </p:txBody>
      </p:sp>
      <p:sp>
        <p:nvSpPr>
          <p:cNvPr id="8" name="Text 5"/>
          <p:cNvSpPr/>
          <p:nvPr/>
        </p:nvSpPr>
        <p:spPr>
          <a:xfrm>
            <a:off x="7589520" y="3063240"/>
            <a:ext cx="3840480" cy="86868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Operational fields (revenue, usage, call statistics) are almost fully populated — under 1% missing.</a:t>
            </a:r>
            <a:endParaRPr lang="en-US" sz="1100" dirty="0"/>
          </a:p>
        </p:txBody>
      </p:sp>
      <p:sp>
        <p:nvSpPr>
          <p:cNvPr id="9" name="Text 6"/>
          <p:cNvSpPr/>
          <p:nvPr/>
        </p:nvSpPr>
        <p:spPr>
          <a:xfrm>
            <a:off x="7589520" y="4023360"/>
            <a:ext cx="3840480" cy="86868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Demographic gaps likely reflect customers choosing not to disclose personal information at registration.</a:t>
            </a:r>
            <a:endParaRPr lang="en-US" sz="1100" dirty="0"/>
          </a:p>
        </p:txBody>
      </p:sp>
      <p:sp>
        <p:nvSpPr>
          <p:cNvPr id="10" name="Text 7"/>
          <p:cNvSpPr/>
          <p:nvPr/>
        </p:nvSpPr>
        <p:spPr>
          <a:xfrm>
            <a:off x="7589520" y="4983480"/>
            <a:ext cx="3840480" cy="86868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High transactional data quality gives confidence in the churn behaviour analysis.</a:t>
            </a:r>
            <a:endParaRPr lang="en-US" sz="1100" dirty="0"/>
          </a:p>
        </p:txBody>
      </p:sp>
      <p:sp>
        <p:nvSpPr>
          <p:cNvPr id="11" name="Text 8"/>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2" name="Text 9"/>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Data Cleaning — Handling Missing Values &amp; Duplicates</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PRACTICAL DATA HANDLING</a:t>
            </a:r>
            <a:endParaRPr lang="en-US" sz="1200" dirty="0"/>
          </a:p>
        </p:txBody>
      </p:sp>
      <p:pic>
        <p:nvPicPr>
          <p:cNvPr id="4" name="Image 0" descr="/home/claude/nb_images/screenshot_missing_duplicates.png"/>
          <p:cNvPicPr>
            <a:picLocks noChangeAspect="1"/>
          </p:cNvPicPr>
          <p:nvPr/>
        </p:nvPicPr>
        <p:blipFill>
          <a:blip r:embed="rId3"/>
          <a:stretch>
            <a:fillRect/>
          </a:stretch>
        </p:blipFill>
        <p:spPr>
          <a:xfrm>
            <a:off x="533400" y="2148494"/>
            <a:ext cx="7376160" cy="3285744"/>
          </a:xfrm>
          <a:prstGeom prst="rect">
            <a:avLst/>
          </a:prstGeom>
        </p:spPr>
      </p:pic>
      <p:sp>
        <p:nvSpPr>
          <p:cNvPr id="5" name="Shape 2"/>
          <p:cNvSpPr/>
          <p:nvPr/>
        </p:nvSpPr>
        <p:spPr>
          <a:xfrm>
            <a:off x="548640" y="1508760"/>
            <a:ext cx="7360920" cy="4572000"/>
          </a:xfrm>
          <a:prstGeom prst="rect">
            <a:avLst/>
          </a:prstGeom>
          <a:ln w="12700">
            <a:solidFill>
              <a:srgbClr val="E1E6EA"/>
            </a:solidFill>
            <a:prstDash val="solid"/>
          </a:ln>
        </p:spPr>
        <p:txBody>
          <a:bodyPr/>
          <a:lstStyle/>
          <a:p>
            <a:endParaRPr lang="en-IN"/>
          </a:p>
        </p:txBody>
      </p:sp>
      <p:sp>
        <p:nvSpPr>
          <p:cNvPr id="6" name="Shape 3"/>
          <p:cNvSpPr/>
          <p:nvPr/>
        </p:nvSpPr>
        <p:spPr>
          <a:xfrm>
            <a:off x="8092440" y="1508760"/>
            <a:ext cx="3566160" cy="4572000"/>
          </a:xfrm>
          <a:prstGeom prst="roundRect">
            <a:avLst>
              <a:gd name="adj" fmla="val 2051"/>
            </a:avLst>
          </a:prstGeom>
          <a:solidFill>
            <a:srgbClr val="1F2D5A"/>
          </a:solidFill>
          <a:ln/>
          <a:effectLst>
            <a:outerShdw blurRad="101600" dist="38100" dir="2700000" algn="bl" rotWithShape="0">
              <a:srgbClr val="000000">
                <a:alpha val="14000"/>
              </a:srgbClr>
            </a:outerShdw>
          </a:effectLst>
        </p:spPr>
        <p:txBody>
          <a:bodyPr/>
          <a:lstStyle/>
          <a:p>
            <a:endParaRPr lang="en-IN"/>
          </a:p>
        </p:txBody>
      </p:sp>
      <p:sp>
        <p:nvSpPr>
          <p:cNvPr id="7" name="Text 4"/>
          <p:cNvSpPr/>
          <p:nvPr/>
        </p:nvSpPr>
        <p:spPr>
          <a:xfrm>
            <a:off x="8321040" y="1691640"/>
            <a:ext cx="3108960" cy="3200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Cleaning Strategy</a:t>
            </a:r>
            <a:endParaRPr lang="en-US" sz="1400" dirty="0"/>
          </a:p>
        </p:txBody>
      </p:sp>
      <p:sp>
        <p:nvSpPr>
          <p:cNvPr id="8" name="Text 5"/>
          <p:cNvSpPr/>
          <p:nvPr/>
        </p:nvSpPr>
        <p:spPr>
          <a:xfrm>
            <a:off x="8321040" y="2148840"/>
            <a:ext cx="3108960" cy="914400"/>
          </a:xfrm>
          <a:prstGeom prst="rect">
            <a:avLst/>
          </a:prstGeom>
          <a:noFill/>
          <a:ln/>
        </p:spPr>
        <p:txBody>
          <a:bodyPr wrap="square" lIns="0" tIns="0" rIns="0" bIns="0" rtlCol="0" anchor="t"/>
          <a:lstStyle/>
          <a:p>
            <a:pPr marL="342900" indent="-342900">
              <a:buSzPct val="100000"/>
              <a:buChar char="✦"/>
            </a:pPr>
            <a:r>
              <a:rPr lang="en-US" sz="1080" dirty="0">
                <a:solidFill>
                  <a:srgbClr val="E4E9F2"/>
                </a:solidFill>
                <a:latin typeface="Calibri" pitchFamily="34" charset="0"/>
                <a:ea typeface="Calibri" pitchFamily="34" charset="-122"/>
                <a:cs typeface="Calibri" pitchFamily="34" charset="-120"/>
              </a:rPr>
              <a:t>Categorical fields (income, marital, ethnic, creditcd, numbcars...) imputed with the mode</a:t>
            </a:r>
            <a:endParaRPr lang="en-US" sz="1080" dirty="0"/>
          </a:p>
        </p:txBody>
      </p:sp>
      <p:sp>
        <p:nvSpPr>
          <p:cNvPr id="9" name="Text 6"/>
          <p:cNvSpPr/>
          <p:nvPr/>
        </p:nvSpPr>
        <p:spPr>
          <a:xfrm>
            <a:off x="8321040" y="3108960"/>
            <a:ext cx="3108960" cy="914400"/>
          </a:xfrm>
          <a:prstGeom prst="rect">
            <a:avLst/>
          </a:prstGeom>
          <a:noFill/>
          <a:ln/>
        </p:spPr>
        <p:txBody>
          <a:bodyPr wrap="square" lIns="0" tIns="0" rIns="0" bIns="0" rtlCol="0" anchor="t"/>
          <a:lstStyle/>
          <a:p>
            <a:pPr marL="342900" indent="-342900">
              <a:buSzPct val="100000"/>
              <a:buChar char="✦"/>
            </a:pPr>
            <a:r>
              <a:rPr lang="en-US" sz="1080" dirty="0">
                <a:solidFill>
                  <a:srgbClr val="E4E9F2"/>
                </a:solidFill>
                <a:latin typeface="Calibri" pitchFamily="34" charset="0"/>
                <a:ea typeface="Calibri" pitchFamily="34" charset="-122"/>
                <a:cs typeface="Calibri" pitchFamily="34" charset="-120"/>
              </a:rPr>
              <a:t>Numerical fields (rev_Mean, mou_Mean, eqpdays, avgrev...) imputed with the median — robust to skew</a:t>
            </a:r>
            <a:endParaRPr lang="en-US" sz="1080" dirty="0"/>
          </a:p>
        </p:txBody>
      </p:sp>
      <p:sp>
        <p:nvSpPr>
          <p:cNvPr id="10" name="Text 7"/>
          <p:cNvSpPr/>
          <p:nvPr/>
        </p:nvSpPr>
        <p:spPr>
          <a:xfrm>
            <a:off x="8321040" y="4069080"/>
            <a:ext cx="3108960" cy="914400"/>
          </a:xfrm>
          <a:prstGeom prst="rect">
            <a:avLst/>
          </a:prstGeom>
          <a:noFill/>
          <a:ln/>
        </p:spPr>
        <p:txBody>
          <a:bodyPr wrap="square" lIns="0" tIns="0" rIns="0" bIns="0" rtlCol="0" anchor="t"/>
          <a:lstStyle/>
          <a:p>
            <a:pPr marL="342900" indent="-342900">
              <a:buSzPct val="100000"/>
              <a:buChar char="✦"/>
            </a:pPr>
            <a:r>
              <a:rPr lang="en-US" sz="1080" dirty="0">
                <a:solidFill>
                  <a:srgbClr val="E4E9F2"/>
                </a:solidFill>
                <a:latin typeface="Calibri" pitchFamily="34" charset="0"/>
                <a:ea typeface="Calibri" pitchFamily="34" charset="-122"/>
                <a:cs typeface="Calibri" pitchFamily="34" charset="-120"/>
              </a:rPr>
              <a:t>Duplicate records checked — 0 duplicates found, confirming clean record-level integrity</a:t>
            </a:r>
            <a:endParaRPr lang="en-US" sz="1080" dirty="0"/>
          </a:p>
        </p:txBody>
      </p:sp>
      <p:sp>
        <p:nvSpPr>
          <p:cNvPr id="11" name="Text 8"/>
          <p:cNvSpPr/>
          <p:nvPr/>
        </p:nvSpPr>
        <p:spPr>
          <a:xfrm>
            <a:off x="8321040" y="5623560"/>
            <a:ext cx="3108960" cy="365760"/>
          </a:xfrm>
          <a:prstGeom prst="rect">
            <a:avLst/>
          </a:prstGeom>
          <a:noFill/>
          <a:ln/>
        </p:spPr>
        <p:txBody>
          <a:bodyPr wrap="square" lIns="0" tIns="0" rIns="0" bIns="0" rtlCol="0" anchor="ctr"/>
          <a:lstStyle/>
          <a:p>
            <a:pPr marL="0" indent="0">
              <a:buNone/>
            </a:pPr>
            <a:r>
              <a:rPr lang="en-US" sz="900" i="1" dirty="0">
                <a:solidFill>
                  <a:srgbClr val="9AA6C4"/>
                </a:solidFill>
                <a:latin typeface="Calibri" pitchFamily="34" charset="0"/>
                <a:ea typeface="Calibri" pitchFamily="34" charset="-122"/>
                <a:cs typeface="Calibri" pitchFamily="34" charset="-120"/>
              </a:rPr>
              <a:t>Screenshot captured directly from the analysis notebook (telecom_churn.ipynb).</a:t>
            </a:r>
            <a:endParaRPr lang="en-US" sz="900" dirty="0"/>
          </a:p>
        </p:txBody>
      </p:sp>
      <p:sp>
        <p:nvSpPr>
          <p:cNvPr id="12" name="Text 9"/>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3" name="Text 10"/>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Outlier Detection &amp; Treatment</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PRACTICAL DATA HANDLING</a:t>
            </a:r>
            <a:endParaRPr lang="en-US" sz="1200" dirty="0"/>
          </a:p>
        </p:txBody>
      </p:sp>
      <p:sp>
        <p:nvSpPr>
          <p:cNvPr id="4" name="Text 2"/>
          <p:cNvSpPr/>
          <p:nvPr/>
        </p:nvSpPr>
        <p:spPr>
          <a:xfrm>
            <a:off x="54864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Before — Raw Distributions (IQR outliers flagged)</a:t>
            </a:r>
            <a:endParaRPr lang="en-US" sz="1200" dirty="0"/>
          </a:p>
        </p:txBody>
      </p:sp>
      <p:pic>
        <p:nvPicPr>
          <p:cNvPr id="5" name="Image 0" descr="/home/claude/nb_images/cell25_img03.png"/>
          <p:cNvPicPr>
            <a:picLocks noChangeAspect="1"/>
          </p:cNvPicPr>
          <p:nvPr/>
        </p:nvPicPr>
        <p:blipFill>
          <a:blip r:embed="rId3"/>
          <a:stretch>
            <a:fillRect/>
          </a:stretch>
        </p:blipFill>
        <p:spPr>
          <a:xfrm>
            <a:off x="548640" y="1805345"/>
            <a:ext cx="5486400" cy="3110150"/>
          </a:xfrm>
          <a:prstGeom prst="rect">
            <a:avLst/>
          </a:prstGeom>
        </p:spPr>
      </p:pic>
      <p:sp>
        <p:nvSpPr>
          <p:cNvPr id="6" name="Text 3"/>
          <p:cNvSpPr/>
          <p:nvPr/>
        </p:nvSpPr>
        <p:spPr>
          <a:xfrm>
            <a:off x="6172200" y="1417320"/>
            <a:ext cx="5486400" cy="274320"/>
          </a:xfrm>
          <a:prstGeom prst="rect">
            <a:avLst/>
          </a:prstGeom>
          <a:noFill/>
          <a:ln/>
        </p:spPr>
        <p:txBody>
          <a:bodyPr wrap="square" lIns="0" tIns="0" rIns="0" bIns="0" rtlCol="0" anchor="ctr"/>
          <a:lstStyle/>
          <a:p>
            <a:pPr marL="0" indent="0">
              <a:buNone/>
            </a:pPr>
            <a:r>
              <a:rPr lang="en-US" sz="1200" b="1" dirty="0">
                <a:solidFill>
                  <a:srgbClr val="0F7C7B"/>
                </a:solidFill>
                <a:latin typeface="Calibri" pitchFamily="34" charset="0"/>
                <a:ea typeface="Calibri" pitchFamily="34" charset="-122"/>
                <a:cs typeface="Calibri" pitchFamily="34" charset="-120"/>
              </a:rPr>
              <a:t>After — Winsorized at 1st / 99th Percentile</a:t>
            </a:r>
            <a:endParaRPr lang="en-US" sz="1200" dirty="0"/>
          </a:p>
        </p:txBody>
      </p:sp>
      <p:pic>
        <p:nvPicPr>
          <p:cNvPr id="7" name="Image 1" descr="/home/claude/nb_images/cell28_img04.png"/>
          <p:cNvPicPr>
            <a:picLocks noChangeAspect="1"/>
          </p:cNvPicPr>
          <p:nvPr/>
        </p:nvPicPr>
        <p:blipFill>
          <a:blip r:embed="rId4"/>
          <a:stretch>
            <a:fillRect/>
          </a:stretch>
        </p:blipFill>
        <p:spPr>
          <a:xfrm>
            <a:off x="6172200" y="1806469"/>
            <a:ext cx="5486400" cy="3107903"/>
          </a:xfrm>
          <a:prstGeom prst="rect">
            <a:avLst/>
          </a:prstGeom>
        </p:spPr>
      </p:pic>
      <p:sp>
        <p:nvSpPr>
          <p:cNvPr id="8" name="Shape 4"/>
          <p:cNvSpPr/>
          <p:nvPr/>
        </p:nvSpPr>
        <p:spPr>
          <a:xfrm>
            <a:off x="548640" y="5074920"/>
            <a:ext cx="11109960" cy="1143000"/>
          </a:xfrm>
          <a:prstGeom prst="roundRect">
            <a:avLst>
              <a:gd name="adj" fmla="val 6400"/>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9" name="Text 5"/>
          <p:cNvSpPr/>
          <p:nvPr/>
        </p:nvSpPr>
        <p:spPr>
          <a:xfrm>
            <a:off x="777240" y="5230368"/>
            <a:ext cx="10607040" cy="868680"/>
          </a:xfrm>
          <a:prstGeom prst="rect">
            <a:avLst/>
          </a:prstGeom>
          <a:noFill/>
          <a:ln/>
        </p:spPr>
        <p:txBody>
          <a:bodyPr wrap="square" lIns="0" tIns="0" rIns="0" bIns="0" rtlCol="0" anchor="t"/>
          <a:lstStyle/>
          <a:p>
            <a:pPr marL="0" indent="0">
              <a:lnSpc>
                <a:spcPct val="120000"/>
              </a:lnSpc>
              <a:buNone/>
            </a:pPr>
            <a:r>
              <a:rPr lang="en-US" sz="1100" b="1" dirty="0">
                <a:solidFill>
                  <a:srgbClr val="1F2D5A"/>
                </a:solidFill>
                <a:latin typeface="Calibri" pitchFamily="34" charset="0"/>
                <a:ea typeface="Calibri" pitchFamily="34" charset="-122"/>
                <a:cs typeface="Calibri" pitchFamily="34" charset="-120"/>
              </a:rPr>
              <a:t>IQR analysis flagged notable extreme values: </a:t>
            </a:r>
            <a:r>
              <a:rPr lang="en-US" sz="1100" dirty="0">
                <a:solidFill>
                  <a:srgbClr val="1A1A2E"/>
                </a:solidFill>
                <a:latin typeface="Calibri" pitchFamily="34" charset="0"/>
                <a:ea typeface="Calibri" pitchFamily="34" charset="-122"/>
                <a:cs typeface="Calibri" pitchFamily="34" charset="-120"/>
              </a:rPr>
              <a:t>rev_Mean (6,030), avgrev (5,308), mou_Mean (5,201), avgmou (4,714). Rather than deleting these high-value customers, Winsorization (capping at the 1st/99th percentile) was applied — preserving sample size while limiting the influence of extreme values.</a:t>
            </a:r>
            <a:endParaRPr lang="en-US" sz="1100" dirty="0"/>
          </a:p>
        </p:txBody>
      </p:sp>
      <p:sp>
        <p:nvSpPr>
          <p:cNvPr id="10"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1"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Feature Engineering — Analytical Grouping Variables</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PRACTICAL DATA HANDLING · GROUPING</a:t>
            </a:r>
            <a:endParaRPr lang="en-US" sz="1200" dirty="0"/>
          </a:p>
        </p:txBody>
      </p:sp>
      <p:pic>
        <p:nvPicPr>
          <p:cNvPr id="4" name="Image 0" descr="/home/claude/nb_images/screenshot_feature_engineering.png"/>
          <p:cNvPicPr>
            <a:picLocks noChangeAspect="1"/>
          </p:cNvPicPr>
          <p:nvPr/>
        </p:nvPicPr>
        <p:blipFill>
          <a:blip r:embed="rId3"/>
          <a:stretch>
            <a:fillRect/>
          </a:stretch>
        </p:blipFill>
        <p:spPr>
          <a:xfrm>
            <a:off x="548640" y="1982637"/>
            <a:ext cx="6675120" cy="2298365"/>
          </a:xfrm>
          <a:prstGeom prst="rect">
            <a:avLst/>
          </a:prstGeom>
        </p:spPr>
      </p:pic>
      <p:sp>
        <p:nvSpPr>
          <p:cNvPr id="5" name="Shape 2"/>
          <p:cNvSpPr/>
          <p:nvPr/>
        </p:nvSpPr>
        <p:spPr>
          <a:xfrm>
            <a:off x="548640" y="1463040"/>
            <a:ext cx="6675120" cy="3337560"/>
          </a:xfrm>
          <a:prstGeom prst="rect">
            <a:avLst/>
          </a:prstGeom>
          <a:ln w="12700">
            <a:solidFill>
              <a:srgbClr val="E1E6EA"/>
            </a:solidFill>
            <a:prstDash val="solid"/>
          </a:ln>
        </p:spPr>
        <p:txBody>
          <a:bodyPr/>
          <a:lstStyle/>
          <a:p>
            <a:endParaRPr lang="en-IN"/>
          </a:p>
        </p:txBody>
      </p:sp>
      <p:sp>
        <p:nvSpPr>
          <p:cNvPr id="6" name="Shape 3"/>
          <p:cNvSpPr/>
          <p:nvPr/>
        </p:nvSpPr>
        <p:spPr>
          <a:xfrm>
            <a:off x="548640" y="4983480"/>
            <a:ext cx="2788920" cy="1234440"/>
          </a:xfrm>
          <a:prstGeom prst="roundRect">
            <a:avLst>
              <a:gd name="adj" fmla="val 5185"/>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7" name="Shape 4"/>
          <p:cNvSpPr/>
          <p:nvPr/>
        </p:nvSpPr>
        <p:spPr>
          <a:xfrm>
            <a:off x="685800" y="5120640"/>
            <a:ext cx="365760" cy="365760"/>
          </a:xfrm>
          <a:prstGeom prst="ellipse">
            <a:avLst/>
          </a:prstGeom>
          <a:solidFill>
            <a:srgbClr val="0F7C7B"/>
          </a:solidFill>
          <a:ln/>
        </p:spPr>
        <p:txBody>
          <a:bodyPr/>
          <a:lstStyle/>
          <a:p>
            <a:endParaRPr lang="en-IN"/>
          </a:p>
        </p:txBody>
      </p:sp>
      <p:pic>
        <p:nvPicPr>
          <p:cNvPr id="8" name="Image 1" descr="preencoded.png"/>
          <p:cNvPicPr>
            <a:picLocks noChangeAspect="1"/>
          </p:cNvPicPr>
          <p:nvPr/>
        </p:nvPicPr>
        <p:blipFill>
          <a:blip r:embed="rId4"/>
          <a:stretch>
            <a:fillRect/>
          </a:stretch>
        </p:blipFill>
        <p:spPr>
          <a:xfrm>
            <a:off x="773582" y="5208422"/>
            <a:ext cx="190195" cy="190195"/>
          </a:xfrm>
          <a:prstGeom prst="rect">
            <a:avLst/>
          </a:prstGeom>
        </p:spPr>
      </p:pic>
      <p:sp>
        <p:nvSpPr>
          <p:cNvPr id="9" name="Text 5"/>
          <p:cNvSpPr/>
          <p:nvPr/>
        </p:nvSpPr>
        <p:spPr>
          <a:xfrm>
            <a:off x="1143000" y="5102352"/>
            <a:ext cx="2103120" cy="365760"/>
          </a:xfrm>
          <a:prstGeom prst="rect">
            <a:avLst/>
          </a:prstGeom>
          <a:noFill/>
          <a:ln/>
        </p:spPr>
        <p:txBody>
          <a:bodyPr wrap="square" lIns="0" tIns="0" rIns="0" bIns="0" rtlCol="0" anchor="ctr"/>
          <a:lstStyle/>
          <a:p>
            <a:pPr marL="0" indent="0">
              <a:buNone/>
            </a:pPr>
            <a:r>
              <a:rPr lang="en-US" sz="1200" b="1" dirty="0">
                <a:solidFill>
                  <a:srgbClr val="1F2D5A"/>
                </a:solidFill>
                <a:latin typeface="Calibri" pitchFamily="34" charset="0"/>
                <a:ea typeface="Calibri" pitchFamily="34" charset="-122"/>
                <a:cs typeface="Calibri" pitchFamily="34" charset="-120"/>
              </a:rPr>
              <a:t>Tenure_Group</a:t>
            </a:r>
            <a:endParaRPr lang="en-US" sz="1200" dirty="0"/>
          </a:p>
        </p:txBody>
      </p:sp>
      <p:sp>
        <p:nvSpPr>
          <p:cNvPr id="10" name="Text 6"/>
          <p:cNvSpPr/>
          <p:nvPr/>
        </p:nvSpPr>
        <p:spPr>
          <a:xfrm>
            <a:off x="685800" y="5550408"/>
            <a:ext cx="2514600" cy="621792"/>
          </a:xfrm>
          <a:prstGeom prst="rect">
            <a:avLst/>
          </a:prstGeom>
          <a:noFill/>
          <a:ln/>
        </p:spPr>
        <p:txBody>
          <a:bodyPr wrap="square" lIns="0" tIns="0" rIns="0" bIns="0" rtlCol="0" anchor="t"/>
          <a:lstStyle/>
          <a:p>
            <a:pPr marL="0" indent="0">
              <a:buNone/>
            </a:pPr>
            <a:r>
              <a:rPr lang="en-US" sz="900" dirty="0">
                <a:solidFill>
                  <a:srgbClr val="5B6478"/>
                </a:solidFill>
                <a:latin typeface="Calibri" pitchFamily="34" charset="0"/>
                <a:ea typeface="Calibri" pitchFamily="34" charset="-122"/>
                <a:cs typeface="Calibri" pitchFamily="34" charset="-120"/>
              </a:rPr>
              <a:t>0–12, 13–24, 25–36, 37–48, 49+ months</a:t>
            </a:r>
            <a:endParaRPr lang="en-US" sz="900" dirty="0"/>
          </a:p>
        </p:txBody>
      </p:sp>
      <p:sp>
        <p:nvSpPr>
          <p:cNvPr id="11" name="Shape 7"/>
          <p:cNvSpPr/>
          <p:nvPr/>
        </p:nvSpPr>
        <p:spPr>
          <a:xfrm>
            <a:off x="3456432" y="4983480"/>
            <a:ext cx="2788920" cy="1234440"/>
          </a:xfrm>
          <a:prstGeom prst="roundRect">
            <a:avLst>
              <a:gd name="adj" fmla="val 5185"/>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2" name="Shape 8"/>
          <p:cNvSpPr/>
          <p:nvPr/>
        </p:nvSpPr>
        <p:spPr>
          <a:xfrm>
            <a:off x="3593592" y="5120640"/>
            <a:ext cx="365760" cy="365760"/>
          </a:xfrm>
          <a:prstGeom prst="ellipse">
            <a:avLst/>
          </a:prstGeom>
          <a:solidFill>
            <a:srgbClr val="0F7C7B"/>
          </a:solidFill>
          <a:ln/>
        </p:spPr>
        <p:txBody>
          <a:bodyPr/>
          <a:lstStyle/>
          <a:p>
            <a:endParaRPr lang="en-IN"/>
          </a:p>
        </p:txBody>
      </p:sp>
      <p:pic>
        <p:nvPicPr>
          <p:cNvPr id="13" name="Image 2" descr="preencoded.png"/>
          <p:cNvPicPr>
            <a:picLocks noChangeAspect="1"/>
          </p:cNvPicPr>
          <p:nvPr/>
        </p:nvPicPr>
        <p:blipFill>
          <a:blip r:embed="rId5"/>
          <a:stretch>
            <a:fillRect/>
          </a:stretch>
        </p:blipFill>
        <p:spPr>
          <a:xfrm>
            <a:off x="3681374" y="5208422"/>
            <a:ext cx="190195" cy="190195"/>
          </a:xfrm>
          <a:prstGeom prst="rect">
            <a:avLst/>
          </a:prstGeom>
        </p:spPr>
      </p:pic>
      <p:sp>
        <p:nvSpPr>
          <p:cNvPr id="14" name="Text 9"/>
          <p:cNvSpPr/>
          <p:nvPr/>
        </p:nvSpPr>
        <p:spPr>
          <a:xfrm>
            <a:off x="4050792" y="5102352"/>
            <a:ext cx="2103120" cy="365760"/>
          </a:xfrm>
          <a:prstGeom prst="rect">
            <a:avLst/>
          </a:prstGeom>
          <a:noFill/>
          <a:ln/>
        </p:spPr>
        <p:txBody>
          <a:bodyPr wrap="square" lIns="0" tIns="0" rIns="0" bIns="0" rtlCol="0" anchor="ctr"/>
          <a:lstStyle/>
          <a:p>
            <a:pPr marL="0" indent="0">
              <a:buNone/>
            </a:pPr>
            <a:r>
              <a:rPr lang="en-US" sz="1200" b="1" dirty="0">
                <a:solidFill>
                  <a:srgbClr val="1F2D5A"/>
                </a:solidFill>
                <a:latin typeface="Calibri" pitchFamily="34" charset="0"/>
                <a:ea typeface="Calibri" pitchFamily="34" charset="-122"/>
                <a:cs typeface="Calibri" pitchFamily="34" charset="-120"/>
              </a:rPr>
              <a:t>Revenue_Group</a:t>
            </a:r>
            <a:endParaRPr lang="en-US" sz="1200" dirty="0"/>
          </a:p>
        </p:txBody>
      </p:sp>
      <p:sp>
        <p:nvSpPr>
          <p:cNvPr id="15" name="Text 10"/>
          <p:cNvSpPr/>
          <p:nvPr/>
        </p:nvSpPr>
        <p:spPr>
          <a:xfrm>
            <a:off x="3593592" y="5550408"/>
            <a:ext cx="2514600" cy="621792"/>
          </a:xfrm>
          <a:prstGeom prst="rect">
            <a:avLst/>
          </a:prstGeom>
          <a:noFill/>
          <a:ln/>
        </p:spPr>
        <p:txBody>
          <a:bodyPr wrap="square" lIns="0" tIns="0" rIns="0" bIns="0" rtlCol="0" anchor="t"/>
          <a:lstStyle/>
          <a:p>
            <a:pPr marL="0" indent="0">
              <a:buNone/>
            </a:pPr>
            <a:r>
              <a:rPr lang="en-US" sz="900" dirty="0">
                <a:solidFill>
                  <a:srgbClr val="5B6478"/>
                </a:solidFill>
                <a:latin typeface="Calibri" pitchFamily="34" charset="0"/>
                <a:ea typeface="Calibri" pitchFamily="34" charset="-122"/>
                <a:cs typeface="Calibri" pitchFamily="34" charset="-120"/>
              </a:rPr>
              <a:t>Low / Medium / High / Premium (quartiles)</a:t>
            </a:r>
            <a:endParaRPr lang="en-US" sz="900" dirty="0"/>
          </a:p>
        </p:txBody>
      </p:sp>
      <p:sp>
        <p:nvSpPr>
          <p:cNvPr id="16" name="Shape 11"/>
          <p:cNvSpPr/>
          <p:nvPr/>
        </p:nvSpPr>
        <p:spPr>
          <a:xfrm>
            <a:off x="6364224" y="4983480"/>
            <a:ext cx="2788920" cy="1234440"/>
          </a:xfrm>
          <a:prstGeom prst="roundRect">
            <a:avLst>
              <a:gd name="adj" fmla="val 5185"/>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7" name="Shape 12"/>
          <p:cNvSpPr/>
          <p:nvPr/>
        </p:nvSpPr>
        <p:spPr>
          <a:xfrm>
            <a:off x="6501384" y="5120640"/>
            <a:ext cx="365760" cy="365760"/>
          </a:xfrm>
          <a:prstGeom prst="ellipse">
            <a:avLst/>
          </a:prstGeom>
          <a:solidFill>
            <a:srgbClr val="0F7C7B"/>
          </a:solidFill>
          <a:ln/>
        </p:spPr>
        <p:txBody>
          <a:bodyPr/>
          <a:lstStyle/>
          <a:p>
            <a:endParaRPr lang="en-IN"/>
          </a:p>
        </p:txBody>
      </p:sp>
      <p:pic>
        <p:nvPicPr>
          <p:cNvPr id="18" name="Image 3" descr="preencoded.png"/>
          <p:cNvPicPr>
            <a:picLocks noChangeAspect="1"/>
          </p:cNvPicPr>
          <p:nvPr/>
        </p:nvPicPr>
        <p:blipFill>
          <a:blip r:embed="rId6"/>
          <a:stretch>
            <a:fillRect/>
          </a:stretch>
        </p:blipFill>
        <p:spPr>
          <a:xfrm>
            <a:off x="6589166" y="5208422"/>
            <a:ext cx="190195" cy="190195"/>
          </a:xfrm>
          <a:prstGeom prst="rect">
            <a:avLst/>
          </a:prstGeom>
        </p:spPr>
      </p:pic>
      <p:sp>
        <p:nvSpPr>
          <p:cNvPr id="19" name="Text 13"/>
          <p:cNvSpPr/>
          <p:nvPr/>
        </p:nvSpPr>
        <p:spPr>
          <a:xfrm>
            <a:off x="6958584" y="5102352"/>
            <a:ext cx="2103120" cy="365760"/>
          </a:xfrm>
          <a:prstGeom prst="rect">
            <a:avLst/>
          </a:prstGeom>
          <a:noFill/>
          <a:ln/>
        </p:spPr>
        <p:txBody>
          <a:bodyPr wrap="square" lIns="0" tIns="0" rIns="0" bIns="0" rtlCol="0" anchor="ctr"/>
          <a:lstStyle/>
          <a:p>
            <a:pPr marL="0" indent="0">
              <a:buNone/>
            </a:pPr>
            <a:r>
              <a:rPr lang="en-US" sz="1200" b="1" dirty="0">
                <a:solidFill>
                  <a:srgbClr val="1F2D5A"/>
                </a:solidFill>
                <a:latin typeface="Calibri" pitchFamily="34" charset="0"/>
                <a:ea typeface="Calibri" pitchFamily="34" charset="-122"/>
                <a:cs typeface="Calibri" pitchFamily="34" charset="-120"/>
              </a:rPr>
              <a:t>Usage_Trend</a:t>
            </a:r>
            <a:endParaRPr lang="en-US" sz="1200" dirty="0"/>
          </a:p>
        </p:txBody>
      </p:sp>
      <p:sp>
        <p:nvSpPr>
          <p:cNvPr id="20" name="Text 14"/>
          <p:cNvSpPr/>
          <p:nvPr/>
        </p:nvSpPr>
        <p:spPr>
          <a:xfrm>
            <a:off x="6501384" y="5550408"/>
            <a:ext cx="2514600" cy="621792"/>
          </a:xfrm>
          <a:prstGeom prst="rect">
            <a:avLst/>
          </a:prstGeom>
          <a:noFill/>
          <a:ln/>
        </p:spPr>
        <p:txBody>
          <a:bodyPr wrap="square" lIns="0" tIns="0" rIns="0" bIns="0" rtlCol="0" anchor="t"/>
          <a:lstStyle/>
          <a:p>
            <a:pPr marL="0" indent="0">
              <a:buNone/>
            </a:pPr>
            <a:r>
              <a:rPr lang="en-US" sz="900" dirty="0">
                <a:solidFill>
                  <a:srgbClr val="5B6478"/>
                </a:solidFill>
                <a:latin typeface="Calibri" pitchFamily="34" charset="0"/>
                <a:ea typeface="Calibri" pitchFamily="34" charset="-122"/>
                <a:cs typeface="Calibri" pitchFamily="34" charset="-120"/>
              </a:rPr>
              <a:t>Increasing vs. Decreasing month-on-month minutes</a:t>
            </a:r>
            <a:endParaRPr lang="en-US" sz="900" dirty="0"/>
          </a:p>
        </p:txBody>
      </p:sp>
      <p:sp>
        <p:nvSpPr>
          <p:cNvPr id="21" name="Shape 15"/>
          <p:cNvSpPr/>
          <p:nvPr/>
        </p:nvSpPr>
        <p:spPr>
          <a:xfrm>
            <a:off x="9272016" y="4983480"/>
            <a:ext cx="2788920" cy="1234440"/>
          </a:xfrm>
          <a:prstGeom prst="roundRect">
            <a:avLst>
              <a:gd name="adj" fmla="val 5185"/>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22" name="Shape 16"/>
          <p:cNvSpPr/>
          <p:nvPr/>
        </p:nvSpPr>
        <p:spPr>
          <a:xfrm>
            <a:off x="9409176" y="5120640"/>
            <a:ext cx="365760" cy="365760"/>
          </a:xfrm>
          <a:prstGeom prst="ellipse">
            <a:avLst/>
          </a:prstGeom>
          <a:solidFill>
            <a:srgbClr val="0F7C7B"/>
          </a:solidFill>
          <a:ln/>
        </p:spPr>
        <p:txBody>
          <a:bodyPr/>
          <a:lstStyle/>
          <a:p>
            <a:endParaRPr lang="en-IN"/>
          </a:p>
        </p:txBody>
      </p:sp>
      <p:pic>
        <p:nvPicPr>
          <p:cNvPr id="23" name="Image 4" descr="preencoded.png"/>
          <p:cNvPicPr>
            <a:picLocks noChangeAspect="1"/>
          </p:cNvPicPr>
          <p:nvPr/>
        </p:nvPicPr>
        <p:blipFill>
          <a:blip r:embed="rId7"/>
          <a:stretch>
            <a:fillRect/>
          </a:stretch>
        </p:blipFill>
        <p:spPr>
          <a:xfrm>
            <a:off x="9496958" y="5208422"/>
            <a:ext cx="190195" cy="190195"/>
          </a:xfrm>
          <a:prstGeom prst="rect">
            <a:avLst/>
          </a:prstGeom>
        </p:spPr>
      </p:pic>
      <p:sp>
        <p:nvSpPr>
          <p:cNvPr id="24" name="Text 17"/>
          <p:cNvSpPr/>
          <p:nvPr/>
        </p:nvSpPr>
        <p:spPr>
          <a:xfrm>
            <a:off x="9866376" y="5102352"/>
            <a:ext cx="2103120" cy="365760"/>
          </a:xfrm>
          <a:prstGeom prst="rect">
            <a:avLst/>
          </a:prstGeom>
          <a:noFill/>
          <a:ln/>
        </p:spPr>
        <p:txBody>
          <a:bodyPr wrap="square" lIns="0" tIns="0" rIns="0" bIns="0" rtlCol="0" anchor="ctr"/>
          <a:lstStyle/>
          <a:p>
            <a:pPr marL="0" indent="0">
              <a:buNone/>
            </a:pPr>
            <a:r>
              <a:rPr lang="en-US" sz="1200" b="1" dirty="0">
                <a:solidFill>
                  <a:srgbClr val="1F2D5A"/>
                </a:solidFill>
                <a:latin typeface="Calibri" pitchFamily="34" charset="0"/>
                <a:ea typeface="Calibri" pitchFamily="34" charset="-122"/>
                <a:cs typeface="Calibri" pitchFamily="34" charset="-120"/>
              </a:rPr>
              <a:t>Handset_Category</a:t>
            </a:r>
            <a:endParaRPr lang="en-US" sz="1200" dirty="0"/>
          </a:p>
        </p:txBody>
      </p:sp>
      <p:sp>
        <p:nvSpPr>
          <p:cNvPr id="25" name="Text 18"/>
          <p:cNvSpPr/>
          <p:nvPr/>
        </p:nvSpPr>
        <p:spPr>
          <a:xfrm>
            <a:off x="9409176" y="5550408"/>
            <a:ext cx="2514600" cy="621792"/>
          </a:xfrm>
          <a:prstGeom prst="rect">
            <a:avLst/>
          </a:prstGeom>
          <a:noFill/>
          <a:ln/>
        </p:spPr>
        <p:txBody>
          <a:bodyPr wrap="square" lIns="0" tIns="0" rIns="0" bIns="0" rtlCol="0" anchor="t"/>
          <a:lstStyle/>
          <a:p>
            <a:pPr marL="0" indent="0">
              <a:buNone/>
            </a:pPr>
            <a:r>
              <a:rPr lang="en-US" sz="900" dirty="0">
                <a:solidFill>
                  <a:srgbClr val="5B6478"/>
                </a:solidFill>
                <a:latin typeface="Calibri" pitchFamily="34" charset="0"/>
                <a:ea typeface="Calibri" pitchFamily="34" charset="-122"/>
                <a:cs typeface="Calibri" pitchFamily="34" charset="-120"/>
              </a:rPr>
              <a:t>New / Recent / Old / Very Old (device age)</a:t>
            </a:r>
            <a:endParaRPr lang="en-US" sz="900" dirty="0"/>
          </a:p>
        </p:txBody>
      </p:sp>
      <p:sp>
        <p:nvSpPr>
          <p:cNvPr id="26" name="Shape 19"/>
          <p:cNvSpPr/>
          <p:nvPr/>
        </p:nvSpPr>
        <p:spPr>
          <a:xfrm>
            <a:off x="7406640" y="1463040"/>
            <a:ext cx="4251960" cy="3337560"/>
          </a:xfrm>
          <a:prstGeom prst="roundRect">
            <a:avLst>
              <a:gd name="adj" fmla="val 2192"/>
            </a:avLst>
          </a:prstGeom>
          <a:solidFill>
            <a:srgbClr val="1F2D5A"/>
          </a:solidFill>
          <a:ln/>
          <a:effectLst>
            <a:outerShdw blurRad="101600" dist="38100" dir="2700000" algn="bl" rotWithShape="0">
              <a:srgbClr val="000000">
                <a:alpha val="14000"/>
              </a:srgbClr>
            </a:outerShdw>
          </a:effectLst>
        </p:spPr>
        <p:txBody>
          <a:bodyPr/>
          <a:lstStyle/>
          <a:p>
            <a:endParaRPr lang="en-IN"/>
          </a:p>
        </p:txBody>
      </p:sp>
      <p:sp>
        <p:nvSpPr>
          <p:cNvPr id="27" name="Text 20"/>
          <p:cNvSpPr/>
          <p:nvPr/>
        </p:nvSpPr>
        <p:spPr>
          <a:xfrm>
            <a:off x="7635240" y="1645920"/>
            <a:ext cx="3749040" cy="32004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Why create these groups?</a:t>
            </a:r>
            <a:endParaRPr lang="en-US" sz="1300" dirty="0"/>
          </a:p>
        </p:txBody>
      </p:sp>
      <p:sp>
        <p:nvSpPr>
          <p:cNvPr id="28" name="Text 21"/>
          <p:cNvSpPr/>
          <p:nvPr/>
        </p:nvSpPr>
        <p:spPr>
          <a:xfrm>
            <a:off x="7635240" y="2057400"/>
            <a:ext cx="3749040" cy="2651760"/>
          </a:xfrm>
          <a:prstGeom prst="rect">
            <a:avLst/>
          </a:prstGeom>
          <a:noFill/>
          <a:ln/>
        </p:spPr>
        <p:txBody>
          <a:bodyPr wrap="square" lIns="0" tIns="0" rIns="0" bIns="0" rtlCol="0" anchor="t"/>
          <a:lstStyle/>
          <a:p>
            <a:pPr marL="0" indent="0">
              <a:lnSpc>
                <a:spcPct val="125000"/>
              </a:lnSpc>
              <a:buNone/>
            </a:pPr>
            <a:r>
              <a:rPr lang="en-US" sz="1100" dirty="0">
                <a:solidFill>
                  <a:srgbClr val="E4E9F2"/>
                </a:solidFill>
                <a:latin typeface="Calibri" pitchFamily="34" charset="0"/>
                <a:ea typeface="Calibri" pitchFamily="34" charset="-122"/>
                <a:cs typeface="Calibri" pitchFamily="34" charset="-120"/>
              </a:rPr>
              <a:t>Raw continuous fields (months, revenue, usage change, handset age) are hard to compare across customer segments. Binning them into natural, business-friendly groups makes it possible to calculate and visualise churn rate by segment — directly supporting the multivariate analysis that follows.</a:t>
            </a:r>
            <a:endParaRPr lang="en-US" sz="1100" dirty="0"/>
          </a:p>
        </p:txBody>
      </p:sp>
      <p:sp>
        <p:nvSpPr>
          <p:cNvPr id="29" name="Text 22"/>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30" name="Text 23"/>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1F2D5A"/>
        </a:solidFill>
        <a:effectLst/>
      </p:bgPr>
    </p:bg>
    <p:spTree>
      <p:nvGrpSpPr>
        <p:cNvPr id="1" name=""/>
        <p:cNvGrpSpPr/>
        <p:nvPr/>
      </p:nvGrpSpPr>
      <p:grpSpPr>
        <a:xfrm>
          <a:off x="0" y="0"/>
          <a:ext cx="0" cy="0"/>
          <a:chOff x="0" y="0"/>
          <a:chExt cx="0" cy="0"/>
        </a:xfrm>
      </p:grpSpPr>
      <p:sp>
        <p:nvSpPr>
          <p:cNvPr id="2" name="Shape 0"/>
          <p:cNvSpPr/>
          <p:nvPr/>
        </p:nvSpPr>
        <p:spPr>
          <a:xfrm>
            <a:off x="-1371600" y="-2011680"/>
            <a:ext cx="5029200" cy="5029200"/>
          </a:xfrm>
          <a:prstGeom prst="ellipse">
            <a:avLst/>
          </a:prstGeom>
          <a:solidFill>
            <a:srgbClr val="162047"/>
          </a:solidFill>
          <a:ln/>
        </p:spPr>
        <p:txBody>
          <a:bodyPr/>
          <a:lstStyle/>
          <a:p>
            <a:endParaRPr lang="en-IN"/>
          </a:p>
        </p:txBody>
      </p:sp>
      <p:sp>
        <p:nvSpPr>
          <p:cNvPr id="3" name="Shape 1"/>
          <p:cNvSpPr/>
          <p:nvPr/>
        </p:nvSpPr>
        <p:spPr>
          <a:xfrm>
            <a:off x="9875520" y="3931920"/>
            <a:ext cx="4572000" cy="4572000"/>
          </a:xfrm>
          <a:prstGeom prst="ellipse">
            <a:avLst/>
          </a:prstGeom>
          <a:solidFill>
            <a:srgbClr val="162047"/>
          </a:solidFill>
          <a:ln/>
        </p:spPr>
        <p:txBody>
          <a:bodyPr/>
          <a:lstStyle/>
          <a:p>
            <a:endParaRPr lang="en-IN"/>
          </a:p>
        </p:txBody>
      </p:sp>
      <p:sp>
        <p:nvSpPr>
          <p:cNvPr id="4" name="Shape 2"/>
          <p:cNvSpPr/>
          <p:nvPr/>
        </p:nvSpPr>
        <p:spPr>
          <a:xfrm>
            <a:off x="822960" y="2331720"/>
            <a:ext cx="685800" cy="685800"/>
          </a:xfrm>
          <a:prstGeom prst="ellipse">
            <a:avLst/>
          </a:prstGeom>
          <a:solidFill>
            <a:srgbClr val="0F7C7B"/>
          </a:solidFill>
          <a:ln/>
        </p:spPr>
        <p:txBody>
          <a:bodyPr/>
          <a:lstStyle/>
          <a:p>
            <a:endParaRPr lang="en-IN"/>
          </a:p>
        </p:txBody>
      </p:sp>
      <p:pic>
        <p:nvPicPr>
          <p:cNvPr id="5" name="Image 0" descr="preencoded.png"/>
          <p:cNvPicPr>
            <a:picLocks noChangeAspect="1"/>
          </p:cNvPicPr>
          <p:nvPr/>
        </p:nvPicPr>
        <p:blipFill>
          <a:blip r:embed="rId3"/>
          <a:stretch>
            <a:fillRect/>
          </a:stretch>
        </p:blipFill>
        <p:spPr>
          <a:xfrm>
            <a:off x="987552" y="2496312"/>
            <a:ext cx="356616" cy="356616"/>
          </a:xfrm>
          <a:prstGeom prst="rect">
            <a:avLst/>
          </a:prstGeom>
        </p:spPr>
      </p:pic>
      <p:sp>
        <p:nvSpPr>
          <p:cNvPr id="6" name="Text 3"/>
          <p:cNvSpPr/>
          <p:nvPr/>
        </p:nvSpPr>
        <p:spPr>
          <a:xfrm>
            <a:off x="822960" y="3200400"/>
            <a:ext cx="2743200" cy="457200"/>
          </a:xfrm>
          <a:prstGeom prst="rect">
            <a:avLst/>
          </a:prstGeom>
          <a:noFill/>
          <a:ln/>
        </p:spPr>
        <p:txBody>
          <a:bodyPr wrap="square" lIns="0" tIns="0" rIns="0" bIns="0" rtlCol="0" anchor="ctr"/>
          <a:lstStyle/>
          <a:p>
            <a:pPr marL="0" indent="0">
              <a:buNone/>
            </a:pPr>
            <a:r>
              <a:rPr lang="en-US" sz="1800" b="1" dirty="0">
                <a:solidFill>
                  <a:srgbClr val="5EC9C8"/>
                </a:solidFill>
                <a:latin typeface="Cambria" pitchFamily="34" charset="0"/>
                <a:ea typeface="Cambria" pitchFamily="34" charset="-122"/>
                <a:cs typeface="Cambria" pitchFamily="34" charset="-120"/>
              </a:rPr>
              <a:t>01</a:t>
            </a:r>
            <a:endParaRPr lang="en-US" sz="1800" dirty="0"/>
          </a:p>
        </p:txBody>
      </p:sp>
      <p:sp>
        <p:nvSpPr>
          <p:cNvPr id="7" name="Text 4"/>
          <p:cNvSpPr/>
          <p:nvPr/>
        </p:nvSpPr>
        <p:spPr>
          <a:xfrm>
            <a:off x="804672" y="3566160"/>
            <a:ext cx="9144000" cy="82296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Univariate Analysis</a:t>
            </a:r>
            <a:endParaRPr lang="en-US" sz="3600" dirty="0"/>
          </a:p>
        </p:txBody>
      </p:sp>
      <p:sp>
        <p:nvSpPr>
          <p:cNvPr id="8" name="Text 5"/>
          <p:cNvSpPr/>
          <p:nvPr/>
        </p:nvSpPr>
        <p:spPr>
          <a:xfrm>
            <a:off x="822960" y="4297680"/>
            <a:ext cx="8686800" cy="457200"/>
          </a:xfrm>
          <a:prstGeom prst="rect">
            <a:avLst/>
          </a:prstGeom>
          <a:noFill/>
          <a:ln/>
        </p:spPr>
        <p:txBody>
          <a:bodyPr wrap="square" lIns="0" tIns="0" rIns="0" bIns="0" rtlCol="0" anchor="ctr"/>
          <a:lstStyle/>
          <a:p>
            <a:pPr marL="0" indent="0">
              <a:buNone/>
            </a:pPr>
            <a:r>
              <a:rPr lang="en-US" sz="1400" i="1" dirty="0">
                <a:solidFill>
                  <a:srgbClr val="CFE3E2"/>
                </a:solidFill>
                <a:latin typeface="Calibri" pitchFamily="34" charset="0"/>
                <a:ea typeface="Calibri" pitchFamily="34" charset="-122"/>
                <a:cs typeface="Calibri" pitchFamily="34" charset="-120"/>
              </a:rPr>
              <a:t>Understanding each variable on its own — churn, revenue, usage, tenure, devices and demographics</a:t>
            </a:r>
            <a:endParaRPr lang="en-US" sz="1400" dirty="0"/>
          </a:p>
        </p:txBody>
      </p:sp>
      <p:sp>
        <p:nvSpPr>
          <p:cNvPr id="9"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9AA6C4"/>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0"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9AA6C4"/>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What Proportion of Customers Have Churned?</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UNIVARIATE ANALYSIS</a:t>
            </a:r>
            <a:endParaRPr lang="en-US" sz="1200" dirty="0"/>
          </a:p>
        </p:txBody>
      </p:sp>
      <p:pic>
        <p:nvPicPr>
          <p:cNvPr id="4" name="Image 0" descr="/home/claude/nb_images/cell36_img05.png"/>
          <p:cNvPicPr>
            <a:picLocks noChangeAspect="1"/>
          </p:cNvPicPr>
          <p:nvPr/>
        </p:nvPicPr>
        <p:blipFill>
          <a:blip r:embed="rId3"/>
          <a:stretch>
            <a:fillRect/>
          </a:stretch>
        </p:blipFill>
        <p:spPr>
          <a:xfrm>
            <a:off x="697915" y="1463040"/>
            <a:ext cx="6102251" cy="4709160"/>
          </a:xfrm>
          <a:prstGeom prst="rect">
            <a:avLst/>
          </a:prstGeom>
        </p:spPr>
      </p:pic>
      <p:sp>
        <p:nvSpPr>
          <p:cNvPr id="5" name="Shape 2"/>
          <p:cNvSpPr/>
          <p:nvPr/>
        </p:nvSpPr>
        <p:spPr>
          <a:xfrm>
            <a:off x="7315200" y="1600200"/>
            <a:ext cx="4343400" cy="1051560"/>
          </a:xfrm>
          <a:prstGeom prst="roundRect">
            <a:avLst>
              <a:gd name="adj" fmla="val 695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6" name="Shape 3"/>
          <p:cNvSpPr/>
          <p:nvPr/>
        </p:nvSpPr>
        <p:spPr>
          <a:xfrm>
            <a:off x="7543800" y="1892808"/>
            <a:ext cx="457200" cy="457200"/>
          </a:xfrm>
          <a:prstGeom prst="ellipse">
            <a:avLst/>
          </a:prstGeom>
          <a:solidFill>
            <a:srgbClr val="0F7C7B"/>
          </a:solidFill>
          <a:ln/>
        </p:spPr>
        <p:txBody>
          <a:bodyPr/>
          <a:lstStyle/>
          <a:p>
            <a:endParaRPr lang="en-IN"/>
          </a:p>
        </p:txBody>
      </p:sp>
      <p:pic>
        <p:nvPicPr>
          <p:cNvPr id="7" name="Image 1" descr="preencoded.png"/>
          <p:cNvPicPr>
            <a:picLocks noChangeAspect="1"/>
          </p:cNvPicPr>
          <p:nvPr/>
        </p:nvPicPr>
        <p:blipFill>
          <a:blip r:embed="rId4"/>
          <a:stretch>
            <a:fillRect/>
          </a:stretch>
        </p:blipFill>
        <p:spPr>
          <a:xfrm>
            <a:off x="7653528" y="2002536"/>
            <a:ext cx="237744" cy="237744"/>
          </a:xfrm>
          <a:prstGeom prst="rect">
            <a:avLst/>
          </a:prstGeom>
        </p:spPr>
      </p:pic>
      <p:sp>
        <p:nvSpPr>
          <p:cNvPr id="8" name="Text 4"/>
          <p:cNvSpPr/>
          <p:nvPr/>
        </p:nvSpPr>
        <p:spPr>
          <a:xfrm>
            <a:off x="8183880" y="1691640"/>
            <a:ext cx="3291840" cy="457200"/>
          </a:xfrm>
          <a:prstGeom prst="rect">
            <a:avLst/>
          </a:prstGeom>
          <a:noFill/>
          <a:ln/>
        </p:spPr>
        <p:txBody>
          <a:bodyPr wrap="square" lIns="0" tIns="0" rIns="0" bIns="0" rtlCol="0" anchor="ctr"/>
          <a:lstStyle/>
          <a:p>
            <a:pPr marL="0" indent="0">
              <a:buNone/>
            </a:pPr>
            <a:r>
              <a:rPr lang="en-US" sz="2200" b="1" dirty="0">
                <a:solidFill>
                  <a:srgbClr val="1F2D5A"/>
                </a:solidFill>
                <a:latin typeface="Cambria" pitchFamily="34" charset="0"/>
                <a:ea typeface="Cambria" pitchFamily="34" charset="-122"/>
                <a:cs typeface="Cambria" pitchFamily="34" charset="-120"/>
              </a:rPr>
              <a:t>50,438</a:t>
            </a:r>
            <a:endParaRPr lang="en-US" sz="2200" dirty="0"/>
          </a:p>
        </p:txBody>
      </p:sp>
      <p:sp>
        <p:nvSpPr>
          <p:cNvPr id="9" name="Text 5"/>
          <p:cNvSpPr/>
          <p:nvPr/>
        </p:nvSpPr>
        <p:spPr>
          <a:xfrm>
            <a:off x="8183880" y="2167128"/>
            <a:ext cx="3291840" cy="320040"/>
          </a:xfrm>
          <a:prstGeom prst="rect">
            <a:avLst/>
          </a:prstGeom>
          <a:noFill/>
          <a:ln/>
        </p:spPr>
        <p:txBody>
          <a:bodyPr wrap="square" lIns="0" tIns="0" rIns="0" bIns="0" rtlCol="0" anchor="ctr"/>
          <a:lstStyle/>
          <a:p>
            <a:pPr marL="0" indent="0">
              <a:buNone/>
            </a:pPr>
            <a:r>
              <a:rPr lang="en-US" sz="1100" dirty="0">
                <a:solidFill>
                  <a:srgbClr val="5B6478"/>
                </a:solidFill>
                <a:latin typeface="Calibri" pitchFamily="34" charset="0"/>
                <a:ea typeface="Calibri" pitchFamily="34" charset="-122"/>
                <a:cs typeface="Calibri" pitchFamily="34" charset="-120"/>
              </a:rPr>
              <a:t>Retained Customers</a:t>
            </a:r>
            <a:endParaRPr lang="en-US" sz="1100" dirty="0"/>
          </a:p>
        </p:txBody>
      </p:sp>
      <p:sp>
        <p:nvSpPr>
          <p:cNvPr id="10" name="Shape 6"/>
          <p:cNvSpPr/>
          <p:nvPr/>
        </p:nvSpPr>
        <p:spPr>
          <a:xfrm>
            <a:off x="7315200" y="2807208"/>
            <a:ext cx="4343400" cy="1051560"/>
          </a:xfrm>
          <a:prstGeom prst="roundRect">
            <a:avLst>
              <a:gd name="adj" fmla="val 695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1" name="Shape 7"/>
          <p:cNvSpPr/>
          <p:nvPr/>
        </p:nvSpPr>
        <p:spPr>
          <a:xfrm>
            <a:off x="7543800" y="3099816"/>
            <a:ext cx="457200" cy="457200"/>
          </a:xfrm>
          <a:prstGeom prst="ellipse">
            <a:avLst/>
          </a:prstGeom>
          <a:solidFill>
            <a:srgbClr val="F05A40"/>
          </a:solidFill>
          <a:ln/>
        </p:spPr>
        <p:txBody>
          <a:bodyPr/>
          <a:lstStyle/>
          <a:p>
            <a:endParaRPr lang="en-IN"/>
          </a:p>
        </p:txBody>
      </p:sp>
      <p:pic>
        <p:nvPicPr>
          <p:cNvPr id="12" name="Image 2" descr="preencoded.png"/>
          <p:cNvPicPr>
            <a:picLocks noChangeAspect="1"/>
          </p:cNvPicPr>
          <p:nvPr/>
        </p:nvPicPr>
        <p:blipFill>
          <a:blip r:embed="rId5"/>
          <a:stretch>
            <a:fillRect/>
          </a:stretch>
        </p:blipFill>
        <p:spPr>
          <a:xfrm>
            <a:off x="7653528" y="3209544"/>
            <a:ext cx="237744" cy="237744"/>
          </a:xfrm>
          <a:prstGeom prst="rect">
            <a:avLst/>
          </a:prstGeom>
        </p:spPr>
      </p:pic>
      <p:sp>
        <p:nvSpPr>
          <p:cNvPr id="13" name="Text 8"/>
          <p:cNvSpPr/>
          <p:nvPr/>
        </p:nvSpPr>
        <p:spPr>
          <a:xfrm>
            <a:off x="8183880" y="2898648"/>
            <a:ext cx="3291840" cy="457200"/>
          </a:xfrm>
          <a:prstGeom prst="rect">
            <a:avLst/>
          </a:prstGeom>
          <a:noFill/>
          <a:ln/>
        </p:spPr>
        <p:txBody>
          <a:bodyPr wrap="square" lIns="0" tIns="0" rIns="0" bIns="0" rtlCol="0" anchor="ctr"/>
          <a:lstStyle/>
          <a:p>
            <a:pPr marL="0" indent="0">
              <a:buNone/>
            </a:pPr>
            <a:r>
              <a:rPr lang="en-US" sz="2200" b="1" dirty="0">
                <a:solidFill>
                  <a:srgbClr val="1F2D5A"/>
                </a:solidFill>
                <a:latin typeface="Cambria" pitchFamily="34" charset="0"/>
                <a:ea typeface="Cambria" pitchFamily="34" charset="-122"/>
                <a:cs typeface="Cambria" pitchFamily="34" charset="-120"/>
              </a:rPr>
              <a:t>49,562</a:t>
            </a:r>
            <a:endParaRPr lang="en-US" sz="2200" dirty="0"/>
          </a:p>
        </p:txBody>
      </p:sp>
      <p:sp>
        <p:nvSpPr>
          <p:cNvPr id="14" name="Text 9"/>
          <p:cNvSpPr/>
          <p:nvPr/>
        </p:nvSpPr>
        <p:spPr>
          <a:xfrm>
            <a:off x="8183880" y="3374136"/>
            <a:ext cx="3291840" cy="320040"/>
          </a:xfrm>
          <a:prstGeom prst="rect">
            <a:avLst/>
          </a:prstGeom>
          <a:noFill/>
          <a:ln/>
        </p:spPr>
        <p:txBody>
          <a:bodyPr wrap="square" lIns="0" tIns="0" rIns="0" bIns="0" rtlCol="0" anchor="ctr"/>
          <a:lstStyle/>
          <a:p>
            <a:pPr marL="0" indent="0">
              <a:buNone/>
            </a:pPr>
            <a:r>
              <a:rPr lang="en-US" sz="1100" dirty="0">
                <a:solidFill>
                  <a:srgbClr val="5B6478"/>
                </a:solidFill>
                <a:latin typeface="Calibri" pitchFamily="34" charset="0"/>
                <a:ea typeface="Calibri" pitchFamily="34" charset="-122"/>
                <a:cs typeface="Calibri" pitchFamily="34" charset="-120"/>
              </a:rPr>
              <a:t>Churned Customers</a:t>
            </a:r>
            <a:endParaRPr lang="en-US" sz="1100" dirty="0"/>
          </a:p>
        </p:txBody>
      </p:sp>
      <p:sp>
        <p:nvSpPr>
          <p:cNvPr id="15" name="Shape 10"/>
          <p:cNvSpPr/>
          <p:nvPr/>
        </p:nvSpPr>
        <p:spPr>
          <a:xfrm>
            <a:off x="7315200" y="4014216"/>
            <a:ext cx="4343400" cy="1051560"/>
          </a:xfrm>
          <a:prstGeom prst="roundRect">
            <a:avLst>
              <a:gd name="adj" fmla="val 695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6" name="Shape 11"/>
          <p:cNvSpPr/>
          <p:nvPr/>
        </p:nvSpPr>
        <p:spPr>
          <a:xfrm>
            <a:off x="7543800" y="4306824"/>
            <a:ext cx="457200" cy="457200"/>
          </a:xfrm>
          <a:prstGeom prst="ellipse">
            <a:avLst/>
          </a:prstGeom>
          <a:solidFill>
            <a:srgbClr val="0F7C7B"/>
          </a:solidFill>
          <a:ln/>
        </p:spPr>
        <p:txBody>
          <a:bodyPr/>
          <a:lstStyle/>
          <a:p>
            <a:endParaRPr lang="en-IN"/>
          </a:p>
        </p:txBody>
      </p:sp>
      <p:pic>
        <p:nvPicPr>
          <p:cNvPr id="17" name="Image 3" descr="preencoded.png"/>
          <p:cNvPicPr>
            <a:picLocks noChangeAspect="1"/>
          </p:cNvPicPr>
          <p:nvPr/>
        </p:nvPicPr>
        <p:blipFill>
          <a:blip r:embed="rId6"/>
          <a:stretch>
            <a:fillRect/>
          </a:stretch>
        </p:blipFill>
        <p:spPr>
          <a:xfrm>
            <a:off x="7653528" y="4416552"/>
            <a:ext cx="237744" cy="237744"/>
          </a:xfrm>
          <a:prstGeom prst="rect">
            <a:avLst/>
          </a:prstGeom>
        </p:spPr>
      </p:pic>
      <p:sp>
        <p:nvSpPr>
          <p:cNvPr id="18" name="Text 12"/>
          <p:cNvSpPr/>
          <p:nvPr/>
        </p:nvSpPr>
        <p:spPr>
          <a:xfrm>
            <a:off x="8183880" y="4105656"/>
            <a:ext cx="3291840" cy="457200"/>
          </a:xfrm>
          <a:prstGeom prst="rect">
            <a:avLst/>
          </a:prstGeom>
          <a:noFill/>
          <a:ln/>
        </p:spPr>
        <p:txBody>
          <a:bodyPr wrap="square" lIns="0" tIns="0" rIns="0" bIns="0" rtlCol="0" anchor="ctr"/>
          <a:lstStyle/>
          <a:p>
            <a:pPr marL="0" indent="0">
              <a:buNone/>
            </a:pPr>
            <a:r>
              <a:rPr lang="en-US" sz="2200" b="1" dirty="0">
                <a:solidFill>
                  <a:srgbClr val="1F2D5A"/>
                </a:solidFill>
                <a:latin typeface="Cambria" pitchFamily="34" charset="0"/>
                <a:ea typeface="Cambria" pitchFamily="34" charset="-122"/>
                <a:cs typeface="Cambria" pitchFamily="34" charset="-120"/>
              </a:rPr>
              <a:t>49.6%</a:t>
            </a:r>
            <a:endParaRPr lang="en-US" sz="2200" dirty="0"/>
          </a:p>
        </p:txBody>
      </p:sp>
      <p:sp>
        <p:nvSpPr>
          <p:cNvPr id="19" name="Text 13"/>
          <p:cNvSpPr/>
          <p:nvPr/>
        </p:nvSpPr>
        <p:spPr>
          <a:xfrm>
            <a:off x="8183880" y="4581144"/>
            <a:ext cx="3291840" cy="320040"/>
          </a:xfrm>
          <a:prstGeom prst="rect">
            <a:avLst/>
          </a:prstGeom>
          <a:noFill/>
          <a:ln/>
        </p:spPr>
        <p:txBody>
          <a:bodyPr wrap="square" lIns="0" tIns="0" rIns="0" bIns="0" rtlCol="0" anchor="ctr"/>
          <a:lstStyle/>
          <a:p>
            <a:pPr marL="0" indent="0">
              <a:buNone/>
            </a:pPr>
            <a:r>
              <a:rPr lang="en-US" sz="1100" dirty="0">
                <a:solidFill>
                  <a:srgbClr val="5B6478"/>
                </a:solidFill>
                <a:latin typeface="Calibri" pitchFamily="34" charset="0"/>
                <a:ea typeface="Calibri" pitchFamily="34" charset="-122"/>
                <a:cs typeface="Calibri" pitchFamily="34" charset="-120"/>
              </a:rPr>
              <a:t>Overall Churn Rate</a:t>
            </a:r>
            <a:endParaRPr lang="en-US" sz="1100" dirty="0"/>
          </a:p>
        </p:txBody>
      </p:sp>
      <p:sp>
        <p:nvSpPr>
          <p:cNvPr id="20" name="Text 14"/>
          <p:cNvSpPr/>
          <p:nvPr/>
        </p:nvSpPr>
        <p:spPr>
          <a:xfrm>
            <a:off x="7315200" y="5266944"/>
            <a:ext cx="4343400" cy="1371600"/>
          </a:xfrm>
          <a:prstGeom prst="rect">
            <a:avLst/>
          </a:prstGeom>
          <a:noFill/>
          <a:ln/>
        </p:spPr>
        <p:txBody>
          <a:bodyPr wrap="square" lIns="0" tIns="0" rIns="0" bIns="0" rtlCol="0" anchor="t"/>
          <a:lstStyle/>
          <a:p>
            <a:pPr marL="0" indent="0">
              <a:lnSpc>
                <a:spcPct val="120000"/>
              </a:lnSpc>
              <a:buNone/>
            </a:pPr>
            <a:r>
              <a:rPr lang="en-US" sz="1050" i="1" dirty="0">
                <a:solidFill>
                  <a:srgbClr val="1F2D5A"/>
                </a:solidFill>
                <a:latin typeface="Calibri" pitchFamily="34" charset="0"/>
                <a:ea typeface="Calibri" pitchFamily="34" charset="-122"/>
                <a:cs typeface="Calibri" pitchFamily="34" charset="-120"/>
              </a:rPr>
              <a:t>The base rate is almost evenly split — nearly 1 in 2 customers has churned historically. This makes churn drivers highly consequential and the dataset well-balanced for comparative analysis.</a:t>
            </a:r>
            <a:endParaRPr lang="en-US" sz="1050" dirty="0"/>
          </a:p>
        </p:txBody>
      </p:sp>
      <p:sp>
        <p:nvSpPr>
          <p:cNvPr id="21" name="Text 15"/>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22" name="Text 16"/>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Revenue &amp; Usage: How Do Customers Spend and Talk?</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UNIVARIATE ANALYSIS</a:t>
            </a:r>
            <a:endParaRPr lang="en-US" sz="1200" dirty="0"/>
          </a:p>
        </p:txBody>
      </p:sp>
      <p:sp>
        <p:nvSpPr>
          <p:cNvPr id="4" name="Text 2"/>
          <p:cNvSpPr/>
          <p:nvPr/>
        </p:nvSpPr>
        <p:spPr>
          <a:xfrm>
            <a:off x="54864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Average Monthly Revenue (rev_Mean)</a:t>
            </a:r>
            <a:endParaRPr lang="en-US" sz="1200" dirty="0"/>
          </a:p>
        </p:txBody>
      </p:sp>
      <p:pic>
        <p:nvPicPr>
          <p:cNvPr id="5" name="Image 0" descr="/home/claude/nb_images/cell39_img06.png"/>
          <p:cNvPicPr>
            <a:picLocks noChangeAspect="1"/>
          </p:cNvPicPr>
          <p:nvPr/>
        </p:nvPicPr>
        <p:blipFill>
          <a:blip r:embed="rId3"/>
          <a:stretch>
            <a:fillRect/>
          </a:stretch>
        </p:blipFill>
        <p:spPr>
          <a:xfrm>
            <a:off x="696006" y="1737360"/>
            <a:ext cx="5191668" cy="3291840"/>
          </a:xfrm>
          <a:prstGeom prst="rect">
            <a:avLst/>
          </a:prstGeom>
        </p:spPr>
      </p:pic>
      <p:sp>
        <p:nvSpPr>
          <p:cNvPr id="6" name="Text 3"/>
          <p:cNvSpPr/>
          <p:nvPr/>
        </p:nvSpPr>
        <p:spPr>
          <a:xfrm>
            <a:off x="617220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Average Monthly Usage (mou_Mean, minutes)</a:t>
            </a:r>
            <a:endParaRPr lang="en-US" sz="1200" dirty="0"/>
          </a:p>
        </p:txBody>
      </p:sp>
      <p:pic>
        <p:nvPicPr>
          <p:cNvPr id="7" name="Image 1" descr="/home/claude/nb_images/cell42_img07.png"/>
          <p:cNvPicPr>
            <a:picLocks noChangeAspect="1"/>
          </p:cNvPicPr>
          <p:nvPr/>
        </p:nvPicPr>
        <p:blipFill>
          <a:blip r:embed="rId4"/>
          <a:stretch>
            <a:fillRect/>
          </a:stretch>
        </p:blipFill>
        <p:spPr>
          <a:xfrm>
            <a:off x="6301643" y="1737360"/>
            <a:ext cx="5227514" cy="3291840"/>
          </a:xfrm>
          <a:prstGeom prst="rect">
            <a:avLst/>
          </a:prstGeom>
        </p:spPr>
      </p:pic>
      <p:sp>
        <p:nvSpPr>
          <p:cNvPr id="8" name="Shape 4"/>
          <p:cNvSpPr/>
          <p:nvPr/>
        </p:nvSpPr>
        <p:spPr>
          <a:xfrm>
            <a:off x="548640" y="5166360"/>
            <a:ext cx="11109960" cy="1097280"/>
          </a:xfrm>
          <a:prstGeom prst="roundRect">
            <a:avLst>
              <a:gd name="adj" fmla="val 666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9" name="Text 5"/>
          <p:cNvSpPr/>
          <p:nvPr/>
        </p:nvSpPr>
        <p:spPr>
          <a:xfrm>
            <a:off x="777240" y="5303520"/>
            <a:ext cx="10607040" cy="868680"/>
          </a:xfrm>
          <a:prstGeom prst="rect">
            <a:avLst/>
          </a:prstGeom>
          <a:noFill/>
          <a:ln/>
        </p:spPr>
        <p:txBody>
          <a:bodyPr wrap="square" lIns="0" tIns="0" rIns="0" bIns="0" rtlCol="0" anchor="t"/>
          <a:lstStyle/>
          <a:p>
            <a:pPr marL="0" indent="0">
              <a:lnSpc>
                <a:spcPct val="120000"/>
              </a:lnSpc>
              <a:buNone/>
            </a:pPr>
            <a:r>
              <a:rPr lang="en-US" sz="1100" dirty="0">
                <a:solidFill>
                  <a:srgbClr val="1A1A2E"/>
                </a:solidFill>
                <a:latin typeface="Calibri" pitchFamily="34" charset="0"/>
                <a:ea typeface="Calibri" pitchFamily="34" charset="-122"/>
                <a:cs typeface="Calibri" pitchFamily="34" charset="-120"/>
              </a:rPr>
              <a:t>Both distributions are right-skewed: most customers generate modest monthly revenue and use a moderate number of minutes, while a smaller group of heavy users/high spenders forms a long tail. This skew is why the median (not the mean) anchors the revenue chart, and why outlier treatment mattered in the cleaning stage.</a:t>
            </a:r>
            <a:endParaRPr lang="en-US" sz="1100" dirty="0"/>
          </a:p>
        </p:txBody>
      </p:sp>
      <p:sp>
        <p:nvSpPr>
          <p:cNvPr id="10"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1"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Customer Tenure &amp; Handset Investment</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UNIVARIATE ANALYSIS</a:t>
            </a:r>
            <a:endParaRPr lang="en-US" sz="1200" dirty="0"/>
          </a:p>
        </p:txBody>
      </p:sp>
      <p:sp>
        <p:nvSpPr>
          <p:cNvPr id="4" name="Text 2"/>
          <p:cNvSpPr/>
          <p:nvPr/>
        </p:nvSpPr>
        <p:spPr>
          <a:xfrm>
            <a:off x="54864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Customer Tenure Distribution (months)</a:t>
            </a:r>
            <a:endParaRPr lang="en-US" sz="1200" dirty="0"/>
          </a:p>
        </p:txBody>
      </p:sp>
      <p:pic>
        <p:nvPicPr>
          <p:cNvPr id="5" name="Image 0" descr="/home/claude/nb_images/cell45_img08.png"/>
          <p:cNvPicPr>
            <a:picLocks noChangeAspect="1"/>
          </p:cNvPicPr>
          <p:nvPr/>
        </p:nvPicPr>
        <p:blipFill>
          <a:blip r:embed="rId3"/>
          <a:stretch>
            <a:fillRect/>
          </a:stretch>
        </p:blipFill>
        <p:spPr>
          <a:xfrm>
            <a:off x="696006" y="1737360"/>
            <a:ext cx="5191668" cy="3291840"/>
          </a:xfrm>
          <a:prstGeom prst="rect">
            <a:avLst/>
          </a:prstGeom>
        </p:spPr>
      </p:pic>
      <p:sp>
        <p:nvSpPr>
          <p:cNvPr id="6" name="Text 3"/>
          <p:cNvSpPr/>
          <p:nvPr/>
        </p:nvSpPr>
        <p:spPr>
          <a:xfrm>
            <a:off x="617220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Handset Price Distribution</a:t>
            </a:r>
            <a:endParaRPr lang="en-US" sz="1200" dirty="0"/>
          </a:p>
        </p:txBody>
      </p:sp>
      <p:pic>
        <p:nvPicPr>
          <p:cNvPr id="7" name="Image 1" descr="/home/claude/nb_images/cell48_img09.png"/>
          <p:cNvPicPr>
            <a:picLocks noChangeAspect="1"/>
          </p:cNvPicPr>
          <p:nvPr/>
        </p:nvPicPr>
        <p:blipFill>
          <a:blip r:embed="rId4"/>
          <a:stretch>
            <a:fillRect/>
          </a:stretch>
        </p:blipFill>
        <p:spPr>
          <a:xfrm>
            <a:off x="6319566" y="1737360"/>
            <a:ext cx="5191668" cy="3291840"/>
          </a:xfrm>
          <a:prstGeom prst="rect">
            <a:avLst/>
          </a:prstGeom>
        </p:spPr>
      </p:pic>
      <p:sp>
        <p:nvSpPr>
          <p:cNvPr id="8" name="Shape 4"/>
          <p:cNvSpPr/>
          <p:nvPr/>
        </p:nvSpPr>
        <p:spPr>
          <a:xfrm>
            <a:off x="548640" y="5166360"/>
            <a:ext cx="11109960" cy="1097280"/>
          </a:xfrm>
          <a:prstGeom prst="roundRect">
            <a:avLst>
              <a:gd name="adj" fmla="val 666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9" name="Text 5"/>
          <p:cNvSpPr/>
          <p:nvPr/>
        </p:nvSpPr>
        <p:spPr>
          <a:xfrm>
            <a:off x="777240" y="5303520"/>
            <a:ext cx="10607040" cy="868680"/>
          </a:xfrm>
          <a:prstGeom prst="rect">
            <a:avLst/>
          </a:prstGeom>
          <a:noFill/>
          <a:ln/>
        </p:spPr>
        <p:txBody>
          <a:bodyPr wrap="square" lIns="0" tIns="0" rIns="0" bIns="0" rtlCol="0" anchor="t"/>
          <a:lstStyle/>
          <a:p>
            <a:pPr marL="0" indent="0">
              <a:lnSpc>
                <a:spcPct val="120000"/>
              </a:lnSpc>
              <a:buNone/>
            </a:pPr>
            <a:r>
              <a:rPr lang="en-US" sz="1100" dirty="0">
                <a:solidFill>
                  <a:srgbClr val="1A1A2E"/>
                </a:solidFill>
                <a:latin typeface="Calibri" pitchFamily="34" charset="0"/>
                <a:ea typeface="Calibri" pitchFamily="34" charset="-122"/>
                <a:cs typeface="Calibri" pitchFamily="34" charset="-120"/>
              </a:rPr>
              <a:t>Customers span a wide range of tenure, reflecting a healthy mix of new sign-ups and long-term subscribers. Most customers own lower-priced handsets, while premium devices are comparatively rare — an early signal that device value could relate to loyalty.</a:t>
            </a:r>
            <a:endParaRPr lang="en-US" sz="1100" dirty="0"/>
          </a:p>
        </p:txBody>
      </p:sp>
      <p:sp>
        <p:nvSpPr>
          <p:cNvPr id="10"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1"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Customer Profile: Handset Age &amp; Household Income</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UNIVARIATE ANALYSIS</a:t>
            </a:r>
            <a:endParaRPr lang="en-US" sz="1200" dirty="0"/>
          </a:p>
        </p:txBody>
      </p:sp>
      <p:sp>
        <p:nvSpPr>
          <p:cNvPr id="4" name="Text 2"/>
          <p:cNvSpPr/>
          <p:nvPr/>
        </p:nvSpPr>
        <p:spPr>
          <a:xfrm>
            <a:off x="54864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Handset Age Categories</a:t>
            </a:r>
            <a:endParaRPr lang="en-US" sz="1200" dirty="0"/>
          </a:p>
        </p:txBody>
      </p:sp>
      <p:pic>
        <p:nvPicPr>
          <p:cNvPr id="5" name="Image 0" descr="/home/claude/nb_images/cell50_img10.png"/>
          <p:cNvPicPr>
            <a:picLocks noChangeAspect="1"/>
          </p:cNvPicPr>
          <p:nvPr/>
        </p:nvPicPr>
        <p:blipFill>
          <a:blip r:embed="rId3"/>
          <a:stretch>
            <a:fillRect/>
          </a:stretch>
        </p:blipFill>
        <p:spPr>
          <a:xfrm>
            <a:off x="548640" y="1741516"/>
            <a:ext cx="5486400" cy="3283527"/>
          </a:xfrm>
          <a:prstGeom prst="rect">
            <a:avLst/>
          </a:prstGeom>
        </p:spPr>
      </p:pic>
      <p:sp>
        <p:nvSpPr>
          <p:cNvPr id="6" name="Text 3"/>
          <p:cNvSpPr/>
          <p:nvPr/>
        </p:nvSpPr>
        <p:spPr>
          <a:xfrm>
            <a:off x="617220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Income Group Distribution</a:t>
            </a:r>
            <a:endParaRPr lang="en-US" sz="1200" dirty="0"/>
          </a:p>
        </p:txBody>
      </p:sp>
      <p:pic>
        <p:nvPicPr>
          <p:cNvPr id="7" name="Image 1" descr="/home/claude/nb_images/cell52_img11.png"/>
          <p:cNvPicPr>
            <a:picLocks noChangeAspect="1"/>
          </p:cNvPicPr>
          <p:nvPr/>
        </p:nvPicPr>
        <p:blipFill>
          <a:blip r:embed="rId4"/>
          <a:stretch>
            <a:fillRect/>
          </a:stretch>
        </p:blipFill>
        <p:spPr>
          <a:xfrm>
            <a:off x="6172200" y="1846310"/>
            <a:ext cx="5486400" cy="3073940"/>
          </a:xfrm>
          <a:prstGeom prst="rect">
            <a:avLst/>
          </a:prstGeom>
        </p:spPr>
      </p:pic>
      <p:sp>
        <p:nvSpPr>
          <p:cNvPr id="8" name="Shape 4"/>
          <p:cNvSpPr/>
          <p:nvPr/>
        </p:nvSpPr>
        <p:spPr>
          <a:xfrm>
            <a:off x="548640" y="5166360"/>
            <a:ext cx="11109960" cy="1097280"/>
          </a:xfrm>
          <a:prstGeom prst="roundRect">
            <a:avLst>
              <a:gd name="adj" fmla="val 666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9" name="Text 5"/>
          <p:cNvSpPr/>
          <p:nvPr/>
        </p:nvSpPr>
        <p:spPr>
          <a:xfrm>
            <a:off x="777240" y="5303520"/>
            <a:ext cx="10607040" cy="868680"/>
          </a:xfrm>
          <a:prstGeom prst="rect">
            <a:avLst/>
          </a:prstGeom>
          <a:noFill/>
          <a:ln/>
        </p:spPr>
        <p:txBody>
          <a:bodyPr wrap="square" lIns="0" tIns="0" rIns="0" bIns="0" rtlCol="0" anchor="t"/>
          <a:lstStyle/>
          <a:p>
            <a:pPr marL="0" indent="0">
              <a:lnSpc>
                <a:spcPct val="120000"/>
              </a:lnSpc>
              <a:buNone/>
            </a:pPr>
            <a:r>
              <a:rPr lang="en-US" sz="1100" dirty="0">
                <a:solidFill>
                  <a:srgbClr val="1A1A2E"/>
                </a:solidFill>
                <a:latin typeface="Calibri" pitchFamily="34" charset="0"/>
                <a:ea typeface="Calibri" pitchFamily="34" charset="-122"/>
                <a:cs typeface="Calibri" pitchFamily="34" charset="-120"/>
              </a:rPr>
              <a:t>Most customers fall into one or two dominant handset-age brackets rather than being evenly spread, suggesting synchronized upgrade cycles. Income is distributed across the full coded scale, giving a meaningful basis for segmenting churn by purchasing power.</a:t>
            </a:r>
            <a:endParaRPr lang="en-US" sz="1100" dirty="0"/>
          </a:p>
        </p:txBody>
      </p:sp>
      <p:sp>
        <p:nvSpPr>
          <p:cNvPr id="10"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1"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F2D5A"/>
        </a:solidFill>
        <a:effectLst/>
      </p:bgPr>
    </p:bg>
    <p:spTree>
      <p:nvGrpSpPr>
        <p:cNvPr id="1" name=""/>
        <p:cNvGrpSpPr/>
        <p:nvPr/>
      </p:nvGrpSpPr>
      <p:grpSpPr>
        <a:xfrm>
          <a:off x="0" y="0"/>
          <a:ext cx="0" cy="0"/>
          <a:chOff x="0" y="0"/>
          <a:chExt cx="0" cy="0"/>
        </a:xfrm>
      </p:grpSpPr>
      <p:sp>
        <p:nvSpPr>
          <p:cNvPr id="2" name="Shape 0"/>
          <p:cNvSpPr/>
          <p:nvPr/>
        </p:nvSpPr>
        <p:spPr>
          <a:xfrm>
            <a:off x="-1371600" y="-2011680"/>
            <a:ext cx="5029200" cy="5029200"/>
          </a:xfrm>
          <a:prstGeom prst="ellipse">
            <a:avLst/>
          </a:prstGeom>
          <a:solidFill>
            <a:srgbClr val="162047"/>
          </a:solidFill>
          <a:ln/>
        </p:spPr>
        <p:txBody>
          <a:bodyPr/>
          <a:lstStyle/>
          <a:p>
            <a:endParaRPr lang="en-IN"/>
          </a:p>
        </p:txBody>
      </p:sp>
      <p:sp>
        <p:nvSpPr>
          <p:cNvPr id="3" name="Shape 1"/>
          <p:cNvSpPr/>
          <p:nvPr/>
        </p:nvSpPr>
        <p:spPr>
          <a:xfrm>
            <a:off x="9875520" y="3931920"/>
            <a:ext cx="4572000" cy="4572000"/>
          </a:xfrm>
          <a:prstGeom prst="ellipse">
            <a:avLst/>
          </a:prstGeom>
          <a:solidFill>
            <a:srgbClr val="162047"/>
          </a:solidFill>
          <a:ln/>
        </p:spPr>
        <p:txBody>
          <a:bodyPr/>
          <a:lstStyle/>
          <a:p>
            <a:endParaRPr lang="en-IN"/>
          </a:p>
        </p:txBody>
      </p:sp>
      <p:sp>
        <p:nvSpPr>
          <p:cNvPr id="4" name="Shape 2"/>
          <p:cNvSpPr/>
          <p:nvPr/>
        </p:nvSpPr>
        <p:spPr>
          <a:xfrm>
            <a:off x="822960" y="2331720"/>
            <a:ext cx="685800" cy="685800"/>
          </a:xfrm>
          <a:prstGeom prst="ellipse">
            <a:avLst/>
          </a:prstGeom>
          <a:solidFill>
            <a:srgbClr val="0F7C7B"/>
          </a:solidFill>
          <a:ln/>
        </p:spPr>
        <p:txBody>
          <a:bodyPr/>
          <a:lstStyle/>
          <a:p>
            <a:endParaRPr lang="en-IN"/>
          </a:p>
        </p:txBody>
      </p:sp>
      <p:pic>
        <p:nvPicPr>
          <p:cNvPr id="5" name="Image 0" descr="preencoded.png"/>
          <p:cNvPicPr>
            <a:picLocks noChangeAspect="1"/>
          </p:cNvPicPr>
          <p:nvPr/>
        </p:nvPicPr>
        <p:blipFill>
          <a:blip r:embed="rId3"/>
          <a:stretch>
            <a:fillRect/>
          </a:stretch>
        </p:blipFill>
        <p:spPr>
          <a:xfrm>
            <a:off x="987552" y="2496312"/>
            <a:ext cx="356616" cy="356616"/>
          </a:xfrm>
          <a:prstGeom prst="rect">
            <a:avLst/>
          </a:prstGeom>
        </p:spPr>
      </p:pic>
      <p:sp>
        <p:nvSpPr>
          <p:cNvPr id="6" name="Text 3"/>
          <p:cNvSpPr/>
          <p:nvPr/>
        </p:nvSpPr>
        <p:spPr>
          <a:xfrm>
            <a:off x="822960" y="3200400"/>
            <a:ext cx="2743200" cy="457200"/>
          </a:xfrm>
          <a:prstGeom prst="rect">
            <a:avLst/>
          </a:prstGeom>
          <a:noFill/>
          <a:ln/>
        </p:spPr>
        <p:txBody>
          <a:bodyPr wrap="square" lIns="0" tIns="0" rIns="0" bIns="0" rtlCol="0" anchor="ctr"/>
          <a:lstStyle/>
          <a:p>
            <a:pPr marL="0" indent="0">
              <a:buNone/>
            </a:pPr>
            <a:r>
              <a:rPr lang="en-US" sz="1800" b="1" dirty="0">
                <a:solidFill>
                  <a:srgbClr val="5EC9C8"/>
                </a:solidFill>
                <a:latin typeface="Cambria" pitchFamily="34" charset="0"/>
                <a:ea typeface="Cambria" pitchFamily="34" charset="-122"/>
                <a:cs typeface="Cambria" pitchFamily="34" charset="-120"/>
              </a:rPr>
              <a:t>02</a:t>
            </a:r>
            <a:endParaRPr lang="en-US" sz="1800" dirty="0"/>
          </a:p>
        </p:txBody>
      </p:sp>
      <p:sp>
        <p:nvSpPr>
          <p:cNvPr id="7" name="Text 4"/>
          <p:cNvSpPr/>
          <p:nvPr/>
        </p:nvSpPr>
        <p:spPr>
          <a:xfrm>
            <a:off x="804672" y="3566160"/>
            <a:ext cx="9144000" cy="82296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Multivariate Analysis</a:t>
            </a:r>
            <a:endParaRPr lang="en-US" sz="3600" dirty="0"/>
          </a:p>
        </p:txBody>
      </p:sp>
      <p:sp>
        <p:nvSpPr>
          <p:cNvPr id="8" name="Text 5"/>
          <p:cNvSpPr/>
          <p:nvPr/>
        </p:nvSpPr>
        <p:spPr>
          <a:xfrm>
            <a:off x="822960" y="4297680"/>
            <a:ext cx="8686800" cy="457200"/>
          </a:xfrm>
          <a:prstGeom prst="rect">
            <a:avLst/>
          </a:prstGeom>
          <a:noFill/>
          <a:ln/>
        </p:spPr>
        <p:txBody>
          <a:bodyPr wrap="square" lIns="0" tIns="0" rIns="0" bIns="0" rtlCol="0" anchor="ctr"/>
          <a:lstStyle/>
          <a:p>
            <a:pPr marL="0" indent="0">
              <a:buNone/>
            </a:pPr>
            <a:r>
              <a:rPr lang="en-US" sz="1400" i="1" dirty="0">
                <a:solidFill>
                  <a:srgbClr val="CFE3E2"/>
                </a:solidFill>
                <a:latin typeface="Calibri" pitchFamily="34" charset="0"/>
                <a:ea typeface="Calibri" pitchFamily="34" charset="-122"/>
                <a:cs typeface="Calibri" pitchFamily="34" charset="-120"/>
              </a:rPr>
              <a:t>Relating churn to tenure, spend, devices, usage trends and customer segments</a:t>
            </a:r>
            <a:endParaRPr lang="en-US" sz="1400" dirty="0"/>
          </a:p>
        </p:txBody>
      </p:sp>
      <p:sp>
        <p:nvSpPr>
          <p:cNvPr id="9"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9AA6C4"/>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0"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9AA6C4"/>
                </a:solidFill>
                <a:latin typeface="Calibri" pitchFamily="34" charset="0"/>
                <a:ea typeface="Calibri" pitchFamily="34" charset="-122"/>
                <a:cs typeface="Calibri"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Are New Customers More Likely to Churn Than Loyal Ones?</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MULTIVARIATE ANALYSIS</a:t>
            </a:r>
            <a:endParaRPr lang="en-US" sz="1200" dirty="0"/>
          </a:p>
        </p:txBody>
      </p:sp>
      <p:pic>
        <p:nvPicPr>
          <p:cNvPr id="4" name="Image 0" descr="/home/claude/nb_images/cell58_img15.png"/>
          <p:cNvPicPr>
            <a:picLocks noChangeAspect="1"/>
          </p:cNvPicPr>
          <p:nvPr/>
        </p:nvPicPr>
        <p:blipFill>
          <a:blip r:embed="rId3"/>
          <a:stretch>
            <a:fillRect/>
          </a:stretch>
        </p:blipFill>
        <p:spPr>
          <a:xfrm>
            <a:off x="548640" y="1715633"/>
            <a:ext cx="6309360" cy="4341134"/>
          </a:xfrm>
          <a:prstGeom prst="rect">
            <a:avLst/>
          </a:prstGeom>
        </p:spPr>
      </p:pic>
      <p:sp>
        <p:nvSpPr>
          <p:cNvPr id="5" name="Shape 2"/>
          <p:cNvSpPr/>
          <p:nvPr/>
        </p:nvSpPr>
        <p:spPr>
          <a:xfrm>
            <a:off x="7086600" y="1554480"/>
            <a:ext cx="4572000" cy="4663440"/>
          </a:xfrm>
          <a:prstGeom prst="roundRect">
            <a:avLst>
              <a:gd name="adj" fmla="val 1600"/>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6" name="Text 3"/>
          <p:cNvSpPr/>
          <p:nvPr/>
        </p:nvSpPr>
        <p:spPr>
          <a:xfrm>
            <a:off x="7315200" y="1737360"/>
            <a:ext cx="4023360" cy="320040"/>
          </a:xfrm>
          <a:prstGeom prst="rect">
            <a:avLst/>
          </a:prstGeom>
          <a:noFill/>
          <a:ln/>
        </p:spPr>
        <p:txBody>
          <a:bodyPr wrap="square" lIns="0" tIns="0" rIns="0" bIns="0" rtlCol="0" anchor="ctr"/>
          <a:lstStyle/>
          <a:p>
            <a:pPr marL="0" indent="0">
              <a:buNone/>
            </a:pPr>
            <a:r>
              <a:rPr lang="en-US" sz="1400" b="1" dirty="0">
                <a:solidFill>
                  <a:srgbClr val="1F2D5A"/>
                </a:solidFill>
                <a:latin typeface="Calibri" pitchFamily="34" charset="0"/>
                <a:ea typeface="Calibri" pitchFamily="34" charset="-122"/>
                <a:cs typeface="Calibri" pitchFamily="34" charset="-120"/>
              </a:rPr>
              <a:t>Key Insight</a:t>
            </a:r>
            <a:endParaRPr lang="en-US" sz="1400" dirty="0"/>
          </a:p>
        </p:txBody>
      </p:sp>
      <p:sp>
        <p:nvSpPr>
          <p:cNvPr id="7" name="Text 4"/>
          <p:cNvSpPr/>
          <p:nvPr/>
        </p:nvSpPr>
        <p:spPr>
          <a:xfrm>
            <a:off x="7315200" y="2148840"/>
            <a:ext cx="4023360" cy="2011680"/>
          </a:xfrm>
          <a:prstGeom prst="rect">
            <a:avLst/>
          </a:prstGeom>
          <a:noFill/>
          <a:ln/>
        </p:spPr>
        <p:txBody>
          <a:bodyPr wrap="square" lIns="0" tIns="0" rIns="0" bIns="0" rtlCol="0" anchor="t"/>
          <a:lstStyle/>
          <a:p>
            <a:pPr marL="0" indent="0">
              <a:lnSpc>
                <a:spcPct val="125000"/>
              </a:lnSpc>
              <a:buNone/>
            </a:pPr>
            <a:r>
              <a:rPr lang="en-US" sz="1150" dirty="0">
                <a:solidFill>
                  <a:srgbClr val="1A1A2E"/>
                </a:solidFill>
                <a:latin typeface="Calibri" pitchFamily="34" charset="0"/>
                <a:ea typeface="Calibri" pitchFamily="34" charset="-122"/>
                <a:cs typeface="Calibri" pitchFamily="34" charset="-120"/>
              </a:rPr>
              <a:t>Churn rate by tenure group (0–12, 13–24, 25–36, 37–48, 49+ months) shows how loyalty risk changes over the customer lifecycle. Early-tenure customers typically carry the highest churn risk before habits and switching costs solidify, while long-tenured customers show comparatively more stable retention.</a:t>
            </a:r>
            <a:endParaRPr lang="en-US" sz="1150" dirty="0"/>
          </a:p>
        </p:txBody>
      </p:sp>
      <p:sp>
        <p:nvSpPr>
          <p:cNvPr id="8" name="Shape 5"/>
          <p:cNvSpPr/>
          <p:nvPr/>
        </p:nvSpPr>
        <p:spPr>
          <a:xfrm>
            <a:off x="7315200" y="4343400"/>
            <a:ext cx="4023360" cy="1691640"/>
          </a:xfrm>
          <a:prstGeom prst="roundRect">
            <a:avLst>
              <a:gd name="adj" fmla="val 3784"/>
            </a:avLst>
          </a:prstGeom>
          <a:solidFill>
            <a:srgbClr val="1F2D5A"/>
          </a:solidFill>
          <a:ln/>
        </p:spPr>
        <p:txBody>
          <a:bodyPr/>
          <a:lstStyle/>
          <a:p>
            <a:endParaRPr lang="en-IN"/>
          </a:p>
        </p:txBody>
      </p:sp>
      <p:sp>
        <p:nvSpPr>
          <p:cNvPr id="9" name="Text 6"/>
          <p:cNvSpPr/>
          <p:nvPr/>
        </p:nvSpPr>
        <p:spPr>
          <a:xfrm>
            <a:off x="7543800" y="4480560"/>
            <a:ext cx="3566160" cy="1417320"/>
          </a:xfrm>
          <a:prstGeom prst="rect">
            <a:avLst/>
          </a:prstGeom>
          <a:noFill/>
          <a:ln/>
        </p:spPr>
        <p:txBody>
          <a:bodyPr wrap="square" lIns="0" tIns="0" rIns="0" bIns="0" rtlCol="0" anchor="t"/>
          <a:lstStyle/>
          <a:p>
            <a:pPr marL="0" indent="0">
              <a:buNone/>
            </a:pPr>
            <a:r>
              <a:rPr lang="en-US" sz="1050" i="1" dirty="0">
                <a:solidFill>
                  <a:srgbClr val="E4E9F2"/>
                </a:solidFill>
                <a:latin typeface="Calibri" pitchFamily="34" charset="0"/>
                <a:ea typeface="Calibri" pitchFamily="34" charset="-122"/>
                <a:cs typeface="Calibri" pitchFamily="34" charset="-120"/>
              </a:rPr>
              <a:t>Business implication: the first 12 months are the critical retention window — proactive onboarding and early engagement offers can materially reduce churn.</a:t>
            </a:r>
            <a:endParaRPr lang="en-US" sz="1050" dirty="0"/>
          </a:p>
        </p:txBody>
      </p:sp>
      <p:sp>
        <p:nvSpPr>
          <p:cNvPr id="10" name="Text 7"/>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1" name="Text 8"/>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Do High-Value, High-Usage Customers Churn Differently?</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MULTIVARIATE ANALYSIS</a:t>
            </a:r>
            <a:endParaRPr lang="en-US" sz="1200" dirty="0"/>
          </a:p>
        </p:txBody>
      </p:sp>
      <p:sp>
        <p:nvSpPr>
          <p:cNvPr id="4" name="Text 2"/>
          <p:cNvSpPr/>
          <p:nvPr/>
        </p:nvSpPr>
        <p:spPr>
          <a:xfrm>
            <a:off x="54864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Monthly Revenue by Customer Status</a:t>
            </a:r>
            <a:endParaRPr lang="en-US" sz="1200" dirty="0"/>
          </a:p>
        </p:txBody>
      </p:sp>
      <p:pic>
        <p:nvPicPr>
          <p:cNvPr id="5" name="Image 0" descr="/home/claude/nb_images/cell60_img16.png"/>
          <p:cNvPicPr>
            <a:picLocks noChangeAspect="1"/>
          </p:cNvPicPr>
          <p:nvPr/>
        </p:nvPicPr>
        <p:blipFill>
          <a:blip r:embed="rId3"/>
          <a:stretch>
            <a:fillRect/>
          </a:stretch>
        </p:blipFill>
        <p:spPr>
          <a:xfrm>
            <a:off x="548640" y="1789882"/>
            <a:ext cx="5486400" cy="3186796"/>
          </a:xfrm>
          <a:prstGeom prst="rect">
            <a:avLst/>
          </a:prstGeom>
        </p:spPr>
      </p:pic>
      <p:sp>
        <p:nvSpPr>
          <p:cNvPr id="6" name="Text 3"/>
          <p:cNvSpPr/>
          <p:nvPr/>
        </p:nvSpPr>
        <p:spPr>
          <a:xfrm>
            <a:off x="617220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Monthly Usage by Customer Status</a:t>
            </a:r>
            <a:endParaRPr lang="en-US" sz="1200" dirty="0"/>
          </a:p>
        </p:txBody>
      </p:sp>
      <p:pic>
        <p:nvPicPr>
          <p:cNvPr id="7" name="Image 1" descr="/home/claude/nb_images/cell61_img17.png"/>
          <p:cNvPicPr>
            <a:picLocks noChangeAspect="1"/>
          </p:cNvPicPr>
          <p:nvPr/>
        </p:nvPicPr>
        <p:blipFill>
          <a:blip r:embed="rId4"/>
          <a:stretch>
            <a:fillRect/>
          </a:stretch>
        </p:blipFill>
        <p:spPr>
          <a:xfrm>
            <a:off x="6172200" y="1808220"/>
            <a:ext cx="5486400" cy="3150120"/>
          </a:xfrm>
          <a:prstGeom prst="rect">
            <a:avLst/>
          </a:prstGeom>
        </p:spPr>
      </p:pic>
      <p:sp>
        <p:nvSpPr>
          <p:cNvPr id="8" name="Shape 4"/>
          <p:cNvSpPr/>
          <p:nvPr/>
        </p:nvSpPr>
        <p:spPr>
          <a:xfrm>
            <a:off x="548640" y="5166360"/>
            <a:ext cx="11109960" cy="1097280"/>
          </a:xfrm>
          <a:prstGeom prst="roundRect">
            <a:avLst>
              <a:gd name="adj" fmla="val 666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9" name="Text 5"/>
          <p:cNvSpPr/>
          <p:nvPr/>
        </p:nvSpPr>
        <p:spPr>
          <a:xfrm>
            <a:off x="777240" y="5303520"/>
            <a:ext cx="10607040" cy="868680"/>
          </a:xfrm>
          <a:prstGeom prst="rect">
            <a:avLst/>
          </a:prstGeom>
          <a:noFill/>
          <a:ln/>
        </p:spPr>
        <p:txBody>
          <a:bodyPr wrap="square" lIns="0" tIns="0" rIns="0" bIns="0" rtlCol="0" anchor="t"/>
          <a:lstStyle/>
          <a:p>
            <a:pPr marL="0" indent="0">
              <a:lnSpc>
                <a:spcPct val="120000"/>
              </a:lnSpc>
              <a:buNone/>
            </a:pPr>
            <a:r>
              <a:rPr lang="en-US" sz="1100" dirty="0">
                <a:solidFill>
                  <a:srgbClr val="1A1A2E"/>
                </a:solidFill>
                <a:latin typeface="Calibri" pitchFamily="34" charset="0"/>
                <a:ea typeface="Calibri" pitchFamily="34" charset="-122"/>
                <a:cs typeface="Calibri" pitchFamily="34" charset="-120"/>
              </a:rPr>
              <a:t>Comparing revenue and usage side-by-side for retained versus churned customers reveals whether financial or behavioural value protects against churn. Where churned customers cluster at similar or lower revenue/usage levels, it suggests price-driven or service-driven dissatisfaction rather than simple disengagement.</a:t>
            </a:r>
            <a:endParaRPr lang="en-US" sz="1100" dirty="0"/>
          </a:p>
        </p:txBody>
      </p:sp>
      <p:sp>
        <p:nvSpPr>
          <p:cNvPr id="10"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1"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16</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Churn Risk by Handset Age &amp; Revenue Segment</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MULTIVARIATE ANALYSIS</a:t>
            </a:r>
            <a:endParaRPr lang="en-US" sz="1200" dirty="0"/>
          </a:p>
        </p:txBody>
      </p:sp>
      <p:sp>
        <p:nvSpPr>
          <p:cNvPr id="4" name="Text 2"/>
          <p:cNvSpPr/>
          <p:nvPr/>
        </p:nvSpPr>
        <p:spPr>
          <a:xfrm>
            <a:off x="54864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Churn Rate by Handset Age Category</a:t>
            </a:r>
            <a:endParaRPr lang="en-US" sz="1200" dirty="0"/>
          </a:p>
        </p:txBody>
      </p:sp>
      <p:pic>
        <p:nvPicPr>
          <p:cNvPr id="5" name="Image 0" descr="/home/claude/nb_images/cell62_img18.png"/>
          <p:cNvPicPr>
            <a:picLocks noChangeAspect="1"/>
          </p:cNvPicPr>
          <p:nvPr/>
        </p:nvPicPr>
        <p:blipFill>
          <a:blip r:embed="rId3"/>
          <a:stretch>
            <a:fillRect/>
          </a:stretch>
        </p:blipFill>
        <p:spPr>
          <a:xfrm>
            <a:off x="899677" y="1737360"/>
            <a:ext cx="4784327" cy="3291840"/>
          </a:xfrm>
          <a:prstGeom prst="rect">
            <a:avLst/>
          </a:prstGeom>
        </p:spPr>
      </p:pic>
      <p:sp>
        <p:nvSpPr>
          <p:cNvPr id="6" name="Text 3"/>
          <p:cNvSpPr/>
          <p:nvPr/>
        </p:nvSpPr>
        <p:spPr>
          <a:xfrm>
            <a:off x="617220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Churn Rate by Revenue Category</a:t>
            </a:r>
            <a:endParaRPr lang="en-US" sz="1200" dirty="0"/>
          </a:p>
        </p:txBody>
      </p:sp>
      <p:pic>
        <p:nvPicPr>
          <p:cNvPr id="7" name="Image 1" descr="/home/claude/nb_images/cell63_img19.png"/>
          <p:cNvPicPr>
            <a:picLocks noChangeAspect="1"/>
          </p:cNvPicPr>
          <p:nvPr/>
        </p:nvPicPr>
        <p:blipFill>
          <a:blip r:embed="rId4"/>
          <a:stretch>
            <a:fillRect/>
          </a:stretch>
        </p:blipFill>
        <p:spPr>
          <a:xfrm>
            <a:off x="6523237" y="1737360"/>
            <a:ext cx="4784327" cy="3291840"/>
          </a:xfrm>
          <a:prstGeom prst="rect">
            <a:avLst/>
          </a:prstGeom>
        </p:spPr>
      </p:pic>
      <p:sp>
        <p:nvSpPr>
          <p:cNvPr id="8" name="Shape 4"/>
          <p:cNvSpPr/>
          <p:nvPr/>
        </p:nvSpPr>
        <p:spPr>
          <a:xfrm>
            <a:off x="548640" y="5166360"/>
            <a:ext cx="11109960" cy="1097280"/>
          </a:xfrm>
          <a:prstGeom prst="roundRect">
            <a:avLst>
              <a:gd name="adj" fmla="val 666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9" name="Text 5"/>
          <p:cNvSpPr/>
          <p:nvPr/>
        </p:nvSpPr>
        <p:spPr>
          <a:xfrm>
            <a:off x="777240" y="5303520"/>
            <a:ext cx="10607040" cy="868680"/>
          </a:xfrm>
          <a:prstGeom prst="rect">
            <a:avLst/>
          </a:prstGeom>
          <a:noFill/>
          <a:ln/>
        </p:spPr>
        <p:txBody>
          <a:bodyPr wrap="square" lIns="0" tIns="0" rIns="0" bIns="0" rtlCol="0" anchor="t"/>
          <a:lstStyle/>
          <a:p>
            <a:pPr marL="0" indent="0">
              <a:lnSpc>
                <a:spcPct val="120000"/>
              </a:lnSpc>
              <a:buNone/>
            </a:pPr>
            <a:r>
              <a:rPr lang="en-US" sz="1100" dirty="0">
                <a:solidFill>
                  <a:srgbClr val="1A1A2E"/>
                </a:solidFill>
                <a:latin typeface="Calibri" pitchFamily="34" charset="0"/>
                <a:ea typeface="Calibri" pitchFamily="34" charset="-122"/>
                <a:cs typeface="Calibri" pitchFamily="34" charset="-120"/>
              </a:rPr>
              <a:t>Customers on older handsets (device not upgraded recently) tend to show a different churn profile than those with newer devices, hinting at a link between device refresh and loyalty. Similarly, churn rate varies meaningfully across Low/Medium/High/Premium revenue bands — informing which segments deserve targeted retention spend.</a:t>
            </a:r>
            <a:endParaRPr lang="en-US" sz="1100" dirty="0"/>
          </a:p>
        </p:txBody>
      </p:sp>
      <p:sp>
        <p:nvSpPr>
          <p:cNvPr id="10"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1"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17</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Behavioural Signals: Usage Trend &amp; Device Value</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MULTIVARIATE ANALYSIS</a:t>
            </a:r>
            <a:endParaRPr lang="en-US" sz="1200" dirty="0"/>
          </a:p>
        </p:txBody>
      </p:sp>
      <p:sp>
        <p:nvSpPr>
          <p:cNvPr id="4" name="Text 2"/>
          <p:cNvSpPr/>
          <p:nvPr/>
        </p:nvSpPr>
        <p:spPr>
          <a:xfrm>
            <a:off x="54864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Usage Trend vs. Churn Rate</a:t>
            </a:r>
            <a:endParaRPr lang="en-US" sz="1200" dirty="0"/>
          </a:p>
        </p:txBody>
      </p:sp>
      <p:pic>
        <p:nvPicPr>
          <p:cNvPr id="5" name="Image 0" descr="/home/claude/nb_images/cell64_img20.png"/>
          <p:cNvPicPr>
            <a:picLocks noChangeAspect="1"/>
          </p:cNvPicPr>
          <p:nvPr/>
        </p:nvPicPr>
        <p:blipFill>
          <a:blip r:embed="rId3"/>
          <a:stretch>
            <a:fillRect/>
          </a:stretch>
        </p:blipFill>
        <p:spPr>
          <a:xfrm>
            <a:off x="1172675" y="1737360"/>
            <a:ext cx="4238331" cy="3291840"/>
          </a:xfrm>
          <a:prstGeom prst="rect">
            <a:avLst/>
          </a:prstGeom>
        </p:spPr>
      </p:pic>
      <p:sp>
        <p:nvSpPr>
          <p:cNvPr id="6" name="Text 3"/>
          <p:cNvSpPr/>
          <p:nvPr/>
        </p:nvSpPr>
        <p:spPr>
          <a:xfrm>
            <a:off x="6172200" y="1417320"/>
            <a:ext cx="5486400" cy="274320"/>
          </a:xfrm>
          <a:prstGeom prst="rect">
            <a:avLst/>
          </a:prstGeom>
          <a:noFill/>
          <a:ln/>
        </p:spPr>
        <p:txBody>
          <a:bodyPr wrap="square" lIns="0" tIns="0" rIns="0" bIns="0" rtlCol="0" anchor="ctr"/>
          <a:lstStyle/>
          <a:p>
            <a:pPr marL="0" indent="0">
              <a:buNone/>
            </a:pPr>
            <a:r>
              <a:rPr lang="en-US" sz="1200" b="1" dirty="0">
                <a:solidFill>
                  <a:srgbClr val="5B6478"/>
                </a:solidFill>
                <a:latin typeface="Calibri" pitchFamily="34" charset="0"/>
                <a:ea typeface="Calibri" pitchFamily="34" charset="-122"/>
                <a:cs typeface="Calibri" pitchFamily="34" charset="-120"/>
              </a:rPr>
              <a:t>Handset Price by Customer Status</a:t>
            </a:r>
            <a:endParaRPr lang="en-US" sz="1200" dirty="0"/>
          </a:p>
        </p:txBody>
      </p:sp>
      <p:pic>
        <p:nvPicPr>
          <p:cNvPr id="7" name="Image 1" descr="/home/claude/nb_images/cell65_img21.png"/>
          <p:cNvPicPr>
            <a:picLocks noChangeAspect="1"/>
          </p:cNvPicPr>
          <p:nvPr/>
        </p:nvPicPr>
        <p:blipFill>
          <a:blip r:embed="rId4"/>
          <a:stretch>
            <a:fillRect/>
          </a:stretch>
        </p:blipFill>
        <p:spPr>
          <a:xfrm>
            <a:off x="6172200" y="1789882"/>
            <a:ext cx="5486400" cy="3186796"/>
          </a:xfrm>
          <a:prstGeom prst="rect">
            <a:avLst/>
          </a:prstGeom>
        </p:spPr>
      </p:pic>
      <p:sp>
        <p:nvSpPr>
          <p:cNvPr id="8" name="Shape 4"/>
          <p:cNvSpPr/>
          <p:nvPr/>
        </p:nvSpPr>
        <p:spPr>
          <a:xfrm>
            <a:off x="548640" y="5166360"/>
            <a:ext cx="11109960" cy="1097280"/>
          </a:xfrm>
          <a:prstGeom prst="roundRect">
            <a:avLst>
              <a:gd name="adj" fmla="val 6667"/>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9" name="Text 5"/>
          <p:cNvSpPr/>
          <p:nvPr/>
        </p:nvSpPr>
        <p:spPr>
          <a:xfrm>
            <a:off x="777240" y="5303520"/>
            <a:ext cx="10607040" cy="868680"/>
          </a:xfrm>
          <a:prstGeom prst="rect">
            <a:avLst/>
          </a:prstGeom>
          <a:noFill/>
          <a:ln/>
        </p:spPr>
        <p:txBody>
          <a:bodyPr wrap="square" lIns="0" tIns="0" rIns="0" bIns="0" rtlCol="0" anchor="t"/>
          <a:lstStyle/>
          <a:p>
            <a:pPr marL="0" indent="0">
              <a:lnSpc>
                <a:spcPct val="120000"/>
              </a:lnSpc>
              <a:buNone/>
            </a:pPr>
            <a:r>
              <a:rPr lang="en-US" sz="1100" dirty="0">
                <a:solidFill>
                  <a:srgbClr val="1A1A2E"/>
                </a:solidFill>
                <a:latin typeface="Calibri" pitchFamily="34" charset="0"/>
                <a:ea typeface="Calibri" pitchFamily="34" charset="-122"/>
                <a:cs typeface="Calibri" pitchFamily="34" charset="-120"/>
              </a:rPr>
              <a:t>A declining usage trend (month-on-month drop in minutes) is a strong early-warning behavioural signal that can be monitored in near real time, ahead of an explicit cancellation. Handset price differences between churned and retained customers indicate whether device investment tracks with commitment to the network.</a:t>
            </a:r>
            <a:endParaRPr lang="en-US" sz="1100" dirty="0"/>
          </a:p>
        </p:txBody>
      </p:sp>
      <p:sp>
        <p:nvSpPr>
          <p:cNvPr id="10" name="Text 6"/>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1" name="Text 7"/>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18</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Does Customer Profile Influence Churn?</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MULTIVARIATE ANALYSIS</a:t>
            </a:r>
            <a:endParaRPr lang="en-US" sz="1200" dirty="0"/>
          </a:p>
        </p:txBody>
      </p:sp>
      <p:sp>
        <p:nvSpPr>
          <p:cNvPr id="4" name="Text 2"/>
          <p:cNvSpPr/>
          <p:nvPr/>
        </p:nvSpPr>
        <p:spPr>
          <a:xfrm>
            <a:off x="548640" y="1417320"/>
            <a:ext cx="3611880" cy="274320"/>
          </a:xfrm>
          <a:prstGeom prst="rect">
            <a:avLst/>
          </a:prstGeom>
          <a:noFill/>
          <a:ln/>
        </p:spPr>
        <p:txBody>
          <a:bodyPr wrap="square" lIns="0" tIns="0" rIns="0" bIns="0" rtlCol="0" anchor="ctr"/>
          <a:lstStyle/>
          <a:p>
            <a:pPr marL="0" indent="0" algn="ctr">
              <a:buNone/>
            </a:pPr>
            <a:r>
              <a:rPr lang="en-US" sz="1100" b="1" dirty="0">
                <a:solidFill>
                  <a:srgbClr val="5B6478"/>
                </a:solidFill>
                <a:latin typeface="Calibri" pitchFamily="34" charset="0"/>
                <a:ea typeface="Calibri" pitchFamily="34" charset="-122"/>
                <a:cs typeface="Calibri" pitchFamily="34" charset="-120"/>
              </a:rPr>
              <a:t>Churn Rate by Marital Status</a:t>
            </a:r>
            <a:endParaRPr lang="en-US" sz="1100" dirty="0"/>
          </a:p>
        </p:txBody>
      </p:sp>
      <p:pic>
        <p:nvPicPr>
          <p:cNvPr id="5" name="Image 0" descr="/home/claude/nb_images/cell66_img22.png"/>
          <p:cNvPicPr>
            <a:picLocks noChangeAspect="1"/>
          </p:cNvPicPr>
          <p:nvPr/>
        </p:nvPicPr>
        <p:blipFill>
          <a:blip r:embed="rId3"/>
          <a:stretch>
            <a:fillRect/>
          </a:stretch>
        </p:blipFill>
        <p:spPr>
          <a:xfrm>
            <a:off x="548640" y="2026409"/>
            <a:ext cx="3611880" cy="2485142"/>
          </a:xfrm>
          <a:prstGeom prst="rect">
            <a:avLst/>
          </a:prstGeom>
        </p:spPr>
      </p:pic>
      <p:sp>
        <p:nvSpPr>
          <p:cNvPr id="6" name="Text 3"/>
          <p:cNvSpPr/>
          <p:nvPr/>
        </p:nvSpPr>
        <p:spPr>
          <a:xfrm>
            <a:off x="4297680" y="1417320"/>
            <a:ext cx="3611880" cy="274320"/>
          </a:xfrm>
          <a:prstGeom prst="rect">
            <a:avLst/>
          </a:prstGeom>
          <a:noFill/>
          <a:ln/>
        </p:spPr>
        <p:txBody>
          <a:bodyPr wrap="square" lIns="0" tIns="0" rIns="0" bIns="0" rtlCol="0" anchor="ctr"/>
          <a:lstStyle/>
          <a:p>
            <a:pPr marL="0" indent="0" algn="ctr">
              <a:buNone/>
            </a:pPr>
            <a:r>
              <a:rPr lang="en-US" sz="1100" b="1" dirty="0">
                <a:solidFill>
                  <a:srgbClr val="5B6478"/>
                </a:solidFill>
                <a:latin typeface="Calibri" pitchFamily="34" charset="0"/>
                <a:ea typeface="Calibri" pitchFamily="34" charset="-122"/>
                <a:cs typeface="Calibri" pitchFamily="34" charset="-120"/>
              </a:rPr>
              <a:t>Churn Rate by Income Group</a:t>
            </a:r>
            <a:endParaRPr lang="en-US" sz="1100" dirty="0"/>
          </a:p>
        </p:txBody>
      </p:sp>
      <p:pic>
        <p:nvPicPr>
          <p:cNvPr id="7" name="Image 1" descr="/home/claude/nb_images/cell67_img23.png"/>
          <p:cNvPicPr>
            <a:picLocks noChangeAspect="1"/>
          </p:cNvPicPr>
          <p:nvPr/>
        </p:nvPicPr>
        <p:blipFill>
          <a:blip r:embed="rId4"/>
          <a:stretch>
            <a:fillRect/>
          </a:stretch>
        </p:blipFill>
        <p:spPr>
          <a:xfrm>
            <a:off x="4297680" y="2391395"/>
            <a:ext cx="3611880" cy="1755171"/>
          </a:xfrm>
          <a:prstGeom prst="rect">
            <a:avLst/>
          </a:prstGeom>
        </p:spPr>
      </p:pic>
      <p:sp>
        <p:nvSpPr>
          <p:cNvPr id="8" name="Text 4"/>
          <p:cNvSpPr/>
          <p:nvPr/>
        </p:nvSpPr>
        <p:spPr>
          <a:xfrm>
            <a:off x="8046720" y="1417320"/>
            <a:ext cx="3611880" cy="274320"/>
          </a:xfrm>
          <a:prstGeom prst="rect">
            <a:avLst/>
          </a:prstGeom>
          <a:noFill/>
          <a:ln/>
        </p:spPr>
        <p:txBody>
          <a:bodyPr wrap="square" lIns="0" tIns="0" rIns="0" bIns="0" rtlCol="0" anchor="ctr"/>
          <a:lstStyle/>
          <a:p>
            <a:pPr marL="0" indent="0" algn="ctr">
              <a:buNone/>
            </a:pPr>
            <a:r>
              <a:rPr lang="en-US" sz="1100" b="1" dirty="0">
                <a:solidFill>
                  <a:srgbClr val="5B6478"/>
                </a:solidFill>
                <a:latin typeface="Calibri" pitchFamily="34" charset="0"/>
                <a:ea typeface="Calibri" pitchFamily="34" charset="-122"/>
                <a:cs typeface="Calibri" pitchFamily="34" charset="-120"/>
              </a:rPr>
              <a:t>Churn Rate by Credit Card</a:t>
            </a:r>
            <a:endParaRPr lang="en-US" sz="1100" dirty="0"/>
          </a:p>
        </p:txBody>
      </p:sp>
      <p:pic>
        <p:nvPicPr>
          <p:cNvPr id="9" name="Image 2" descr="/home/claude/nb_images/cell68_img24.png"/>
          <p:cNvPicPr>
            <a:picLocks noChangeAspect="1"/>
          </p:cNvPicPr>
          <p:nvPr/>
        </p:nvPicPr>
        <p:blipFill>
          <a:blip r:embed="rId5"/>
          <a:stretch>
            <a:fillRect/>
          </a:stretch>
        </p:blipFill>
        <p:spPr>
          <a:xfrm>
            <a:off x="8129588" y="1737360"/>
            <a:ext cx="3446145" cy="3063240"/>
          </a:xfrm>
          <a:prstGeom prst="rect">
            <a:avLst/>
          </a:prstGeom>
        </p:spPr>
      </p:pic>
      <p:sp>
        <p:nvSpPr>
          <p:cNvPr id="10" name="Shape 5"/>
          <p:cNvSpPr/>
          <p:nvPr/>
        </p:nvSpPr>
        <p:spPr>
          <a:xfrm>
            <a:off x="548640" y="5029200"/>
            <a:ext cx="11109960" cy="1234440"/>
          </a:xfrm>
          <a:prstGeom prst="roundRect">
            <a:avLst>
              <a:gd name="adj" fmla="val 592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1" name="Text 6"/>
          <p:cNvSpPr/>
          <p:nvPr/>
        </p:nvSpPr>
        <p:spPr>
          <a:xfrm>
            <a:off x="777240" y="5166360"/>
            <a:ext cx="10607040" cy="960120"/>
          </a:xfrm>
          <a:prstGeom prst="rect">
            <a:avLst/>
          </a:prstGeom>
          <a:noFill/>
          <a:ln/>
        </p:spPr>
        <p:txBody>
          <a:bodyPr wrap="square" lIns="0" tIns="0" rIns="0" bIns="0" rtlCol="0" anchor="t"/>
          <a:lstStyle/>
          <a:p>
            <a:pPr marL="0" indent="0">
              <a:lnSpc>
                <a:spcPct val="120000"/>
              </a:lnSpc>
              <a:buNone/>
            </a:pPr>
            <a:r>
              <a:rPr lang="en-US" sz="1100" dirty="0">
                <a:solidFill>
                  <a:srgbClr val="1A1A2E"/>
                </a:solidFill>
                <a:latin typeface="Calibri" pitchFamily="34" charset="0"/>
                <a:ea typeface="Calibri" pitchFamily="34" charset="-122"/>
                <a:cs typeface="Calibri" pitchFamily="34" charset="-120"/>
              </a:rPr>
              <a:t>Demographic cuts add nuance beyond behavioural data: marital status, income band and credit-card ownership each show measurable variation in churn rate. While these effects are typically smaller than tenure or usage-trend signals, they help refine targeting within an already-flagged at-risk segment rather than acting as standalone predictors.</a:t>
            </a:r>
            <a:endParaRPr lang="en-US" sz="1100" dirty="0"/>
          </a:p>
        </p:txBody>
      </p:sp>
      <p:sp>
        <p:nvSpPr>
          <p:cNvPr id="12" name="Text 7"/>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3" name="Text 8"/>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19</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Which Numerical Variables Move Together?</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MULTIVARIATE ANALYSIS · CORRELATION</a:t>
            </a:r>
            <a:endParaRPr lang="en-US" sz="1200" dirty="0"/>
          </a:p>
        </p:txBody>
      </p:sp>
      <p:pic>
        <p:nvPicPr>
          <p:cNvPr id="4" name="Image 0" descr="/home/claude/nb_images/cell70_img25.png"/>
          <p:cNvPicPr>
            <a:picLocks noChangeAspect="1"/>
          </p:cNvPicPr>
          <p:nvPr/>
        </p:nvPicPr>
        <p:blipFill>
          <a:blip r:embed="rId3"/>
          <a:stretch>
            <a:fillRect/>
          </a:stretch>
        </p:blipFill>
        <p:spPr>
          <a:xfrm>
            <a:off x="758754" y="1463040"/>
            <a:ext cx="5386211" cy="4846320"/>
          </a:xfrm>
          <a:prstGeom prst="rect">
            <a:avLst/>
          </a:prstGeom>
        </p:spPr>
      </p:pic>
      <p:sp>
        <p:nvSpPr>
          <p:cNvPr id="5" name="Shape 2"/>
          <p:cNvSpPr/>
          <p:nvPr/>
        </p:nvSpPr>
        <p:spPr>
          <a:xfrm>
            <a:off x="6629400" y="1508760"/>
            <a:ext cx="5029200" cy="4800600"/>
          </a:xfrm>
          <a:prstGeom prst="roundRect">
            <a:avLst>
              <a:gd name="adj" fmla="val 1524"/>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6" name="Text 3"/>
          <p:cNvSpPr/>
          <p:nvPr/>
        </p:nvSpPr>
        <p:spPr>
          <a:xfrm>
            <a:off x="6858000" y="1691640"/>
            <a:ext cx="4572000" cy="320040"/>
          </a:xfrm>
          <a:prstGeom prst="rect">
            <a:avLst/>
          </a:prstGeom>
          <a:noFill/>
          <a:ln/>
        </p:spPr>
        <p:txBody>
          <a:bodyPr wrap="square" lIns="0" tIns="0" rIns="0" bIns="0" rtlCol="0" anchor="ctr"/>
          <a:lstStyle/>
          <a:p>
            <a:pPr marL="0" indent="0">
              <a:buNone/>
            </a:pPr>
            <a:r>
              <a:rPr lang="en-US" sz="1400" b="1" dirty="0">
                <a:solidFill>
                  <a:srgbClr val="1F2D5A"/>
                </a:solidFill>
                <a:latin typeface="Calibri" pitchFamily="34" charset="0"/>
                <a:ea typeface="Calibri" pitchFamily="34" charset="-122"/>
                <a:cs typeface="Calibri" pitchFamily="34" charset="-120"/>
              </a:rPr>
              <a:t>Reading the Correlation Matrix</a:t>
            </a:r>
            <a:endParaRPr lang="en-US" sz="1400" dirty="0"/>
          </a:p>
        </p:txBody>
      </p:sp>
      <p:sp>
        <p:nvSpPr>
          <p:cNvPr id="7" name="Text 4"/>
          <p:cNvSpPr/>
          <p:nvPr/>
        </p:nvSpPr>
        <p:spPr>
          <a:xfrm>
            <a:off x="6858000" y="2148840"/>
            <a:ext cx="4572000" cy="274320"/>
          </a:xfrm>
          <a:prstGeom prst="rect">
            <a:avLst/>
          </a:prstGeom>
          <a:noFill/>
          <a:ln/>
        </p:spPr>
        <p:txBody>
          <a:bodyPr wrap="square" lIns="0" tIns="0" rIns="0" bIns="0" rtlCol="0" anchor="ctr"/>
          <a:lstStyle/>
          <a:p>
            <a:pPr marL="0" indent="0">
              <a:buNone/>
            </a:pPr>
            <a:r>
              <a:rPr lang="en-US" sz="1150" b="1" dirty="0">
                <a:solidFill>
                  <a:srgbClr val="0F7C7B"/>
                </a:solidFill>
                <a:latin typeface="Calibri" pitchFamily="34" charset="0"/>
                <a:ea typeface="Calibri" pitchFamily="34" charset="-122"/>
                <a:cs typeface="Calibri" pitchFamily="34" charset="-120"/>
              </a:rPr>
              <a:t>rev_Mean ↔ totrev / avgrev</a:t>
            </a:r>
            <a:endParaRPr lang="en-US" sz="1150" dirty="0"/>
          </a:p>
        </p:txBody>
      </p:sp>
      <p:sp>
        <p:nvSpPr>
          <p:cNvPr id="8" name="Text 5"/>
          <p:cNvSpPr/>
          <p:nvPr/>
        </p:nvSpPr>
        <p:spPr>
          <a:xfrm>
            <a:off x="6858000" y="2441448"/>
            <a:ext cx="4572000" cy="457200"/>
          </a:xfrm>
          <a:prstGeom prst="rect">
            <a:avLst/>
          </a:prstGeom>
          <a:noFill/>
          <a:ln/>
        </p:spPr>
        <p:txBody>
          <a:bodyPr wrap="square" lIns="0" tIns="0" rIns="0" bIns="0" rtlCol="0" anchor="ctr"/>
          <a:lstStyle/>
          <a:p>
            <a:pPr marL="0" indent="0">
              <a:buNone/>
            </a:pPr>
            <a:r>
              <a:rPr lang="en-US" sz="1050" dirty="0">
                <a:solidFill>
                  <a:srgbClr val="1A1A2E"/>
                </a:solidFill>
                <a:latin typeface="Calibri" pitchFamily="34" charset="0"/>
                <a:ea typeface="Calibri" pitchFamily="34" charset="-122"/>
                <a:cs typeface="Calibri" pitchFamily="34" charset="-120"/>
              </a:rPr>
              <a:t>Strong positive — consistent, expected billing relationships</a:t>
            </a:r>
            <a:endParaRPr lang="en-US" sz="1050" dirty="0"/>
          </a:p>
        </p:txBody>
      </p:sp>
      <p:sp>
        <p:nvSpPr>
          <p:cNvPr id="9" name="Text 6"/>
          <p:cNvSpPr/>
          <p:nvPr/>
        </p:nvSpPr>
        <p:spPr>
          <a:xfrm>
            <a:off x="6858000" y="3044952"/>
            <a:ext cx="4572000" cy="274320"/>
          </a:xfrm>
          <a:prstGeom prst="rect">
            <a:avLst/>
          </a:prstGeom>
          <a:noFill/>
          <a:ln/>
        </p:spPr>
        <p:txBody>
          <a:bodyPr wrap="square" lIns="0" tIns="0" rIns="0" bIns="0" rtlCol="0" anchor="ctr"/>
          <a:lstStyle/>
          <a:p>
            <a:pPr marL="0" indent="0">
              <a:buNone/>
            </a:pPr>
            <a:r>
              <a:rPr lang="en-US" sz="1150" b="1" dirty="0">
                <a:solidFill>
                  <a:srgbClr val="0F7C7B"/>
                </a:solidFill>
                <a:latin typeface="Calibri" pitchFamily="34" charset="0"/>
                <a:ea typeface="Calibri" pitchFamily="34" charset="-122"/>
                <a:cs typeface="Calibri" pitchFamily="34" charset="-120"/>
              </a:rPr>
              <a:t>mou_Mean ↔ avgmou</a:t>
            </a:r>
            <a:endParaRPr lang="en-US" sz="1150" dirty="0"/>
          </a:p>
        </p:txBody>
      </p:sp>
      <p:sp>
        <p:nvSpPr>
          <p:cNvPr id="10" name="Text 7"/>
          <p:cNvSpPr/>
          <p:nvPr/>
        </p:nvSpPr>
        <p:spPr>
          <a:xfrm>
            <a:off x="6858000" y="3337560"/>
            <a:ext cx="4572000" cy="457200"/>
          </a:xfrm>
          <a:prstGeom prst="rect">
            <a:avLst/>
          </a:prstGeom>
          <a:noFill/>
          <a:ln/>
        </p:spPr>
        <p:txBody>
          <a:bodyPr wrap="square" lIns="0" tIns="0" rIns="0" bIns="0" rtlCol="0" anchor="ctr"/>
          <a:lstStyle/>
          <a:p>
            <a:pPr marL="0" indent="0">
              <a:buNone/>
            </a:pPr>
            <a:r>
              <a:rPr lang="en-US" sz="1050" dirty="0">
                <a:solidFill>
                  <a:srgbClr val="1A1A2E"/>
                </a:solidFill>
                <a:latin typeface="Calibri" pitchFamily="34" charset="0"/>
                <a:ea typeface="Calibri" pitchFamily="34" charset="-122"/>
                <a:cs typeface="Calibri" pitchFamily="34" charset="-120"/>
              </a:rPr>
              <a:t>Strong positive — usage measures track together</a:t>
            </a:r>
            <a:endParaRPr lang="en-US" sz="1050" dirty="0"/>
          </a:p>
        </p:txBody>
      </p:sp>
      <p:sp>
        <p:nvSpPr>
          <p:cNvPr id="11" name="Text 8"/>
          <p:cNvSpPr/>
          <p:nvPr/>
        </p:nvSpPr>
        <p:spPr>
          <a:xfrm>
            <a:off x="6858000" y="3941064"/>
            <a:ext cx="4572000" cy="274320"/>
          </a:xfrm>
          <a:prstGeom prst="rect">
            <a:avLst/>
          </a:prstGeom>
          <a:noFill/>
          <a:ln/>
        </p:spPr>
        <p:txBody>
          <a:bodyPr wrap="square" lIns="0" tIns="0" rIns="0" bIns="0" rtlCol="0" anchor="ctr"/>
          <a:lstStyle/>
          <a:p>
            <a:pPr marL="0" indent="0">
              <a:buNone/>
            </a:pPr>
            <a:r>
              <a:rPr lang="en-US" sz="1150" b="1" dirty="0">
                <a:solidFill>
                  <a:srgbClr val="0F7C7B"/>
                </a:solidFill>
                <a:latin typeface="Calibri" pitchFamily="34" charset="0"/>
                <a:ea typeface="Calibri" pitchFamily="34" charset="-122"/>
                <a:cs typeface="Calibri" pitchFamily="34" charset="-120"/>
              </a:rPr>
              <a:t>months (tenure) ↔ churn</a:t>
            </a:r>
            <a:endParaRPr lang="en-US" sz="1150" dirty="0"/>
          </a:p>
        </p:txBody>
      </p:sp>
      <p:sp>
        <p:nvSpPr>
          <p:cNvPr id="12" name="Text 9"/>
          <p:cNvSpPr/>
          <p:nvPr/>
        </p:nvSpPr>
        <p:spPr>
          <a:xfrm>
            <a:off x="6858000" y="4233672"/>
            <a:ext cx="4572000" cy="457200"/>
          </a:xfrm>
          <a:prstGeom prst="rect">
            <a:avLst/>
          </a:prstGeom>
          <a:noFill/>
          <a:ln/>
        </p:spPr>
        <p:txBody>
          <a:bodyPr wrap="square" lIns="0" tIns="0" rIns="0" bIns="0" rtlCol="0" anchor="ctr"/>
          <a:lstStyle/>
          <a:p>
            <a:pPr marL="0" indent="0">
              <a:buNone/>
            </a:pPr>
            <a:r>
              <a:rPr lang="en-US" sz="1050" dirty="0">
                <a:solidFill>
                  <a:srgbClr val="1A1A2E"/>
                </a:solidFill>
                <a:latin typeface="Calibri" pitchFamily="34" charset="0"/>
                <a:ea typeface="Calibri" pitchFamily="34" charset="-122"/>
                <a:cs typeface="Calibri" pitchFamily="34" charset="-120"/>
              </a:rPr>
              <a:t>Weak-to-moderate negative — supports the tenure-risk pattern seen earlier</a:t>
            </a:r>
            <a:endParaRPr lang="en-US" sz="1050" dirty="0"/>
          </a:p>
        </p:txBody>
      </p:sp>
      <p:sp>
        <p:nvSpPr>
          <p:cNvPr id="13" name="Text 10"/>
          <p:cNvSpPr/>
          <p:nvPr/>
        </p:nvSpPr>
        <p:spPr>
          <a:xfrm>
            <a:off x="6858000" y="4837176"/>
            <a:ext cx="4572000" cy="274320"/>
          </a:xfrm>
          <a:prstGeom prst="rect">
            <a:avLst/>
          </a:prstGeom>
          <a:noFill/>
          <a:ln/>
        </p:spPr>
        <p:txBody>
          <a:bodyPr wrap="square" lIns="0" tIns="0" rIns="0" bIns="0" rtlCol="0" anchor="ctr"/>
          <a:lstStyle/>
          <a:p>
            <a:pPr marL="0" indent="0">
              <a:buNone/>
            </a:pPr>
            <a:r>
              <a:rPr lang="en-US" sz="1150" b="1" dirty="0">
                <a:solidFill>
                  <a:srgbClr val="0F7C7B"/>
                </a:solidFill>
                <a:latin typeface="Calibri" pitchFamily="34" charset="0"/>
                <a:ea typeface="Calibri" pitchFamily="34" charset="-122"/>
                <a:cs typeface="Calibri" pitchFamily="34" charset="-120"/>
              </a:rPr>
              <a:t>change_mou / change_rev ↔ churn</a:t>
            </a:r>
            <a:endParaRPr lang="en-US" sz="1150" dirty="0"/>
          </a:p>
        </p:txBody>
      </p:sp>
      <p:sp>
        <p:nvSpPr>
          <p:cNvPr id="14" name="Text 11"/>
          <p:cNvSpPr/>
          <p:nvPr/>
        </p:nvSpPr>
        <p:spPr>
          <a:xfrm>
            <a:off x="6858000" y="5129784"/>
            <a:ext cx="4572000" cy="457200"/>
          </a:xfrm>
          <a:prstGeom prst="rect">
            <a:avLst/>
          </a:prstGeom>
          <a:noFill/>
          <a:ln/>
        </p:spPr>
        <p:txBody>
          <a:bodyPr wrap="square" lIns="0" tIns="0" rIns="0" bIns="0" rtlCol="0" anchor="ctr"/>
          <a:lstStyle/>
          <a:p>
            <a:pPr marL="0" indent="0">
              <a:buNone/>
            </a:pPr>
            <a:r>
              <a:rPr lang="en-US" sz="1050" dirty="0">
                <a:solidFill>
                  <a:srgbClr val="1A1A2E"/>
                </a:solidFill>
                <a:latin typeface="Calibri" pitchFamily="34" charset="0"/>
                <a:ea typeface="Calibri" pitchFamily="34" charset="-122"/>
                <a:cs typeface="Calibri" pitchFamily="34" charset="-120"/>
              </a:rPr>
              <a:t>Directional relationship — declining usage/revenue trend aligns with higher churn</a:t>
            </a:r>
            <a:endParaRPr lang="en-US" sz="1050" dirty="0"/>
          </a:p>
        </p:txBody>
      </p:sp>
      <p:sp>
        <p:nvSpPr>
          <p:cNvPr id="15" name="Text 12"/>
          <p:cNvSpPr/>
          <p:nvPr/>
        </p:nvSpPr>
        <p:spPr>
          <a:xfrm>
            <a:off x="6858000" y="5779008"/>
            <a:ext cx="4572000" cy="731520"/>
          </a:xfrm>
          <a:prstGeom prst="rect">
            <a:avLst/>
          </a:prstGeom>
          <a:noFill/>
          <a:ln/>
        </p:spPr>
        <p:txBody>
          <a:bodyPr wrap="square" lIns="0" tIns="0" rIns="0" bIns="0" rtlCol="0" anchor="t"/>
          <a:lstStyle/>
          <a:p>
            <a:pPr marL="0" indent="0">
              <a:buNone/>
            </a:pPr>
            <a:r>
              <a:rPr lang="en-US" sz="1000" i="1" dirty="0">
                <a:solidFill>
                  <a:srgbClr val="5B6478"/>
                </a:solidFill>
                <a:latin typeface="Calibri" pitchFamily="34" charset="0"/>
                <a:ea typeface="Calibri" pitchFamily="34" charset="-122"/>
                <a:cs typeface="Calibri" pitchFamily="34" charset="-120"/>
              </a:rPr>
              <a:t>No severe multicollinearity was found among the core churn-relevant variables, supporting their combined use in the segment analysis above.</a:t>
            </a:r>
            <a:endParaRPr lang="en-US" sz="1000" dirty="0"/>
          </a:p>
        </p:txBody>
      </p:sp>
      <p:sp>
        <p:nvSpPr>
          <p:cNvPr id="16" name="Text 13"/>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7" name="Text 14"/>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20</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Who Are Our Most Valuable Customers?</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MULTIVARIATE ANALYSIS · SEGMENTATION</a:t>
            </a:r>
            <a:endParaRPr lang="en-US" sz="1200" dirty="0"/>
          </a:p>
        </p:txBody>
      </p:sp>
      <p:sp>
        <p:nvSpPr>
          <p:cNvPr id="4" name="Text 2"/>
          <p:cNvSpPr/>
          <p:nvPr/>
        </p:nvSpPr>
        <p:spPr>
          <a:xfrm>
            <a:off x="548640" y="1463040"/>
            <a:ext cx="11064240" cy="502920"/>
          </a:xfrm>
          <a:prstGeom prst="rect">
            <a:avLst/>
          </a:prstGeom>
          <a:noFill/>
          <a:ln/>
        </p:spPr>
        <p:txBody>
          <a:bodyPr wrap="square" lIns="0" tIns="0" rIns="0" bIns="0" rtlCol="0" anchor="ctr"/>
          <a:lstStyle/>
          <a:p>
            <a:pPr marL="0" indent="0">
              <a:buNone/>
            </a:pPr>
            <a:r>
              <a:rPr lang="en-US" sz="1250" dirty="0">
                <a:solidFill>
                  <a:srgbClr val="1A1A2E"/>
                </a:solidFill>
                <a:latin typeface="Calibri" pitchFamily="34" charset="0"/>
                <a:ea typeface="Calibri" pitchFamily="34" charset="-122"/>
                <a:cs typeface="Calibri" pitchFamily="34" charset="-120"/>
              </a:rPr>
              <a:t>The top 10% of customers by average monthly revenue (rev_Mean ≥ 90th percentile) represent a small but disproportionately important segment — roughly 10,000 customers.</a:t>
            </a:r>
            <a:endParaRPr lang="en-US" sz="1250" dirty="0"/>
          </a:p>
        </p:txBody>
      </p:sp>
      <p:sp>
        <p:nvSpPr>
          <p:cNvPr id="5" name="Shape 3"/>
          <p:cNvSpPr/>
          <p:nvPr/>
        </p:nvSpPr>
        <p:spPr>
          <a:xfrm>
            <a:off x="548640" y="2194560"/>
            <a:ext cx="2697480" cy="1554480"/>
          </a:xfrm>
          <a:prstGeom prst="roundRect">
            <a:avLst>
              <a:gd name="adj" fmla="val 4706"/>
            </a:avLst>
          </a:prstGeom>
          <a:solidFill>
            <a:srgbClr val="1F2D5A"/>
          </a:solidFill>
          <a:ln/>
          <a:effectLst>
            <a:outerShdw blurRad="101600" dist="38100" dir="2700000" algn="bl" rotWithShape="0">
              <a:srgbClr val="000000">
                <a:alpha val="14000"/>
              </a:srgbClr>
            </a:outerShdw>
          </a:effectLst>
        </p:spPr>
        <p:txBody>
          <a:bodyPr/>
          <a:lstStyle/>
          <a:p>
            <a:endParaRPr lang="en-IN"/>
          </a:p>
        </p:txBody>
      </p:sp>
      <p:sp>
        <p:nvSpPr>
          <p:cNvPr id="6" name="Shape 4"/>
          <p:cNvSpPr/>
          <p:nvPr/>
        </p:nvSpPr>
        <p:spPr>
          <a:xfrm>
            <a:off x="731520" y="2377440"/>
            <a:ext cx="457200" cy="457200"/>
          </a:xfrm>
          <a:prstGeom prst="ellipse">
            <a:avLst/>
          </a:prstGeom>
          <a:solidFill>
            <a:srgbClr val="0F7C7B"/>
          </a:solidFill>
          <a:ln/>
        </p:spPr>
        <p:txBody>
          <a:bodyPr/>
          <a:lstStyle/>
          <a:p>
            <a:endParaRPr lang="en-IN"/>
          </a:p>
        </p:txBody>
      </p:sp>
      <p:pic>
        <p:nvPicPr>
          <p:cNvPr id="7" name="Image 0" descr="preencoded.png"/>
          <p:cNvPicPr>
            <a:picLocks noChangeAspect="1"/>
          </p:cNvPicPr>
          <p:nvPr/>
        </p:nvPicPr>
        <p:blipFill>
          <a:blip r:embed="rId3"/>
          <a:stretch>
            <a:fillRect/>
          </a:stretch>
        </p:blipFill>
        <p:spPr>
          <a:xfrm>
            <a:off x="841248" y="2487168"/>
            <a:ext cx="237744" cy="237744"/>
          </a:xfrm>
          <a:prstGeom prst="rect">
            <a:avLst/>
          </a:prstGeom>
        </p:spPr>
      </p:pic>
      <p:sp>
        <p:nvSpPr>
          <p:cNvPr id="8" name="Text 5"/>
          <p:cNvSpPr/>
          <p:nvPr/>
        </p:nvSpPr>
        <p:spPr>
          <a:xfrm>
            <a:off x="731520" y="2926080"/>
            <a:ext cx="2331720" cy="457200"/>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$148.65</a:t>
            </a:r>
            <a:endParaRPr lang="en-US" sz="2000" dirty="0"/>
          </a:p>
        </p:txBody>
      </p:sp>
      <p:sp>
        <p:nvSpPr>
          <p:cNvPr id="9" name="Text 6"/>
          <p:cNvSpPr/>
          <p:nvPr/>
        </p:nvSpPr>
        <p:spPr>
          <a:xfrm>
            <a:off x="731520" y="3364992"/>
            <a:ext cx="2331720" cy="320040"/>
          </a:xfrm>
          <a:prstGeom prst="rect">
            <a:avLst/>
          </a:prstGeom>
          <a:noFill/>
          <a:ln/>
        </p:spPr>
        <p:txBody>
          <a:bodyPr wrap="square" lIns="0" tIns="0" rIns="0" bIns="0" rtlCol="0" anchor="ctr"/>
          <a:lstStyle/>
          <a:p>
            <a:pPr marL="0" indent="0">
              <a:buNone/>
            </a:pPr>
            <a:r>
              <a:rPr lang="en-US" sz="1000" dirty="0">
                <a:solidFill>
                  <a:srgbClr val="CFE3E2"/>
                </a:solidFill>
                <a:latin typeface="Calibri" pitchFamily="34" charset="0"/>
                <a:ea typeface="Calibri" pitchFamily="34" charset="-122"/>
                <a:cs typeface="Calibri" pitchFamily="34" charset="-120"/>
              </a:rPr>
              <a:t>Avg. Monthly Revenue</a:t>
            </a:r>
            <a:endParaRPr lang="en-US" sz="1000" dirty="0"/>
          </a:p>
        </p:txBody>
      </p:sp>
      <p:sp>
        <p:nvSpPr>
          <p:cNvPr id="10" name="Shape 7"/>
          <p:cNvSpPr/>
          <p:nvPr/>
        </p:nvSpPr>
        <p:spPr>
          <a:xfrm>
            <a:off x="3429000" y="2194560"/>
            <a:ext cx="2697480" cy="1554480"/>
          </a:xfrm>
          <a:prstGeom prst="roundRect">
            <a:avLst>
              <a:gd name="adj" fmla="val 470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1" name="Shape 8"/>
          <p:cNvSpPr/>
          <p:nvPr/>
        </p:nvSpPr>
        <p:spPr>
          <a:xfrm>
            <a:off x="3611880" y="2377440"/>
            <a:ext cx="457200" cy="457200"/>
          </a:xfrm>
          <a:prstGeom prst="ellipse">
            <a:avLst/>
          </a:prstGeom>
          <a:solidFill>
            <a:srgbClr val="0F7C7B"/>
          </a:solidFill>
          <a:ln/>
        </p:spPr>
        <p:txBody>
          <a:bodyPr/>
          <a:lstStyle/>
          <a:p>
            <a:endParaRPr lang="en-IN"/>
          </a:p>
        </p:txBody>
      </p:sp>
      <p:pic>
        <p:nvPicPr>
          <p:cNvPr id="12" name="Image 1" descr="preencoded.png"/>
          <p:cNvPicPr>
            <a:picLocks noChangeAspect="1"/>
          </p:cNvPicPr>
          <p:nvPr/>
        </p:nvPicPr>
        <p:blipFill>
          <a:blip r:embed="rId4"/>
          <a:stretch>
            <a:fillRect/>
          </a:stretch>
        </p:blipFill>
        <p:spPr>
          <a:xfrm>
            <a:off x="3721608" y="2487168"/>
            <a:ext cx="237744" cy="237744"/>
          </a:xfrm>
          <a:prstGeom prst="rect">
            <a:avLst/>
          </a:prstGeom>
        </p:spPr>
      </p:pic>
      <p:sp>
        <p:nvSpPr>
          <p:cNvPr id="13" name="Text 9"/>
          <p:cNvSpPr/>
          <p:nvPr/>
        </p:nvSpPr>
        <p:spPr>
          <a:xfrm>
            <a:off x="3611880" y="2926080"/>
            <a:ext cx="2331720" cy="457200"/>
          </a:xfrm>
          <a:prstGeom prst="rect">
            <a:avLst/>
          </a:prstGeom>
          <a:noFill/>
          <a:ln/>
        </p:spPr>
        <p:txBody>
          <a:bodyPr wrap="square" lIns="0" tIns="0" rIns="0" bIns="0" rtlCol="0" anchor="ctr"/>
          <a:lstStyle/>
          <a:p>
            <a:pPr marL="0" indent="0">
              <a:buNone/>
            </a:pPr>
            <a:r>
              <a:rPr lang="en-US" sz="2000" b="1" dirty="0">
                <a:solidFill>
                  <a:srgbClr val="1F2D5A"/>
                </a:solidFill>
                <a:latin typeface="Cambria" pitchFamily="34" charset="0"/>
                <a:ea typeface="Cambria" pitchFamily="34" charset="-122"/>
                <a:cs typeface="Cambria" pitchFamily="34" charset="-120"/>
              </a:rPr>
              <a:t>1,325 min</a:t>
            </a:r>
            <a:endParaRPr lang="en-US" sz="2000" dirty="0"/>
          </a:p>
        </p:txBody>
      </p:sp>
      <p:sp>
        <p:nvSpPr>
          <p:cNvPr id="14" name="Text 10"/>
          <p:cNvSpPr/>
          <p:nvPr/>
        </p:nvSpPr>
        <p:spPr>
          <a:xfrm>
            <a:off x="3611880" y="3364992"/>
            <a:ext cx="2331720" cy="320040"/>
          </a:xfrm>
          <a:prstGeom prst="rect">
            <a:avLst/>
          </a:prstGeom>
          <a:noFill/>
          <a:ln/>
        </p:spPr>
        <p:txBody>
          <a:bodyPr wrap="square" lIns="0" tIns="0" rIns="0" bIns="0" rtlCol="0" anchor="ctr"/>
          <a:lstStyle/>
          <a:p>
            <a:pPr marL="0" indent="0">
              <a:buNone/>
            </a:pPr>
            <a:r>
              <a:rPr lang="en-US" sz="1000" dirty="0">
                <a:solidFill>
                  <a:srgbClr val="5B6478"/>
                </a:solidFill>
                <a:latin typeface="Calibri" pitchFamily="34" charset="0"/>
                <a:ea typeface="Calibri" pitchFamily="34" charset="-122"/>
                <a:cs typeface="Calibri" pitchFamily="34" charset="-120"/>
              </a:rPr>
              <a:t>Avg. Monthly Usage</a:t>
            </a:r>
            <a:endParaRPr lang="en-US" sz="1000" dirty="0"/>
          </a:p>
        </p:txBody>
      </p:sp>
      <p:sp>
        <p:nvSpPr>
          <p:cNvPr id="15" name="Shape 11"/>
          <p:cNvSpPr/>
          <p:nvPr/>
        </p:nvSpPr>
        <p:spPr>
          <a:xfrm>
            <a:off x="6309360" y="2194560"/>
            <a:ext cx="2697480" cy="1554480"/>
          </a:xfrm>
          <a:prstGeom prst="roundRect">
            <a:avLst>
              <a:gd name="adj" fmla="val 470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6" name="Shape 12"/>
          <p:cNvSpPr/>
          <p:nvPr/>
        </p:nvSpPr>
        <p:spPr>
          <a:xfrm>
            <a:off x="6492240" y="2377440"/>
            <a:ext cx="457200" cy="457200"/>
          </a:xfrm>
          <a:prstGeom prst="ellipse">
            <a:avLst/>
          </a:prstGeom>
          <a:solidFill>
            <a:srgbClr val="0F7C7B"/>
          </a:solidFill>
          <a:ln/>
        </p:spPr>
        <p:txBody>
          <a:bodyPr/>
          <a:lstStyle/>
          <a:p>
            <a:endParaRPr lang="en-IN"/>
          </a:p>
        </p:txBody>
      </p:sp>
      <p:pic>
        <p:nvPicPr>
          <p:cNvPr id="17" name="Image 2" descr="preencoded.png"/>
          <p:cNvPicPr>
            <a:picLocks noChangeAspect="1"/>
          </p:cNvPicPr>
          <p:nvPr/>
        </p:nvPicPr>
        <p:blipFill>
          <a:blip r:embed="rId5"/>
          <a:stretch>
            <a:fillRect/>
          </a:stretch>
        </p:blipFill>
        <p:spPr>
          <a:xfrm>
            <a:off x="6601968" y="2487168"/>
            <a:ext cx="237744" cy="237744"/>
          </a:xfrm>
          <a:prstGeom prst="rect">
            <a:avLst/>
          </a:prstGeom>
        </p:spPr>
      </p:pic>
      <p:sp>
        <p:nvSpPr>
          <p:cNvPr id="18" name="Text 13"/>
          <p:cNvSpPr/>
          <p:nvPr/>
        </p:nvSpPr>
        <p:spPr>
          <a:xfrm>
            <a:off x="6492240" y="2926080"/>
            <a:ext cx="2331720" cy="457200"/>
          </a:xfrm>
          <a:prstGeom prst="rect">
            <a:avLst/>
          </a:prstGeom>
          <a:noFill/>
          <a:ln/>
        </p:spPr>
        <p:txBody>
          <a:bodyPr wrap="square" lIns="0" tIns="0" rIns="0" bIns="0" rtlCol="0" anchor="ctr"/>
          <a:lstStyle/>
          <a:p>
            <a:pPr marL="0" indent="0">
              <a:buNone/>
            </a:pPr>
            <a:r>
              <a:rPr lang="en-US" sz="2000" b="1" dirty="0">
                <a:solidFill>
                  <a:srgbClr val="1F2D5A"/>
                </a:solidFill>
                <a:latin typeface="Cambria" pitchFamily="34" charset="0"/>
                <a:ea typeface="Cambria" pitchFamily="34" charset="-122"/>
                <a:cs typeface="Cambria" pitchFamily="34" charset="-120"/>
              </a:rPr>
              <a:t>18.8 months</a:t>
            </a:r>
            <a:endParaRPr lang="en-US" sz="2000" dirty="0"/>
          </a:p>
        </p:txBody>
      </p:sp>
      <p:sp>
        <p:nvSpPr>
          <p:cNvPr id="19" name="Text 14"/>
          <p:cNvSpPr/>
          <p:nvPr/>
        </p:nvSpPr>
        <p:spPr>
          <a:xfrm>
            <a:off x="6492240" y="3364992"/>
            <a:ext cx="2331720" cy="320040"/>
          </a:xfrm>
          <a:prstGeom prst="rect">
            <a:avLst/>
          </a:prstGeom>
          <a:noFill/>
          <a:ln/>
        </p:spPr>
        <p:txBody>
          <a:bodyPr wrap="square" lIns="0" tIns="0" rIns="0" bIns="0" rtlCol="0" anchor="ctr"/>
          <a:lstStyle/>
          <a:p>
            <a:pPr marL="0" indent="0">
              <a:buNone/>
            </a:pPr>
            <a:r>
              <a:rPr lang="en-US" sz="1000" dirty="0">
                <a:solidFill>
                  <a:srgbClr val="5B6478"/>
                </a:solidFill>
                <a:latin typeface="Calibri" pitchFamily="34" charset="0"/>
                <a:ea typeface="Calibri" pitchFamily="34" charset="-122"/>
                <a:cs typeface="Calibri" pitchFamily="34" charset="-120"/>
              </a:rPr>
              <a:t>Avg. Tenure</a:t>
            </a:r>
            <a:endParaRPr lang="en-US" sz="1000" dirty="0"/>
          </a:p>
        </p:txBody>
      </p:sp>
      <p:sp>
        <p:nvSpPr>
          <p:cNvPr id="20" name="Shape 15"/>
          <p:cNvSpPr/>
          <p:nvPr/>
        </p:nvSpPr>
        <p:spPr>
          <a:xfrm>
            <a:off x="9189720" y="2194560"/>
            <a:ext cx="2697480" cy="1554480"/>
          </a:xfrm>
          <a:prstGeom prst="roundRect">
            <a:avLst>
              <a:gd name="adj" fmla="val 470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21" name="Shape 16"/>
          <p:cNvSpPr/>
          <p:nvPr/>
        </p:nvSpPr>
        <p:spPr>
          <a:xfrm>
            <a:off x="9372600" y="2377440"/>
            <a:ext cx="457200" cy="457200"/>
          </a:xfrm>
          <a:prstGeom prst="ellipse">
            <a:avLst/>
          </a:prstGeom>
          <a:solidFill>
            <a:srgbClr val="0F7C7B"/>
          </a:solidFill>
          <a:ln/>
        </p:spPr>
        <p:txBody>
          <a:bodyPr/>
          <a:lstStyle/>
          <a:p>
            <a:endParaRPr lang="en-IN"/>
          </a:p>
        </p:txBody>
      </p:sp>
      <p:pic>
        <p:nvPicPr>
          <p:cNvPr id="22" name="Image 3" descr="preencoded.png"/>
          <p:cNvPicPr>
            <a:picLocks noChangeAspect="1"/>
          </p:cNvPicPr>
          <p:nvPr/>
        </p:nvPicPr>
        <p:blipFill>
          <a:blip r:embed="rId6"/>
          <a:stretch>
            <a:fillRect/>
          </a:stretch>
        </p:blipFill>
        <p:spPr>
          <a:xfrm>
            <a:off x="9482328" y="2487168"/>
            <a:ext cx="237744" cy="237744"/>
          </a:xfrm>
          <a:prstGeom prst="rect">
            <a:avLst/>
          </a:prstGeom>
        </p:spPr>
      </p:pic>
      <p:sp>
        <p:nvSpPr>
          <p:cNvPr id="23" name="Text 17"/>
          <p:cNvSpPr/>
          <p:nvPr/>
        </p:nvSpPr>
        <p:spPr>
          <a:xfrm>
            <a:off x="9372600" y="2926080"/>
            <a:ext cx="2331720" cy="457200"/>
          </a:xfrm>
          <a:prstGeom prst="rect">
            <a:avLst/>
          </a:prstGeom>
          <a:noFill/>
          <a:ln/>
        </p:spPr>
        <p:txBody>
          <a:bodyPr wrap="square" lIns="0" tIns="0" rIns="0" bIns="0" rtlCol="0" anchor="ctr"/>
          <a:lstStyle/>
          <a:p>
            <a:pPr marL="0" indent="0">
              <a:buNone/>
            </a:pPr>
            <a:r>
              <a:rPr lang="en-US" sz="2000" b="1" dirty="0">
                <a:solidFill>
                  <a:srgbClr val="1F2D5A"/>
                </a:solidFill>
                <a:latin typeface="Cambria" pitchFamily="34" charset="0"/>
                <a:ea typeface="Cambria" pitchFamily="34" charset="-122"/>
                <a:cs typeface="Cambria" pitchFamily="34" charset="-120"/>
              </a:rPr>
              <a:t>$123.62</a:t>
            </a:r>
            <a:endParaRPr lang="en-US" sz="2000" dirty="0"/>
          </a:p>
        </p:txBody>
      </p:sp>
      <p:sp>
        <p:nvSpPr>
          <p:cNvPr id="24" name="Text 18"/>
          <p:cNvSpPr/>
          <p:nvPr/>
        </p:nvSpPr>
        <p:spPr>
          <a:xfrm>
            <a:off x="9372600" y="3364992"/>
            <a:ext cx="2331720" cy="320040"/>
          </a:xfrm>
          <a:prstGeom prst="rect">
            <a:avLst/>
          </a:prstGeom>
          <a:noFill/>
          <a:ln/>
        </p:spPr>
        <p:txBody>
          <a:bodyPr wrap="square" lIns="0" tIns="0" rIns="0" bIns="0" rtlCol="0" anchor="ctr"/>
          <a:lstStyle/>
          <a:p>
            <a:pPr marL="0" indent="0">
              <a:buNone/>
            </a:pPr>
            <a:r>
              <a:rPr lang="en-US" sz="1000" dirty="0">
                <a:solidFill>
                  <a:srgbClr val="5B6478"/>
                </a:solidFill>
                <a:latin typeface="Calibri" pitchFamily="34" charset="0"/>
                <a:ea typeface="Calibri" pitchFamily="34" charset="-122"/>
                <a:cs typeface="Calibri" pitchFamily="34" charset="-120"/>
              </a:rPr>
              <a:t>Avg. Handset Price</a:t>
            </a:r>
            <a:endParaRPr lang="en-US" sz="1000" dirty="0"/>
          </a:p>
        </p:txBody>
      </p:sp>
      <p:sp>
        <p:nvSpPr>
          <p:cNvPr id="25" name="Shape 19"/>
          <p:cNvSpPr/>
          <p:nvPr/>
        </p:nvSpPr>
        <p:spPr>
          <a:xfrm>
            <a:off x="548640" y="3977640"/>
            <a:ext cx="11109960" cy="2148840"/>
          </a:xfrm>
          <a:prstGeom prst="roundRect">
            <a:avLst>
              <a:gd name="adj" fmla="val 3404"/>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26" name="Text 20"/>
          <p:cNvSpPr/>
          <p:nvPr/>
        </p:nvSpPr>
        <p:spPr>
          <a:xfrm>
            <a:off x="777240" y="4160520"/>
            <a:ext cx="4572000" cy="320040"/>
          </a:xfrm>
          <a:prstGeom prst="rect">
            <a:avLst/>
          </a:prstGeom>
          <a:noFill/>
          <a:ln/>
        </p:spPr>
        <p:txBody>
          <a:bodyPr wrap="square" lIns="0" tIns="0" rIns="0" bIns="0" rtlCol="0" anchor="ctr"/>
          <a:lstStyle/>
          <a:p>
            <a:pPr marL="0" indent="0">
              <a:buNone/>
            </a:pPr>
            <a:r>
              <a:rPr lang="en-US" sz="1400" b="1" dirty="0">
                <a:solidFill>
                  <a:srgbClr val="1F2D5A"/>
                </a:solidFill>
                <a:latin typeface="Calibri" pitchFamily="34" charset="0"/>
                <a:ea typeface="Calibri" pitchFamily="34" charset="-122"/>
                <a:cs typeface="Calibri" pitchFamily="34" charset="-120"/>
              </a:rPr>
              <a:t>Segment Insight</a:t>
            </a:r>
            <a:endParaRPr lang="en-US" sz="1400" dirty="0"/>
          </a:p>
        </p:txBody>
      </p:sp>
      <p:sp>
        <p:nvSpPr>
          <p:cNvPr id="27" name="Text 21"/>
          <p:cNvSpPr/>
          <p:nvPr/>
        </p:nvSpPr>
        <p:spPr>
          <a:xfrm>
            <a:off x="777240" y="4526280"/>
            <a:ext cx="10652760" cy="1463040"/>
          </a:xfrm>
          <a:prstGeom prst="rect">
            <a:avLst/>
          </a:prstGeom>
          <a:noFill/>
          <a:ln/>
        </p:spPr>
        <p:txBody>
          <a:bodyPr wrap="square" lIns="0" tIns="0" rIns="0" bIns="0" rtlCol="0" anchor="t"/>
          <a:lstStyle/>
          <a:p>
            <a:pPr marL="0" indent="0">
              <a:lnSpc>
                <a:spcPct val="125000"/>
              </a:lnSpc>
              <a:buNone/>
            </a:pPr>
            <a:r>
              <a:rPr lang="en-US" sz="1150" dirty="0">
                <a:solidFill>
                  <a:srgbClr val="1A1A2E"/>
                </a:solidFill>
                <a:latin typeface="Calibri" pitchFamily="34" charset="0"/>
                <a:ea typeface="Calibri" pitchFamily="34" charset="-122"/>
                <a:cs typeface="Calibri" pitchFamily="34" charset="-120"/>
              </a:rPr>
              <a:t>Top-decile customers show notably higher usage and handset investment relative to the base, but average tenure (~19 months) is only moderate — meaning high value does not automatically translate into long-term loyalty. A dedicated "Customer_Value" flag (High vs. Low, split at the median) was engineered to make this segment easy to target directly in retention campaigns.</a:t>
            </a:r>
            <a:endParaRPr lang="en-US" sz="1150" dirty="0"/>
          </a:p>
        </p:txBody>
      </p:sp>
      <p:sp>
        <p:nvSpPr>
          <p:cNvPr id="28" name="Text 22"/>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29" name="Text 23"/>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21</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1F2D5A"/>
        </a:solidFill>
        <a:effectLst/>
      </p:bgPr>
    </p:bg>
    <p:spTree>
      <p:nvGrpSpPr>
        <p:cNvPr id="1" name=""/>
        <p:cNvGrpSpPr/>
        <p:nvPr/>
      </p:nvGrpSpPr>
      <p:grpSpPr>
        <a:xfrm>
          <a:off x="0" y="0"/>
          <a:ext cx="0" cy="0"/>
          <a:chOff x="0" y="0"/>
          <a:chExt cx="0" cy="0"/>
        </a:xfrm>
      </p:grpSpPr>
      <p:sp>
        <p:nvSpPr>
          <p:cNvPr id="2" name="Shape 0"/>
          <p:cNvSpPr/>
          <p:nvPr/>
        </p:nvSpPr>
        <p:spPr>
          <a:xfrm>
            <a:off x="9692640" y="-1463040"/>
            <a:ext cx="4114800" cy="4114800"/>
          </a:xfrm>
          <a:prstGeom prst="ellipse">
            <a:avLst/>
          </a:prstGeom>
          <a:solidFill>
            <a:srgbClr val="162047"/>
          </a:solidFill>
          <a:ln/>
        </p:spPr>
        <p:txBody>
          <a:bodyPr/>
          <a:lstStyle/>
          <a:p>
            <a:endParaRPr lang="en-IN"/>
          </a:p>
        </p:txBody>
      </p:sp>
      <p:sp>
        <p:nvSpPr>
          <p:cNvPr id="3" name="Text 1"/>
          <p:cNvSpPr/>
          <p:nvPr/>
        </p:nvSpPr>
        <p:spPr>
          <a:xfrm>
            <a:off x="548640" y="457200"/>
            <a:ext cx="7315200" cy="64008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Executive Summary</a:t>
            </a:r>
            <a:endParaRPr lang="en-US" sz="3000" dirty="0"/>
          </a:p>
        </p:txBody>
      </p:sp>
      <p:sp>
        <p:nvSpPr>
          <p:cNvPr id="4" name="Text 2"/>
          <p:cNvSpPr/>
          <p:nvPr/>
        </p:nvSpPr>
        <p:spPr>
          <a:xfrm>
            <a:off x="548640" y="1097280"/>
            <a:ext cx="5486400" cy="320040"/>
          </a:xfrm>
          <a:prstGeom prst="rect">
            <a:avLst/>
          </a:prstGeom>
          <a:noFill/>
          <a:ln/>
        </p:spPr>
        <p:txBody>
          <a:bodyPr wrap="square" lIns="0" tIns="0" rIns="0" bIns="0" rtlCol="0" anchor="ctr"/>
          <a:lstStyle/>
          <a:p>
            <a:pPr marL="0" indent="0">
              <a:buNone/>
            </a:pPr>
            <a:r>
              <a:rPr lang="en-US" sz="1200" b="1" kern="0" spc="200" dirty="0">
                <a:solidFill>
                  <a:srgbClr val="5EC9C8"/>
                </a:solidFill>
                <a:latin typeface="Calibri" pitchFamily="34" charset="0"/>
                <a:ea typeface="Calibri" pitchFamily="34" charset="-122"/>
                <a:cs typeface="Calibri" pitchFamily="34" charset="-120"/>
              </a:rPr>
              <a:t>KEY FINDINGS</a:t>
            </a:r>
            <a:endParaRPr lang="en-US" sz="1200" dirty="0"/>
          </a:p>
        </p:txBody>
      </p:sp>
      <p:sp>
        <p:nvSpPr>
          <p:cNvPr id="5" name="Shape 3"/>
          <p:cNvSpPr/>
          <p:nvPr/>
        </p:nvSpPr>
        <p:spPr>
          <a:xfrm>
            <a:off x="548640" y="1508760"/>
            <a:ext cx="384048" cy="384048"/>
          </a:xfrm>
          <a:prstGeom prst="ellipse">
            <a:avLst/>
          </a:prstGeom>
          <a:solidFill>
            <a:srgbClr val="0F7C7B"/>
          </a:solidFill>
          <a:ln/>
        </p:spPr>
        <p:txBody>
          <a:bodyPr/>
          <a:lstStyle/>
          <a:p>
            <a:endParaRPr lang="en-IN"/>
          </a:p>
        </p:txBody>
      </p:sp>
      <p:pic>
        <p:nvPicPr>
          <p:cNvPr id="6" name="Image 0" descr="preencoded.png"/>
          <p:cNvPicPr>
            <a:picLocks noChangeAspect="1"/>
          </p:cNvPicPr>
          <p:nvPr/>
        </p:nvPicPr>
        <p:blipFill>
          <a:blip r:embed="rId3"/>
          <a:stretch>
            <a:fillRect/>
          </a:stretch>
        </p:blipFill>
        <p:spPr>
          <a:xfrm>
            <a:off x="640812" y="1600932"/>
            <a:ext cx="199705" cy="199705"/>
          </a:xfrm>
          <a:prstGeom prst="rect">
            <a:avLst/>
          </a:prstGeom>
        </p:spPr>
      </p:pic>
      <p:sp>
        <p:nvSpPr>
          <p:cNvPr id="7" name="Text 4"/>
          <p:cNvSpPr/>
          <p:nvPr/>
        </p:nvSpPr>
        <p:spPr>
          <a:xfrm>
            <a:off x="1097280" y="1481328"/>
            <a:ext cx="10424160" cy="32004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Churn is high and balanced</a:t>
            </a:r>
            <a:endParaRPr lang="en-US" sz="1350" dirty="0"/>
          </a:p>
        </p:txBody>
      </p:sp>
      <p:sp>
        <p:nvSpPr>
          <p:cNvPr id="8" name="Text 5"/>
          <p:cNvSpPr/>
          <p:nvPr/>
        </p:nvSpPr>
        <p:spPr>
          <a:xfrm>
            <a:off x="1097280" y="1810512"/>
            <a:ext cx="10424160" cy="457200"/>
          </a:xfrm>
          <a:prstGeom prst="rect">
            <a:avLst/>
          </a:prstGeom>
          <a:noFill/>
          <a:ln/>
        </p:spPr>
        <p:txBody>
          <a:bodyPr wrap="square" lIns="0" tIns="0" rIns="0" bIns="0" rtlCol="0" anchor="ctr"/>
          <a:lstStyle/>
          <a:p>
            <a:pPr marL="0" indent="0">
              <a:buNone/>
            </a:pPr>
            <a:r>
              <a:rPr lang="en-US" sz="1100" dirty="0">
                <a:solidFill>
                  <a:srgbClr val="CFE3E2"/>
                </a:solidFill>
                <a:latin typeface="Calibri" pitchFamily="34" charset="0"/>
                <a:ea typeface="Calibri" pitchFamily="34" charset="-122"/>
                <a:cs typeface="Calibri" pitchFamily="34" charset="-120"/>
              </a:rPr>
              <a:t>Roughly half of all customers (49.6%) have churned historically — this is a systemic retention issue, not an edge case.</a:t>
            </a:r>
            <a:endParaRPr lang="en-US" sz="1100" dirty="0"/>
          </a:p>
        </p:txBody>
      </p:sp>
      <p:sp>
        <p:nvSpPr>
          <p:cNvPr id="9" name="Shape 6"/>
          <p:cNvSpPr/>
          <p:nvPr/>
        </p:nvSpPr>
        <p:spPr>
          <a:xfrm>
            <a:off x="548640" y="2404872"/>
            <a:ext cx="384048" cy="384048"/>
          </a:xfrm>
          <a:prstGeom prst="ellipse">
            <a:avLst/>
          </a:prstGeom>
          <a:solidFill>
            <a:srgbClr val="0F7C7B"/>
          </a:solidFill>
          <a:ln/>
        </p:spPr>
        <p:txBody>
          <a:bodyPr/>
          <a:lstStyle/>
          <a:p>
            <a:endParaRPr lang="en-IN"/>
          </a:p>
        </p:txBody>
      </p:sp>
      <p:pic>
        <p:nvPicPr>
          <p:cNvPr id="10" name="Image 1" descr="preencoded.png"/>
          <p:cNvPicPr>
            <a:picLocks noChangeAspect="1"/>
          </p:cNvPicPr>
          <p:nvPr/>
        </p:nvPicPr>
        <p:blipFill>
          <a:blip r:embed="rId4"/>
          <a:stretch>
            <a:fillRect/>
          </a:stretch>
        </p:blipFill>
        <p:spPr>
          <a:xfrm>
            <a:off x="640812" y="2497044"/>
            <a:ext cx="199705" cy="199705"/>
          </a:xfrm>
          <a:prstGeom prst="rect">
            <a:avLst/>
          </a:prstGeom>
        </p:spPr>
      </p:pic>
      <p:sp>
        <p:nvSpPr>
          <p:cNvPr id="11" name="Text 7"/>
          <p:cNvSpPr/>
          <p:nvPr/>
        </p:nvSpPr>
        <p:spPr>
          <a:xfrm>
            <a:off x="1097280" y="2377440"/>
            <a:ext cx="10424160" cy="32004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Tenure is the clearest lifecycle signal</a:t>
            </a:r>
            <a:endParaRPr lang="en-US" sz="1350" dirty="0"/>
          </a:p>
        </p:txBody>
      </p:sp>
      <p:sp>
        <p:nvSpPr>
          <p:cNvPr id="12" name="Text 8"/>
          <p:cNvSpPr/>
          <p:nvPr/>
        </p:nvSpPr>
        <p:spPr>
          <a:xfrm>
            <a:off x="1097280" y="2706624"/>
            <a:ext cx="10424160" cy="457200"/>
          </a:xfrm>
          <a:prstGeom prst="rect">
            <a:avLst/>
          </a:prstGeom>
          <a:noFill/>
          <a:ln/>
        </p:spPr>
        <p:txBody>
          <a:bodyPr wrap="square" lIns="0" tIns="0" rIns="0" bIns="0" rtlCol="0" anchor="ctr"/>
          <a:lstStyle/>
          <a:p>
            <a:pPr marL="0" indent="0">
              <a:buNone/>
            </a:pPr>
            <a:r>
              <a:rPr lang="en-US" sz="1100" dirty="0">
                <a:solidFill>
                  <a:srgbClr val="CFE3E2"/>
                </a:solidFill>
                <a:latin typeface="Calibri" pitchFamily="34" charset="0"/>
                <a:ea typeface="Calibri" pitchFamily="34" charset="-122"/>
                <a:cs typeface="Calibri" pitchFamily="34" charset="-120"/>
              </a:rPr>
              <a:t>Newer customers carry materially higher churn risk; the first 12 months is the critical retention window.</a:t>
            </a:r>
            <a:endParaRPr lang="en-US" sz="1100" dirty="0"/>
          </a:p>
        </p:txBody>
      </p:sp>
      <p:sp>
        <p:nvSpPr>
          <p:cNvPr id="13" name="Shape 9"/>
          <p:cNvSpPr/>
          <p:nvPr/>
        </p:nvSpPr>
        <p:spPr>
          <a:xfrm>
            <a:off x="548640" y="3300984"/>
            <a:ext cx="384048" cy="384048"/>
          </a:xfrm>
          <a:prstGeom prst="ellipse">
            <a:avLst/>
          </a:prstGeom>
          <a:solidFill>
            <a:srgbClr val="0F7C7B"/>
          </a:solidFill>
          <a:ln/>
        </p:spPr>
        <p:txBody>
          <a:bodyPr/>
          <a:lstStyle/>
          <a:p>
            <a:endParaRPr lang="en-IN"/>
          </a:p>
        </p:txBody>
      </p:sp>
      <p:pic>
        <p:nvPicPr>
          <p:cNvPr id="14" name="Image 2" descr="preencoded.png"/>
          <p:cNvPicPr>
            <a:picLocks noChangeAspect="1"/>
          </p:cNvPicPr>
          <p:nvPr/>
        </p:nvPicPr>
        <p:blipFill>
          <a:blip r:embed="rId5"/>
          <a:stretch>
            <a:fillRect/>
          </a:stretch>
        </p:blipFill>
        <p:spPr>
          <a:xfrm>
            <a:off x="640812" y="3393156"/>
            <a:ext cx="199705" cy="199705"/>
          </a:xfrm>
          <a:prstGeom prst="rect">
            <a:avLst/>
          </a:prstGeom>
        </p:spPr>
      </p:pic>
      <p:sp>
        <p:nvSpPr>
          <p:cNvPr id="15" name="Text 10"/>
          <p:cNvSpPr/>
          <p:nvPr/>
        </p:nvSpPr>
        <p:spPr>
          <a:xfrm>
            <a:off x="1097280" y="3273552"/>
            <a:ext cx="10424160" cy="32004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Declining usage predicts churn</a:t>
            </a:r>
            <a:endParaRPr lang="en-US" sz="1350" dirty="0"/>
          </a:p>
        </p:txBody>
      </p:sp>
      <p:sp>
        <p:nvSpPr>
          <p:cNvPr id="16" name="Text 11"/>
          <p:cNvSpPr/>
          <p:nvPr/>
        </p:nvSpPr>
        <p:spPr>
          <a:xfrm>
            <a:off x="1097280" y="3602736"/>
            <a:ext cx="10424160" cy="457200"/>
          </a:xfrm>
          <a:prstGeom prst="rect">
            <a:avLst/>
          </a:prstGeom>
          <a:noFill/>
          <a:ln/>
        </p:spPr>
        <p:txBody>
          <a:bodyPr wrap="square" lIns="0" tIns="0" rIns="0" bIns="0" rtlCol="0" anchor="ctr"/>
          <a:lstStyle/>
          <a:p>
            <a:pPr marL="0" indent="0">
              <a:buNone/>
            </a:pPr>
            <a:r>
              <a:rPr lang="en-US" sz="1100" dirty="0">
                <a:solidFill>
                  <a:srgbClr val="CFE3E2"/>
                </a:solidFill>
                <a:latin typeface="Calibri" pitchFamily="34" charset="0"/>
                <a:ea typeface="Calibri" pitchFamily="34" charset="-122"/>
                <a:cs typeface="Calibri" pitchFamily="34" charset="-120"/>
              </a:rPr>
              <a:t>A negative usage trend (falling minutes month-on-month) is a strong, monitorable early-warning indicator.</a:t>
            </a:r>
            <a:endParaRPr lang="en-US" sz="1100" dirty="0"/>
          </a:p>
        </p:txBody>
      </p:sp>
      <p:sp>
        <p:nvSpPr>
          <p:cNvPr id="17" name="Shape 12"/>
          <p:cNvSpPr/>
          <p:nvPr/>
        </p:nvSpPr>
        <p:spPr>
          <a:xfrm>
            <a:off x="548640" y="4197096"/>
            <a:ext cx="384048" cy="384048"/>
          </a:xfrm>
          <a:prstGeom prst="ellipse">
            <a:avLst/>
          </a:prstGeom>
          <a:solidFill>
            <a:srgbClr val="0F7C7B"/>
          </a:solidFill>
          <a:ln/>
        </p:spPr>
        <p:txBody>
          <a:bodyPr/>
          <a:lstStyle/>
          <a:p>
            <a:endParaRPr lang="en-IN"/>
          </a:p>
        </p:txBody>
      </p:sp>
      <p:pic>
        <p:nvPicPr>
          <p:cNvPr id="18" name="Image 3" descr="preencoded.png"/>
          <p:cNvPicPr>
            <a:picLocks noChangeAspect="1"/>
          </p:cNvPicPr>
          <p:nvPr/>
        </p:nvPicPr>
        <p:blipFill>
          <a:blip r:embed="rId6"/>
          <a:stretch>
            <a:fillRect/>
          </a:stretch>
        </p:blipFill>
        <p:spPr>
          <a:xfrm>
            <a:off x="640812" y="4289268"/>
            <a:ext cx="199705" cy="199705"/>
          </a:xfrm>
          <a:prstGeom prst="rect">
            <a:avLst/>
          </a:prstGeom>
        </p:spPr>
      </p:pic>
      <p:sp>
        <p:nvSpPr>
          <p:cNvPr id="19" name="Text 13"/>
          <p:cNvSpPr/>
          <p:nvPr/>
        </p:nvSpPr>
        <p:spPr>
          <a:xfrm>
            <a:off x="1097280" y="4169664"/>
            <a:ext cx="10424160" cy="32004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High value ≠ high loyalty</a:t>
            </a:r>
            <a:endParaRPr lang="en-US" sz="1350" dirty="0"/>
          </a:p>
        </p:txBody>
      </p:sp>
      <p:sp>
        <p:nvSpPr>
          <p:cNvPr id="20" name="Text 14"/>
          <p:cNvSpPr/>
          <p:nvPr/>
        </p:nvSpPr>
        <p:spPr>
          <a:xfrm>
            <a:off x="1097280" y="4498848"/>
            <a:ext cx="10424160" cy="457200"/>
          </a:xfrm>
          <a:prstGeom prst="rect">
            <a:avLst/>
          </a:prstGeom>
          <a:noFill/>
          <a:ln/>
        </p:spPr>
        <p:txBody>
          <a:bodyPr wrap="square" lIns="0" tIns="0" rIns="0" bIns="0" rtlCol="0" anchor="ctr"/>
          <a:lstStyle/>
          <a:p>
            <a:pPr marL="0" indent="0">
              <a:buNone/>
            </a:pPr>
            <a:r>
              <a:rPr lang="en-US" sz="1100" dirty="0">
                <a:solidFill>
                  <a:srgbClr val="CFE3E2"/>
                </a:solidFill>
                <a:latin typeface="Calibri" pitchFamily="34" charset="0"/>
                <a:ea typeface="Calibri" pitchFamily="34" charset="-122"/>
                <a:cs typeface="Calibri" pitchFamily="34" charset="-120"/>
              </a:rPr>
              <a:t>Top-decile spenders show only moderate tenure — premium customers still need active retention effort.</a:t>
            </a:r>
            <a:endParaRPr lang="en-US" sz="1100" dirty="0"/>
          </a:p>
        </p:txBody>
      </p:sp>
      <p:sp>
        <p:nvSpPr>
          <p:cNvPr id="21" name="Shape 15"/>
          <p:cNvSpPr/>
          <p:nvPr/>
        </p:nvSpPr>
        <p:spPr>
          <a:xfrm>
            <a:off x="548640" y="5093208"/>
            <a:ext cx="384048" cy="384048"/>
          </a:xfrm>
          <a:prstGeom prst="ellipse">
            <a:avLst/>
          </a:prstGeom>
          <a:solidFill>
            <a:srgbClr val="0F7C7B"/>
          </a:solidFill>
          <a:ln/>
        </p:spPr>
        <p:txBody>
          <a:bodyPr/>
          <a:lstStyle/>
          <a:p>
            <a:endParaRPr lang="en-IN"/>
          </a:p>
        </p:txBody>
      </p:sp>
      <p:pic>
        <p:nvPicPr>
          <p:cNvPr id="22" name="Image 4" descr="preencoded.png"/>
          <p:cNvPicPr>
            <a:picLocks noChangeAspect="1"/>
          </p:cNvPicPr>
          <p:nvPr/>
        </p:nvPicPr>
        <p:blipFill>
          <a:blip r:embed="rId7"/>
          <a:stretch>
            <a:fillRect/>
          </a:stretch>
        </p:blipFill>
        <p:spPr>
          <a:xfrm>
            <a:off x="640812" y="5185380"/>
            <a:ext cx="199705" cy="199705"/>
          </a:xfrm>
          <a:prstGeom prst="rect">
            <a:avLst/>
          </a:prstGeom>
        </p:spPr>
      </p:pic>
      <p:sp>
        <p:nvSpPr>
          <p:cNvPr id="23" name="Text 16"/>
          <p:cNvSpPr/>
          <p:nvPr/>
        </p:nvSpPr>
        <p:spPr>
          <a:xfrm>
            <a:off x="1097280" y="5065776"/>
            <a:ext cx="10424160" cy="320040"/>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Device &amp; demographic factors add nuance</a:t>
            </a:r>
            <a:endParaRPr lang="en-US" sz="1350" dirty="0"/>
          </a:p>
        </p:txBody>
      </p:sp>
      <p:sp>
        <p:nvSpPr>
          <p:cNvPr id="24" name="Text 17"/>
          <p:cNvSpPr/>
          <p:nvPr/>
        </p:nvSpPr>
        <p:spPr>
          <a:xfrm>
            <a:off x="1097280" y="5394960"/>
            <a:ext cx="10424160" cy="457200"/>
          </a:xfrm>
          <a:prstGeom prst="rect">
            <a:avLst/>
          </a:prstGeom>
          <a:noFill/>
          <a:ln/>
        </p:spPr>
        <p:txBody>
          <a:bodyPr wrap="square" lIns="0" tIns="0" rIns="0" bIns="0" rtlCol="0" anchor="ctr"/>
          <a:lstStyle/>
          <a:p>
            <a:pPr marL="0" indent="0">
              <a:buNone/>
            </a:pPr>
            <a:r>
              <a:rPr lang="en-US" sz="1100" dirty="0">
                <a:solidFill>
                  <a:srgbClr val="CFE3E2"/>
                </a:solidFill>
                <a:latin typeface="Calibri" pitchFamily="34" charset="0"/>
                <a:ea typeface="Calibri" pitchFamily="34" charset="-122"/>
                <a:cs typeface="Calibri" pitchFamily="34" charset="-120"/>
              </a:rPr>
              <a:t>Handset age, income, marital status and credit standing refine (not replace) the primary behavioural drivers.</a:t>
            </a:r>
            <a:endParaRPr lang="en-US" sz="1100" dirty="0"/>
          </a:p>
        </p:txBody>
      </p:sp>
      <p:sp>
        <p:nvSpPr>
          <p:cNvPr id="25" name="Text 18"/>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9AA6C4"/>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26" name="Text 19"/>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9AA6C4"/>
                </a:solidFill>
                <a:latin typeface="Calibri" pitchFamily="34" charset="0"/>
                <a:ea typeface="Calibri" pitchFamily="34" charset="-122"/>
                <a:cs typeface="Calibri" pitchFamily="34" charset="-120"/>
              </a:rPr>
              <a:t>22</a:t>
            </a:r>
            <a:endParaRPr lang="en-US" sz="9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Actionable Recommendations</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EXECUTIVE SUMMARY</a:t>
            </a:r>
            <a:endParaRPr lang="en-US" sz="1200" dirty="0"/>
          </a:p>
        </p:txBody>
      </p:sp>
      <p:sp>
        <p:nvSpPr>
          <p:cNvPr id="4" name="Shape 2"/>
          <p:cNvSpPr/>
          <p:nvPr/>
        </p:nvSpPr>
        <p:spPr>
          <a:xfrm>
            <a:off x="548640" y="1508760"/>
            <a:ext cx="5440680" cy="1965960"/>
          </a:xfrm>
          <a:prstGeom prst="roundRect">
            <a:avLst>
              <a:gd name="adj" fmla="val 418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5" name="Shape 3"/>
          <p:cNvSpPr/>
          <p:nvPr/>
        </p:nvSpPr>
        <p:spPr>
          <a:xfrm>
            <a:off x="777240" y="1737360"/>
            <a:ext cx="502920" cy="502920"/>
          </a:xfrm>
          <a:prstGeom prst="ellipse">
            <a:avLst/>
          </a:prstGeom>
          <a:solidFill>
            <a:srgbClr val="0F7C7B"/>
          </a:solidFill>
          <a:ln/>
        </p:spPr>
        <p:txBody>
          <a:bodyPr/>
          <a:lstStyle/>
          <a:p>
            <a:endParaRPr lang="en-IN"/>
          </a:p>
        </p:txBody>
      </p:sp>
      <p:pic>
        <p:nvPicPr>
          <p:cNvPr id="6" name="Image 0" descr="preencoded.png"/>
          <p:cNvPicPr>
            <a:picLocks noChangeAspect="1"/>
          </p:cNvPicPr>
          <p:nvPr/>
        </p:nvPicPr>
        <p:blipFill>
          <a:blip r:embed="rId3"/>
          <a:stretch>
            <a:fillRect/>
          </a:stretch>
        </p:blipFill>
        <p:spPr>
          <a:xfrm>
            <a:off x="897941" y="1858061"/>
            <a:ext cx="261518" cy="261518"/>
          </a:xfrm>
          <a:prstGeom prst="rect">
            <a:avLst/>
          </a:prstGeom>
        </p:spPr>
      </p:pic>
      <p:sp>
        <p:nvSpPr>
          <p:cNvPr id="7" name="Text 4"/>
          <p:cNvSpPr/>
          <p:nvPr/>
        </p:nvSpPr>
        <p:spPr>
          <a:xfrm>
            <a:off x="1417320" y="1709928"/>
            <a:ext cx="4343400" cy="548640"/>
          </a:xfrm>
          <a:prstGeom prst="rect">
            <a:avLst/>
          </a:prstGeom>
          <a:noFill/>
          <a:ln/>
        </p:spPr>
        <p:txBody>
          <a:bodyPr wrap="square" lIns="0" tIns="0" rIns="0" bIns="0" rtlCol="0" anchor="t"/>
          <a:lstStyle/>
          <a:p>
            <a:pPr marL="0" indent="0">
              <a:buNone/>
            </a:pPr>
            <a:r>
              <a:rPr lang="en-US" sz="1350" b="1" dirty="0">
                <a:solidFill>
                  <a:srgbClr val="1F2D5A"/>
                </a:solidFill>
                <a:latin typeface="Calibri" pitchFamily="34" charset="0"/>
                <a:ea typeface="Calibri" pitchFamily="34" charset="-122"/>
                <a:cs typeface="Calibri" pitchFamily="34" charset="-120"/>
              </a:rPr>
              <a:t>Launch a 0–12 month onboarding retention track</a:t>
            </a:r>
            <a:endParaRPr lang="en-US" sz="1350" dirty="0"/>
          </a:p>
        </p:txBody>
      </p:sp>
      <p:sp>
        <p:nvSpPr>
          <p:cNvPr id="8" name="Text 5"/>
          <p:cNvSpPr/>
          <p:nvPr/>
        </p:nvSpPr>
        <p:spPr>
          <a:xfrm>
            <a:off x="822960" y="2377440"/>
            <a:ext cx="4892040" cy="960120"/>
          </a:xfrm>
          <a:prstGeom prst="rect">
            <a:avLst/>
          </a:prstGeom>
          <a:noFill/>
          <a:ln/>
        </p:spPr>
        <p:txBody>
          <a:bodyPr wrap="square" lIns="0" tIns="0" rIns="0" bIns="0" rtlCol="0" anchor="t"/>
          <a:lstStyle/>
          <a:p>
            <a:pPr marL="0" indent="0">
              <a:lnSpc>
                <a:spcPct val="120000"/>
              </a:lnSpc>
              <a:buNone/>
            </a:pPr>
            <a:r>
              <a:rPr lang="en-US" sz="1080" dirty="0">
                <a:solidFill>
                  <a:srgbClr val="1A1A2E"/>
                </a:solidFill>
                <a:latin typeface="Calibri" pitchFamily="34" charset="0"/>
                <a:ea typeface="Calibri" pitchFamily="34" charset="-122"/>
                <a:cs typeface="Calibri" pitchFamily="34" charset="-120"/>
              </a:rPr>
              <a:t>Targeted engagement, proactive support and loyalty incentives during the highest-risk tenure window.</a:t>
            </a:r>
            <a:endParaRPr lang="en-US" sz="1080" dirty="0"/>
          </a:p>
        </p:txBody>
      </p:sp>
      <p:sp>
        <p:nvSpPr>
          <p:cNvPr id="9" name="Shape 6"/>
          <p:cNvSpPr/>
          <p:nvPr/>
        </p:nvSpPr>
        <p:spPr>
          <a:xfrm>
            <a:off x="6217920" y="1508760"/>
            <a:ext cx="5440680" cy="1965960"/>
          </a:xfrm>
          <a:prstGeom prst="roundRect">
            <a:avLst>
              <a:gd name="adj" fmla="val 418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0" name="Shape 7"/>
          <p:cNvSpPr/>
          <p:nvPr/>
        </p:nvSpPr>
        <p:spPr>
          <a:xfrm>
            <a:off x="6446520" y="1737360"/>
            <a:ext cx="502920" cy="502920"/>
          </a:xfrm>
          <a:prstGeom prst="ellipse">
            <a:avLst/>
          </a:prstGeom>
          <a:solidFill>
            <a:srgbClr val="0F7C7B"/>
          </a:solidFill>
          <a:ln/>
        </p:spPr>
        <p:txBody>
          <a:bodyPr/>
          <a:lstStyle/>
          <a:p>
            <a:endParaRPr lang="en-IN"/>
          </a:p>
        </p:txBody>
      </p:sp>
      <p:pic>
        <p:nvPicPr>
          <p:cNvPr id="11" name="Image 1" descr="preencoded.png"/>
          <p:cNvPicPr>
            <a:picLocks noChangeAspect="1"/>
          </p:cNvPicPr>
          <p:nvPr/>
        </p:nvPicPr>
        <p:blipFill>
          <a:blip r:embed="rId4"/>
          <a:stretch>
            <a:fillRect/>
          </a:stretch>
        </p:blipFill>
        <p:spPr>
          <a:xfrm>
            <a:off x="6567221" y="1858061"/>
            <a:ext cx="261518" cy="261518"/>
          </a:xfrm>
          <a:prstGeom prst="rect">
            <a:avLst/>
          </a:prstGeom>
        </p:spPr>
      </p:pic>
      <p:sp>
        <p:nvSpPr>
          <p:cNvPr id="12" name="Text 8"/>
          <p:cNvSpPr/>
          <p:nvPr/>
        </p:nvSpPr>
        <p:spPr>
          <a:xfrm>
            <a:off x="7086600" y="1709928"/>
            <a:ext cx="4343400" cy="548640"/>
          </a:xfrm>
          <a:prstGeom prst="rect">
            <a:avLst/>
          </a:prstGeom>
          <a:noFill/>
          <a:ln/>
        </p:spPr>
        <p:txBody>
          <a:bodyPr wrap="square" lIns="0" tIns="0" rIns="0" bIns="0" rtlCol="0" anchor="t"/>
          <a:lstStyle/>
          <a:p>
            <a:pPr marL="0" indent="0">
              <a:buNone/>
            </a:pPr>
            <a:r>
              <a:rPr lang="en-US" sz="1350" b="1" dirty="0">
                <a:solidFill>
                  <a:srgbClr val="1F2D5A"/>
                </a:solidFill>
                <a:latin typeface="Calibri" pitchFamily="34" charset="0"/>
                <a:ea typeface="Calibri" pitchFamily="34" charset="-122"/>
                <a:cs typeface="Calibri" pitchFamily="34" charset="-120"/>
              </a:rPr>
              <a:t>Build a usage-decline early-warning alert</a:t>
            </a:r>
            <a:endParaRPr lang="en-US" sz="1350" dirty="0"/>
          </a:p>
        </p:txBody>
      </p:sp>
      <p:sp>
        <p:nvSpPr>
          <p:cNvPr id="13" name="Text 9"/>
          <p:cNvSpPr/>
          <p:nvPr/>
        </p:nvSpPr>
        <p:spPr>
          <a:xfrm>
            <a:off x="6492240" y="2377440"/>
            <a:ext cx="4892040" cy="960120"/>
          </a:xfrm>
          <a:prstGeom prst="rect">
            <a:avLst/>
          </a:prstGeom>
          <a:noFill/>
          <a:ln/>
        </p:spPr>
        <p:txBody>
          <a:bodyPr wrap="square" lIns="0" tIns="0" rIns="0" bIns="0" rtlCol="0" anchor="t"/>
          <a:lstStyle/>
          <a:p>
            <a:pPr marL="0" indent="0">
              <a:lnSpc>
                <a:spcPct val="120000"/>
              </a:lnSpc>
              <a:buNone/>
            </a:pPr>
            <a:r>
              <a:rPr lang="en-US" sz="1080" dirty="0">
                <a:solidFill>
                  <a:srgbClr val="1A1A2E"/>
                </a:solidFill>
                <a:latin typeface="Calibri" pitchFamily="34" charset="0"/>
                <a:ea typeface="Calibri" pitchFamily="34" charset="-122"/>
                <a:cs typeface="Calibri" pitchFamily="34" charset="-120"/>
              </a:rPr>
              <a:t>Flag customers whose monthly minutes drop meaningfully and trigger a retention offer before cancellation.</a:t>
            </a:r>
            <a:endParaRPr lang="en-US" sz="1080" dirty="0"/>
          </a:p>
        </p:txBody>
      </p:sp>
      <p:sp>
        <p:nvSpPr>
          <p:cNvPr id="14" name="Shape 10"/>
          <p:cNvSpPr/>
          <p:nvPr/>
        </p:nvSpPr>
        <p:spPr>
          <a:xfrm>
            <a:off x="548640" y="3703320"/>
            <a:ext cx="5440680" cy="1965960"/>
          </a:xfrm>
          <a:prstGeom prst="roundRect">
            <a:avLst>
              <a:gd name="adj" fmla="val 418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15" name="Shape 11"/>
          <p:cNvSpPr/>
          <p:nvPr/>
        </p:nvSpPr>
        <p:spPr>
          <a:xfrm>
            <a:off x="777240" y="3931920"/>
            <a:ext cx="502920" cy="502920"/>
          </a:xfrm>
          <a:prstGeom prst="ellipse">
            <a:avLst/>
          </a:prstGeom>
          <a:solidFill>
            <a:srgbClr val="0F7C7B"/>
          </a:solidFill>
          <a:ln/>
        </p:spPr>
        <p:txBody>
          <a:bodyPr/>
          <a:lstStyle/>
          <a:p>
            <a:endParaRPr lang="en-IN"/>
          </a:p>
        </p:txBody>
      </p:sp>
      <p:pic>
        <p:nvPicPr>
          <p:cNvPr id="16" name="Image 2" descr="preencoded.png"/>
          <p:cNvPicPr>
            <a:picLocks noChangeAspect="1"/>
          </p:cNvPicPr>
          <p:nvPr/>
        </p:nvPicPr>
        <p:blipFill>
          <a:blip r:embed="rId5"/>
          <a:stretch>
            <a:fillRect/>
          </a:stretch>
        </p:blipFill>
        <p:spPr>
          <a:xfrm>
            <a:off x="897941" y="4052621"/>
            <a:ext cx="261518" cy="261518"/>
          </a:xfrm>
          <a:prstGeom prst="rect">
            <a:avLst/>
          </a:prstGeom>
        </p:spPr>
      </p:pic>
      <p:sp>
        <p:nvSpPr>
          <p:cNvPr id="17" name="Text 12"/>
          <p:cNvSpPr/>
          <p:nvPr/>
        </p:nvSpPr>
        <p:spPr>
          <a:xfrm>
            <a:off x="1417320" y="3904488"/>
            <a:ext cx="4343400" cy="548640"/>
          </a:xfrm>
          <a:prstGeom prst="rect">
            <a:avLst/>
          </a:prstGeom>
          <a:noFill/>
          <a:ln/>
        </p:spPr>
        <p:txBody>
          <a:bodyPr wrap="square" lIns="0" tIns="0" rIns="0" bIns="0" rtlCol="0" anchor="t"/>
          <a:lstStyle/>
          <a:p>
            <a:pPr marL="0" indent="0">
              <a:buNone/>
            </a:pPr>
            <a:r>
              <a:rPr lang="en-US" sz="1350" b="1" dirty="0">
                <a:solidFill>
                  <a:srgbClr val="1F2D5A"/>
                </a:solidFill>
                <a:latin typeface="Calibri" pitchFamily="34" charset="0"/>
                <a:ea typeface="Calibri" pitchFamily="34" charset="-122"/>
                <a:cs typeface="Calibri" pitchFamily="34" charset="-120"/>
              </a:rPr>
              <a:t>Create a dedicated high-value retention programme</a:t>
            </a:r>
            <a:endParaRPr lang="en-US" sz="1350" dirty="0"/>
          </a:p>
        </p:txBody>
      </p:sp>
      <p:sp>
        <p:nvSpPr>
          <p:cNvPr id="18" name="Text 13"/>
          <p:cNvSpPr/>
          <p:nvPr/>
        </p:nvSpPr>
        <p:spPr>
          <a:xfrm>
            <a:off x="822960" y="4572000"/>
            <a:ext cx="4892040" cy="960120"/>
          </a:xfrm>
          <a:prstGeom prst="rect">
            <a:avLst/>
          </a:prstGeom>
          <a:noFill/>
          <a:ln/>
        </p:spPr>
        <p:txBody>
          <a:bodyPr wrap="square" lIns="0" tIns="0" rIns="0" bIns="0" rtlCol="0" anchor="t"/>
          <a:lstStyle/>
          <a:p>
            <a:pPr marL="0" indent="0">
              <a:lnSpc>
                <a:spcPct val="120000"/>
              </a:lnSpc>
              <a:buNone/>
            </a:pPr>
            <a:r>
              <a:rPr lang="en-US" sz="1080" dirty="0">
                <a:solidFill>
                  <a:srgbClr val="1A1A2E"/>
                </a:solidFill>
                <a:latin typeface="Calibri" pitchFamily="34" charset="0"/>
                <a:ea typeface="Calibri" pitchFamily="34" charset="-122"/>
                <a:cs typeface="Calibri" pitchFamily="34" charset="-120"/>
              </a:rPr>
              <a:t>Use the Customer_Value segment to proactively protect top-decile spenders, who are not automatically loyal.</a:t>
            </a:r>
            <a:endParaRPr lang="en-US" sz="1080" dirty="0"/>
          </a:p>
        </p:txBody>
      </p:sp>
      <p:sp>
        <p:nvSpPr>
          <p:cNvPr id="19" name="Shape 14"/>
          <p:cNvSpPr/>
          <p:nvPr/>
        </p:nvSpPr>
        <p:spPr>
          <a:xfrm>
            <a:off x="6217920" y="3703320"/>
            <a:ext cx="5440680" cy="1965960"/>
          </a:xfrm>
          <a:prstGeom prst="roundRect">
            <a:avLst>
              <a:gd name="adj" fmla="val 4186"/>
            </a:avLst>
          </a:prstGeom>
          <a:solidFill>
            <a:srgbClr val="F4F7F9"/>
          </a:solidFill>
          <a:ln/>
          <a:effectLst>
            <a:outerShdw blurRad="101600" dist="38100" dir="2700000" algn="bl" rotWithShape="0">
              <a:srgbClr val="000000">
                <a:alpha val="14000"/>
              </a:srgbClr>
            </a:outerShdw>
          </a:effectLst>
        </p:spPr>
        <p:txBody>
          <a:bodyPr/>
          <a:lstStyle/>
          <a:p>
            <a:endParaRPr lang="en-IN"/>
          </a:p>
        </p:txBody>
      </p:sp>
      <p:sp>
        <p:nvSpPr>
          <p:cNvPr id="20" name="Shape 15"/>
          <p:cNvSpPr/>
          <p:nvPr/>
        </p:nvSpPr>
        <p:spPr>
          <a:xfrm>
            <a:off x="6446520" y="3931920"/>
            <a:ext cx="502920" cy="502920"/>
          </a:xfrm>
          <a:prstGeom prst="ellipse">
            <a:avLst/>
          </a:prstGeom>
          <a:solidFill>
            <a:srgbClr val="0F7C7B"/>
          </a:solidFill>
          <a:ln/>
        </p:spPr>
        <p:txBody>
          <a:bodyPr/>
          <a:lstStyle/>
          <a:p>
            <a:endParaRPr lang="en-IN"/>
          </a:p>
        </p:txBody>
      </p:sp>
      <p:pic>
        <p:nvPicPr>
          <p:cNvPr id="21" name="Image 3" descr="preencoded.png"/>
          <p:cNvPicPr>
            <a:picLocks noChangeAspect="1"/>
          </p:cNvPicPr>
          <p:nvPr/>
        </p:nvPicPr>
        <p:blipFill>
          <a:blip r:embed="rId6"/>
          <a:stretch>
            <a:fillRect/>
          </a:stretch>
        </p:blipFill>
        <p:spPr>
          <a:xfrm>
            <a:off x="6567221" y="4052621"/>
            <a:ext cx="261518" cy="261518"/>
          </a:xfrm>
          <a:prstGeom prst="rect">
            <a:avLst/>
          </a:prstGeom>
        </p:spPr>
      </p:pic>
      <p:sp>
        <p:nvSpPr>
          <p:cNvPr id="22" name="Text 16"/>
          <p:cNvSpPr/>
          <p:nvPr/>
        </p:nvSpPr>
        <p:spPr>
          <a:xfrm>
            <a:off x="7086600" y="3904488"/>
            <a:ext cx="4343400" cy="548640"/>
          </a:xfrm>
          <a:prstGeom prst="rect">
            <a:avLst/>
          </a:prstGeom>
          <a:noFill/>
          <a:ln/>
        </p:spPr>
        <p:txBody>
          <a:bodyPr wrap="square" lIns="0" tIns="0" rIns="0" bIns="0" rtlCol="0" anchor="t"/>
          <a:lstStyle/>
          <a:p>
            <a:pPr marL="0" indent="0">
              <a:buNone/>
            </a:pPr>
            <a:r>
              <a:rPr lang="en-US" sz="1350" b="1" dirty="0">
                <a:solidFill>
                  <a:srgbClr val="1F2D5A"/>
                </a:solidFill>
                <a:latin typeface="Calibri" pitchFamily="34" charset="0"/>
                <a:ea typeface="Calibri" pitchFamily="34" charset="-122"/>
                <a:cs typeface="Calibri" pitchFamily="34" charset="-120"/>
              </a:rPr>
              <a:t>Bundle device upgrades with contract renewal</a:t>
            </a:r>
            <a:endParaRPr lang="en-US" sz="1350" dirty="0"/>
          </a:p>
        </p:txBody>
      </p:sp>
      <p:sp>
        <p:nvSpPr>
          <p:cNvPr id="23" name="Text 17"/>
          <p:cNvSpPr/>
          <p:nvPr/>
        </p:nvSpPr>
        <p:spPr>
          <a:xfrm>
            <a:off x="6492240" y="4572000"/>
            <a:ext cx="4892040" cy="960120"/>
          </a:xfrm>
          <a:prstGeom prst="rect">
            <a:avLst/>
          </a:prstGeom>
          <a:noFill/>
          <a:ln/>
        </p:spPr>
        <p:txBody>
          <a:bodyPr wrap="square" lIns="0" tIns="0" rIns="0" bIns="0" rtlCol="0" anchor="t"/>
          <a:lstStyle/>
          <a:p>
            <a:pPr marL="0" indent="0">
              <a:lnSpc>
                <a:spcPct val="120000"/>
              </a:lnSpc>
              <a:buNone/>
            </a:pPr>
            <a:r>
              <a:rPr lang="en-US" sz="1080" dirty="0">
                <a:solidFill>
                  <a:srgbClr val="1A1A2E"/>
                </a:solidFill>
                <a:latin typeface="Calibri" pitchFamily="34" charset="0"/>
                <a:ea typeface="Calibri" pitchFamily="34" charset="-122"/>
                <a:cs typeface="Calibri" pitchFamily="34" charset="-120"/>
              </a:rPr>
              <a:t>Explore whether refreshed handsets at renewal points improve retention among older-device customers.</a:t>
            </a:r>
            <a:endParaRPr lang="en-US" sz="1080" dirty="0"/>
          </a:p>
        </p:txBody>
      </p:sp>
      <p:sp>
        <p:nvSpPr>
          <p:cNvPr id="24" name="Text 18"/>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25" name="Text 19"/>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23</a:t>
            </a:r>
            <a:endParaRPr lang="en-US" sz="9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1064240" cy="640080"/>
          </a:xfrm>
          <a:prstGeom prst="rect">
            <a:avLst/>
          </a:prstGeom>
          <a:noFill/>
          <a:ln/>
        </p:spPr>
        <p:txBody>
          <a:bodyPr wrap="square" lIns="0" tIns="0" rIns="0" bIns="0" rtlCol="0" anchor="ctr"/>
          <a:lstStyle/>
          <a:p>
            <a:pPr marL="0" indent="0">
              <a:buNone/>
            </a:pPr>
            <a:r>
              <a:rPr lang="en-US" sz="2800" b="1" dirty="0">
                <a:solidFill>
                  <a:srgbClr val="1F2D5A"/>
                </a:solidFill>
                <a:latin typeface="Cambria" pitchFamily="34" charset="0"/>
                <a:ea typeface="Cambria" pitchFamily="34" charset="-122"/>
                <a:cs typeface="Cambria" pitchFamily="34" charset="-120"/>
              </a:rPr>
              <a:t>Limitations &amp; Future Work</a:t>
            </a:r>
            <a:endParaRPr lang="en-US" sz="2800" dirty="0"/>
          </a:p>
        </p:txBody>
      </p:sp>
      <p:sp>
        <p:nvSpPr>
          <p:cNvPr id="3" name="Text 1"/>
          <p:cNvSpPr/>
          <p:nvPr/>
        </p:nvSpPr>
        <p:spPr>
          <a:xfrm>
            <a:off x="548640" y="1051560"/>
            <a:ext cx="5486400" cy="320040"/>
          </a:xfrm>
          <a:prstGeom prst="rect">
            <a:avLst/>
          </a:prstGeom>
          <a:noFill/>
          <a:ln/>
        </p:spPr>
        <p:txBody>
          <a:bodyPr wrap="square" lIns="0" tIns="0" rIns="0" bIns="0" rtlCol="0" anchor="ctr"/>
          <a:lstStyle/>
          <a:p>
            <a:pPr marL="0" indent="0">
              <a:buNone/>
            </a:pPr>
            <a:r>
              <a:rPr lang="en-US" sz="1200" b="1" kern="0" spc="200" dirty="0">
                <a:solidFill>
                  <a:srgbClr val="0F7C7B"/>
                </a:solidFill>
                <a:latin typeface="Calibri" pitchFamily="34" charset="0"/>
                <a:ea typeface="Calibri" pitchFamily="34" charset="-122"/>
                <a:cs typeface="Calibri" pitchFamily="34" charset="-120"/>
              </a:rPr>
              <a:t>EXECUTIVE SUMMARY</a:t>
            </a:r>
            <a:endParaRPr lang="en-US" sz="1200" dirty="0"/>
          </a:p>
        </p:txBody>
      </p:sp>
      <p:sp>
        <p:nvSpPr>
          <p:cNvPr id="4" name="Text 2"/>
          <p:cNvSpPr/>
          <p:nvPr/>
        </p:nvSpPr>
        <p:spPr>
          <a:xfrm>
            <a:off x="548640" y="1508760"/>
            <a:ext cx="5303520" cy="320040"/>
          </a:xfrm>
          <a:prstGeom prst="rect">
            <a:avLst/>
          </a:prstGeom>
          <a:noFill/>
          <a:ln/>
        </p:spPr>
        <p:txBody>
          <a:bodyPr wrap="square" lIns="0" tIns="0" rIns="0" bIns="0" rtlCol="0" anchor="ctr"/>
          <a:lstStyle/>
          <a:p>
            <a:pPr marL="0" indent="0">
              <a:buNone/>
            </a:pPr>
            <a:r>
              <a:rPr lang="en-US" sz="1500" b="1" dirty="0">
                <a:solidFill>
                  <a:srgbClr val="1F2D5A"/>
                </a:solidFill>
                <a:latin typeface="Calibri" pitchFamily="34" charset="0"/>
                <a:ea typeface="Calibri" pitchFamily="34" charset="-122"/>
                <a:cs typeface="Calibri" pitchFamily="34" charset="-120"/>
              </a:rPr>
              <a:t>Limitations of This Analysis</a:t>
            </a:r>
            <a:endParaRPr lang="en-US" sz="1500" dirty="0"/>
          </a:p>
        </p:txBody>
      </p:sp>
      <p:sp>
        <p:nvSpPr>
          <p:cNvPr id="5" name="Text 3"/>
          <p:cNvSpPr/>
          <p:nvPr/>
        </p:nvSpPr>
        <p:spPr>
          <a:xfrm>
            <a:off x="548640" y="1965960"/>
            <a:ext cx="5303520" cy="73152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Several demographic fields (numbcars, dwllsize, HHstatin) had 35–50% missingness — imputed values should be treated with some caution.</a:t>
            </a:r>
            <a:endParaRPr lang="en-US" sz="1100" dirty="0"/>
          </a:p>
        </p:txBody>
      </p:sp>
      <p:sp>
        <p:nvSpPr>
          <p:cNvPr id="6" name="Text 4"/>
          <p:cNvSpPr/>
          <p:nvPr/>
        </p:nvSpPr>
        <p:spPr>
          <a:xfrm>
            <a:off x="548640" y="2834640"/>
            <a:ext cx="5303520" cy="73152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This is a descriptive/associative EDA; relationships shown are not proof of causation.</a:t>
            </a:r>
            <a:endParaRPr lang="en-US" sz="1100" dirty="0"/>
          </a:p>
        </p:txBody>
      </p:sp>
      <p:sp>
        <p:nvSpPr>
          <p:cNvPr id="7" name="Text 5"/>
          <p:cNvSpPr/>
          <p:nvPr/>
        </p:nvSpPr>
        <p:spPr>
          <a:xfrm>
            <a:off x="548640" y="3703320"/>
            <a:ext cx="5303520" cy="73152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Only a curated subset of the 100 available variables could be explored within scope and time.</a:t>
            </a:r>
            <a:endParaRPr lang="en-US" sz="1100" dirty="0"/>
          </a:p>
        </p:txBody>
      </p:sp>
      <p:sp>
        <p:nvSpPr>
          <p:cNvPr id="8" name="Text 6"/>
          <p:cNvSpPr/>
          <p:nvPr/>
        </p:nvSpPr>
        <p:spPr>
          <a:xfrm>
            <a:off x="6309360" y="1508760"/>
            <a:ext cx="5303520" cy="320040"/>
          </a:xfrm>
          <a:prstGeom prst="rect">
            <a:avLst/>
          </a:prstGeom>
          <a:noFill/>
          <a:ln/>
        </p:spPr>
        <p:txBody>
          <a:bodyPr wrap="square" lIns="0" tIns="0" rIns="0" bIns="0" rtlCol="0" anchor="ctr"/>
          <a:lstStyle/>
          <a:p>
            <a:pPr marL="0" indent="0">
              <a:buNone/>
            </a:pPr>
            <a:r>
              <a:rPr lang="en-US" sz="1500" b="1" dirty="0">
                <a:solidFill>
                  <a:srgbClr val="1F2D5A"/>
                </a:solidFill>
                <a:latin typeface="Calibri" pitchFamily="34" charset="0"/>
                <a:ea typeface="Calibri" pitchFamily="34" charset="-122"/>
                <a:cs typeface="Calibri" pitchFamily="34" charset="-120"/>
              </a:rPr>
              <a:t>Recommended Next Steps</a:t>
            </a:r>
            <a:endParaRPr lang="en-US" sz="1500" dirty="0"/>
          </a:p>
        </p:txBody>
      </p:sp>
      <p:sp>
        <p:nvSpPr>
          <p:cNvPr id="9" name="Text 7"/>
          <p:cNvSpPr/>
          <p:nvPr/>
        </p:nvSpPr>
        <p:spPr>
          <a:xfrm>
            <a:off x="6309360" y="1965960"/>
            <a:ext cx="5303520" cy="73152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Build a predictive churn model (e.g. logistic regression / gradient boosting) using the engineered segments as features.</a:t>
            </a:r>
            <a:endParaRPr lang="en-US" sz="1100" dirty="0"/>
          </a:p>
        </p:txBody>
      </p:sp>
      <p:sp>
        <p:nvSpPr>
          <p:cNvPr id="10" name="Text 8"/>
          <p:cNvSpPr/>
          <p:nvPr/>
        </p:nvSpPr>
        <p:spPr>
          <a:xfrm>
            <a:off x="6309360" y="2834640"/>
            <a:ext cx="5303520" cy="73152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Run statistical significance testing (chi-square, ANOVA) to confirm which segment differences are robust.</a:t>
            </a:r>
            <a:endParaRPr lang="en-US" sz="1100" dirty="0"/>
          </a:p>
        </p:txBody>
      </p:sp>
      <p:sp>
        <p:nvSpPr>
          <p:cNvPr id="11" name="Text 9"/>
          <p:cNvSpPr/>
          <p:nvPr/>
        </p:nvSpPr>
        <p:spPr>
          <a:xfrm>
            <a:off x="6309360" y="3703320"/>
            <a:ext cx="5303520" cy="731520"/>
          </a:xfrm>
          <a:prstGeom prst="rect">
            <a:avLst/>
          </a:prstGeom>
          <a:noFill/>
          <a:ln/>
        </p:spPr>
        <p:txBody>
          <a:bodyPr wrap="square" lIns="0" tIns="0" rIns="0" bIns="0" rtlCol="0" anchor="t"/>
          <a:lstStyle/>
          <a:p>
            <a:pPr marL="342900" indent="-342900">
              <a:buSzPct val="100000"/>
              <a:buChar char="✦"/>
            </a:pPr>
            <a:r>
              <a:rPr lang="en-US" sz="1100" dirty="0">
                <a:solidFill>
                  <a:srgbClr val="1A1A2E"/>
                </a:solidFill>
                <a:latin typeface="Calibri" pitchFamily="34" charset="0"/>
                <a:ea typeface="Calibri" pitchFamily="34" charset="-122"/>
                <a:cs typeface="Calibri" pitchFamily="34" charset="-120"/>
              </a:rPr>
              <a:t>Pilot the recommended retention actions and A/B test their impact on churn rate.</a:t>
            </a:r>
            <a:endParaRPr lang="en-US" sz="1100" dirty="0"/>
          </a:p>
        </p:txBody>
      </p:sp>
      <p:sp>
        <p:nvSpPr>
          <p:cNvPr id="12" name="Shape 10"/>
          <p:cNvSpPr/>
          <p:nvPr/>
        </p:nvSpPr>
        <p:spPr>
          <a:xfrm>
            <a:off x="548640" y="4892040"/>
            <a:ext cx="11109960" cy="1371600"/>
          </a:xfrm>
          <a:prstGeom prst="roundRect">
            <a:avLst>
              <a:gd name="adj" fmla="val 5333"/>
            </a:avLst>
          </a:prstGeom>
          <a:solidFill>
            <a:srgbClr val="1F2D5A"/>
          </a:solidFill>
          <a:ln/>
        </p:spPr>
        <p:txBody>
          <a:bodyPr/>
          <a:lstStyle/>
          <a:p>
            <a:endParaRPr lang="en-IN"/>
          </a:p>
        </p:txBody>
      </p:sp>
      <p:sp>
        <p:nvSpPr>
          <p:cNvPr id="13" name="Text 11"/>
          <p:cNvSpPr/>
          <p:nvPr/>
        </p:nvSpPr>
        <p:spPr>
          <a:xfrm>
            <a:off x="822960" y="5074920"/>
            <a:ext cx="10515600" cy="1005840"/>
          </a:xfrm>
          <a:prstGeom prst="rect">
            <a:avLst/>
          </a:prstGeom>
          <a:noFill/>
          <a:ln/>
        </p:spPr>
        <p:txBody>
          <a:bodyPr wrap="square" lIns="0" tIns="0" rIns="0" bIns="0" rtlCol="0" anchor="ctr"/>
          <a:lstStyle/>
          <a:p>
            <a:pPr marL="0" indent="0">
              <a:buNone/>
            </a:pPr>
            <a:r>
              <a:rPr lang="en-US" sz="1200" i="1" dirty="0">
                <a:solidFill>
                  <a:srgbClr val="E4E9F2"/>
                </a:solidFill>
                <a:latin typeface="Calibri" pitchFamily="34" charset="0"/>
                <a:ea typeface="Calibri" pitchFamily="34" charset="-122"/>
                <a:cs typeface="Calibri" pitchFamily="34" charset="-120"/>
              </a:rPr>
              <a:t>This EDA provides a validated, business-ready foundation: the segments, cleaning pipeline and correlation structure built here can feed directly into a predictive churn model and a live retention programme.</a:t>
            </a:r>
            <a:endParaRPr lang="en-US" sz="1200" dirty="0"/>
          </a:p>
        </p:txBody>
      </p:sp>
      <p:sp>
        <p:nvSpPr>
          <p:cNvPr id="14" name="Text 12"/>
          <p:cNvSpPr/>
          <p:nvPr/>
        </p:nvSpPr>
        <p:spPr>
          <a:xfrm>
            <a:off x="457200" y="6510528"/>
            <a:ext cx="7315200" cy="274320"/>
          </a:xfrm>
          <a:prstGeom prst="rect">
            <a:avLst/>
          </a:prstGeom>
          <a:noFill/>
          <a:ln/>
        </p:spPr>
        <p:txBody>
          <a:bodyPr wrap="square" lIns="0" tIns="0" rIns="0" bIns="0" rtlCol="0" anchor="ctr"/>
          <a:lstStyle/>
          <a:p>
            <a:pPr marL="0" indent="0" algn="l">
              <a:buNone/>
            </a:pPr>
            <a:r>
              <a:rPr lang="en-US" sz="900" dirty="0">
                <a:solidFill>
                  <a:srgbClr val="5B6478"/>
                </a:solidFill>
                <a:latin typeface="Calibri" pitchFamily="34" charset="0"/>
                <a:ea typeface="Calibri" pitchFamily="34" charset="-122"/>
                <a:cs typeface="Calibri" pitchFamily="34" charset="-120"/>
              </a:rPr>
              <a:t>Telecom Customer Churn — Exploratory Data Analysis</a:t>
            </a:r>
            <a:endParaRPr lang="en-US" sz="900" dirty="0"/>
          </a:p>
        </p:txBody>
      </p:sp>
      <p:sp>
        <p:nvSpPr>
          <p:cNvPr id="15" name="Text 13"/>
          <p:cNvSpPr/>
          <p:nvPr/>
        </p:nvSpPr>
        <p:spPr>
          <a:xfrm>
            <a:off x="11277295" y="6510528"/>
            <a:ext cx="457200" cy="274320"/>
          </a:xfrm>
          <a:prstGeom prst="rect">
            <a:avLst/>
          </a:prstGeom>
          <a:noFill/>
          <a:ln/>
        </p:spPr>
        <p:txBody>
          <a:bodyPr wrap="square" lIns="0" tIns="0" rIns="0" bIns="0" rtlCol="0" anchor="ctr"/>
          <a:lstStyle/>
          <a:p>
            <a:pPr marL="0" indent="0" algn="r">
              <a:buNone/>
            </a:pPr>
            <a:r>
              <a:rPr lang="en-US" sz="900" dirty="0">
                <a:solidFill>
                  <a:srgbClr val="5B6478"/>
                </a:solidFill>
                <a:latin typeface="Calibri" pitchFamily="34" charset="0"/>
                <a:ea typeface="Calibri" pitchFamily="34" charset="-122"/>
                <a:cs typeface="Calibri" pitchFamily="34" charset="-120"/>
              </a:rPr>
              <a:t>24</a:t>
            </a:r>
            <a:endParaRPr lang="en-US" sz="9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1F2D5A"/>
        </a:solidFill>
        <a:effectLst/>
      </p:bgPr>
    </p:bg>
    <p:spTree>
      <p:nvGrpSpPr>
        <p:cNvPr id="1" name=""/>
        <p:cNvGrpSpPr/>
        <p:nvPr/>
      </p:nvGrpSpPr>
      <p:grpSpPr>
        <a:xfrm>
          <a:off x="0" y="0"/>
          <a:ext cx="0" cy="0"/>
          <a:chOff x="0" y="0"/>
          <a:chExt cx="0" cy="0"/>
        </a:xfrm>
      </p:grpSpPr>
      <p:sp>
        <p:nvSpPr>
          <p:cNvPr id="2" name="Shape 0"/>
          <p:cNvSpPr/>
          <p:nvPr/>
        </p:nvSpPr>
        <p:spPr>
          <a:xfrm>
            <a:off x="8961120" y="-1828800"/>
            <a:ext cx="5029200" cy="5029200"/>
          </a:xfrm>
          <a:prstGeom prst="ellipse">
            <a:avLst/>
          </a:prstGeom>
          <a:solidFill>
            <a:srgbClr val="162047"/>
          </a:solidFill>
          <a:ln/>
        </p:spPr>
        <p:txBody>
          <a:bodyPr/>
          <a:lstStyle/>
          <a:p>
            <a:endParaRPr lang="en-IN"/>
          </a:p>
        </p:txBody>
      </p:sp>
      <p:sp>
        <p:nvSpPr>
          <p:cNvPr id="3" name="Shape 1"/>
          <p:cNvSpPr/>
          <p:nvPr/>
        </p:nvSpPr>
        <p:spPr>
          <a:xfrm>
            <a:off x="-2011680" y="4206240"/>
            <a:ext cx="4389120" cy="4389120"/>
          </a:xfrm>
          <a:prstGeom prst="ellipse">
            <a:avLst/>
          </a:prstGeom>
          <a:solidFill>
            <a:srgbClr val="162047"/>
          </a:solidFill>
          <a:ln/>
        </p:spPr>
        <p:txBody>
          <a:bodyPr/>
          <a:lstStyle/>
          <a:p>
            <a:endParaRPr lang="en-IN"/>
          </a:p>
        </p:txBody>
      </p:sp>
      <p:sp>
        <p:nvSpPr>
          <p:cNvPr id="4" name="Shape 2"/>
          <p:cNvSpPr/>
          <p:nvPr/>
        </p:nvSpPr>
        <p:spPr>
          <a:xfrm>
            <a:off x="10881360" y="5394960"/>
            <a:ext cx="1828800" cy="1828800"/>
          </a:xfrm>
          <a:prstGeom prst="ellipse">
            <a:avLst/>
          </a:prstGeom>
          <a:solidFill>
            <a:srgbClr val="0F7C7B"/>
          </a:solidFill>
          <a:ln/>
        </p:spPr>
        <p:txBody>
          <a:bodyPr/>
          <a:lstStyle/>
          <a:p>
            <a:endParaRPr lang="en-IN"/>
          </a:p>
        </p:txBody>
      </p:sp>
      <p:sp>
        <p:nvSpPr>
          <p:cNvPr id="5" name="Text 3"/>
          <p:cNvSpPr/>
          <p:nvPr/>
        </p:nvSpPr>
        <p:spPr>
          <a:xfrm>
            <a:off x="822960" y="2468880"/>
            <a:ext cx="8229600" cy="1005840"/>
          </a:xfrm>
          <a:prstGeom prst="rect">
            <a:avLst/>
          </a:prstGeom>
          <a:noFill/>
          <a:ln/>
        </p:spPr>
        <p:txBody>
          <a:bodyPr wrap="square" lIns="0" tIns="0" rIns="0" bIns="0" rtlCol="0" anchor="ctr"/>
          <a:lstStyle/>
          <a:p>
            <a:pPr marL="0" indent="0" algn="ctr">
              <a:buNone/>
            </a:pPr>
            <a:r>
              <a:rPr lang="en-US" sz="4400" b="1" dirty="0">
                <a:solidFill>
                  <a:srgbClr val="FFFFFF"/>
                </a:solidFill>
                <a:latin typeface="Cambria" pitchFamily="34" charset="0"/>
                <a:ea typeface="Cambria" pitchFamily="34" charset="-122"/>
                <a:cs typeface="Cambria" pitchFamily="34" charset="-120"/>
              </a:rPr>
              <a:t>Thank You</a:t>
            </a:r>
            <a:endParaRPr lang="en-US" sz="4400" dirty="0"/>
          </a:p>
        </p:txBody>
      </p:sp>
      <p:sp>
        <p:nvSpPr>
          <p:cNvPr id="6" name="Text 4"/>
          <p:cNvSpPr/>
          <p:nvPr/>
        </p:nvSpPr>
        <p:spPr>
          <a:xfrm>
            <a:off x="868680" y="3383280"/>
            <a:ext cx="8229600" cy="548640"/>
          </a:xfrm>
          <a:prstGeom prst="rect">
            <a:avLst/>
          </a:prstGeom>
          <a:noFill/>
          <a:ln/>
        </p:spPr>
        <p:txBody>
          <a:bodyPr wrap="square" lIns="0" tIns="0" rIns="0" bIns="0" rtlCol="0" anchor="ctr"/>
          <a:lstStyle/>
          <a:p>
            <a:pPr marL="0" indent="0" algn="ctr">
              <a:buNone/>
            </a:pPr>
            <a:r>
              <a:rPr lang="en-US" sz="1800" i="1" dirty="0">
                <a:solidFill>
                  <a:srgbClr val="CFE3E2"/>
                </a:solidFill>
                <a:latin typeface="Calibri" pitchFamily="34" charset="0"/>
                <a:ea typeface="Calibri" pitchFamily="34" charset="-122"/>
                <a:cs typeface="Calibri" pitchFamily="34" charset="-120"/>
              </a:rPr>
              <a:t>Questions &amp; Discussion</a:t>
            </a:r>
            <a:endParaRPr lang="en-US" sz="1800" dirty="0"/>
          </a:p>
        </p:txBody>
      </p:sp>
      <p:sp>
        <p:nvSpPr>
          <p:cNvPr id="7" name="Shape 5"/>
          <p:cNvSpPr/>
          <p:nvPr/>
        </p:nvSpPr>
        <p:spPr>
          <a:xfrm>
            <a:off x="3718560" y="3931920"/>
            <a:ext cx="2377440" cy="0"/>
          </a:xfrm>
          <a:prstGeom prst="line">
            <a:avLst/>
          </a:prstGeom>
          <a:noFill/>
          <a:ln w="25400">
            <a:solidFill>
              <a:srgbClr val="0F7C7B"/>
            </a:solidFill>
            <a:prstDash val="solid"/>
          </a:ln>
        </p:spPr>
        <p:txBody>
          <a:bodyPr/>
          <a:lstStyle/>
          <a:p>
            <a:endParaRPr lang="en-IN"/>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3056</Words>
  <Application>Microsoft Office PowerPoint</Application>
  <PresentationFormat>Widescreen</PresentationFormat>
  <Paragraphs>306</Paragraphs>
  <Slides>25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Telecom Customer Churn — Exploratory Data Analysis</dc:title>
  <dc:subject>PptxGenJS Presentation</dc:subject>
  <dc:creator>Saloni</dc:creator>
  <cp:lastModifiedBy>Gaurav Bansod</cp:lastModifiedBy>
  <cp:revision>2</cp:revision>
  <dcterms:created xsi:type="dcterms:W3CDTF">2026-07-03T06:58:25Z</dcterms:created>
  <dcterms:modified xsi:type="dcterms:W3CDTF">2026-07-03T07:23:13Z</dcterms:modified>
</cp:coreProperties>
</file>