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91AD66-47F8-DFB6-4B30-EC5E55D7E090}" v="148" dt="2023-09-08T14:49:05.5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7" d="100"/>
          <a:sy n="77" d="100"/>
        </p:scale>
        <p:origin x="48"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E454EB-5850-4027-962A-7C5FABE81F17}" type="datetimeFigureOut">
              <a:t>9/11/2023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CA68A1-A51C-461C-9E4D-57735FBCB2D7}" type="slidenum">
              <a:t>‹#›</a:t>
            </a:fld>
            <a:endParaRPr lang="en-US"/>
          </a:p>
        </p:txBody>
      </p:sp>
    </p:spTree>
    <p:extLst>
      <p:ext uri="{BB962C8B-B14F-4D97-AF65-F5344CB8AC3E}">
        <p14:creationId xmlns:p14="http://schemas.microsoft.com/office/powerpoint/2010/main" val="2160867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industry is embracing technology at a rate never seen before, which will have far-reaching effects on the healthcare system. The COVID-19 epidemic, rising consumer expectations, and innovative technologies are just a few of the forces that have fueled this shift. In order to prepare for this revolution, it is crucial to </a:t>
            </a:r>
            <a:r>
              <a:rPr lang="en-US" dirty="0" err="1"/>
              <a:t>recognise</a:t>
            </a:r>
            <a:r>
              <a:rPr lang="en-US" dirty="0"/>
              <a:t> its motivations, foresee its obstacles, and imagine the enormous potential it has for enhancing patient care and healthcare delivery.</a:t>
            </a:r>
          </a:p>
        </p:txBody>
      </p:sp>
      <p:sp>
        <p:nvSpPr>
          <p:cNvPr id="4" name="Slide Number Placeholder 3"/>
          <p:cNvSpPr>
            <a:spLocks noGrp="1"/>
          </p:cNvSpPr>
          <p:nvPr>
            <p:ph type="sldNum" sz="quarter" idx="5"/>
          </p:nvPr>
        </p:nvSpPr>
        <p:spPr/>
        <p:txBody>
          <a:bodyPr/>
          <a:lstStyle/>
          <a:p>
            <a:fld id="{AFCA68A1-A51C-461C-9E4D-57735FBCB2D7}" type="slidenum">
              <a:t>2</a:t>
            </a:fld>
            <a:endParaRPr lang="en-US"/>
          </a:p>
        </p:txBody>
      </p:sp>
    </p:spTree>
    <p:extLst>
      <p:ext uri="{BB962C8B-B14F-4D97-AF65-F5344CB8AC3E}">
        <p14:creationId xmlns:p14="http://schemas.microsoft.com/office/powerpoint/2010/main" val="329057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Healthcare is rapidly changing due to digitization. AI-driven imaging and lab tools provide faster, more accurate diagnoses. Efficient EHR systems and ubiquitous telemedicine platforms are </a:t>
            </a:r>
            <a:r>
              <a:rPr lang="en-US" dirty="0" err="1"/>
              <a:t>revolutionising</a:t>
            </a:r>
            <a:r>
              <a:rPr lang="en-US" dirty="0"/>
              <a:t> healthcare administrative operations and increasing efficiency. Care support innovations like remote monitoring devices and wearable technology have improved patient care and continuous health tracking. These advances put accuracy, accessibility, and patient-centered care at the forefront of healthcare today and tomorrow.</a:t>
            </a:r>
          </a:p>
        </p:txBody>
      </p:sp>
      <p:sp>
        <p:nvSpPr>
          <p:cNvPr id="4" name="Slide Number Placeholder 3"/>
          <p:cNvSpPr>
            <a:spLocks noGrp="1"/>
          </p:cNvSpPr>
          <p:nvPr>
            <p:ph type="sldNum" sz="quarter" idx="5"/>
          </p:nvPr>
        </p:nvSpPr>
        <p:spPr/>
        <p:txBody>
          <a:bodyPr/>
          <a:lstStyle/>
          <a:p>
            <a:fld id="{AFCA68A1-A51C-461C-9E4D-57735FBCB2D7}" type="slidenum">
              <a:t>3</a:t>
            </a:fld>
            <a:endParaRPr lang="en-US"/>
          </a:p>
        </p:txBody>
      </p:sp>
    </p:spTree>
    <p:extLst>
      <p:ext uri="{BB962C8B-B14F-4D97-AF65-F5344CB8AC3E}">
        <p14:creationId xmlns:p14="http://schemas.microsoft.com/office/powerpoint/2010/main" val="16175334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Doctors and nurses who can't use technology properly fail patients. In our highly evolved culture, this is a valuable characteristic. Healthcare providers need digital literacy to communicate with patients who use digital platforms for health information and communication. Secure and effective data handling requires digital literacy, especially for guardians of sensitive patient data. In today's competitive healthcare industry, they must deliver secure, patient-</a:t>
            </a:r>
            <a:r>
              <a:rPr lang="en-US" dirty="0" err="1"/>
              <a:t>centred</a:t>
            </a:r>
            <a:r>
              <a:rPr lang="en-US" dirty="0"/>
              <a:t> treatment in addition to technical advances.</a:t>
            </a:r>
          </a:p>
        </p:txBody>
      </p:sp>
      <p:sp>
        <p:nvSpPr>
          <p:cNvPr id="4" name="Slide Number Placeholder 3"/>
          <p:cNvSpPr>
            <a:spLocks noGrp="1"/>
          </p:cNvSpPr>
          <p:nvPr>
            <p:ph type="sldNum" sz="quarter" idx="5"/>
          </p:nvPr>
        </p:nvSpPr>
        <p:spPr/>
        <p:txBody>
          <a:bodyPr/>
          <a:lstStyle/>
          <a:p>
            <a:fld id="{AFCA68A1-A51C-461C-9E4D-57735FBCB2D7}" type="slidenum">
              <a:t>4</a:t>
            </a:fld>
            <a:endParaRPr lang="en-US"/>
          </a:p>
        </p:txBody>
      </p:sp>
    </p:spTree>
    <p:extLst>
      <p:ext uri="{BB962C8B-B14F-4D97-AF65-F5344CB8AC3E}">
        <p14:creationId xmlns:p14="http://schemas.microsoft.com/office/powerpoint/2010/main" val="40311528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digital resource use impacts healthcare providers. Working directly with patients boosts their efficiency. Rich medical literature and databases aid evidence-based clinical decision-making. It promotes professionals to use e-learning, develop new skills, and adapt to healthcare changes. Digitally savvy healthcare workers may better meet patients' needs, adapt to their positions, and succeed in today's fast-changing system.</a:t>
            </a:r>
          </a:p>
        </p:txBody>
      </p:sp>
      <p:sp>
        <p:nvSpPr>
          <p:cNvPr id="4" name="Slide Number Placeholder 3"/>
          <p:cNvSpPr>
            <a:spLocks noGrp="1"/>
          </p:cNvSpPr>
          <p:nvPr>
            <p:ph type="sldNum" sz="quarter" idx="5"/>
          </p:nvPr>
        </p:nvSpPr>
        <p:spPr/>
        <p:txBody>
          <a:bodyPr/>
          <a:lstStyle/>
          <a:p>
            <a:fld id="{AFCA68A1-A51C-461C-9E4D-57735FBCB2D7}" type="slidenum">
              <a:t>5</a:t>
            </a:fld>
            <a:endParaRPr lang="en-US"/>
          </a:p>
        </p:txBody>
      </p:sp>
    </p:spTree>
    <p:extLst>
      <p:ext uri="{BB962C8B-B14F-4D97-AF65-F5344CB8AC3E}">
        <p14:creationId xmlns:p14="http://schemas.microsoft.com/office/powerpoint/2010/main" val="27850031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Digital skills are crucial in today's industry and classrooms. This improves classroom learning by providing several online study aids and content. Digitally literate workers can quickly learn and use new technology, giving them an edge in the </a:t>
            </a:r>
            <a:r>
              <a:rPr lang="en-US" dirty="0" err="1"/>
              <a:t>labour</a:t>
            </a:r>
            <a:r>
              <a:rPr lang="en-US" dirty="0"/>
              <a:t> market. A digital literacy stance is a continual commitment to education that prepares them to succeed in a quickly changing technological environment.</a:t>
            </a:r>
          </a:p>
        </p:txBody>
      </p:sp>
      <p:sp>
        <p:nvSpPr>
          <p:cNvPr id="4" name="Slide Number Placeholder 3"/>
          <p:cNvSpPr>
            <a:spLocks noGrp="1"/>
          </p:cNvSpPr>
          <p:nvPr>
            <p:ph type="sldNum" sz="quarter" idx="5"/>
          </p:nvPr>
        </p:nvSpPr>
        <p:spPr/>
        <p:txBody>
          <a:bodyPr/>
          <a:lstStyle/>
          <a:p>
            <a:fld id="{AFCA68A1-A51C-461C-9E4D-57735FBCB2D7}" type="slidenum">
              <a:t>6</a:t>
            </a:fld>
            <a:endParaRPr lang="en-US"/>
          </a:p>
        </p:txBody>
      </p:sp>
    </p:spTree>
    <p:extLst>
      <p:ext uri="{BB962C8B-B14F-4D97-AF65-F5344CB8AC3E}">
        <p14:creationId xmlns:p14="http://schemas.microsoft.com/office/powerpoint/2010/main" val="8849466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Digital literacy boosts healthcare production and efficiency. Manual labour and human error are reduced, simplifying procedures. Real-time communication improves healthcare teamwork. Digitally literate personnel use data better, improving patient care. Healthcare requires speed and precision, therefore digital literacy is crucial.</a:t>
            </a:r>
          </a:p>
        </p:txBody>
      </p:sp>
      <p:sp>
        <p:nvSpPr>
          <p:cNvPr id="4" name="Slide Number Placeholder 3"/>
          <p:cNvSpPr>
            <a:spLocks noGrp="1"/>
          </p:cNvSpPr>
          <p:nvPr>
            <p:ph type="sldNum" sz="quarter" idx="5"/>
          </p:nvPr>
        </p:nvSpPr>
        <p:spPr/>
        <p:txBody>
          <a:bodyPr/>
          <a:lstStyle/>
          <a:p>
            <a:fld id="{AFCA68A1-A51C-461C-9E4D-57735FBCB2D7}" type="slidenum">
              <a:t>7</a:t>
            </a:fld>
            <a:endParaRPr lang="en-US"/>
          </a:p>
        </p:txBody>
      </p:sp>
    </p:spTree>
    <p:extLst>
      <p:ext uri="{BB962C8B-B14F-4D97-AF65-F5344CB8AC3E}">
        <p14:creationId xmlns:p14="http://schemas.microsoft.com/office/powerpoint/2010/main" val="29654623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Digital tools </a:t>
            </a:r>
            <a:r>
              <a:rPr lang="en-US" dirty="0" err="1"/>
              <a:t>revolutionise</a:t>
            </a:r>
            <a:r>
              <a:rPr lang="en-US" dirty="0"/>
              <a:t> healthcare teamwork and patient participation. They streamline medical staff collaboration, improving patient care coordination. Digital communication also empowers patients to make healthcare decisions. Telehealth technology like video conferences and remote monitoring has made medical care more accessible. These digital technologies are essential to patient-</a:t>
            </a:r>
            <a:r>
              <a:rPr lang="en-US" dirty="0" err="1"/>
              <a:t>centred</a:t>
            </a:r>
            <a:r>
              <a:rPr lang="en-US" dirty="0"/>
              <a:t>, collaborative treatment in modern healthcare.</a:t>
            </a:r>
          </a:p>
        </p:txBody>
      </p:sp>
      <p:sp>
        <p:nvSpPr>
          <p:cNvPr id="4" name="Slide Number Placeholder 3"/>
          <p:cNvSpPr>
            <a:spLocks noGrp="1"/>
          </p:cNvSpPr>
          <p:nvPr>
            <p:ph type="sldNum" sz="quarter" idx="5"/>
          </p:nvPr>
        </p:nvSpPr>
        <p:spPr/>
        <p:txBody>
          <a:bodyPr/>
          <a:lstStyle/>
          <a:p>
            <a:fld id="{AFCA68A1-A51C-461C-9E4D-57735FBCB2D7}" type="slidenum">
              <a:t>8</a:t>
            </a:fld>
            <a:endParaRPr lang="en-US"/>
          </a:p>
        </p:txBody>
      </p:sp>
    </p:spTree>
    <p:extLst>
      <p:ext uri="{BB962C8B-B14F-4D97-AF65-F5344CB8AC3E}">
        <p14:creationId xmlns:p14="http://schemas.microsoft.com/office/powerpoint/2010/main" val="30743832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Digital technology has changed doctor-patient communication. Patients and doctors can have confidential chats anytime, anywhere with encrypted digital communications. Patients can now access medical advice as needed, enabling faster answers and better care. Telehealth is essential in this digital revolution because it increases mobility and reduces physical barriers to medical care. These advancements show that technology can enhance health outcomes by improving provider-patient communication.</a:t>
            </a:r>
          </a:p>
        </p:txBody>
      </p:sp>
      <p:sp>
        <p:nvSpPr>
          <p:cNvPr id="4" name="Slide Number Placeholder 3"/>
          <p:cNvSpPr>
            <a:spLocks noGrp="1"/>
          </p:cNvSpPr>
          <p:nvPr>
            <p:ph type="sldNum" sz="quarter" idx="5"/>
          </p:nvPr>
        </p:nvSpPr>
        <p:spPr/>
        <p:txBody>
          <a:bodyPr/>
          <a:lstStyle/>
          <a:p>
            <a:fld id="{AFCA68A1-A51C-461C-9E4D-57735FBCB2D7}" type="slidenum">
              <a:t>10</a:t>
            </a:fld>
            <a:endParaRPr lang="en-US"/>
          </a:p>
        </p:txBody>
      </p:sp>
    </p:spTree>
    <p:extLst>
      <p:ext uri="{BB962C8B-B14F-4D97-AF65-F5344CB8AC3E}">
        <p14:creationId xmlns:p14="http://schemas.microsoft.com/office/powerpoint/2010/main" val="29900053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Digital technologies promote healthcare collaboration, which is crucial. Healthcare staff in different places can now communicate in real-time using video conferencing and other virtual meeting technology. Cloud-based shared documentation platforms simplify record-keeping, reducing errors and improving precision. These aids improve care coordination, ensuring healthcare teams can work together to provide the best care.</a:t>
            </a:r>
          </a:p>
        </p:txBody>
      </p:sp>
      <p:sp>
        <p:nvSpPr>
          <p:cNvPr id="4" name="Slide Number Placeholder 3"/>
          <p:cNvSpPr>
            <a:spLocks noGrp="1"/>
          </p:cNvSpPr>
          <p:nvPr>
            <p:ph type="sldNum" sz="quarter" idx="5"/>
          </p:nvPr>
        </p:nvSpPr>
        <p:spPr/>
        <p:txBody>
          <a:bodyPr/>
          <a:lstStyle/>
          <a:p>
            <a:fld id="{AFCA68A1-A51C-461C-9E4D-57735FBCB2D7}" type="slidenum">
              <a:t>11</a:t>
            </a:fld>
            <a:endParaRPr lang="en-US"/>
          </a:p>
        </p:txBody>
      </p:sp>
    </p:spTree>
    <p:extLst>
      <p:ext uri="{BB962C8B-B14F-4D97-AF65-F5344CB8AC3E}">
        <p14:creationId xmlns:p14="http://schemas.microsoft.com/office/powerpoint/2010/main" val="5682438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Digital platforms have transformed patient and community healthcare participation. Patients are encouraged to participate in their treatment by having online access to their health information. Patients can manage their health via online health education. Healthcare providers can also use digital platforms to educate, assist, and motivate the public. Digital resources are essential to building robust, well-informed, and linked healthcare networks.</a:t>
            </a:r>
          </a:p>
        </p:txBody>
      </p:sp>
      <p:sp>
        <p:nvSpPr>
          <p:cNvPr id="4" name="Slide Number Placeholder 3"/>
          <p:cNvSpPr>
            <a:spLocks noGrp="1"/>
          </p:cNvSpPr>
          <p:nvPr>
            <p:ph type="sldNum" sz="quarter" idx="5"/>
          </p:nvPr>
        </p:nvSpPr>
        <p:spPr/>
        <p:txBody>
          <a:bodyPr/>
          <a:lstStyle/>
          <a:p>
            <a:fld id="{AFCA68A1-A51C-461C-9E4D-57735FBCB2D7}" type="slidenum">
              <a:t>12</a:t>
            </a:fld>
            <a:endParaRPr lang="en-US"/>
          </a:p>
        </p:txBody>
      </p:sp>
    </p:spTree>
    <p:extLst>
      <p:ext uri="{BB962C8B-B14F-4D97-AF65-F5344CB8AC3E}">
        <p14:creationId xmlns:p14="http://schemas.microsoft.com/office/powerpoint/2010/main" val="14992311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Information privacy and management efficiency are crucial in healthcare. Security procedures safeguard privacy and system trust. HIPAA compliance is necessary for legal and ethical data management. Digital tools that facilitate data storage, retrieval, and analysis have dramatically enhanced healthcare operations and patient care. The healthcare business must remain committed to data protection and information management as technology advances.</a:t>
            </a:r>
          </a:p>
        </p:txBody>
      </p:sp>
      <p:sp>
        <p:nvSpPr>
          <p:cNvPr id="4" name="Slide Number Placeholder 3"/>
          <p:cNvSpPr>
            <a:spLocks noGrp="1"/>
          </p:cNvSpPr>
          <p:nvPr>
            <p:ph type="sldNum" sz="quarter" idx="5"/>
          </p:nvPr>
        </p:nvSpPr>
        <p:spPr/>
        <p:txBody>
          <a:bodyPr/>
          <a:lstStyle/>
          <a:p>
            <a:fld id="{AFCA68A1-A51C-461C-9E4D-57735FBCB2D7}" type="slidenum">
              <a:t>13</a:t>
            </a:fld>
            <a:endParaRPr lang="en-US"/>
          </a:p>
        </p:txBody>
      </p:sp>
    </p:spTree>
    <p:extLst>
      <p:ext uri="{BB962C8B-B14F-4D97-AF65-F5344CB8AC3E}">
        <p14:creationId xmlns:p14="http://schemas.microsoft.com/office/powerpoint/2010/main" val="19584033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9/11/2023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9/11/2023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9/11/2023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9/11/2023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9/11/2023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hyperlink" Target="https://www.health.harvard.edu/staying-healthy/telehealth-the-advantages-and-disadvantages" TargetMode="External"/><Relationship Id="rId2" Type="http://schemas.openxmlformats.org/officeDocument/2006/relationships/image" Target="../media/image14.jpeg"/><Relationship Id="rId1" Type="http://schemas.openxmlformats.org/officeDocument/2006/relationships/slideLayout" Target="../slideLayouts/slideLayout9.xml"/><Relationship Id="rId5" Type="http://schemas.openxmlformats.org/officeDocument/2006/relationships/hyperlink" Target="https://www.ncbi.nlm.nih.gov/pmc/articles/PMC6690166/" TargetMode="External"/><Relationship Id="rId4" Type="http://schemas.openxmlformats.org/officeDocument/2006/relationships/hyperlink" Target="https://www.linkedin.com/pulse/importance-patient-engagement-empowerment-health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molecular model">
            <a:extLst>
              <a:ext uri="{FF2B5EF4-FFF2-40B4-BE49-F238E27FC236}">
                <a16:creationId xmlns:a16="http://schemas.microsoft.com/office/drawing/2014/main" id="{077546B0-5003-1483-A514-54B4F91F4338}"/>
              </a:ext>
            </a:extLst>
          </p:cNvPr>
          <p:cNvPicPr>
            <a:picLocks noChangeAspect="1"/>
          </p:cNvPicPr>
          <p:nvPr/>
        </p:nvPicPr>
        <p:blipFill rotWithShape="1">
          <a:blip r:embed="rId2"/>
          <a:srcRect t="7059" r="-2" b="8182"/>
          <a:stretch/>
        </p:blipFill>
        <p:spPr>
          <a:xfrm>
            <a:off x="155862" y="-36984"/>
            <a:ext cx="12191979" cy="6887364"/>
          </a:xfrm>
          <a:prstGeom prst="rect">
            <a:avLst/>
          </a:prstGeom>
        </p:spPr>
      </p:pic>
      <p:sp>
        <p:nvSpPr>
          <p:cNvPr id="10" name="Rectangle 9">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92" y="0"/>
            <a:ext cx="7397030" cy="6879744"/>
          </a:xfrm>
          <a:prstGeom prst="rect">
            <a:avLst/>
          </a:prstGeom>
          <a:gradFill flip="none" rotWithShape="1">
            <a:gsLst>
              <a:gs pos="9000">
                <a:srgbClr val="000000">
                  <a:alpha val="65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9028" y="1457244"/>
            <a:ext cx="4768687" cy="2624305"/>
          </a:xfrm>
        </p:spPr>
        <p:txBody>
          <a:bodyPr vert="horz" lIns="91440" tIns="45720" rIns="91440" bIns="45720" rtlCol="0" anchor="b">
            <a:normAutofit/>
          </a:bodyPr>
          <a:lstStyle/>
          <a:p>
            <a:r>
              <a:rPr lang="en-US" sz="4000" dirty="0">
                <a:solidFill>
                  <a:srgbClr val="FFFFFF"/>
                </a:solidFill>
              </a:rPr>
              <a:t>Digital Skills and Research Methods (LCHS4002)</a:t>
            </a:r>
          </a:p>
        </p:txBody>
      </p:sp>
      <p:grpSp>
        <p:nvGrpSpPr>
          <p:cNvPr id="12" name="Group 11">
            <a:extLst>
              <a:ext uri="{FF2B5EF4-FFF2-40B4-BE49-F238E27FC236}">
                <a16:creationId xmlns:a16="http://schemas.microsoft.com/office/drawing/2014/main" id="{04AB702C-9893-C42C-D0C4-EE625AAD0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3" name="Rectangle 12">
              <a:extLst>
                <a:ext uri="{FF2B5EF4-FFF2-40B4-BE49-F238E27FC236}">
                  <a16:creationId xmlns:a16="http://schemas.microsoft.com/office/drawing/2014/main" id="{7192B833-3CEB-7C3D-9CB1-ED7075067B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F182B4F-B2AC-7C92-B0AF-8EFFB6A07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BC58A-62B2-C312-6BF4-9FF11EBF5739}"/>
              </a:ext>
            </a:extLst>
          </p:cNvPr>
          <p:cNvSpPr>
            <a:spLocks noGrp="1"/>
          </p:cNvSpPr>
          <p:nvPr>
            <p:ph type="title"/>
          </p:nvPr>
        </p:nvSpPr>
        <p:spPr>
          <a:xfrm>
            <a:off x="910119" y="572569"/>
            <a:ext cx="3380527" cy="1642956"/>
          </a:xfrm>
        </p:spPr>
        <p:txBody>
          <a:bodyPr vert="horz" lIns="91440" tIns="45720" rIns="91440" bIns="45720" rtlCol="0" anchor="b">
            <a:normAutofit/>
          </a:bodyPr>
          <a:lstStyle/>
          <a:p>
            <a:r>
              <a:rPr lang="en-US" sz="2800" kern="1200">
                <a:solidFill>
                  <a:schemeClr val="tx2"/>
                </a:solidFill>
                <a:latin typeface="+mj-lt"/>
                <a:ea typeface="+mj-ea"/>
                <a:cs typeface="+mj-cs"/>
              </a:rPr>
              <a:t>Introduction to Digital Transformation in Healthcare</a:t>
            </a:r>
          </a:p>
        </p:txBody>
      </p:sp>
      <p:sp>
        <p:nvSpPr>
          <p:cNvPr id="4" name="Text Placeholder 3">
            <a:extLst>
              <a:ext uri="{FF2B5EF4-FFF2-40B4-BE49-F238E27FC236}">
                <a16:creationId xmlns:a16="http://schemas.microsoft.com/office/drawing/2014/main" id="{B2FC0643-547B-8546-F451-3B48F38C5A1D}"/>
              </a:ext>
            </a:extLst>
          </p:cNvPr>
          <p:cNvSpPr>
            <a:spLocks noGrp="1"/>
          </p:cNvSpPr>
          <p:nvPr>
            <p:ph type="body" sz="half" idx="2"/>
          </p:nvPr>
        </p:nvSpPr>
        <p:spPr>
          <a:xfrm>
            <a:off x="899811" y="2596242"/>
            <a:ext cx="3380527" cy="3652157"/>
          </a:xfrm>
        </p:spPr>
        <p:txBody>
          <a:bodyPr vert="horz" lIns="91440" tIns="45720" rIns="91440" bIns="45720" rtlCol="0">
            <a:normAutofit/>
          </a:bodyPr>
          <a:lstStyle/>
          <a:p>
            <a:pPr indent="-228600">
              <a:buFont typeface="Arial" panose="020B0604020202020204" pitchFamily="34" charset="0"/>
              <a:buChar char="•"/>
            </a:pPr>
            <a:r>
              <a:rPr lang="en-US">
                <a:solidFill>
                  <a:schemeClr val="tx2"/>
                </a:solidFill>
              </a:rPr>
              <a:t>Examining the trend towards healthcare delivery based on digital technologies.</a:t>
            </a:r>
          </a:p>
          <a:p>
            <a:pPr indent="-228600">
              <a:buFont typeface="Arial" panose="020B0604020202020204" pitchFamily="34" charset="0"/>
              <a:buChar char="•"/>
            </a:pPr>
            <a:r>
              <a:rPr lang="en-US">
                <a:solidFill>
                  <a:schemeClr val="tx2"/>
                </a:solidFill>
              </a:rPr>
              <a:t>Pinpointing Drivers of Digital Adoption in the Industry.</a:t>
            </a:r>
          </a:p>
          <a:p>
            <a:pPr indent="-228600">
              <a:buFont typeface="Arial" panose="020B0604020202020204" pitchFamily="34" charset="0"/>
              <a:buChar char="•"/>
            </a:pPr>
            <a:r>
              <a:rPr lang="en-US">
                <a:solidFill>
                  <a:schemeClr val="tx2"/>
                </a:solidFill>
              </a:rPr>
              <a:t>Projections for the future, outlining the prospective consequences and benefits of this revolution.</a:t>
            </a:r>
          </a:p>
        </p:txBody>
      </p:sp>
      <p:pic>
        <p:nvPicPr>
          <p:cNvPr id="5" name="Picture Placeholder 4" descr="A person talking to a doctor&#10;&#10;Description automatically generated">
            <a:extLst>
              <a:ext uri="{FF2B5EF4-FFF2-40B4-BE49-F238E27FC236}">
                <a16:creationId xmlns:a16="http://schemas.microsoft.com/office/drawing/2014/main" id="{A9CE6683-6118-9F4F-2153-3CD74CFE512B}"/>
              </a:ext>
            </a:extLst>
          </p:cNvPr>
          <p:cNvPicPr>
            <a:picLocks noGrp="1" noChangeAspect="1"/>
          </p:cNvPicPr>
          <p:nvPr>
            <p:ph type="pic" idx="1"/>
          </p:nvPr>
        </p:nvPicPr>
        <p:blipFill>
          <a:blip r:embed="rId3"/>
          <a:srcRect l="7796" r="7796"/>
          <a:stretch/>
        </p:blipFill>
        <p:spPr>
          <a:xfrm>
            <a:off x="4994031" y="823952"/>
            <a:ext cx="6588369" cy="5210095"/>
          </a:xfrm>
          <a:prstGeom prst="rect">
            <a:avLst/>
          </a:prstGeom>
        </p:spPr>
      </p:pic>
    </p:spTree>
    <p:extLst>
      <p:ext uri="{BB962C8B-B14F-4D97-AF65-F5344CB8AC3E}">
        <p14:creationId xmlns:p14="http://schemas.microsoft.com/office/powerpoint/2010/main" val="1601829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9B8E98-9DB0-A86D-3CAC-F89AAAA93BDA}"/>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3700"/>
              <a:t>Contemporary Technology in Healthcare</a:t>
            </a:r>
          </a:p>
        </p:txBody>
      </p:sp>
      <p:sp>
        <p:nvSpPr>
          <p:cNvPr id="4" name="Text Placeholder 3">
            <a:extLst>
              <a:ext uri="{FF2B5EF4-FFF2-40B4-BE49-F238E27FC236}">
                <a16:creationId xmlns:a16="http://schemas.microsoft.com/office/drawing/2014/main" id="{3FCF2A3E-DAEB-AD1D-D73C-B1361B699621}"/>
              </a:ext>
            </a:extLst>
          </p:cNvPr>
          <p:cNvSpPr>
            <a:spLocks noGrp="1"/>
          </p:cNvSpPr>
          <p:nvPr>
            <p:ph type="body" sz="half" idx="2"/>
          </p:nvPr>
        </p:nvSpPr>
        <p:spPr>
          <a:xfrm>
            <a:off x="761802" y="2743200"/>
            <a:ext cx="4646905" cy="3613149"/>
          </a:xfrm>
        </p:spPr>
        <p:txBody>
          <a:bodyPr vert="horz" lIns="91440" tIns="45720" rIns="91440" bIns="45720" rtlCol="0" anchor="ctr">
            <a:normAutofit/>
          </a:bodyPr>
          <a:lstStyle/>
          <a:p>
            <a:pPr indent="-228600">
              <a:buFont typeface="Arial" panose="020B0604020202020204" pitchFamily="34" charset="0"/>
              <a:buChar char="•"/>
            </a:pPr>
            <a:r>
              <a:rPr lang="en-US" sz="2000"/>
              <a:t>Diagnostics: Diagnostic imaging and laboratory equipment powered by cutting-edge AI for improved turnaround times and results (Jaroenram et al., 2023).</a:t>
            </a:r>
          </a:p>
          <a:p>
            <a:pPr indent="-228600">
              <a:buFont typeface="Arial" panose="020B0604020202020204" pitchFamily="34" charset="0"/>
              <a:buChar char="•"/>
            </a:pPr>
            <a:r>
              <a:rPr lang="en-US" sz="2000"/>
              <a:t>Administration: Administrative effectiveness is increased via modernised electronic health record systems and telemedicine platforms.</a:t>
            </a:r>
          </a:p>
          <a:p>
            <a:pPr indent="-228600">
              <a:buFont typeface="Arial" panose="020B0604020202020204" pitchFamily="34" charset="0"/>
              <a:buChar char="•"/>
            </a:pPr>
            <a:r>
              <a:rPr lang="en-US" sz="2000"/>
              <a:t>Care Support: Better patient care with remote monitoring and wearable technology.</a:t>
            </a:r>
          </a:p>
        </p:txBody>
      </p:sp>
      <p:pic>
        <p:nvPicPr>
          <p:cNvPr id="5" name="Picture Placeholder 4" descr="A person in a white lab coat and glasses waving at a computer&#10;&#10;Description automatically generated">
            <a:extLst>
              <a:ext uri="{FF2B5EF4-FFF2-40B4-BE49-F238E27FC236}">
                <a16:creationId xmlns:a16="http://schemas.microsoft.com/office/drawing/2014/main" id="{00E2D6E1-7B05-D5F3-8479-ADE4D0C3E0BF}"/>
              </a:ext>
            </a:extLst>
          </p:cNvPr>
          <p:cNvPicPr>
            <a:picLocks noGrp="1" noChangeAspect="1"/>
          </p:cNvPicPr>
          <p:nvPr>
            <p:ph type="pic" idx="1"/>
          </p:nvPr>
        </p:nvPicPr>
        <p:blipFill rotWithShape="1">
          <a:blip r:embed="rId3"/>
          <a:srcRect l="20300" r="20299" b="-2"/>
          <a:stretch/>
        </p:blipFill>
        <p:spPr>
          <a:xfrm>
            <a:off x="6096000" y="1"/>
            <a:ext cx="6102825" cy="6858000"/>
          </a:xfrm>
          <a:prstGeom prst="rect">
            <a:avLst/>
          </a:prstGeom>
        </p:spPr>
      </p:pic>
    </p:spTree>
    <p:extLst>
      <p:ext uri="{BB962C8B-B14F-4D97-AF65-F5344CB8AC3E}">
        <p14:creationId xmlns:p14="http://schemas.microsoft.com/office/powerpoint/2010/main" val="3375697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descr="A person using a computer with a face mask on&#10;&#10;Description automatically generated">
            <a:extLst>
              <a:ext uri="{FF2B5EF4-FFF2-40B4-BE49-F238E27FC236}">
                <a16:creationId xmlns:a16="http://schemas.microsoft.com/office/drawing/2014/main" id="{34DA2503-1439-6FA6-1224-7D639F7985AF}"/>
              </a:ext>
            </a:extLst>
          </p:cNvPr>
          <p:cNvPicPr>
            <a:picLocks noGrp="1" noChangeAspect="1"/>
          </p:cNvPicPr>
          <p:nvPr>
            <p:ph type="pic" idx="1"/>
          </p:nvPr>
        </p:nvPicPr>
        <p:blipFill rotWithShape="1">
          <a:blip r:embed="rId3"/>
          <a:srcRect b="15730"/>
          <a:stretch/>
        </p:blipFill>
        <p:spPr>
          <a:xfrm>
            <a:off x="1" y="1"/>
            <a:ext cx="12192000" cy="6857999"/>
          </a:xfrm>
          <a:prstGeom prst="rect">
            <a:avLst/>
          </a:prstGeom>
        </p:spPr>
      </p:pic>
      <p:sp useBgFill="1">
        <p:nvSpPr>
          <p:cNvPr id="12" name="Freeform: Shape 11">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A3090D0-0AD3-3008-4141-9A61EC717E7A}"/>
              </a:ext>
            </a:extLst>
          </p:cNvPr>
          <p:cNvSpPr>
            <a:spLocks noGrp="1"/>
          </p:cNvSpPr>
          <p:nvPr>
            <p:ph type="title"/>
          </p:nvPr>
        </p:nvSpPr>
        <p:spPr>
          <a:xfrm>
            <a:off x="1037809" y="1071350"/>
            <a:ext cx="4775162" cy="1339382"/>
          </a:xfrm>
        </p:spPr>
        <p:txBody>
          <a:bodyPr vert="horz" lIns="91440" tIns="45720" rIns="91440" bIns="45720" rtlCol="0" anchor="ctr">
            <a:normAutofit/>
          </a:bodyPr>
          <a:lstStyle/>
          <a:p>
            <a:pPr algn="ctr"/>
            <a:r>
              <a:rPr lang="en-US" sz="3600"/>
              <a:t>Digital Literacy in Healthcare</a:t>
            </a:r>
          </a:p>
        </p:txBody>
      </p:sp>
      <p:sp>
        <p:nvSpPr>
          <p:cNvPr id="14"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C9A4B647-4CC0-AD91-841C-D9CC39F2B400}"/>
              </a:ext>
            </a:extLst>
          </p:cNvPr>
          <p:cNvSpPr>
            <a:spLocks noGrp="1"/>
          </p:cNvSpPr>
          <p:nvPr>
            <p:ph type="body" sz="half" idx="2"/>
          </p:nvPr>
        </p:nvSpPr>
        <p:spPr>
          <a:xfrm>
            <a:off x="1189319" y="2547257"/>
            <a:ext cx="4458446" cy="3109740"/>
          </a:xfrm>
        </p:spPr>
        <p:txBody>
          <a:bodyPr vert="horz" lIns="91440" tIns="45720" rIns="91440" bIns="45720" rtlCol="0" anchor="ctr">
            <a:normAutofit/>
          </a:bodyPr>
          <a:lstStyle/>
          <a:p>
            <a:pPr indent="-228600">
              <a:buFont typeface="Arial" panose="020B0604020202020204" pitchFamily="34" charset="0"/>
              <a:buChar char="•"/>
            </a:pPr>
            <a:r>
              <a:rPr lang="en-US" sz="2000"/>
              <a:t>Vital Skill: Being comfortable with technology is an essential ability for doctors and nurses today.</a:t>
            </a:r>
          </a:p>
          <a:p>
            <a:pPr indent="-228600">
              <a:buFont typeface="Arial" panose="020B0604020202020204" pitchFamily="34" charset="0"/>
              <a:buChar char="•"/>
            </a:pPr>
            <a:r>
              <a:rPr lang="en-US" sz="2000"/>
              <a:t>Patient Engagement: It's a great tool for connecting with patients who are sophisticated with technology (Vat et al., 2020).</a:t>
            </a:r>
          </a:p>
          <a:p>
            <a:pPr indent="-228600">
              <a:buFont typeface="Arial" panose="020B0604020202020204" pitchFamily="34" charset="0"/>
              <a:buChar char="•"/>
            </a:pPr>
            <a:r>
              <a:rPr lang="en-US" sz="2000"/>
              <a:t>Data Handling: Safe and effective data management requires expertise.</a:t>
            </a:r>
          </a:p>
        </p:txBody>
      </p:sp>
    </p:spTree>
    <p:extLst>
      <p:ext uri="{BB962C8B-B14F-4D97-AF65-F5344CB8AC3E}">
        <p14:creationId xmlns:p14="http://schemas.microsoft.com/office/powerpoint/2010/main" val="3152282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E60481-B961-674A-C54F-C5897E693660}"/>
              </a:ext>
            </a:extLst>
          </p:cNvPr>
          <p:cNvSpPr>
            <a:spLocks noGrp="1"/>
          </p:cNvSpPr>
          <p:nvPr>
            <p:ph type="title"/>
          </p:nvPr>
        </p:nvSpPr>
        <p:spPr>
          <a:xfrm>
            <a:off x="6803409" y="762001"/>
            <a:ext cx="4156512" cy="1708244"/>
          </a:xfrm>
        </p:spPr>
        <p:txBody>
          <a:bodyPr vert="horz" lIns="91440" tIns="45720" rIns="91440" bIns="45720" rtlCol="0" anchor="ctr">
            <a:normAutofit/>
          </a:bodyPr>
          <a:lstStyle/>
          <a:p>
            <a:r>
              <a:rPr lang="en-US" sz="3700"/>
              <a:t>Digital Literacy: Living in a Digital Society</a:t>
            </a:r>
          </a:p>
        </p:txBody>
      </p:sp>
      <p:pic>
        <p:nvPicPr>
          <p:cNvPr id="5" name="Picture Placeholder 4" descr="A doctor looking at a patient&#10;&#10;Description automatically generated">
            <a:extLst>
              <a:ext uri="{FF2B5EF4-FFF2-40B4-BE49-F238E27FC236}">
                <a16:creationId xmlns:a16="http://schemas.microsoft.com/office/drawing/2014/main" id="{026C6E10-8DFD-CDA7-035A-B4769D667DAA}"/>
              </a:ext>
            </a:extLst>
          </p:cNvPr>
          <p:cNvPicPr>
            <a:picLocks noGrp="1" noChangeAspect="1"/>
          </p:cNvPicPr>
          <p:nvPr>
            <p:ph type="pic" idx="1"/>
          </p:nvPr>
        </p:nvPicPr>
        <p:blipFill rotWithShape="1">
          <a:blip r:embed="rId3"/>
          <a:srcRect l="22085" r="18804"/>
          <a:stretch/>
        </p:blipFill>
        <p:spPr>
          <a:xfrm>
            <a:off x="-1" y="-2"/>
            <a:ext cx="6096001" cy="6858002"/>
          </a:xfrm>
          <a:prstGeom prst="rect">
            <a:avLst/>
          </a:prstGeom>
        </p:spPr>
      </p:pic>
      <p:sp>
        <p:nvSpPr>
          <p:cNvPr id="4" name="Text Placeholder 3">
            <a:extLst>
              <a:ext uri="{FF2B5EF4-FFF2-40B4-BE49-F238E27FC236}">
                <a16:creationId xmlns:a16="http://schemas.microsoft.com/office/drawing/2014/main" id="{D7E49528-59FF-B232-D0F9-7991F442A08D}"/>
              </a:ext>
            </a:extLst>
          </p:cNvPr>
          <p:cNvSpPr>
            <a:spLocks noGrp="1"/>
          </p:cNvSpPr>
          <p:nvPr>
            <p:ph type="body" sz="half" idx="2"/>
          </p:nvPr>
        </p:nvSpPr>
        <p:spPr>
          <a:xfrm>
            <a:off x="6803409" y="2470245"/>
            <a:ext cx="4156512" cy="3769835"/>
          </a:xfrm>
        </p:spPr>
        <p:txBody>
          <a:bodyPr vert="horz" lIns="91440" tIns="45720" rIns="91440" bIns="45720" rtlCol="0" anchor="ctr">
            <a:normAutofit/>
          </a:bodyPr>
          <a:lstStyle/>
          <a:p>
            <a:pPr indent="-228600">
              <a:buFont typeface="Arial" panose="020B0604020202020204" pitchFamily="34" charset="0"/>
              <a:buChar char="•"/>
            </a:pPr>
            <a:r>
              <a:rPr lang="en-US" sz="2000"/>
              <a:t>Seamless Workflow: Everyday activities and processes benefit greatly from digital literacy (NIH, 2019).</a:t>
            </a:r>
          </a:p>
          <a:p>
            <a:pPr indent="-228600">
              <a:buFont typeface="Arial" panose="020B0604020202020204" pitchFamily="34" charset="0"/>
              <a:buChar char="•"/>
            </a:pPr>
            <a:r>
              <a:rPr lang="en-US" sz="2000"/>
              <a:t>Access to Information: Facilitates easy access to healthcare information and databases.</a:t>
            </a:r>
          </a:p>
          <a:p>
            <a:pPr indent="-228600">
              <a:buFont typeface="Arial" panose="020B0604020202020204" pitchFamily="34" charset="0"/>
              <a:buChar char="•"/>
            </a:pPr>
            <a:r>
              <a:rPr lang="en-US" sz="2000"/>
              <a:t>Professional Growth: Encourages progress in education and work experience.</a:t>
            </a:r>
          </a:p>
        </p:txBody>
      </p:sp>
    </p:spTree>
    <p:extLst>
      <p:ext uri="{BB962C8B-B14F-4D97-AF65-F5344CB8AC3E}">
        <p14:creationId xmlns:p14="http://schemas.microsoft.com/office/powerpoint/2010/main" val="19043536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D006F2-018F-31C7-05B8-4B0E559BF1F3}"/>
              </a:ext>
            </a:extLst>
          </p:cNvPr>
          <p:cNvSpPr>
            <a:spLocks noGrp="1"/>
          </p:cNvSpPr>
          <p:nvPr>
            <p:ph type="title"/>
          </p:nvPr>
        </p:nvSpPr>
        <p:spPr>
          <a:xfrm>
            <a:off x="6657715" y="467271"/>
            <a:ext cx="4195674" cy="2052522"/>
          </a:xfrm>
        </p:spPr>
        <p:txBody>
          <a:bodyPr vert="horz" lIns="91440" tIns="45720" rIns="91440" bIns="45720" rtlCol="0" anchor="b">
            <a:normAutofit/>
          </a:bodyPr>
          <a:lstStyle/>
          <a:p>
            <a:r>
              <a:rPr lang="en-US" sz="3500"/>
              <a:t>Digital Literacy: Learning and Professional Development</a:t>
            </a:r>
          </a:p>
        </p:txBody>
      </p:sp>
      <p:sp>
        <p:nvSpPr>
          <p:cNvPr id="28" name="Oval 27">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descr="A person sitting at a desk with a computer&#10;&#10;Description automatically generated">
            <a:extLst>
              <a:ext uri="{FF2B5EF4-FFF2-40B4-BE49-F238E27FC236}">
                <a16:creationId xmlns:a16="http://schemas.microsoft.com/office/drawing/2014/main" id="{F6DB6A25-F7EC-D5F5-DF18-05C5050FCE63}"/>
              </a:ext>
            </a:extLst>
          </p:cNvPr>
          <p:cNvPicPr>
            <a:picLocks noGrp="1" noChangeAspect="1"/>
          </p:cNvPicPr>
          <p:nvPr>
            <p:ph type="pic" idx="1"/>
          </p:nvPr>
        </p:nvPicPr>
        <p:blipFill rotWithShape="1">
          <a:blip r:embed="rId3"/>
          <a:srcRect l="29310" r="3939" b="-2"/>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30"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4" name="Text Placeholder 3">
            <a:extLst>
              <a:ext uri="{FF2B5EF4-FFF2-40B4-BE49-F238E27FC236}">
                <a16:creationId xmlns:a16="http://schemas.microsoft.com/office/drawing/2014/main" id="{D3119C2B-6523-299C-3F36-72947C7DBA8E}"/>
              </a:ext>
            </a:extLst>
          </p:cNvPr>
          <p:cNvSpPr>
            <a:spLocks noGrp="1"/>
          </p:cNvSpPr>
          <p:nvPr>
            <p:ph type="body" sz="half" idx="2"/>
          </p:nvPr>
        </p:nvSpPr>
        <p:spPr>
          <a:xfrm>
            <a:off x="6657715" y="2990818"/>
            <a:ext cx="4195673" cy="2913872"/>
          </a:xfrm>
        </p:spPr>
        <p:txBody>
          <a:bodyPr vert="horz" lIns="91440" tIns="45720" rIns="91440" bIns="45720" rtlCol="0" anchor="t">
            <a:normAutofit/>
          </a:bodyPr>
          <a:lstStyle/>
          <a:p>
            <a:pPr indent="-228600">
              <a:buFont typeface="Arial" panose="020B0604020202020204" pitchFamily="34" charset="0"/>
              <a:buChar char="•"/>
            </a:pPr>
            <a:r>
              <a:rPr lang="en-US" sz="1700">
                <a:solidFill>
                  <a:schemeClr val="tx1">
                    <a:alpha val="80000"/>
                  </a:schemeClr>
                </a:solidFill>
              </a:rPr>
              <a:t>Improvement in Education: Through the use of e-learning and other online resources, digital literacy enhances the learning process.</a:t>
            </a:r>
          </a:p>
          <a:p>
            <a:pPr indent="-228600">
              <a:buFont typeface="Arial" panose="020B0604020202020204" pitchFamily="34" charset="0"/>
              <a:buChar char="•"/>
            </a:pPr>
            <a:r>
              <a:rPr lang="en-US" sz="1700">
                <a:solidFill>
                  <a:schemeClr val="tx1">
                    <a:alpha val="80000"/>
                  </a:schemeClr>
                </a:solidFill>
              </a:rPr>
              <a:t>Career booster: Encouraging flexibility and creativity, it speeds up professional development.</a:t>
            </a:r>
          </a:p>
          <a:p>
            <a:pPr indent="-228600">
              <a:buFont typeface="Arial" panose="020B0604020202020204" pitchFamily="34" charset="0"/>
              <a:buChar char="•"/>
            </a:pPr>
            <a:r>
              <a:rPr lang="en-US" sz="1700">
                <a:solidFill>
                  <a:schemeClr val="tx1">
                    <a:alpha val="80000"/>
                  </a:schemeClr>
                </a:solidFill>
              </a:rPr>
              <a:t>Lifelong Learning: Maintaining one's competence in one's field is facilitated by digital literacy (Falloon, 2020).</a:t>
            </a:r>
          </a:p>
        </p:txBody>
      </p:sp>
      <p:sp>
        <p:nvSpPr>
          <p:cNvPr id="2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523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B3609B-40CD-786A-709B-D0B1BBCF7D98}"/>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US" sz="3400"/>
              <a:t>Digital Literacy: Working in the Digital Age</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0E12A665-971F-8BAF-106A-D7502AA78494}"/>
              </a:ext>
            </a:extLst>
          </p:cNvPr>
          <p:cNvSpPr>
            <a:spLocks noGrp="1"/>
          </p:cNvSpPr>
          <p:nvPr>
            <p:ph type="body" sz="half" idx="2"/>
          </p:nvPr>
        </p:nvSpPr>
        <p:spPr>
          <a:xfrm>
            <a:off x="590719" y="2330505"/>
            <a:ext cx="4559425" cy="3979585"/>
          </a:xfrm>
        </p:spPr>
        <p:txBody>
          <a:bodyPr vert="horz" lIns="91440" tIns="45720" rIns="91440" bIns="45720" rtlCol="0" anchor="ctr">
            <a:normAutofit/>
          </a:bodyPr>
          <a:lstStyle/>
          <a:p>
            <a:pPr indent="-228600">
              <a:buFont typeface="Arial" panose="020B0604020202020204" pitchFamily="34" charset="0"/>
              <a:buChar char="•"/>
            </a:pPr>
            <a:r>
              <a:rPr lang="en-US" sz="2000"/>
              <a:t>Streamlined Processes: Improved computer skills streamline operations by cutting down on wasted time and human mistakes.</a:t>
            </a:r>
          </a:p>
          <a:p>
            <a:pPr indent="-228600">
              <a:buFont typeface="Arial" panose="020B0604020202020204" pitchFamily="34" charset="0"/>
              <a:buChar char="•"/>
            </a:pPr>
            <a:r>
              <a:rPr lang="en-US" sz="2000"/>
              <a:t>Real-Time Communication: Improves teamwork by allowing for real-time communication between medical personnel (Kates et al., 2020).</a:t>
            </a:r>
          </a:p>
          <a:p>
            <a:pPr indent="-228600">
              <a:buFont typeface="Arial" panose="020B0604020202020204" pitchFamily="34" charset="0"/>
              <a:buChar char="•"/>
            </a:pPr>
            <a:r>
              <a:rPr lang="en-US" sz="2000"/>
              <a:t>Data Utilization: Effectively uses available information to facilitate better medical judgement and service delivery.</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descr="A doctor looking at an x-ray&#10;&#10;Description automatically generated">
            <a:extLst>
              <a:ext uri="{FF2B5EF4-FFF2-40B4-BE49-F238E27FC236}">
                <a16:creationId xmlns:a16="http://schemas.microsoft.com/office/drawing/2014/main" id="{3F7E9CE8-8F51-418A-ACDA-DA53E02A55D7}"/>
              </a:ext>
            </a:extLst>
          </p:cNvPr>
          <p:cNvPicPr>
            <a:picLocks noGrp="1" noChangeAspect="1"/>
          </p:cNvPicPr>
          <p:nvPr>
            <p:ph type="pic" idx="1"/>
          </p:nvPr>
        </p:nvPicPr>
        <p:blipFill rotWithShape="1">
          <a:blip r:embed="rId3"/>
          <a:srcRect r="4" b="324"/>
          <a:stretch/>
        </p:blipFill>
        <p:spPr>
          <a:xfrm>
            <a:off x="5977788" y="799352"/>
            <a:ext cx="5425410" cy="5259296"/>
          </a:xfrm>
          <a:prstGeom prst="rect">
            <a:avLst/>
          </a:prstGeom>
        </p:spPr>
      </p:pic>
    </p:spTree>
    <p:extLst>
      <p:ext uri="{BB962C8B-B14F-4D97-AF65-F5344CB8AC3E}">
        <p14:creationId xmlns:p14="http://schemas.microsoft.com/office/powerpoint/2010/main" val="33712801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Stethoscope">
            <a:extLst>
              <a:ext uri="{FF2B5EF4-FFF2-40B4-BE49-F238E27FC236}">
                <a16:creationId xmlns:a16="http://schemas.microsoft.com/office/drawing/2014/main" id="{931AD32D-1D59-2EE4-4A95-2988099CF32C}"/>
              </a:ext>
            </a:extLst>
          </p:cNvPr>
          <p:cNvPicPr>
            <a:picLocks noChangeAspect="1"/>
          </p:cNvPicPr>
          <p:nvPr/>
        </p:nvPicPr>
        <p:blipFill rotWithShape="1">
          <a:blip r:embed="rId3"/>
          <a:srcRect l="29652" r="11169" b="-3"/>
          <a:stretch/>
        </p:blipFill>
        <p:spPr>
          <a:xfrm>
            <a:off x="6103027" y="10"/>
            <a:ext cx="6088971" cy="6857990"/>
          </a:xfrm>
          <a:prstGeom prst="rect">
            <a:avLst/>
          </a:prstGeom>
        </p:spPr>
      </p:pic>
      <p:sp useBgFill="1">
        <p:nvSpPr>
          <p:cNvPr id="12" name="Rectangle 11">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D26B6A-7393-E84D-D4BA-E1ED95B5981C}"/>
              </a:ext>
            </a:extLst>
          </p:cNvPr>
          <p:cNvSpPr>
            <a:spLocks noGrp="1"/>
          </p:cNvSpPr>
          <p:nvPr>
            <p:ph type="title"/>
          </p:nvPr>
        </p:nvSpPr>
        <p:spPr>
          <a:xfrm>
            <a:off x="761801" y="328512"/>
            <a:ext cx="4778387" cy="1628970"/>
          </a:xfrm>
        </p:spPr>
        <p:txBody>
          <a:bodyPr vert="horz" lIns="91440" tIns="45720" rIns="91440" bIns="45720" rtlCol="0" anchor="ctr">
            <a:normAutofit/>
          </a:bodyPr>
          <a:lstStyle/>
          <a:p>
            <a:r>
              <a:rPr lang="en-US" sz="3700"/>
              <a:t>Digital Literacy: Participating in Healthcare</a:t>
            </a:r>
          </a:p>
        </p:txBody>
      </p:sp>
      <p:sp>
        <p:nvSpPr>
          <p:cNvPr id="4" name="Text Placeholder 3">
            <a:extLst>
              <a:ext uri="{FF2B5EF4-FFF2-40B4-BE49-F238E27FC236}">
                <a16:creationId xmlns:a16="http://schemas.microsoft.com/office/drawing/2014/main" id="{081352DB-648E-25F4-F4C8-A6D3B3CA12F7}"/>
              </a:ext>
            </a:extLst>
          </p:cNvPr>
          <p:cNvSpPr>
            <a:spLocks noGrp="1"/>
          </p:cNvSpPr>
          <p:nvPr>
            <p:ph type="body" sz="half" idx="2"/>
          </p:nvPr>
        </p:nvSpPr>
        <p:spPr>
          <a:xfrm>
            <a:off x="761801" y="2884929"/>
            <a:ext cx="4659756" cy="3374137"/>
          </a:xfrm>
        </p:spPr>
        <p:txBody>
          <a:bodyPr vert="horz" lIns="91440" tIns="45720" rIns="91440" bIns="45720" rtlCol="0" anchor="ctr">
            <a:normAutofit/>
          </a:bodyPr>
          <a:lstStyle/>
          <a:p>
            <a:pPr indent="-228600">
              <a:buFont typeface="Arial" panose="020B0604020202020204" pitchFamily="34" charset="0"/>
              <a:buChar char="•"/>
            </a:pPr>
            <a:r>
              <a:rPr lang="en-US" sz="2000"/>
              <a:t>Collaborative Tools: Care coordination is enhanced through the use of digital technologies that allow for the efficient collaboration of healthcare personnel.</a:t>
            </a:r>
          </a:p>
          <a:p>
            <a:pPr indent="-228600">
              <a:buFont typeface="Arial" panose="020B0604020202020204" pitchFamily="34" charset="0"/>
              <a:buChar char="•"/>
            </a:pPr>
            <a:r>
              <a:rPr lang="en-US" sz="2000"/>
              <a:t>Patient-Centered Care: Patients are more actively involved and have more control over their healthcare experience because of digital communication (LI, 2023).</a:t>
            </a:r>
          </a:p>
          <a:p>
            <a:pPr indent="-228600">
              <a:buFont typeface="Arial" panose="020B0604020202020204" pitchFamily="34" charset="0"/>
              <a:buChar char="•"/>
            </a:pPr>
            <a:r>
              <a:rPr lang="en-US" sz="2000"/>
              <a:t>Telehealth: The use of remote monitoring and virtual visits has made medical care more accessible.</a:t>
            </a:r>
          </a:p>
        </p:txBody>
      </p:sp>
    </p:spTree>
    <p:extLst>
      <p:ext uri="{BB962C8B-B14F-4D97-AF65-F5344CB8AC3E}">
        <p14:creationId xmlns:p14="http://schemas.microsoft.com/office/powerpoint/2010/main" val="10934520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descr="A hand holding a phone&#10;&#10;Description automatically generated">
            <a:extLst>
              <a:ext uri="{FF2B5EF4-FFF2-40B4-BE49-F238E27FC236}">
                <a16:creationId xmlns:a16="http://schemas.microsoft.com/office/drawing/2014/main" id="{90D536EB-C3A7-EFE9-0AD1-58344B03AE64}"/>
              </a:ext>
            </a:extLst>
          </p:cNvPr>
          <p:cNvPicPr>
            <a:picLocks noGrp="1" noChangeAspect="1"/>
          </p:cNvPicPr>
          <p:nvPr>
            <p:ph type="pic" idx="1"/>
          </p:nvPr>
        </p:nvPicPr>
        <p:blipFill rotWithShape="1">
          <a:blip r:embed="rId2"/>
          <a:srcRect l="5951" r="23550"/>
          <a:stretch/>
        </p:blipFill>
        <p:spPr>
          <a:xfrm>
            <a:off x="2522356" y="10"/>
            <a:ext cx="9669642" cy="6857990"/>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45B884-EFBC-7916-71B1-221FB26DB04F}"/>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3700"/>
              <a:t>The COVID-19 Pandemic and Digital Technology</a:t>
            </a:r>
          </a:p>
        </p:txBody>
      </p:sp>
      <p:sp>
        <p:nvSpPr>
          <p:cNvPr id="4" name="Text Placeholder 3">
            <a:extLst>
              <a:ext uri="{FF2B5EF4-FFF2-40B4-BE49-F238E27FC236}">
                <a16:creationId xmlns:a16="http://schemas.microsoft.com/office/drawing/2014/main" id="{1E9AB31F-E7CD-A6B1-6CD7-C994850FF897}"/>
              </a:ext>
            </a:extLst>
          </p:cNvPr>
          <p:cNvSpPr>
            <a:spLocks noGrp="1"/>
          </p:cNvSpPr>
          <p:nvPr>
            <p:ph type="body" sz="half" idx="2"/>
          </p:nvPr>
        </p:nvSpPr>
        <p:spPr>
          <a:xfrm>
            <a:off x="838200" y="2434201"/>
            <a:ext cx="3822189" cy="3742762"/>
          </a:xfrm>
        </p:spPr>
        <p:txBody>
          <a:bodyPr vert="horz" lIns="91440" tIns="45720" rIns="91440" bIns="45720" rtlCol="0">
            <a:normAutofit/>
          </a:bodyPr>
          <a:lstStyle/>
          <a:p>
            <a:pPr indent="-228600">
              <a:buFont typeface="Arial" panose="020B0604020202020204" pitchFamily="34" charset="0"/>
              <a:buChar char="•"/>
            </a:pPr>
            <a:r>
              <a:rPr lang="en-US" sz="1900"/>
              <a:t>Telemedicine Surge: Because of the pandemic, the number of patients receiving treatment via telehealth jumped sharply (Contreras et al., 2020).</a:t>
            </a:r>
          </a:p>
          <a:p>
            <a:pPr indent="-228600">
              <a:buFont typeface="Arial" panose="020B0604020202020204" pitchFamily="34" charset="0"/>
              <a:buChar char="•"/>
            </a:pPr>
            <a:r>
              <a:rPr lang="en-US" sz="1900"/>
              <a:t>Remote Workforce: Rapid adoption of remote work and telehealth by the healthcare industry.</a:t>
            </a:r>
          </a:p>
          <a:p>
            <a:pPr indent="-228600">
              <a:buFont typeface="Arial" panose="020B0604020202020204" pitchFamily="34" charset="0"/>
              <a:buChar char="•"/>
            </a:pPr>
            <a:r>
              <a:rPr lang="en-US" sz="1900"/>
              <a:t>Digital Transformation: The crisis has hastened the industry-wide push towards digital transformation.</a:t>
            </a:r>
          </a:p>
        </p:txBody>
      </p:sp>
    </p:spTree>
    <p:extLst>
      <p:ext uri="{BB962C8B-B14F-4D97-AF65-F5344CB8AC3E}">
        <p14:creationId xmlns:p14="http://schemas.microsoft.com/office/powerpoint/2010/main" val="42767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descr="A doctor waving at a computer&#10;&#10;Description automatically generated">
            <a:extLst>
              <a:ext uri="{FF2B5EF4-FFF2-40B4-BE49-F238E27FC236}">
                <a16:creationId xmlns:a16="http://schemas.microsoft.com/office/drawing/2014/main" id="{7E343D67-207E-FC44-C7CF-4EF4F91C8796}"/>
              </a:ext>
            </a:extLst>
          </p:cNvPr>
          <p:cNvPicPr>
            <a:picLocks noGrp="1" noChangeAspect="1"/>
          </p:cNvPicPr>
          <p:nvPr>
            <p:ph type="pic" idx="1"/>
          </p:nvPr>
        </p:nvPicPr>
        <p:blipFill rotWithShape="1">
          <a:blip r:embed="rId3"/>
          <a:srcRect l="5233" r="5233"/>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3E88FC2-D8AC-26AE-678D-4CB8A2433443}"/>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Digital Communication in Healthcare</a:t>
            </a:r>
          </a:p>
        </p:txBody>
      </p:sp>
      <p:sp>
        <p:nvSpPr>
          <p:cNvPr id="4" name="Text Placeholder 3">
            <a:extLst>
              <a:ext uri="{FF2B5EF4-FFF2-40B4-BE49-F238E27FC236}">
                <a16:creationId xmlns:a16="http://schemas.microsoft.com/office/drawing/2014/main" id="{9FAC1126-D26E-E402-B96E-A7D25754C315}"/>
              </a:ext>
            </a:extLst>
          </p:cNvPr>
          <p:cNvSpPr>
            <a:spLocks noGrp="1"/>
          </p:cNvSpPr>
          <p:nvPr>
            <p:ph type="body" sz="half" idx="2"/>
          </p:nvPr>
        </p:nvSpPr>
        <p:spPr>
          <a:xfrm>
            <a:off x="838200" y="2434201"/>
            <a:ext cx="3822189" cy="3742762"/>
          </a:xfrm>
        </p:spPr>
        <p:txBody>
          <a:bodyPr vert="horz" lIns="91440" tIns="45720" rIns="91440" bIns="45720" rtlCol="0">
            <a:normAutofit/>
          </a:bodyPr>
          <a:lstStyle/>
          <a:p>
            <a:pPr indent="-228600">
              <a:buFont typeface="Arial" panose="020B0604020202020204" pitchFamily="34" charset="0"/>
              <a:buChar char="•"/>
            </a:pPr>
            <a:r>
              <a:rPr lang="en-US" sz="1900"/>
              <a:t>Message Encryption: Safe and easy two-way contact between patients and doctors is made possible by digital platforms.</a:t>
            </a:r>
          </a:p>
          <a:p>
            <a:pPr indent="-228600">
              <a:buFont typeface="Arial" panose="020B0604020202020204" pitchFamily="34" charset="0"/>
              <a:buChar char="•"/>
            </a:pPr>
            <a:r>
              <a:rPr lang="en-US" sz="1900"/>
              <a:t>Prompt Availability: Medical questions from patients can be quickly and simply addressed.</a:t>
            </a:r>
          </a:p>
          <a:p>
            <a:pPr indent="-228600">
              <a:buFont typeface="Arial" panose="020B0604020202020204" pitchFamily="34" charset="0"/>
              <a:buChar char="•"/>
            </a:pPr>
            <a:r>
              <a:rPr lang="en-US" sz="1900"/>
              <a:t>Advantages of Telehealth: The convenience of virtual consultations allows more people to have access to healthcare services regardless of their location (HH, 2020).</a:t>
            </a:r>
          </a:p>
        </p:txBody>
      </p:sp>
    </p:spTree>
    <p:extLst>
      <p:ext uri="{BB962C8B-B14F-4D97-AF65-F5344CB8AC3E}">
        <p14:creationId xmlns:p14="http://schemas.microsoft.com/office/powerpoint/2010/main" val="64153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Desk with stethoscope and computer keyboard">
            <a:extLst>
              <a:ext uri="{FF2B5EF4-FFF2-40B4-BE49-F238E27FC236}">
                <a16:creationId xmlns:a16="http://schemas.microsoft.com/office/drawing/2014/main" id="{90E3992D-72CE-9A7E-0ED8-452D86E0A6A6}"/>
              </a:ext>
            </a:extLst>
          </p:cNvPr>
          <p:cNvPicPr>
            <a:picLocks noChangeAspect="1"/>
          </p:cNvPicPr>
          <p:nvPr/>
        </p:nvPicPr>
        <p:blipFill rotWithShape="1">
          <a:blip r:embed="rId3"/>
          <a:srcRect l="5886" r="4" b="4"/>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02953B6-FCE1-9320-BB61-202C14ABE138}"/>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Digital Collaboration in Healthcare</a:t>
            </a:r>
          </a:p>
        </p:txBody>
      </p:sp>
      <p:sp>
        <p:nvSpPr>
          <p:cNvPr id="4" name="Text Placeholder 3">
            <a:extLst>
              <a:ext uri="{FF2B5EF4-FFF2-40B4-BE49-F238E27FC236}">
                <a16:creationId xmlns:a16="http://schemas.microsoft.com/office/drawing/2014/main" id="{74F89D30-E297-86D4-0D62-79F359FB72B4}"/>
              </a:ext>
            </a:extLst>
          </p:cNvPr>
          <p:cNvSpPr>
            <a:spLocks noGrp="1"/>
          </p:cNvSpPr>
          <p:nvPr>
            <p:ph type="body" sz="half" idx="2"/>
          </p:nvPr>
        </p:nvSpPr>
        <p:spPr>
          <a:xfrm>
            <a:off x="838200" y="2434201"/>
            <a:ext cx="3822189" cy="3742762"/>
          </a:xfrm>
        </p:spPr>
        <p:txBody>
          <a:bodyPr vert="horz" lIns="91440" tIns="45720" rIns="91440" bIns="45720" rtlCol="0">
            <a:normAutofit/>
          </a:bodyPr>
          <a:lstStyle/>
          <a:p>
            <a:pPr indent="-228600">
              <a:buFont typeface="Arial" panose="020B0604020202020204" pitchFamily="34" charset="0"/>
              <a:buChar char="•"/>
            </a:pPr>
            <a:r>
              <a:rPr lang="en-US" sz="1900"/>
              <a:t>Online Conference Rooms: Technology like video conferencing facilitates immediate interaction and collaboration.</a:t>
            </a:r>
          </a:p>
          <a:p>
            <a:pPr indent="-228600">
              <a:buFont typeface="Arial" panose="020B0604020202020204" pitchFamily="34" charset="0"/>
              <a:buChar char="•"/>
            </a:pPr>
            <a:r>
              <a:rPr lang="en-US" sz="1900"/>
              <a:t>Coordinated Note-Taking: Collaborative documentation is made possible by cloud-based platforms, raising standards of precision (Blasi et al., 2021).</a:t>
            </a:r>
          </a:p>
          <a:p>
            <a:pPr indent="-228600">
              <a:buFont typeface="Arial" panose="020B0604020202020204" pitchFamily="34" charset="0"/>
              <a:buChar char="•"/>
            </a:pPr>
            <a:r>
              <a:rPr lang="en-US" sz="1900"/>
              <a:t>Coordinated Health Care: Professionals in the healthcare industry can collaborate more effectively thanks to digital tools.</a:t>
            </a:r>
          </a:p>
        </p:txBody>
      </p:sp>
    </p:spTree>
    <p:extLst>
      <p:ext uri="{BB962C8B-B14F-4D97-AF65-F5344CB8AC3E}">
        <p14:creationId xmlns:p14="http://schemas.microsoft.com/office/powerpoint/2010/main" val="33153801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30C0765-5A38-4A34-880C-9CC4C2E14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E13A85-BAE6-4C52-D364-80ED0360755F}"/>
              </a:ext>
            </a:extLst>
          </p:cNvPr>
          <p:cNvSpPr>
            <a:spLocks noGrp="1"/>
          </p:cNvSpPr>
          <p:nvPr>
            <p:ph type="title"/>
          </p:nvPr>
        </p:nvSpPr>
        <p:spPr>
          <a:xfrm>
            <a:off x="646103" y="381935"/>
            <a:ext cx="5908006" cy="2344840"/>
          </a:xfrm>
        </p:spPr>
        <p:txBody>
          <a:bodyPr vert="horz" lIns="91440" tIns="45720" rIns="91440" bIns="45720" rtlCol="0" anchor="b">
            <a:normAutofit/>
          </a:bodyPr>
          <a:lstStyle/>
          <a:p>
            <a:r>
              <a:rPr lang="en-US" sz="5600"/>
              <a:t>Digital Participation in Healthcare</a:t>
            </a:r>
          </a:p>
        </p:txBody>
      </p:sp>
      <p:sp>
        <p:nvSpPr>
          <p:cNvPr id="17" name="!!plus graphic">
            <a:extLst>
              <a:ext uri="{FF2B5EF4-FFF2-40B4-BE49-F238E27FC236}">
                <a16:creationId xmlns:a16="http://schemas.microsoft.com/office/drawing/2014/main" id="{B7DA268A-F88C-4936-8401-97C8C9861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83023" y="133796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4" name="Text Placeholder 3">
            <a:extLst>
              <a:ext uri="{FF2B5EF4-FFF2-40B4-BE49-F238E27FC236}">
                <a16:creationId xmlns:a16="http://schemas.microsoft.com/office/drawing/2014/main" id="{F2421419-8F31-8A33-6E9C-0CE225B426FE}"/>
              </a:ext>
            </a:extLst>
          </p:cNvPr>
          <p:cNvSpPr>
            <a:spLocks noGrp="1"/>
          </p:cNvSpPr>
          <p:nvPr>
            <p:ph type="body" sz="half" idx="2"/>
          </p:nvPr>
        </p:nvSpPr>
        <p:spPr>
          <a:xfrm>
            <a:off x="646103" y="3096039"/>
            <a:ext cx="5908007" cy="2888627"/>
          </a:xfrm>
        </p:spPr>
        <p:txBody>
          <a:bodyPr vert="horz" lIns="91440" tIns="45720" rIns="91440" bIns="45720" rtlCol="0" anchor="t">
            <a:normAutofit/>
          </a:bodyPr>
          <a:lstStyle/>
          <a:p>
            <a:pPr indent="-228600">
              <a:buFont typeface="Arial" panose="020B0604020202020204" pitchFamily="34" charset="0"/>
              <a:buChar char="•"/>
            </a:pPr>
            <a:r>
              <a:rPr lang="en-US" sz="2000">
                <a:solidFill>
                  <a:schemeClr val="tx1">
                    <a:alpha val="80000"/>
                  </a:schemeClr>
                </a:solidFill>
              </a:rPr>
              <a:t>Internet Access for Patients: Patients can take an active role in their care by having access to their medical records through digital platforms (Usman and Qamar, 2020).</a:t>
            </a:r>
          </a:p>
          <a:p>
            <a:pPr indent="-228600">
              <a:buFont typeface="Arial" panose="020B0604020202020204" pitchFamily="34" charset="0"/>
              <a:buChar char="•"/>
            </a:pPr>
            <a:r>
              <a:rPr lang="en-US" sz="2000">
                <a:solidFill>
                  <a:schemeClr val="tx1">
                    <a:alpha val="80000"/>
                  </a:schemeClr>
                </a:solidFill>
              </a:rPr>
              <a:t>Teaching About Health: Informed medical choices are made by patients thanks to online information.</a:t>
            </a:r>
          </a:p>
          <a:p>
            <a:pPr indent="-228600">
              <a:buFont typeface="Arial" panose="020B0604020202020204" pitchFamily="34" charset="0"/>
              <a:buChar char="•"/>
            </a:pPr>
            <a:r>
              <a:rPr lang="en-US" sz="2000">
                <a:solidFill>
                  <a:schemeClr val="tx1">
                    <a:alpha val="80000"/>
                  </a:schemeClr>
                </a:solidFill>
              </a:rPr>
              <a:t>Public Service: Healthcare professionals can raise awareness and garner community support through digital media.</a:t>
            </a:r>
          </a:p>
        </p:txBody>
      </p:sp>
      <p:pic>
        <p:nvPicPr>
          <p:cNvPr id="5" name="Picture Placeholder 4" descr="A person in a white coat and stethoscope&#10;&#10;Description automatically generated">
            <a:extLst>
              <a:ext uri="{FF2B5EF4-FFF2-40B4-BE49-F238E27FC236}">
                <a16:creationId xmlns:a16="http://schemas.microsoft.com/office/drawing/2014/main" id="{E25D18B2-76A7-F25D-AA4C-F0A21E4D5B09}"/>
              </a:ext>
            </a:extLst>
          </p:cNvPr>
          <p:cNvPicPr>
            <a:picLocks noGrp="1" noChangeAspect="1"/>
          </p:cNvPicPr>
          <p:nvPr>
            <p:ph type="pic" idx="1"/>
          </p:nvPr>
        </p:nvPicPr>
        <p:blipFill rotWithShape="1">
          <a:blip r:embed="rId3"/>
          <a:srcRect l="31375" r="12375" b="1"/>
          <a:stretch/>
        </p:blipFill>
        <p:spPr>
          <a:xfrm>
            <a:off x="6974603" y="1484755"/>
            <a:ext cx="4002501" cy="4002501"/>
          </a:xfrm>
          <a:custGeom>
            <a:avLst/>
            <a:gdLst/>
            <a:ahLst/>
            <a:cxnLst/>
            <a:rect l="l" t="t" r="r" b="b"/>
            <a:pathLst>
              <a:path w="2509736" h="2509736">
                <a:moveTo>
                  <a:pt x="1254868" y="0"/>
                </a:moveTo>
                <a:cubicBezTo>
                  <a:pt x="1947912" y="0"/>
                  <a:pt x="2509736" y="561824"/>
                  <a:pt x="2509736" y="1254868"/>
                </a:cubicBezTo>
                <a:cubicBezTo>
                  <a:pt x="2509736" y="1947912"/>
                  <a:pt x="1947912" y="2509736"/>
                  <a:pt x="1254868" y="2509736"/>
                </a:cubicBezTo>
                <a:cubicBezTo>
                  <a:pt x="561824" y="2509736"/>
                  <a:pt x="0" y="1947912"/>
                  <a:pt x="0" y="1254868"/>
                </a:cubicBezTo>
                <a:cubicBezTo>
                  <a:pt x="0" y="561824"/>
                  <a:pt x="561824" y="0"/>
                  <a:pt x="1254868" y="0"/>
                </a:cubicBezTo>
                <a:close/>
              </a:path>
            </a:pathLst>
          </a:custGeom>
        </p:spPr>
      </p:pic>
      <p:sp>
        <p:nvSpPr>
          <p:cNvPr id="14" name="!!dot graphic">
            <a:extLst>
              <a:ext uri="{FF2B5EF4-FFF2-40B4-BE49-F238E27FC236}">
                <a16:creationId xmlns:a16="http://schemas.microsoft.com/office/drawing/2014/main" id="{2E48EAB8-CD1C-4BF5-A92C-BA11919E6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1803" y="156726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
        <p:nvSpPr>
          <p:cNvPr id="16" name="!!circle graphic">
            <a:extLst>
              <a:ext uri="{FF2B5EF4-FFF2-40B4-BE49-F238E27FC236}">
                <a16:creationId xmlns:a16="http://schemas.microsoft.com/office/drawing/2014/main" id="{F66F957D-AE64-4187-90D7-B24F1CC27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67483" y="208240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1"/>
          </a:solidFill>
          <a:ln w="610" cap="flat">
            <a:noFill/>
            <a:prstDash val="solid"/>
            <a:miter/>
          </a:ln>
        </p:spPr>
        <p:txBody>
          <a:bodyPr rtlCol="0" anchor="ctr"/>
          <a:lstStyle/>
          <a:p>
            <a:endParaRPr lang="en-US"/>
          </a:p>
        </p:txBody>
      </p:sp>
      <p:cxnSp>
        <p:nvCxnSpPr>
          <p:cNvPr id="18"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0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1525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FAB60C-1097-8061-646E-6713807D6C23}"/>
              </a:ext>
            </a:extLst>
          </p:cNvPr>
          <p:cNvSpPr>
            <a:spLocks noGrp="1"/>
          </p:cNvSpPr>
          <p:nvPr>
            <p:ph type="title"/>
          </p:nvPr>
        </p:nvSpPr>
        <p:spPr>
          <a:xfrm>
            <a:off x="836679" y="723898"/>
            <a:ext cx="6002110" cy="1495425"/>
          </a:xfrm>
        </p:spPr>
        <p:txBody>
          <a:bodyPr vert="horz" lIns="91440" tIns="45720" rIns="91440" bIns="45720" rtlCol="0" anchor="ctr">
            <a:normAutofit/>
          </a:bodyPr>
          <a:lstStyle/>
          <a:p>
            <a:r>
              <a:rPr lang="en-US" sz="3700"/>
              <a:t>Technical Proficiency for Data and Information Handling</a:t>
            </a:r>
          </a:p>
        </p:txBody>
      </p:sp>
      <p:sp>
        <p:nvSpPr>
          <p:cNvPr id="4" name="Text Placeholder 3">
            <a:extLst>
              <a:ext uri="{FF2B5EF4-FFF2-40B4-BE49-F238E27FC236}">
                <a16:creationId xmlns:a16="http://schemas.microsoft.com/office/drawing/2014/main" id="{E380E33D-C6F7-43ED-3825-49AF68606401}"/>
              </a:ext>
            </a:extLst>
          </p:cNvPr>
          <p:cNvSpPr>
            <a:spLocks noGrp="1"/>
          </p:cNvSpPr>
          <p:nvPr>
            <p:ph type="body" sz="half" idx="2"/>
          </p:nvPr>
        </p:nvSpPr>
        <p:spPr>
          <a:xfrm>
            <a:off x="836680" y="2405067"/>
            <a:ext cx="6002110" cy="3729034"/>
          </a:xfrm>
        </p:spPr>
        <p:txBody>
          <a:bodyPr vert="horz" lIns="91440" tIns="45720" rIns="91440" bIns="45720" rtlCol="0">
            <a:normAutofit/>
          </a:bodyPr>
          <a:lstStyle/>
          <a:p>
            <a:pPr indent="-228600">
              <a:buFont typeface="Arial" panose="020B0604020202020204" pitchFamily="34" charset="0"/>
              <a:buChar char="•"/>
            </a:pPr>
            <a:r>
              <a:rPr lang="en-US" sz="2000"/>
              <a:t>Confidentiality of Information: Sensitive patient information is protected by stringent security procedures.</a:t>
            </a:r>
          </a:p>
          <a:p>
            <a:pPr indent="-228600">
              <a:buFont typeface="Arial" panose="020B0604020202020204" pitchFamily="34" charset="0"/>
              <a:buChar char="•"/>
            </a:pPr>
            <a:r>
              <a:rPr lang="en-US" sz="2000"/>
              <a:t>Compliance: Compliance with legislation like HIPAA guarantees lawful and ethical data processing.</a:t>
            </a:r>
          </a:p>
          <a:p>
            <a:pPr indent="-228600">
              <a:buFont typeface="Arial" panose="020B0604020202020204" pitchFamily="34" charset="0"/>
              <a:buChar char="•"/>
            </a:pPr>
            <a:r>
              <a:rPr lang="en-US" sz="2000"/>
              <a:t>Effective Administration: Care for patients can be enhanced by the use of digital tools that simplify data storage, retrieval, and analysis (Blasi et al., 2021).</a:t>
            </a:r>
          </a:p>
        </p:txBody>
      </p:sp>
      <p:pic>
        <p:nvPicPr>
          <p:cNvPr id="5" name="Picture Placeholder 4" descr="A person holding a doll with a mask&#10;&#10;Description automatically generated">
            <a:extLst>
              <a:ext uri="{FF2B5EF4-FFF2-40B4-BE49-F238E27FC236}">
                <a16:creationId xmlns:a16="http://schemas.microsoft.com/office/drawing/2014/main" id="{88ECE5DF-4D00-8587-D76E-40D17A275553}"/>
              </a:ext>
            </a:extLst>
          </p:cNvPr>
          <p:cNvPicPr>
            <a:picLocks noGrp="1" noChangeAspect="1"/>
          </p:cNvPicPr>
          <p:nvPr>
            <p:ph type="pic" idx="1"/>
          </p:nvPr>
        </p:nvPicPr>
        <p:blipFill rotWithShape="1">
          <a:blip r:embed="rId3"/>
          <a:srcRect l="26238" r="35724" b="-1"/>
          <a:stretch/>
        </p:blipFill>
        <p:spPr>
          <a:xfrm>
            <a:off x="7199440" y="10"/>
            <a:ext cx="4992560" cy="6857990"/>
          </a:xfrm>
          <a:prstGeom prst="rect">
            <a:avLst/>
          </a:prstGeom>
          <a:effectLst/>
        </p:spPr>
      </p:pic>
    </p:spTree>
    <p:extLst>
      <p:ext uri="{BB962C8B-B14F-4D97-AF65-F5344CB8AC3E}">
        <p14:creationId xmlns:p14="http://schemas.microsoft.com/office/powerpoint/2010/main" val="7528243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22" descr="Graph on document with pen">
            <a:extLst>
              <a:ext uri="{FF2B5EF4-FFF2-40B4-BE49-F238E27FC236}">
                <a16:creationId xmlns:a16="http://schemas.microsoft.com/office/drawing/2014/main" id="{C5E6003C-4B32-24BD-C9F4-60D57084E6CA}"/>
              </a:ext>
            </a:extLst>
          </p:cNvPr>
          <p:cNvPicPr>
            <a:picLocks noChangeAspect="1"/>
          </p:cNvPicPr>
          <p:nvPr/>
        </p:nvPicPr>
        <p:blipFill rotWithShape="1">
          <a:blip r:embed="rId2">
            <a:duotone>
              <a:schemeClr val="bg2">
                <a:shade val="45000"/>
                <a:satMod val="135000"/>
              </a:schemeClr>
              <a:prstClr val="white"/>
            </a:duotone>
          </a:blip>
          <a:srcRect t="8090" r="7142" b="13542"/>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F9642B-FDEF-D64B-2BAE-78E730F48F98}"/>
              </a:ext>
            </a:extLst>
          </p:cNvPr>
          <p:cNvSpPr>
            <a:spLocks noGrp="1"/>
          </p:cNvSpPr>
          <p:nvPr>
            <p:ph type="title"/>
          </p:nvPr>
        </p:nvSpPr>
        <p:spPr>
          <a:xfrm>
            <a:off x="838200" y="365125"/>
            <a:ext cx="10515600" cy="865488"/>
          </a:xfrm>
        </p:spPr>
        <p:txBody>
          <a:bodyPr vert="horz" lIns="91440" tIns="45720" rIns="91440" bIns="45720" rtlCol="0" anchor="ctr">
            <a:normAutofit/>
          </a:bodyPr>
          <a:lstStyle/>
          <a:p>
            <a:r>
              <a:rPr lang="en-US" sz="4400" dirty="0"/>
              <a:t>Reference</a:t>
            </a:r>
          </a:p>
        </p:txBody>
      </p:sp>
      <p:sp>
        <p:nvSpPr>
          <p:cNvPr id="4" name="Text Placeholder 3">
            <a:extLst>
              <a:ext uri="{FF2B5EF4-FFF2-40B4-BE49-F238E27FC236}">
                <a16:creationId xmlns:a16="http://schemas.microsoft.com/office/drawing/2014/main" id="{AD931602-7C23-C7BE-357D-EDFC016F2182}"/>
              </a:ext>
            </a:extLst>
          </p:cNvPr>
          <p:cNvSpPr>
            <a:spLocks noGrp="1"/>
          </p:cNvSpPr>
          <p:nvPr>
            <p:ph type="body" sz="half" idx="2"/>
          </p:nvPr>
        </p:nvSpPr>
        <p:spPr>
          <a:xfrm>
            <a:off x="838200" y="1178644"/>
            <a:ext cx="10975675" cy="5228356"/>
          </a:xfrm>
        </p:spPr>
        <p:txBody>
          <a:bodyPr vert="horz" lIns="91440" tIns="45720" rIns="91440" bIns="45720" rtlCol="0" anchor="t">
            <a:normAutofit/>
          </a:bodyPr>
          <a:lstStyle/>
          <a:p>
            <a:pPr indent="-228600">
              <a:buFont typeface="Arial" panose="020B0604020202020204" pitchFamily="34" charset="0"/>
              <a:buChar char="•"/>
            </a:pPr>
            <a:r>
              <a:rPr lang="en-US" sz="1300" dirty="0"/>
              <a:t>Blasi, L., Bordonaro, R., </a:t>
            </a:r>
            <a:r>
              <a:rPr lang="en-US" sz="1300" err="1"/>
              <a:t>Serretta</a:t>
            </a:r>
            <a:r>
              <a:rPr lang="en-US" sz="1300" dirty="0"/>
              <a:t>, V., Piazza, D., Firenze, A. and Gebbia, V., 2021. Virtual Clinical and Precision Medicine Tumor Boards—Cloud-Based Platform–Mediated Implementation of Multidisciplinary Reviews Among Oncology Centers in the COVID-19 Era: Protocol for an Observational Study. JMIR Research Protocols, 10(9), p.e26220.</a:t>
            </a:r>
            <a:endParaRPr lang="en-US" sz="1300">
              <a:cs typeface="Calibri"/>
            </a:endParaRPr>
          </a:p>
          <a:p>
            <a:pPr indent="-228600">
              <a:buFont typeface="Arial" panose="020B0604020202020204" pitchFamily="34" charset="0"/>
              <a:buChar char="•"/>
            </a:pPr>
            <a:r>
              <a:rPr lang="en-US" sz="1300" dirty="0"/>
              <a:t>Contreras, C.M., Metzger, G.A., Beane, J.D., Dedhia, P.H., Ejaz, A. and Pawlik, T.M., 2020. Telemedicine: patient-provider clinical engagement during the COVID-19 pandemic and beyond. Journal of Gastrointestinal Surgery, 24, pp.1692-1697.</a:t>
            </a:r>
            <a:endParaRPr lang="en-US" sz="1300">
              <a:cs typeface="Calibri"/>
            </a:endParaRPr>
          </a:p>
          <a:p>
            <a:pPr indent="-228600">
              <a:buFont typeface="Arial" panose="020B0604020202020204" pitchFamily="34" charset="0"/>
              <a:buChar char="•"/>
            </a:pPr>
            <a:r>
              <a:rPr lang="en-US" sz="1300" dirty="0"/>
              <a:t>Falloon, G., 2020. From digital literacy to digital competence: the teacher digital competency (TDC) framework. Educational Technology Research and Development, 68, pp.2449-2472.</a:t>
            </a:r>
            <a:endParaRPr lang="en-US" sz="1300">
              <a:cs typeface="Calibri"/>
            </a:endParaRPr>
          </a:p>
          <a:p>
            <a:pPr indent="-228600">
              <a:buFont typeface="Arial" panose="020B0604020202020204" pitchFamily="34" charset="0"/>
              <a:buChar char="•"/>
            </a:pPr>
            <a:r>
              <a:rPr lang="en-US" sz="1300" dirty="0"/>
              <a:t>HH, 2020, “Telehealth: The advantages and disadvantages”, Available at </a:t>
            </a:r>
            <a:r>
              <a:rPr lang="en-US" sz="1300" dirty="0">
                <a:hlinkClick r:id="rId3"/>
              </a:rPr>
              <a:t>https://www.health.harvard.edu/staying-healthy/telehealth-the-advantages-and-disadvantages</a:t>
            </a:r>
            <a:r>
              <a:rPr lang="en-US" sz="1300" dirty="0"/>
              <a:t> [Accessed on 6th September 2023]</a:t>
            </a:r>
            <a:endParaRPr lang="en-US" sz="1300">
              <a:cs typeface="Calibri"/>
            </a:endParaRPr>
          </a:p>
          <a:p>
            <a:pPr indent="-228600">
              <a:buFont typeface="Arial" panose="020B0604020202020204" pitchFamily="34" charset="0"/>
              <a:buChar char="•"/>
            </a:pPr>
            <a:r>
              <a:rPr lang="en-US" sz="1300" err="1"/>
              <a:t>Jaroenram</a:t>
            </a:r>
            <a:r>
              <a:rPr lang="en-US" sz="1300" dirty="0"/>
              <a:t>, W., </a:t>
            </a:r>
            <a:r>
              <a:rPr lang="en-US" sz="1300" err="1"/>
              <a:t>Teerapittayanon</a:t>
            </a:r>
            <a:r>
              <a:rPr lang="en-US" sz="1300" dirty="0"/>
              <a:t>, S., </a:t>
            </a:r>
            <a:r>
              <a:rPr lang="en-US" sz="1300" err="1"/>
              <a:t>Kampeera</a:t>
            </a:r>
            <a:r>
              <a:rPr lang="en-US" sz="1300" dirty="0"/>
              <a:t>, J., </a:t>
            </a:r>
            <a:r>
              <a:rPr lang="en-US" sz="1300" err="1"/>
              <a:t>Suvannakad</a:t>
            </a:r>
            <a:r>
              <a:rPr lang="en-US" sz="1300" dirty="0"/>
              <a:t>, R., </a:t>
            </a:r>
            <a:r>
              <a:rPr lang="en-US" sz="1300" err="1"/>
              <a:t>Senapin</a:t>
            </a:r>
            <a:r>
              <a:rPr lang="en-US" sz="1300" dirty="0"/>
              <a:t>, S., </a:t>
            </a:r>
            <a:r>
              <a:rPr lang="en-US" sz="1300" err="1"/>
              <a:t>Prasertsincharoen</a:t>
            </a:r>
            <a:r>
              <a:rPr lang="en-US" sz="1300" dirty="0"/>
              <a:t>, N., </a:t>
            </a:r>
            <a:r>
              <a:rPr lang="en-US" sz="1300" err="1"/>
              <a:t>Chatnuntawech</a:t>
            </a:r>
            <a:r>
              <a:rPr lang="en-US" sz="1300" dirty="0"/>
              <a:t>, I. and </a:t>
            </a:r>
            <a:r>
              <a:rPr lang="en-US" sz="1300" err="1"/>
              <a:t>Kiatpathomchai</a:t>
            </a:r>
            <a:r>
              <a:rPr lang="en-US" sz="1300" dirty="0"/>
              <a:t>, W., 2023. The AI-driven colorimetric nucleic acid test for tilapia lake virus: A large-scale, point-of-care diagnostic model for future emerging diseases. Aquaculture, 577, p.739983.</a:t>
            </a:r>
            <a:endParaRPr lang="en-US" sz="1300">
              <a:cs typeface="Calibri"/>
            </a:endParaRPr>
          </a:p>
          <a:p>
            <a:pPr indent="-228600">
              <a:buFont typeface="Arial" panose="020B0604020202020204" pitchFamily="34" charset="0"/>
              <a:buChar char="•"/>
            </a:pPr>
            <a:r>
              <a:rPr lang="en-US" sz="1300" err="1"/>
              <a:t>Kates</a:t>
            </a:r>
            <a:r>
              <a:rPr lang="en-US" sz="1300" dirty="0"/>
              <a:t>, F.R., Samuels, S.K., Case, J.B. and </a:t>
            </a:r>
            <a:r>
              <a:rPr lang="en-US" sz="1300" err="1"/>
              <a:t>Dujowich</a:t>
            </a:r>
            <a:r>
              <a:rPr lang="en-US" sz="1300" dirty="0"/>
              <a:t>, M., 2020. Lessons Learned from a pilot study implementing a team-based messaging application (Slack) to improve communication and teamwork in Veterinary Medical Education. Journal of veterinary medical education, 47(1), pp.18-26.</a:t>
            </a:r>
            <a:endParaRPr lang="en-US" sz="1300">
              <a:cs typeface="Calibri"/>
            </a:endParaRPr>
          </a:p>
          <a:p>
            <a:pPr indent="-228600">
              <a:buFont typeface="Arial" panose="020B0604020202020204" pitchFamily="34" charset="0"/>
              <a:buChar char="•"/>
            </a:pPr>
            <a:r>
              <a:rPr lang="en-US" sz="1300" dirty="0"/>
              <a:t>LI, 2023, “The Importance of Patient Engagement and Empowerment in Healthcare Quality and Safety: The Concept of "Patient for Patient Safety"”, Available at </a:t>
            </a:r>
            <a:r>
              <a:rPr lang="en-US" sz="1300" dirty="0">
                <a:hlinkClick r:id="rId4"/>
              </a:rPr>
              <a:t>https://www.linkedin.com/pulse/importance-patient-engagement-empowerment-healthcare/</a:t>
            </a:r>
            <a:r>
              <a:rPr lang="en-US" sz="1300" dirty="0"/>
              <a:t> [Accessed on 6th September 2023]</a:t>
            </a:r>
            <a:endParaRPr lang="en-US" sz="1300">
              <a:cs typeface="Calibri"/>
            </a:endParaRPr>
          </a:p>
          <a:p>
            <a:pPr indent="-228600">
              <a:buFont typeface="Arial" panose="020B0604020202020204" pitchFamily="34" charset="0"/>
              <a:buChar char="•"/>
            </a:pPr>
            <a:r>
              <a:rPr lang="en-US" sz="1300" dirty="0"/>
              <a:t>NIH, 2019, “Impact of Clinicians' Use of Electronic Knowledge Resources on Clinical and Learning Outcomes: Systematic Review and Meta-Analysis”, Available at </a:t>
            </a:r>
            <a:r>
              <a:rPr lang="en-US" sz="1300" dirty="0">
                <a:hlinkClick r:id="rId5"/>
              </a:rPr>
              <a:t>https://www.ncbi.nlm.nih.gov/pmc/articles/PMC6690166/</a:t>
            </a:r>
            <a:r>
              <a:rPr lang="en-US" sz="1300" dirty="0"/>
              <a:t> [Accessed on 6th September 2023]</a:t>
            </a:r>
            <a:endParaRPr lang="en-US" sz="1300">
              <a:cs typeface="Calibri"/>
            </a:endParaRPr>
          </a:p>
          <a:p>
            <a:pPr indent="-228600">
              <a:buFont typeface="Arial" panose="020B0604020202020204" pitchFamily="34" charset="0"/>
              <a:buChar char="•"/>
            </a:pPr>
            <a:r>
              <a:rPr lang="en-US" sz="1300" dirty="0"/>
              <a:t>Usman, M. and Qamar, U., 2020. Secure electronic medical records storage and sharing using blockchain technology. Procedia Computer Science, 174, pp.321-327.</a:t>
            </a:r>
            <a:endParaRPr lang="en-US" sz="1300">
              <a:cs typeface="Calibri"/>
            </a:endParaRPr>
          </a:p>
          <a:p>
            <a:pPr indent="-228600">
              <a:buFont typeface="Arial" panose="020B0604020202020204" pitchFamily="34" charset="0"/>
              <a:buChar char="•"/>
            </a:pPr>
            <a:r>
              <a:rPr lang="en-US" sz="1300" dirty="0"/>
              <a:t>Vat, L.E., Finlay, T., Jan </a:t>
            </a:r>
            <a:r>
              <a:rPr lang="en-US" sz="1300" err="1"/>
              <a:t>Schuitmaker‐Warnaar</a:t>
            </a:r>
            <a:r>
              <a:rPr lang="en-US" sz="1300" dirty="0"/>
              <a:t>, T., Fahy, N., Robinson, P., </a:t>
            </a:r>
            <a:r>
              <a:rPr lang="en-US" sz="1300" err="1"/>
              <a:t>Boudes</a:t>
            </a:r>
            <a:r>
              <a:rPr lang="en-US" sz="1300" dirty="0"/>
              <a:t>, M., Diaz, A., Ferrer, E., </a:t>
            </a:r>
            <a:r>
              <a:rPr lang="en-US" sz="1300" err="1"/>
              <a:t>Hivert</a:t>
            </a:r>
            <a:r>
              <a:rPr lang="en-US" sz="1300" dirty="0"/>
              <a:t>, V., Purman, G. and </a:t>
            </a:r>
            <a:r>
              <a:rPr lang="en-US" sz="1300" err="1"/>
              <a:t>Kürzinger</a:t>
            </a:r>
            <a:r>
              <a:rPr lang="en-US" sz="1300" dirty="0"/>
              <a:t>, M.L., 2020. Evaluating the “return on patient engagement initiatives” in medicines research and development: a literature review. Health Expectations, 23(1), pp.5-18.</a:t>
            </a:r>
            <a:endParaRPr lang="en-US" sz="1300" dirty="0">
              <a:cs typeface="Calibri"/>
            </a:endParaRPr>
          </a:p>
        </p:txBody>
      </p:sp>
    </p:spTree>
    <p:extLst>
      <p:ext uri="{BB962C8B-B14F-4D97-AF65-F5344CB8AC3E}">
        <p14:creationId xmlns:p14="http://schemas.microsoft.com/office/powerpoint/2010/main" val="98667961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TotalTime>
  <Words>2003</Words>
  <Application>Microsoft Office PowerPoint</Application>
  <PresentationFormat>Widescreen</PresentationFormat>
  <Paragraphs>82</Paragraphs>
  <Slides>14</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Digital Skills and Research Methods (LCHS4002)</vt:lpstr>
      <vt:lpstr>Introduction to Digital Transformation in Healthcare</vt:lpstr>
      <vt:lpstr>Contemporary Technology in Healthcare</vt:lpstr>
      <vt:lpstr>Digital Literacy in Healthcare</vt:lpstr>
      <vt:lpstr>Digital Literacy: Living in a Digital Society</vt:lpstr>
      <vt:lpstr>Digital Literacy: Learning and Professional Development</vt:lpstr>
      <vt:lpstr>Digital Literacy: Working in the Digital Age</vt:lpstr>
      <vt:lpstr>Digital Literacy: Participating in Healthcare</vt:lpstr>
      <vt:lpstr>The COVID-19 Pandemic and Digital Technology</vt:lpstr>
      <vt:lpstr>Digital Communication in Healthcare</vt:lpstr>
      <vt:lpstr>Digital Collaboration in Healthcare</vt:lpstr>
      <vt:lpstr>Digital Participation in Healthcare</vt:lpstr>
      <vt:lpstr>Technical Proficiency for Data and Information Handling</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Mihaela Ghinda</cp:lastModifiedBy>
  <cp:revision>78</cp:revision>
  <dcterms:created xsi:type="dcterms:W3CDTF">2023-09-08T14:35:03Z</dcterms:created>
  <dcterms:modified xsi:type="dcterms:W3CDTF">2023-09-11T08:42:50Z</dcterms:modified>
</cp:coreProperties>
</file>