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87" r:id="rId2"/>
    <p:sldId id="284" r:id="rId3"/>
    <p:sldId id="285" r:id="rId4"/>
    <p:sldId id="286" r:id="rId5"/>
    <p:sldId id="275" r:id="rId6"/>
    <p:sldId id="256" r:id="rId7"/>
    <p:sldId id="259" r:id="rId8"/>
    <p:sldId id="268" r:id="rId9"/>
    <p:sldId id="257" r:id="rId10"/>
    <p:sldId id="273" r:id="rId11"/>
    <p:sldId id="258" r:id="rId12"/>
    <p:sldId id="260" r:id="rId13"/>
    <p:sldId id="261" r:id="rId14"/>
    <p:sldId id="263" r:id="rId15"/>
    <p:sldId id="264" r:id="rId16"/>
    <p:sldId id="276" r:id="rId17"/>
    <p:sldId id="281" r:id="rId18"/>
    <p:sldId id="289" r:id="rId19"/>
    <p:sldId id="290" r:id="rId20"/>
    <p:sldId id="291" r:id="rId21"/>
    <p:sldId id="278" r:id="rId22"/>
    <p:sldId id="279" r:id="rId23"/>
    <p:sldId id="265" r:id="rId24"/>
    <p:sldId id="262" r:id="rId25"/>
    <p:sldId id="280" r:id="rId26"/>
    <p:sldId id="266" r:id="rId27"/>
    <p:sldId id="267" r:id="rId28"/>
    <p:sldId id="269" r:id="rId29"/>
    <p:sldId id="270" r:id="rId30"/>
    <p:sldId id="271" r:id="rId31"/>
    <p:sldId id="272" r:id="rId32"/>
    <p:sldId id="277" r:id="rId33"/>
    <p:sldId id="282" r:id="rId34"/>
    <p:sldId id="283" r:id="rId35"/>
    <p:sldId id="288" r:id="rId36"/>
    <p:sldId id="27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050" autoAdjust="0"/>
  </p:normalViewPr>
  <p:slideViewPr>
    <p:cSldViewPr snapToGrid="0">
      <p:cViewPr varScale="1">
        <p:scale>
          <a:sx n="97" d="100"/>
          <a:sy n="97" d="100"/>
        </p:scale>
        <p:origin x="37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581453-EF92-405C-8C16-CFAE209F005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01085B7-3282-44E7-B435-5AC6E344E0F8}">
      <dgm:prSet/>
      <dgm:spPr/>
      <dgm:t>
        <a:bodyPr/>
        <a:lstStyle/>
        <a:p>
          <a:r>
            <a:rPr lang="en-GB"/>
            <a:t>Some of the acts aims include: </a:t>
          </a:r>
          <a:endParaRPr lang="en-US"/>
        </a:p>
      </dgm:t>
    </dgm:pt>
    <dgm:pt modelId="{0DEE8641-D5A7-4DEE-8734-CEA4EDFBDC4C}" type="parTrans" cxnId="{B70A241A-389F-47A5-B29A-28F7947FB6D9}">
      <dgm:prSet/>
      <dgm:spPr/>
      <dgm:t>
        <a:bodyPr/>
        <a:lstStyle/>
        <a:p>
          <a:endParaRPr lang="en-US"/>
        </a:p>
      </dgm:t>
    </dgm:pt>
    <dgm:pt modelId="{616FD9E4-6DCB-468A-B78D-4CCDBF8E16B1}" type="sibTrans" cxnId="{B70A241A-389F-47A5-B29A-28F7947FB6D9}">
      <dgm:prSet/>
      <dgm:spPr/>
      <dgm:t>
        <a:bodyPr/>
        <a:lstStyle/>
        <a:p>
          <a:endParaRPr lang="en-US"/>
        </a:p>
      </dgm:t>
    </dgm:pt>
    <dgm:pt modelId="{153E6BCF-F5B8-427F-A89E-6D0536E74469}">
      <dgm:prSet/>
      <dgm:spPr/>
      <dgm:t>
        <a:bodyPr/>
        <a:lstStyle/>
        <a:p>
          <a:r>
            <a:rPr lang="en-GB"/>
            <a:t>Consolidate existing offences into a single act.</a:t>
          </a:r>
          <a:endParaRPr lang="en-US"/>
        </a:p>
      </dgm:t>
    </dgm:pt>
    <dgm:pt modelId="{F6C6279C-E38B-4768-AC24-6E0EB0840E9C}" type="parTrans" cxnId="{6A5137E4-9AAC-4618-8655-581F7663B43D}">
      <dgm:prSet/>
      <dgm:spPr/>
      <dgm:t>
        <a:bodyPr/>
        <a:lstStyle/>
        <a:p>
          <a:endParaRPr lang="en-US"/>
        </a:p>
      </dgm:t>
    </dgm:pt>
    <dgm:pt modelId="{C35F4EDA-37B5-40B1-8629-C288748F10E5}" type="sibTrans" cxnId="{6A5137E4-9AAC-4618-8655-581F7663B43D}">
      <dgm:prSet/>
      <dgm:spPr/>
      <dgm:t>
        <a:bodyPr/>
        <a:lstStyle/>
        <a:p>
          <a:endParaRPr lang="en-US"/>
        </a:p>
      </dgm:t>
    </dgm:pt>
    <dgm:pt modelId="{FC90C3A8-C90B-4F1B-A082-B3D54272CAF3}">
      <dgm:prSet/>
      <dgm:spPr/>
      <dgm:t>
        <a:bodyPr/>
        <a:lstStyle/>
        <a:p>
          <a:r>
            <a:rPr lang="en-GB"/>
            <a:t>Ensure suitable punishments for perpetrators.</a:t>
          </a:r>
          <a:endParaRPr lang="en-US"/>
        </a:p>
      </dgm:t>
    </dgm:pt>
    <dgm:pt modelId="{AADE4587-2AA5-4AE7-A06D-5E8920DA2E22}" type="parTrans" cxnId="{642AD42F-187B-4A82-B2ED-6E27C6AF8CCA}">
      <dgm:prSet/>
      <dgm:spPr/>
      <dgm:t>
        <a:bodyPr/>
        <a:lstStyle/>
        <a:p>
          <a:endParaRPr lang="en-US"/>
        </a:p>
      </dgm:t>
    </dgm:pt>
    <dgm:pt modelId="{DC3E61D5-F747-4DB1-82F3-748C7C7EC608}" type="sibTrans" cxnId="{642AD42F-187B-4A82-B2ED-6E27C6AF8CCA}">
      <dgm:prSet/>
      <dgm:spPr/>
      <dgm:t>
        <a:bodyPr/>
        <a:lstStyle/>
        <a:p>
          <a:endParaRPr lang="en-US"/>
        </a:p>
      </dgm:t>
    </dgm:pt>
    <dgm:pt modelId="{9D0762EB-C465-452C-A4C1-62EB901051C7}">
      <dgm:prSet/>
      <dgm:spPr/>
      <dgm:t>
        <a:bodyPr/>
        <a:lstStyle/>
        <a:p>
          <a:r>
            <a:rPr lang="en-GB"/>
            <a:t>Allow courts to place restrictions on individuals to protect others.</a:t>
          </a:r>
          <a:endParaRPr lang="en-US"/>
        </a:p>
      </dgm:t>
    </dgm:pt>
    <dgm:pt modelId="{39E55080-26E8-415F-9B11-75FBA7179675}" type="parTrans" cxnId="{D4B254F6-3E67-4A0B-9FC9-66B210F405FB}">
      <dgm:prSet/>
      <dgm:spPr/>
      <dgm:t>
        <a:bodyPr/>
        <a:lstStyle/>
        <a:p>
          <a:endParaRPr lang="en-US"/>
        </a:p>
      </dgm:t>
    </dgm:pt>
    <dgm:pt modelId="{5B0F7019-57B9-4204-870A-D6CEBF9AA13E}" type="sibTrans" cxnId="{D4B254F6-3E67-4A0B-9FC9-66B210F405FB}">
      <dgm:prSet/>
      <dgm:spPr/>
      <dgm:t>
        <a:bodyPr/>
        <a:lstStyle/>
        <a:p>
          <a:endParaRPr lang="en-US"/>
        </a:p>
      </dgm:t>
    </dgm:pt>
    <dgm:pt modelId="{91941D2C-28CF-4AA2-B497-D18858AC7C5C}">
      <dgm:prSet/>
      <dgm:spPr/>
      <dgm:t>
        <a:bodyPr/>
        <a:lstStyle/>
        <a:p>
          <a:r>
            <a:rPr lang="en-GB"/>
            <a:t>Create an independent anti-slavery commissioner to improve the response to modern slavery.</a:t>
          </a:r>
          <a:endParaRPr lang="en-US"/>
        </a:p>
      </dgm:t>
    </dgm:pt>
    <dgm:pt modelId="{F92F4435-7956-4816-931A-196858365038}" type="parTrans" cxnId="{F16F2219-52B5-4591-9FDB-6D4C4A273814}">
      <dgm:prSet/>
      <dgm:spPr/>
      <dgm:t>
        <a:bodyPr/>
        <a:lstStyle/>
        <a:p>
          <a:endParaRPr lang="en-US"/>
        </a:p>
      </dgm:t>
    </dgm:pt>
    <dgm:pt modelId="{0B89ED47-2EB4-4DDA-BFB1-B178C1A77F6B}" type="sibTrans" cxnId="{F16F2219-52B5-4591-9FDB-6D4C4A273814}">
      <dgm:prSet/>
      <dgm:spPr/>
      <dgm:t>
        <a:bodyPr/>
        <a:lstStyle/>
        <a:p>
          <a:endParaRPr lang="en-US"/>
        </a:p>
      </dgm:t>
    </dgm:pt>
    <dgm:pt modelId="{C48F0BE3-43F8-44E6-90C2-9105BA87DD0F}" type="pres">
      <dgm:prSet presAssocID="{18581453-EF92-405C-8C16-CFAE209F0051}" presName="vert0" presStyleCnt="0">
        <dgm:presLayoutVars>
          <dgm:dir/>
          <dgm:animOne val="branch"/>
          <dgm:animLvl val="lvl"/>
        </dgm:presLayoutVars>
      </dgm:prSet>
      <dgm:spPr/>
    </dgm:pt>
    <dgm:pt modelId="{2E77F02F-F873-4F56-AA26-ABB96F3B48AD}" type="pres">
      <dgm:prSet presAssocID="{A01085B7-3282-44E7-B435-5AC6E344E0F8}" presName="thickLine" presStyleLbl="alignNode1" presStyleIdx="0" presStyleCnt="5"/>
      <dgm:spPr/>
    </dgm:pt>
    <dgm:pt modelId="{DD8075BB-36CA-4A43-B5DA-0752FFA54259}" type="pres">
      <dgm:prSet presAssocID="{A01085B7-3282-44E7-B435-5AC6E344E0F8}" presName="horz1" presStyleCnt="0"/>
      <dgm:spPr/>
    </dgm:pt>
    <dgm:pt modelId="{C619E95C-28AA-4472-A5AF-42E0502F0DD4}" type="pres">
      <dgm:prSet presAssocID="{A01085B7-3282-44E7-B435-5AC6E344E0F8}" presName="tx1" presStyleLbl="revTx" presStyleIdx="0" presStyleCnt="5"/>
      <dgm:spPr/>
    </dgm:pt>
    <dgm:pt modelId="{3CF21144-CF4B-437A-80F5-D9217FF2B47E}" type="pres">
      <dgm:prSet presAssocID="{A01085B7-3282-44E7-B435-5AC6E344E0F8}" presName="vert1" presStyleCnt="0"/>
      <dgm:spPr/>
    </dgm:pt>
    <dgm:pt modelId="{645A8A5E-5F00-487A-900E-734432CE207C}" type="pres">
      <dgm:prSet presAssocID="{153E6BCF-F5B8-427F-A89E-6D0536E74469}" presName="thickLine" presStyleLbl="alignNode1" presStyleIdx="1" presStyleCnt="5"/>
      <dgm:spPr/>
    </dgm:pt>
    <dgm:pt modelId="{F1715C21-56CB-453F-9BE5-824BBEA31710}" type="pres">
      <dgm:prSet presAssocID="{153E6BCF-F5B8-427F-A89E-6D0536E74469}" presName="horz1" presStyleCnt="0"/>
      <dgm:spPr/>
    </dgm:pt>
    <dgm:pt modelId="{16E47DB2-778F-4C8F-8F52-7CB771010D0C}" type="pres">
      <dgm:prSet presAssocID="{153E6BCF-F5B8-427F-A89E-6D0536E74469}" presName="tx1" presStyleLbl="revTx" presStyleIdx="1" presStyleCnt="5"/>
      <dgm:spPr/>
    </dgm:pt>
    <dgm:pt modelId="{66E25185-62BF-4E77-A534-3CAC065F602E}" type="pres">
      <dgm:prSet presAssocID="{153E6BCF-F5B8-427F-A89E-6D0536E74469}" presName="vert1" presStyleCnt="0"/>
      <dgm:spPr/>
    </dgm:pt>
    <dgm:pt modelId="{6D7EA9F6-C64A-47E3-8285-03579AEEF6A5}" type="pres">
      <dgm:prSet presAssocID="{FC90C3A8-C90B-4F1B-A082-B3D54272CAF3}" presName="thickLine" presStyleLbl="alignNode1" presStyleIdx="2" presStyleCnt="5"/>
      <dgm:spPr/>
    </dgm:pt>
    <dgm:pt modelId="{4CE743F4-CBD9-4DA5-9B93-D4EF414B6F0D}" type="pres">
      <dgm:prSet presAssocID="{FC90C3A8-C90B-4F1B-A082-B3D54272CAF3}" presName="horz1" presStyleCnt="0"/>
      <dgm:spPr/>
    </dgm:pt>
    <dgm:pt modelId="{054905CA-D8E1-4C91-8DF4-1F34711D5238}" type="pres">
      <dgm:prSet presAssocID="{FC90C3A8-C90B-4F1B-A082-B3D54272CAF3}" presName="tx1" presStyleLbl="revTx" presStyleIdx="2" presStyleCnt="5"/>
      <dgm:spPr/>
    </dgm:pt>
    <dgm:pt modelId="{7AF2AD58-85C1-488F-9342-C7F5E7849EF4}" type="pres">
      <dgm:prSet presAssocID="{FC90C3A8-C90B-4F1B-A082-B3D54272CAF3}" presName="vert1" presStyleCnt="0"/>
      <dgm:spPr/>
    </dgm:pt>
    <dgm:pt modelId="{8DBDAE0C-174A-4F30-A7AC-04F0DDB04E24}" type="pres">
      <dgm:prSet presAssocID="{9D0762EB-C465-452C-A4C1-62EB901051C7}" presName="thickLine" presStyleLbl="alignNode1" presStyleIdx="3" presStyleCnt="5"/>
      <dgm:spPr/>
    </dgm:pt>
    <dgm:pt modelId="{3B34631D-471E-439B-8C68-73878F70D17B}" type="pres">
      <dgm:prSet presAssocID="{9D0762EB-C465-452C-A4C1-62EB901051C7}" presName="horz1" presStyleCnt="0"/>
      <dgm:spPr/>
    </dgm:pt>
    <dgm:pt modelId="{DB259B21-2B14-4824-BC7D-7A5A7E962A6E}" type="pres">
      <dgm:prSet presAssocID="{9D0762EB-C465-452C-A4C1-62EB901051C7}" presName="tx1" presStyleLbl="revTx" presStyleIdx="3" presStyleCnt="5"/>
      <dgm:spPr/>
    </dgm:pt>
    <dgm:pt modelId="{B3A8A775-14D7-403B-B053-5D7F9B811822}" type="pres">
      <dgm:prSet presAssocID="{9D0762EB-C465-452C-A4C1-62EB901051C7}" presName="vert1" presStyleCnt="0"/>
      <dgm:spPr/>
    </dgm:pt>
    <dgm:pt modelId="{FC493D12-81BB-4F73-988E-5F083E35BAED}" type="pres">
      <dgm:prSet presAssocID="{91941D2C-28CF-4AA2-B497-D18858AC7C5C}" presName="thickLine" presStyleLbl="alignNode1" presStyleIdx="4" presStyleCnt="5"/>
      <dgm:spPr/>
    </dgm:pt>
    <dgm:pt modelId="{C602E993-F52B-4759-A3B0-1C29B0E9F3E2}" type="pres">
      <dgm:prSet presAssocID="{91941D2C-28CF-4AA2-B497-D18858AC7C5C}" presName="horz1" presStyleCnt="0"/>
      <dgm:spPr/>
    </dgm:pt>
    <dgm:pt modelId="{5EC1489A-6460-4C74-9635-CFFBF5C14A1A}" type="pres">
      <dgm:prSet presAssocID="{91941D2C-28CF-4AA2-B497-D18858AC7C5C}" presName="tx1" presStyleLbl="revTx" presStyleIdx="4" presStyleCnt="5"/>
      <dgm:spPr/>
    </dgm:pt>
    <dgm:pt modelId="{54E92FAF-4857-41CB-BFDD-594375039276}" type="pres">
      <dgm:prSet presAssocID="{91941D2C-28CF-4AA2-B497-D18858AC7C5C}" presName="vert1" presStyleCnt="0"/>
      <dgm:spPr/>
    </dgm:pt>
  </dgm:ptLst>
  <dgm:cxnLst>
    <dgm:cxn modelId="{F16F2219-52B5-4591-9FDB-6D4C4A273814}" srcId="{18581453-EF92-405C-8C16-CFAE209F0051}" destId="{91941D2C-28CF-4AA2-B497-D18858AC7C5C}" srcOrd="4" destOrd="0" parTransId="{F92F4435-7956-4816-931A-196858365038}" sibTransId="{0B89ED47-2EB4-4DDA-BFB1-B178C1A77F6B}"/>
    <dgm:cxn modelId="{B70A241A-389F-47A5-B29A-28F7947FB6D9}" srcId="{18581453-EF92-405C-8C16-CFAE209F0051}" destId="{A01085B7-3282-44E7-B435-5AC6E344E0F8}" srcOrd="0" destOrd="0" parTransId="{0DEE8641-D5A7-4DEE-8734-CEA4EDFBDC4C}" sibTransId="{616FD9E4-6DCB-468A-B78D-4CCDBF8E16B1}"/>
    <dgm:cxn modelId="{24B3B71D-AA3B-4878-9232-1F333150DE24}" type="presOf" srcId="{18581453-EF92-405C-8C16-CFAE209F0051}" destId="{C48F0BE3-43F8-44E6-90C2-9105BA87DD0F}" srcOrd="0" destOrd="0" presId="urn:microsoft.com/office/officeart/2008/layout/LinedList"/>
    <dgm:cxn modelId="{33642624-DA92-4F5F-9242-D29686564F83}" type="presOf" srcId="{A01085B7-3282-44E7-B435-5AC6E344E0F8}" destId="{C619E95C-28AA-4472-A5AF-42E0502F0DD4}" srcOrd="0" destOrd="0" presId="urn:microsoft.com/office/officeart/2008/layout/LinedList"/>
    <dgm:cxn modelId="{071CC62D-D089-4E0F-A122-59B8F4BFC90F}" type="presOf" srcId="{153E6BCF-F5B8-427F-A89E-6D0536E74469}" destId="{16E47DB2-778F-4C8F-8F52-7CB771010D0C}" srcOrd="0" destOrd="0" presId="urn:microsoft.com/office/officeart/2008/layout/LinedList"/>
    <dgm:cxn modelId="{642AD42F-187B-4A82-B2ED-6E27C6AF8CCA}" srcId="{18581453-EF92-405C-8C16-CFAE209F0051}" destId="{FC90C3A8-C90B-4F1B-A082-B3D54272CAF3}" srcOrd="2" destOrd="0" parTransId="{AADE4587-2AA5-4AE7-A06D-5E8920DA2E22}" sibTransId="{DC3E61D5-F747-4DB1-82F3-748C7C7EC608}"/>
    <dgm:cxn modelId="{6896AB74-D839-4808-8643-8EAA76D8EF2C}" type="presOf" srcId="{91941D2C-28CF-4AA2-B497-D18858AC7C5C}" destId="{5EC1489A-6460-4C74-9635-CFFBF5C14A1A}" srcOrd="0" destOrd="0" presId="urn:microsoft.com/office/officeart/2008/layout/LinedList"/>
    <dgm:cxn modelId="{6B14F0D0-2CE4-4961-9274-841133F7201C}" type="presOf" srcId="{FC90C3A8-C90B-4F1B-A082-B3D54272CAF3}" destId="{054905CA-D8E1-4C91-8DF4-1F34711D5238}" srcOrd="0" destOrd="0" presId="urn:microsoft.com/office/officeart/2008/layout/LinedList"/>
    <dgm:cxn modelId="{6A5137E4-9AAC-4618-8655-581F7663B43D}" srcId="{18581453-EF92-405C-8C16-CFAE209F0051}" destId="{153E6BCF-F5B8-427F-A89E-6D0536E74469}" srcOrd="1" destOrd="0" parTransId="{F6C6279C-E38B-4768-AC24-6E0EB0840E9C}" sibTransId="{C35F4EDA-37B5-40B1-8629-C288748F10E5}"/>
    <dgm:cxn modelId="{9EDAB8E9-D2C4-4F3C-81A6-F51E83E370B4}" type="presOf" srcId="{9D0762EB-C465-452C-A4C1-62EB901051C7}" destId="{DB259B21-2B14-4824-BC7D-7A5A7E962A6E}" srcOrd="0" destOrd="0" presId="urn:microsoft.com/office/officeart/2008/layout/LinedList"/>
    <dgm:cxn modelId="{D4B254F6-3E67-4A0B-9FC9-66B210F405FB}" srcId="{18581453-EF92-405C-8C16-CFAE209F0051}" destId="{9D0762EB-C465-452C-A4C1-62EB901051C7}" srcOrd="3" destOrd="0" parTransId="{39E55080-26E8-415F-9B11-75FBA7179675}" sibTransId="{5B0F7019-57B9-4204-870A-D6CEBF9AA13E}"/>
    <dgm:cxn modelId="{2FF448AE-0EDC-4075-A625-C41AD1A1D8DC}" type="presParOf" srcId="{C48F0BE3-43F8-44E6-90C2-9105BA87DD0F}" destId="{2E77F02F-F873-4F56-AA26-ABB96F3B48AD}" srcOrd="0" destOrd="0" presId="urn:microsoft.com/office/officeart/2008/layout/LinedList"/>
    <dgm:cxn modelId="{73D1296A-F7AA-4A1E-BD26-32B91247E7D2}" type="presParOf" srcId="{C48F0BE3-43F8-44E6-90C2-9105BA87DD0F}" destId="{DD8075BB-36CA-4A43-B5DA-0752FFA54259}" srcOrd="1" destOrd="0" presId="urn:microsoft.com/office/officeart/2008/layout/LinedList"/>
    <dgm:cxn modelId="{441B5028-1C89-4C62-9ECC-E5280DB8E0E6}" type="presParOf" srcId="{DD8075BB-36CA-4A43-B5DA-0752FFA54259}" destId="{C619E95C-28AA-4472-A5AF-42E0502F0DD4}" srcOrd="0" destOrd="0" presId="urn:microsoft.com/office/officeart/2008/layout/LinedList"/>
    <dgm:cxn modelId="{2F0D6550-5676-458C-B645-C924A3231E94}" type="presParOf" srcId="{DD8075BB-36CA-4A43-B5DA-0752FFA54259}" destId="{3CF21144-CF4B-437A-80F5-D9217FF2B47E}" srcOrd="1" destOrd="0" presId="urn:microsoft.com/office/officeart/2008/layout/LinedList"/>
    <dgm:cxn modelId="{43E86B10-3820-4060-A729-E34694EB4710}" type="presParOf" srcId="{C48F0BE3-43F8-44E6-90C2-9105BA87DD0F}" destId="{645A8A5E-5F00-487A-900E-734432CE207C}" srcOrd="2" destOrd="0" presId="urn:microsoft.com/office/officeart/2008/layout/LinedList"/>
    <dgm:cxn modelId="{B9ED5BB1-3657-4883-9E47-340B50299B1C}" type="presParOf" srcId="{C48F0BE3-43F8-44E6-90C2-9105BA87DD0F}" destId="{F1715C21-56CB-453F-9BE5-824BBEA31710}" srcOrd="3" destOrd="0" presId="urn:microsoft.com/office/officeart/2008/layout/LinedList"/>
    <dgm:cxn modelId="{1DA7EA35-0D25-4DF4-895C-0A4E9BC9CB59}" type="presParOf" srcId="{F1715C21-56CB-453F-9BE5-824BBEA31710}" destId="{16E47DB2-778F-4C8F-8F52-7CB771010D0C}" srcOrd="0" destOrd="0" presId="urn:microsoft.com/office/officeart/2008/layout/LinedList"/>
    <dgm:cxn modelId="{D2B625B5-C35C-445E-96F0-C69392225DCA}" type="presParOf" srcId="{F1715C21-56CB-453F-9BE5-824BBEA31710}" destId="{66E25185-62BF-4E77-A534-3CAC065F602E}" srcOrd="1" destOrd="0" presId="urn:microsoft.com/office/officeart/2008/layout/LinedList"/>
    <dgm:cxn modelId="{0FCC7B8F-D82A-4618-B493-E79B1521976A}" type="presParOf" srcId="{C48F0BE3-43F8-44E6-90C2-9105BA87DD0F}" destId="{6D7EA9F6-C64A-47E3-8285-03579AEEF6A5}" srcOrd="4" destOrd="0" presId="urn:microsoft.com/office/officeart/2008/layout/LinedList"/>
    <dgm:cxn modelId="{F3D1A409-77EC-4366-9C1B-F9FA4B641431}" type="presParOf" srcId="{C48F0BE3-43F8-44E6-90C2-9105BA87DD0F}" destId="{4CE743F4-CBD9-4DA5-9B93-D4EF414B6F0D}" srcOrd="5" destOrd="0" presId="urn:microsoft.com/office/officeart/2008/layout/LinedList"/>
    <dgm:cxn modelId="{61A2FB85-6503-4475-BE70-938C77883669}" type="presParOf" srcId="{4CE743F4-CBD9-4DA5-9B93-D4EF414B6F0D}" destId="{054905CA-D8E1-4C91-8DF4-1F34711D5238}" srcOrd="0" destOrd="0" presId="urn:microsoft.com/office/officeart/2008/layout/LinedList"/>
    <dgm:cxn modelId="{05185AA9-A680-482C-972D-E324C75CCD70}" type="presParOf" srcId="{4CE743F4-CBD9-4DA5-9B93-D4EF414B6F0D}" destId="{7AF2AD58-85C1-488F-9342-C7F5E7849EF4}" srcOrd="1" destOrd="0" presId="urn:microsoft.com/office/officeart/2008/layout/LinedList"/>
    <dgm:cxn modelId="{8EC0DB7E-6AAA-42D8-BF25-BEB3323C91C8}" type="presParOf" srcId="{C48F0BE3-43F8-44E6-90C2-9105BA87DD0F}" destId="{8DBDAE0C-174A-4F30-A7AC-04F0DDB04E24}" srcOrd="6" destOrd="0" presId="urn:microsoft.com/office/officeart/2008/layout/LinedList"/>
    <dgm:cxn modelId="{FE3DB8FC-6785-4F29-B3CA-2281C9CA110C}" type="presParOf" srcId="{C48F0BE3-43F8-44E6-90C2-9105BA87DD0F}" destId="{3B34631D-471E-439B-8C68-73878F70D17B}" srcOrd="7" destOrd="0" presId="urn:microsoft.com/office/officeart/2008/layout/LinedList"/>
    <dgm:cxn modelId="{124E4229-5B57-4137-A0D5-A2EAEA91B02E}" type="presParOf" srcId="{3B34631D-471E-439B-8C68-73878F70D17B}" destId="{DB259B21-2B14-4824-BC7D-7A5A7E962A6E}" srcOrd="0" destOrd="0" presId="urn:microsoft.com/office/officeart/2008/layout/LinedList"/>
    <dgm:cxn modelId="{46A3FE9C-DAD5-49BE-8136-ECB52527E420}" type="presParOf" srcId="{3B34631D-471E-439B-8C68-73878F70D17B}" destId="{B3A8A775-14D7-403B-B053-5D7F9B811822}" srcOrd="1" destOrd="0" presId="urn:microsoft.com/office/officeart/2008/layout/LinedList"/>
    <dgm:cxn modelId="{2C1E8D03-C33C-4CBE-BD39-B2FC1A831D07}" type="presParOf" srcId="{C48F0BE3-43F8-44E6-90C2-9105BA87DD0F}" destId="{FC493D12-81BB-4F73-988E-5F083E35BAED}" srcOrd="8" destOrd="0" presId="urn:microsoft.com/office/officeart/2008/layout/LinedList"/>
    <dgm:cxn modelId="{7CEA2376-C77A-4C09-840A-0AB153C86B93}" type="presParOf" srcId="{C48F0BE3-43F8-44E6-90C2-9105BA87DD0F}" destId="{C602E993-F52B-4759-A3B0-1C29B0E9F3E2}" srcOrd="9" destOrd="0" presId="urn:microsoft.com/office/officeart/2008/layout/LinedList"/>
    <dgm:cxn modelId="{A683832E-0AA1-43C7-A5C1-1A9B7EEA29DD}" type="presParOf" srcId="{C602E993-F52B-4759-A3B0-1C29B0E9F3E2}" destId="{5EC1489A-6460-4C74-9635-CFFBF5C14A1A}" srcOrd="0" destOrd="0" presId="urn:microsoft.com/office/officeart/2008/layout/LinedList"/>
    <dgm:cxn modelId="{E30B5584-D7BB-407F-9407-ADD845A8AE4E}" type="presParOf" srcId="{C602E993-F52B-4759-A3B0-1C29B0E9F3E2}" destId="{54E92FAF-4857-41CB-BFDD-5943750392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68DB5F-12D3-492F-9AAA-94F024740B4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9277A64-7202-4C15-90A9-2CFEC24687C3}">
      <dgm:prSet/>
      <dgm:spPr/>
      <dgm:t>
        <a:bodyPr/>
        <a:lstStyle/>
        <a:p>
          <a:r>
            <a:rPr lang="en-GB"/>
            <a:t>Consideration will be given to the services being provided. </a:t>
          </a:r>
          <a:endParaRPr lang="en-US"/>
        </a:p>
      </dgm:t>
    </dgm:pt>
    <dgm:pt modelId="{AFE54D94-95F9-4D9A-96DE-21DA7EC1A785}" type="parTrans" cxnId="{48B1C55C-9312-4155-86A8-875D49721052}">
      <dgm:prSet/>
      <dgm:spPr/>
      <dgm:t>
        <a:bodyPr/>
        <a:lstStyle/>
        <a:p>
          <a:endParaRPr lang="en-US"/>
        </a:p>
      </dgm:t>
    </dgm:pt>
    <dgm:pt modelId="{47CA0AEA-CC53-489D-A6D0-F45D2F4341A3}" type="sibTrans" cxnId="{48B1C55C-9312-4155-86A8-875D49721052}">
      <dgm:prSet/>
      <dgm:spPr/>
      <dgm:t>
        <a:bodyPr/>
        <a:lstStyle/>
        <a:p>
          <a:endParaRPr lang="en-US"/>
        </a:p>
      </dgm:t>
    </dgm:pt>
    <dgm:pt modelId="{2FDE77DC-3D2F-44E7-A8FC-F54B237BACB3}">
      <dgm:prSet/>
      <dgm:spPr/>
      <dgm:t>
        <a:bodyPr/>
        <a:lstStyle/>
        <a:p>
          <a:r>
            <a:rPr lang="en-GB"/>
            <a:t>Slavery, servitude or forced labour</a:t>
          </a:r>
          <a:endParaRPr lang="en-US"/>
        </a:p>
      </dgm:t>
    </dgm:pt>
    <dgm:pt modelId="{265046B4-19F6-4455-A98B-EB7DE74885AF}" type="parTrans" cxnId="{32A29C4D-36BD-4F41-8E15-5226B6890841}">
      <dgm:prSet/>
      <dgm:spPr/>
      <dgm:t>
        <a:bodyPr/>
        <a:lstStyle/>
        <a:p>
          <a:endParaRPr lang="en-US"/>
        </a:p>
      </dgm:t>
    </dgm:pt>
    <dgm:pt modelId="{CECC42F0-BC64-4241-BB24-78E964E46BE3}" type="sibTrans" cxnId="{32A29C4D-36BD-4F41-8E15-5226B6890841}">
      <dgm:prSet/>
      <dgm:spPr/>
      <dgm:t>
        <a:bodyPr/>
        <a:lstStyle/>
        <a:p>
          <a:endParaRPr lang="en-US"/>
        </a:p>
      </dgm:t>
    </dgm:pt>
    <dgm:pt modelId="{57F1DAF6-3051-4AB3-81D6-038FA623514E}">
      <dgm:prSet/>
      <dgm:spPr/>
      <dgm:t>
        <a:bodyPr/>
        <a:lstStyle/>
        <a:p>
          <a:r>
            <a:rPr lang="en-GB"/>
            <a:t>Sexual exploitation</a:t>
          </a:r>
          <a:endParaRPr lang="en-US"/>
        </a:p>
      </dgm:t>
    </dgm:pt>
    <dgm:pt modelId="{39AE23DA-130A-4133-874C-F55E2BC75923}" type="parTrans" cxnId="{BB04C004-92D9-476D-A682-C03DB9AC3F36}">
      <dgm:prSet/>
      <dgm:spPr/>
      <dgm:t>
        <a:bodyPr/>
        <a:lstStyle/>
        <a:p>
          <a:endParaRPr lang="en-US"/>
        </a:p>
      </dgm:t>
    </dgm:pt>
    <dgm:pt modelId="{90F960F2-048F-408D-9474-84E87599094D}" type="sibTrans" cxnId="{BB04C004-92D9-476D-A682-C03DB9AC3F36}">
      <dgm:prSet/>
      <dgm:spPr/>
      <dgm:t>
        <a:bodyPr/>
        <a:lstStyle/>
        <a:p>
          <a:endParaRPr lang="en-US"/>
        </a:p>
      </dgm:t>
    </dgm:pt>
    <dgm:pt modelId="{CCB960C0-86B4-44ED-9805-EE94BA423D8B}">
      <dgm:prSet/>
      <dgm:spPr/>
      <dgm:t>
        <a:bodyPr/>
        <a:lstStyle/>
        <a:p>
          <a:r>
            <a:rPr lang="en-GB"/>
            <a:t>Removal of organs</a:t>
          </a:r>
          <a:endParaRPr lang="en-US"/>
        </a:p>
      </dgm:t>
    </dgm:pt>
    <dgm:pt modelId="{EE2CC848-4890-41A7-BDE7-BB7E6A8E7BD2}" type="parTrans" cxnId="{0DBFDD3E-A484-499A-A1BC-41C4AA839939}">
      <dgm:prSet/>
      <dgm:spPr/>
      <dgm:t>
        <a:bodyPr/>
        <a:lstStyle/>
        <a:p>
          <a:endParaRPr lang="en-US"/>
        </a:p>
      </dgm:t>
    </dgm:pt>
    <dgm:pt modelId="{FB07479F-9AAE-420B-8778-0E70EC6D4A97}" type="sibTrans" cxnId="{0DBFDD3E-A484-499A-A1BC-41C4AA839939}">
      <dgm:prSet/>
      <dgm:spPr/>
      <dgm:t>
        <a:bodyPr/>
        <a:lstStyle/>
        <a:p>
          <a:endParaRPr lang="en-US"/>
        </a:p>
      </dgm:t>
    </dgm:pt>
    <dgm:pt modelId="{3C94D9FA-1812-48C5-B0AC-1E213D92A3E9}">
      <dgm:prSet/>
      <dgm:spPr/>
      <dgm:t>
        <a:bodyPr/>
        <a:lstStyle/>
        <a:p>
          <a:r>
            <a:rPr lang="en-GB"/>
            <a:t>Securing Services through force, threats or deception</a:t>
          </a:r>
          <a:endParaRPr lang="en-US"/>
        </a:p>
      </dgm:t>
    </dgm:pt>
    <dgm:pt modelId="{5C23236D-C25F-4A6B-8965-96DAC20BE652}" type="parTrans" cxnId="{A287FE0D-A162-4512-B31E-A42E1814C6FD}">
      <dgm:prSet/>
      <dgm:spPr/>
      <dgm:t>
        <a:bodyPr/>
        <a:lstStyle/>
        <a:p>
          <a:endParaRPr lang="en-US"/>
        </a:p>
      </dgm:t>
    </dgm:pt>
    <dgm:pt modelId="{482C08CD-ACBB-401B-9EBE-53431891D6DE}" type="sibTrans" cxnId="{A287FE0D-A162-4512-B31E-A42E1814C6FD}">
      <dgm:prSet/>
      <dgm:spPr/>
      <dgm:t>
        <a:bodyPr/>
        <a:lstStyle/>
        <a:p>
          <a:endParaRPr lang="en-US"/>
        </a:p>
      </dgm:t>
    </dgm:pt>
    <dgm:pt modelId="{3CCCE586-27F5-49DB-B34E-3024098F07F1}">
      <dgm:prSet/>
      <dgm:spPr/>
      <dgm:t>
        <a:bodyPr/>
        <a:lstStyle/>
        <a:p>
          <a:r>
            <a:rPr lang="en-GB"/>
            <a:t>Securing services from children or vulnerable adults. </a:t>
          </a:r>
          <a:endParaRPr lang="en-US"/>
        </a:p>
      </dgm:t>
    </dgm:pt>
    <dgm:pt modelId="{6E8BA46C-C77E-4F3C-9EEB-45E18C7A5A8F}" type="parTrans" cxnId="{F7DE4DC3-1400-4F88-B916-D5A8A2E281BE}">
      <dgm:prSet/>
      <dgm:spPr/>
      <dgm:t>
        <a:bodyPr/>
        <a:lstStyle/>
        <a:p>
          <a:endParaRPr lang="en-US"/>
        </a:p>
      </dgm:t>
    </dgm:pt>
    <dgm:pt modelId="{95572D13-DCD4-4049-802C-393124E07C63}" type="sibTrans" cxnId="{F7DE4DC3-1400-4F88-B916-D5A8A2E281BE}">
      <dgm:prSet/>
      <dgm:spPr/>
      <dgm:t>
        <a:bodyPr/>
        <a:lstStyle/>
        <a:p>
          <a:endParaRPr lang="en-US"/>
        </a:p>
      </dgm:t>
    </dgm:pt>
    <dgm:pt modelId="{210DB619-AA57-4964-9F0C-8B43EACA1D44}" type="pres">
      <dgm:prSet presAssocID="{5268DB5F-12D3-492F-9AAA-94F024740B4F}" presName="vert0" presStyleCnt="0">
        <dgm:presLayoutVars>
          <dgm:dir/>
          <dgm:animOne val="branch"/>
          <dgm:animLvl val="lvl"/>
        </dgm:presLayoutVars>
      </dgm:prSet>
      <dgm:spPr/>
    </dgm:pt>
    <dgm:pt modelId="{19DE0606-61B4-42FA-B482-805ED04961F2}" type="pres">
      <dgm:prSet presAssocID="{B9277A64-7202-4C15-90A9-2CFEC24687C3}" presName="thickLine" presStyleLbl="alignNode1" presStyleIdx="0" presStyleCnt="6"/>
      <dgm:spPr/>
    </dgm:pt>
    <dgm:pt modelId="{341A1398-985C-4531-B022-546E336D513E}" type="pres">
      <dgm:prSet presAssocID="{B9277A64-7202-4C15-90A9-2CFEC24687C3}" presName="horz1" presStyleCnt="0"/>
      <dgm:spPr/>
    </dgm:pt>
    <dgm:pt modelId="{15DF8E54-B4AB-4B15-B985-055A937DB8B2}" type="pres">
      <dgm:prSet presAssocID="{B9277A64-7202-4C15-90A9-2CFEC24687C3}" presName="tx1" presStyleLbl="revTx" presStyleIdx="0" presStyleCnt="6"/>
      <dgm:spPr/>
    </dgm:pt>
    <dgm:pt modelId="{11946906-187F-46A7-8060-42F0D5EAE39A}" type="pres">
      <dgm:prSet presAssocID="{B9277A64-7202-4C15-90A9-2CFEC24687C3}" presName="vert1" presStyleCnt="0"/>
      <dgm:spPr/>
    </dgm:pt>
    <dgm:pt modelId="{007AD621-6E24-49BF-A487-4FE2B86846BD}" type="pres">
      <dgm:prSet presAssocID="{2FDE77DC-3D2F-44E7-A8FC-F54B237BACB3}" presName="thickLine" presStyleLbl="alignNode1" presStyleIdx="1" presStyleCnt="6"/>
      <dgm:spPr/>
    </dgm:pt>
    <dgm:pt modelId="{AFFF7046-236D-445A-957A-F55044A0D724}" type="pres">
      <dgm:prSet presAssocID="{2FDE77DC-3D2F-44E7-A8FC-F54B237BACB3}" presName="horz1" presStyleCnt="0"/>
      <dgm:spPr/>
    </dgm:pt>
    <dgm:pt modelId="{3C5A665F-A078-4761-B496-D6D047BFA36E}" type="pres">
      <dgm:prSet presAssocID="{2FDE77DC-3D2F-44E7-A8FC-F54B237BACB3}" presName="tx1" presStyleLbl="revTx" presStyleIdx="1" presStyleCnt="6"/>
      <dgm:spPr/>
    </dgm:pt>
    <dgm:pt modelId="{DD404C19-AB6C-461F-8791-CBE5144AE080}" type="pres">
      <dgm:prSet presAssocID="{2FDE77DC-3D2F-44E7-A8FC-F54B237BACB3}" presName="vert1" presStyleCnt="0"/>
      <dgm:spPr/>
    </dgm:pt>
    <dgm:pt modelId="{95A4E093-FA91-4029-A956-0E0376AAE9A6}" type="pres">
      <dgm:prSet presAssocID="{57F1DAF6-3051-4AB3-81D6-038FA623514E}" presName="thickLine" presStyleLbl="alignNode1" presStyleIdx="2" presStyleCnt="6"/>
      <dgm:spPr/>
    </dgm:pt>
    <dgm:pt modelId="{A9D3A986-2DFC-488D-B43B-44417DD6ECCE}" type="pres">
      <dgm:prSet presAssocID="{57F1DAF6-3051-4AB3-81D6-038FA623514E}" presName="horz1" presStyleCnt="0"/>
      <dgm:spPr/>
    </dgm:pt>
    <dgm:pt modelId="{51DB9B82-44E0-4F6C-9CDD-9AADB103788B}" type="pres">
      <dgm:prSet presAssocID="{57F1DAF6-3051-4AB3-81D6-038FA623514E}" presName="tx1" presStyleLbl="revTx" presStyleIdx="2" presStyleCnt="6"/>
      <dgm:spPr/>
    </dgm:pt>
    <dgm:pt modelId="{6403AD08-5DDE-45FC-B5CB-600E9BDFF5AD}" type="pres">
      <dgm:prSet presAssocID="{57F1DAF6-3051-4AB3-81D6-038FA623514E}" presName="vert1" presStyleCnt="0"/>
      <dgm:spPr/>
    </dgm:pt>
    <dgm:pt modelId="{1918CFFF-9101-424D-8384-A69F699416EF}" type="pres">
      <dgm:prSet presAssocID="{CCB960C0-86B4-44ED-9805-EE94BA423D8B}" presName="thickLine" presStyleLbl="alignNode1" presStyleIdx="3" presStyleCnt="6"/>
      <dgm:spPr/>
    </dgm:pt>
    <dgm:pt modelId="{4D4C5BF1-C6D2-458B-A477-1AE4A088B32C}" type="pres">
      <dgm:prSet presAssocID="{CCB960C0-86B4-44ED-9805-EE94BA423D8B}" presName="horz1" presStyleCnt="0"/>
      <dgm:spPr/>
    </dgm:pt>
    <dgm:pt modelId="{9E060315-1429-4F67-8D10-17463D79FE5F}" type="pres">
      <dgm:prSet presAssocID="{CCB960C0-86B4-44ED-9805-EE94BA423D8B}" presName="tx1" presStyleLbl="revTx" presStyleIdx="3" presStyleCnt="6"/>
      <dgm:spPr/>
    </dgm:pt>
    <dgm:pt modelId="{3223F62C-E3A3-49BB-960A-DA39EEEEA2E6}" type="pres">
      <dgm:prSet presAssocID="{CCB960C0-86B4-44ED-9805-EE94BA423D8B}" presName="vert1" presStyleCnt="0"/>
      <dgm:spPr/>
    </dgm:pt>
    <dgm:pt modelId="{EFB85930-857C-4F6C-869D-9483C4059FCC}" type="pres">
      <dgm:prSet presAssocID="{3C94D9FA-1812-48C5-B0AC-1E213D92A3E9}" presName="thickLine" presStyleLbl="alignNode1" presStyleIdx="4" presStyleCnt="6"/>
      <dgm:spPr/>
    </dgm:pt>
    <dgm:pt modelId="{0541116D-05E3-47CE-B286-9B5C784E3128}" type="pres">
      <dgm:prSet presAssocID="{3C94D9FA-1812-48C5-B0AC-1E213D92A3E9}" presName="horz1" presStyleCnt="0"/>
      <dgm:spPr/>
    </dgm:pt>
    <dgm:pt modelId="{7E0157F1-2F58-4A7B-8268-1268867FA863}" type="pres">
      <dgm:prSet presAssocID="{3C94D9FA-1812-48C5-B0AC-1E213D92A3E9}" presName="tx1" presStyleLbl="revTx" presStyleIdx="4" presStyleCnt="6"/>
      <dgm:spPr/>
    </dgm:pt>
    <dgm:pt modelId="{62BD4583-B8E0-40A3-B99D-BA20CF7C292A}" type="pres">
      <dgm:prSet presAssocID="{3C94D9FA-1812-48C5-B0AC-1E213D92A3E9}" presName="vert1" presStyleCnt="0"/>
      <dgm:spPr/>
    </dgm:pt>
    <dgm:pt modelId="{6437DE90-DC30-48CD-943B-50BADE17A26B}" type="pres">
      <dgm:prSet presAssocID="{3CCCE586-27F5-49DB-B34E-3024098F07F1}" presName="thickLine" presStyleLbl="alignNode1" presStyleIdx="5" presStyleCnt="6"/>
      <dgm:spPr/>
    </dgm:pt>
    <dgm:pt modelId="{282A1D77-908F-4160-920A-662A9CDD3B5E}" type="pres">
      <dgm:prSet presAssocID="{3CCCE586-27F5-49DB-B34E-3024098F07F1}" presName="horz1" presStyleCnt="0"/>
      <dgm:spPr/>
    </dgm:pt>
    <dgm:pt modelId="{23CE38A2-4D06-4651-B016-24684B9BC0BB}" type="pres">
      <dgm:prSet presAssocID="{3CCCE586-27F5-49DB-B34E-3024098F07F1}" presName="tx1" presStyleLbl="revTx" presStyleIdx="5" presStyleCnt="6"/>
      <dgm:spPr/>
    </dgm:pt>
    <dgm:pt modelId="{4229FB29-E79B-46B4-A2B1-0D46DC80E639}" type="pres">
      <dgm:prSet presAssocID="{3CCCE586-27F5-49DB-B34E-3024098F07F1}" presName="vert1" presStyleCnt="0"/>
      <dgm:spPr/>
    </dgm:pt>
  </dgm:ptLst>
  <dgm:cxnLst>
    <dgm:cxn modelId="{BB04C004-92D9-476D-A682-C03DB9AC3F36}" srcId="{5268DB5F-12D3-492F-9AAA-94F024740B4F}" destId="{57F1DAF6-3051-4AB3-81D6-038FA623514E}" srcOrd="2" destOrd="0" parTransId="{39AE23DA-130A-4133-874C-F55E2BC75923}" sibTransId="{90F960F2-048F-408D-9474-84E87599094D}"/>
    <dgm:cxn modelId="{A287FE0D-A162-4512-B31E-A42E1814C6FD}" srcId="{5268DB5F-12D3-492F-9AAA-94F024740B4F}" destId="{3C94D9FA-1812-48C5-B0AC-1E213D92A3E9}" srcOrd="4" destOrd="0" parTransId="{5C23236D-C25F-4A6B-8965-96DAC20BE652}" sibTransId="{482C08CD-ACBB-401B-9EBE-53431891D6DE}"/>
    <dgm:cxn modelId="{D462671E-2D58-413E-A5D8-E18A73582118}" type="presOf" srcId="{CCB960C0-86B4-44ED-9805-EE94BA423D8B}" destId="{9E060315-1429-4F67-8D10-17463D79FE5F}" srcOrd="0" destOrd="0" presId="urn:microsoft.com/office/officeart/2008/layout/LinedList"/>
    <dgm:cxn modelId="{BF6C9131-8881-4D5E-950C-72F1D9EE1CB4}" type="presOf" srcId="{3C94D9FA-1812-48C5-B0AC-1E213D92A3E9}" destId="{7E0157F1-2F58-4A7B-8268-1268867FA863}" srcOrd="0" destOrd="0" presId="urn:microsoft.com/office/officeart/2008/layout/LinedList"/>
    <dgm:cxn modelId="{0DBFDD3E-A484-499A-A1BC-41C4AA839939}" srcId="{5268DB5F-12D3-492F-9AAA-94F024740B4F}" destId="{CCB960C0-86B4-44ED-9805-EE94BA423D8B}" srcOrd="3" destOrd="0" parTransId="{EE2CC848-4890-41A7-BDE7-BB7E6A8E7BD2}" sibTransId="{FB07479F-9AAE-420B-8778-0E70EC6D4A97}"/>
    <dgm:cxn modelId="{48B1C55C-9312-4155-86A8-875D49721052}" srcId="{5268DB5F-12D3-492F-9AAA-94F024740B4F}" destId="{B9277A64-7202-4C15-90A9-2CFEC24687C3}" srcOrd="0" destOrd="0" parTransId="{AFE54D94-95F9-4D9A-96DE-21DA7EC1A785}" sibTransId="{47CA0AEA-CC53-489D-A6D0-F45D2F4341A3}"/>
    <dgm:cxn modelId="{DDE71444-85EF-4199-8363-C294F1FF3741}" type="presOf" srcId="{5268DB5F-12D3-492F-9AAA-94F024740B4F}" destId="{210DB619-AA57-4964-9F0C-8B43EACA1D44}" srcOrd="0" destOrd="0" presId="urn:microsoft.com/office/officeart/2008/layout/LinedList"/>
    <dgm:cxn modelId="{32A29C4D-36BD-4F41-8E15-5226B6890841}" srcId="{5268DB5F-12D3-492F-9AAA-94F024740B4F}" destId="{2FDE77DC-3D2F-44E7-A8FC-F54B237BACB3}" srcOrd="1" destOrd="0" parTransId="{265046B4-19F6-4455-A98B-EB7DE74885AF}" sibTransId="{CECC42F0-BC64-4241-BB24-78E964E46BE3}"/>
    <dgm:cxn modelId="{40226690-FA06-4EDA-9A83-BD98B5E6157A}" type="presOf" srcId="{B9277A64-7202-4C15-90A9-2CFEC24687C3}" destId="{15DF8E54-B4AB-4B15-B985-055A937DB8B2}" srcOrd="0" destOrd="0" presId="urn:microsoft.com/office/officeart/2008/layout/LinedList"/>
    <dgm:cxn modelId="{F7DE4DC3-1400-4F88-B916-D5A8A2E281BE}" srcId="{5268DB5F-12D3-492F-9AAA-94F024740B4F}" destId="{3CCCE586-27F5-49DB-B34E-3024098F07F1}" srcOrd="5" destOrd="0" parTransId="{6E8BA46C-C77E-4F3C-9EEB-45E18C7A5A8F}" sibTransId="{95572D13-DCD4-4049-802C-393124E07C63}"/>
    <dgm:cxn modelId="{DD86C6D0-8ADF-4B76-9864-29FDEF4D93AE}" type="presOf" srcId="{57F1DAF6-3051-4AB3-81D6-038FA623514E}" destId="{51DB9B82-44E0-4F6C-9CDD-9AADB103788B}" srcOrd="0" destOrd="0" presId="urn:microsoft.com/office/officeart/2008/layout/LinedList"/>
    <dgm:cxn modelId="{25B636DE-D779-4FD7-A7ED-15E29A951DD0}" type="presOf" srcId="{2FDE77DC-3D2F-44E7-A8FC-F54B237BACB3}" destId="{3C5A665F-A078-4761-B496-D6D047BFA36E}" srcOrd="0" destOrd="0" presId="urn:microsoft.com/office/officeart/2008/layout/LinedList"/>
    <dgm:cxn modelId="{B39DA0FD-1B58-4F32-A840-88C4D7E34EFB}" type="presOf" srcId="{3CCCE586-27F5-49DB-B34E-3024098F07F1}" destId="{23CE38A2-4D06-4651-B016-24684B9BC0BB}" srcOrd="0" destOrd="0" presId="urn:microsoft.com/office/officeart/2008/layout/LinedList"/>
    <dgm:cxn modelId="{F8E6C9C8-1286-4008-9B90-BFC8528D57F4}" type="presParOf" srcId="{210DB619-AA57-4964-9F0C-8B43EACA1D44}" destId="{19DE0606-61B4-42FA-B482-805ED04961F2}" srcOrd="0" destOrd="0" presId="urn:microsoft.com/office/officeart/2008/layout/LinedList"/>
    <dgm:cxn modelId="{96EAF79F-6DB2-4792-8AE5-DC645972CA9C}" type="presParOf" srcId="{210DB619-AA57-4964-9F0C-8B43EACA1D44}" destId="{341A1398-985C-4531-B022-546E336D513E}" srcOrd="1" destOrd="0" presId="urn:microsoft.com/office/officeart/2008/layout/LinedList"/>
    <dgm:cxn modelId="{960020FD-96BA-4338-B9CE-DB2DE0D0D565}" type="presParOf" srcId="{341A1398-985C-4531-B022-546E336D513E}" destId="{15DF8E54-B4AB-4B15-B985-055A937DB8B2}" srcOrd="0" destOrd="0" presId="urn:microsoft.com/office/officeart/2008/layout/LinedList"/>
    <dgm:cxn modelId="{8FF53BE2-4952-4C9C-A98F-A37C95E1448E}" type="presParOf" srcId="{341A1398-985C-4531-B022-546E336D513E}" destId="{11946906-187F-46A7-8060-42F0D5EAE39A}" srcOrd="1" destOrd="0" presId="urn:microsoft.com/office/officeart/2008/layout/LinedList"/>
    <dgm:cxn modelId="{952FD104-F0B4-4381-96ED-DEFD9FDEE1A9}" type="presParOf" srcId="{210DB619-AA57-4964-9F0C-8B43EACA1D44}" destId="{007AD621-6E24-49BF-A487-4FE2B86846BD}" srcOrd="2" destOrd="0" presId="urn:microsoft.com/office/officeart/2008/layout/LinedList"/>
    <dgm:cxn modelId="{1FCD46AF-2494-4A89-B3EF-1990EB931C21}" type="presParOf" srcId="{210DB619-AA57-4964-9F0C-8B43EACA1D44}" destId="{AFFF7046-236D-445A-957A-F55044A0D724}" srcOrd="3" destOrd="0" presId="urn:microsoft.com/office/officeart/2008/layout/LinedList"/>
    <dgm:cxn modelId="{E23C0ADC-F1E0-4481-8341-5AE37C4334AA}" type="presParOf" srcId="{AFFF7046-236D-445A-957A-F55044A0D724}" destId="{3C5A665F-A078-4761-B496-D6D047BFA36E}" srcOrd="0" destOrd="0" presId="urn:microsoft.com/office/officeart/2008/layout/LinedList"/>
    <dgm:cxn modelId="{2755D9E9-0093-4201-B7C8-CA70D29EB756}" type="presParOf" srcId="{AFFF7046-236D-445A-957A-F55044A0D724}" destId="{DD404C19-AB6C-461F-8791-CBE5144AE080}" srcOrd="1" destOrd="0" presId="urn:microsoft.com/office/officeart/2008/layout/LinedList"/>
    <dgm:cxn modelId="{1434E6AC-0F8C-455A-88A9-1F08B8D5A3F7}" type="presParOf" srcId="{210DB619-AA57-4964-9F0C-8B43EACA1D44}" destId="{95A4E093-FA91-4029-A956-0E0376AAE9A6}" srcOrd="4" destOrd="0" presId="urn:microsoft.com/office/officeart/2008/layout/LinedList"/>
    <dgm:cxn modelId="{C0D37DAB-E631-4FE2-9594-27A5A385453C}" type="presParOf" srcId="{210DB619-AA57-4964-9F0C-8B43EACA1D44}" destId="{A9D3A986-2DFC-488D-B43B-44417DD6ECCE}" srcOrd="5" destOrd="0" presId="urn:microsoft.com/office/officeart/2008/layout/LinedList"/>
    <dgm:cxn modelId="{A5A355D0-78AF-4228-9272-021F42799AE8}" type="presParOf" srcId="{A9D3A986-2DFC-488D-B43B-44417DD6ECCE}" destId="{51DB9B82-44E0-4F6C-9CDD-9AADB103788B}" srcOrd="0" destOrd="0" presId="urn:microsoft.com/office/officeart/2008/layout/LinedList"/>
    <dgm:cxn modelId="{74DAA7C0-BBC1-417E-8225-D96D23E401BB}" type="presParOf" srcId="{A9D3A986-2DFC-488D-B43B-44417DD6ECCE}" destId="{6403AD08-5DDE-45FC-B5CB-600E9BDFF5AD}" srcOrd="1" destOrd="0" presId="urn:microsoft.com/office/officeart/2008/layout/LinedList"/>
    <dgm:cxn modelId="{9B44D2E3-D439-4B72-8012-3F2CF95E0E32}" type="presParOf" srcId="{210DB619-AA57-4964-9F0C-8B43EACA1D44}" destId="{1918CFFF-9101-424D-8384-A69F699416EF}" srcOrd="6" destOrd="0" presId="urn:microsoft.com/office/officeart/2008/layout/LinedList"/>
    <dgm:cxn modelId="{B5717232-42E0-44E6-ABD7-4227A480ACDE}" type="presParOf" srcId="{210DB619-AA57-4964-9F0C-8B43EACA1D44}" destId="{4D4C5BF1-C6D2-458B-A477-1AE4A088B32C}" srcOrd="7" destOrd="0" presId="urn:microsoft.com/office/officeart/2008/layout/LinedList"/>
    <dgm:cxn modelId="{50F39CC5-81DF-4B2E-950E-0006845F891D}" type="presParOf" srcId="{4D4C5BF1-C6D2-458B-A477-1AE4A088B32C}" destId="{9E060315-1429-4F67-8D10-17463D79FE5F}" srcOrd="0" destOrd="0" presId="urn:microsoft.com/office/officeart/2008/layout/LinedList"/>
    <dgm:cxn modelId="{2D7702C5-1D0F-4165-9EC2-B86882E5B04E}" type="presParOf" srcId="{4D4C5BF1-C6D2-458B-A477-1AE4A088B32C}" destId="{3223F62C-E3A3-49BB-960A-DA39EEEEA2E6}" srcOrd="1" destOrd="0" presId="urn:microsoft.com/office/officeart/2008/layout/LinedList"/>
    <dgm:cxn modelId="{6EE78D79-CE7C-4B8F-BA80-A3ABEAE9CE6C}" type="presParOf" srcId="{210DB619-AA57-4964-9F0C-8B43EACA1D44}" destId="{EFB85930-857C-4F6C-869D-9483C4059FCC}" srcOrd="8" destOrd="0" presId="urn:microsoft.com/office/officeart/2008/layout/LinedList"/>
    <dgm:cxn modelId="{C6F01D56-8465-46C0-8CF6-4044350FAD63}" type="presParOf" srcId="{210DB619-AA57-4964-9F0C-8B43EACA1D44}" destId="{0541116D-05E3-47CE-B286-9B5C784E3128}" srcOrd="9" destOrd="0" presId="urn:microsoft.com/office/officeart/2008/layout/LinedList"/>
    <dgm:cxn modelId="{E22084EF-852F-433B-8A37-4C15EB57FC08}" type="presParOf" srcId="{0541116D-05E3-47CE-B286-9B5C784E3128}" destId="{7E0157F1-2F58-4A7B-8268-1268867FA863}" srcOrd="0" destOrd="0" presId="urn:microsoft.com/office/officeart/2008/layout/LinedList"/>
    <dgm:cxn modelId="{9A139A35-6AA4-40BC-8696-61AA274A6ABE}" type="presParOf" srcId="{0541116D-05E3-47CE-B286-9B5C784E3128}" destId="{62BD4583-B8E0-40A3-B99D-BA20CF7C292A}" srcOrd="1" destOrd="0" presId="urn:microsoft.com/office/officeart/2008/layout/LinedList"/>
    <dgm:cxn modelId="{0AC7092C-60C1-4FEC-B2A1-C76D83EDCB65}" type="presParOf" srcId="{210DB619-AA57-4964-9F0C-8B43EACA1D44}" destId="{6437DE90-DC30-48CD-943B-50BADE17A26B}" srcOrd="10" destOrd="0" presId="urn:microsoft.com/office/officeart/2008/layout/LinedList"/>
    <dgm:cxn modelId="{7EC0C97D-1971-4555-9551-DB714B33261A}" type="presParOf" srcId="{210DB619-AA57-4964-9F0C-8B43EACA1D44}" destId="{282A1D77-908F-4160-920A-662A9CDD3B5E}" srcOrd="11" destOrd="0" presId="urn:microsoft.com/office/officeart/2008/layout/LinedList"/>
    <dgm:cxn modelId="{1EC3A08D-88EA-493B-8866-82B6C3010ABC}" type="presParOf" srcId="{282A1D77-908F-4160-920A-662A9CDD3B5E}" destId="{23CE38A2-4D06-4651-B016-24684B9BC0BB}" srcOrd="0" destOrd="0" presId="urn:microsoft.com/office/officeart/2008/layout/LinedList"/>
    <dgm:cxn modelId="{DFC5CBC8-6A40-479A-962F-9A04629E4DA6}" type="presParOf" srcId="{282A1D77-908F-4160-920A-662A9CDD3B5E}" destId="{4229FB29-E79B-46B4-A2B1-0D46DC80E63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B1A245-6A69-4D75-814F-DA85AAAB4B63}"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1CD3C395-023A-446F-8934-909DD14226BA}">
      <dgm:prSet/>
      <dgm:spPr/>
      <dgm:t>
        <a:bodyPr/>
        <a:lstStyle/>
        <a:p>
          <a:r>
            <a:rPr lang="en-GB" b="0" i="0"/>
            <a:t>arriving in, or entering, any country,</a:t>
          </a:r>
          <a:endParaRPr lang="en-US"/>
        </a:p>
      </dgm:t>
    </dgm:pt>
    <dgm:pt modelId="{E6356465-2B23-4296-87B9-58EB827BCD75}" type="parTrans" cxnId="{8D4D41AE-14BF-4DC2-8854-18374D0647F5}">
      <dgm:prSet/>
      <dgm:spPr/>
      <dgm:t>
        <a:bodyPr/>
        <a:lstStyle/>
        <a:p>
          <a:endParaRPr lang="en-US"/>
        </a:p>
      </dgm:t>
    </dgm:pt>
    <dgm:pt modelId="{798EAEB9-E91C-4779-8201-09ED06800B14}" type="sibTrans" cxnId="{8D4D41AE-14BF-4DC2-8854-18374D0647F5}">
      <dgm:prSet phldrT="1" phldr="0"/>
      <dgm:spPr/>
      <dgm:t>
        <a:bodyPr/>
        <a:lstStyle/>
        <a:p>
          <a:r>
            <a:rPr lang="en-US"/>
            <a:t>1</a:t>
          </a:r>
        </a:p>
      </dgm:t>
    </dgm:pt>
    <dgm:pt modelId="{E1EC3408-0D80-4B98-BEF0-6D99E0EF20B2}">
      <dgm:prSet/>
      <dgm:spPr/>
      <dgm:t>
        <a:bodyPr/>
        <a:lstStyle/>
        <a:p>
          <a:r>
            <a:rPr lang="en-GB" b="0" i="0"/>
            <a:t>departing from any country,</a:t>
          </a:r>
          <a:endParaRPr lang="en-US"/>
        </a:p>
      </dgm:t>
    </dgm:pt>
    <dgm:pt modelId="{91F9461D-045B-4869-A498-6E041BF9CC3F}" type="parTrans" cxnId="{09D7A839-CED2-477D-A063-0E72DC49A995}">
      <dgm:prSet/>
      <dgm:spPr/>
      <dgm:t>
        <a:bodyPr/>
        <a:lstStyle/>
        <a:p>
          <a:endParaRPr lang="en-US"/>
        </a:p>
      </dgm:t>
    </dgm:pt>
    <dgm:pt modelId="{DB57BD82-A51D-43B0-BFC9-5D3E186A4A63}" type="sibTrans" cxnId="{09D7A839-CED2-477D-A063-0E72DC49A995}">
      <dgm:prSet phldrT="2" phldr="0"/>
      <dgm:spPr/>
      <dgm:t>
        <a:bodyPr/>
        <a:lstStyle/>
        <a:p>
          <a:r>
            <a:rPr lang="en-US"/>
            <a:t>2</a:t>
          </a:r>
        </a:p>
      </dgm:t>
    </dgm:pt>
    <dgm:pt modelId="{6BDDE3E6-79D7-4844-BFCE-ECEBC86AC819}">
      <dgm:prSet/>
      <dgm:spPr/>
      <dgm:t>
        <a:bodyPr/>
        <a:lstStyle/>
        <a:p>
          <a:r>
            <a:rPr lang="en-GB" b="0" i="0"/>
            <a:t>travelling within any country.</a:t>
          </a:r>
          <a:endParaRPr lang="en-US"/>
        </a:p>
      </dgm:t>
    </dgm:pt>
    <dgm:pt modelId="{DF6FC961-52B6-4C04-ACE4-AF2D62C6E27A}" type="parTrans" cxnId="{7BCA683E-97DE-4AF5-A96C-B7F2A1B7B57B}">
      <dgm:prSet/>
      <dgm:spPr/>
      <dgm:t>
        <a:bodyPr/>
        <a:lstStyle/>
        <a:p>
          <a:endParaRPr lang="en-US"/>
        </a:p>
      </dgm:t>
    </dgm:pt>
    <dgm:pt modelId="{EF596C9D-105B-4BC6-8ADE-5C3F4482E2DC}" type="sibTrans" cxnId="{7BCA683E-97DE-4AF5-A96C-B7F2A1B7B57B}">
      <dgm:prSet phldrT="3" phldr="0"/>
      <dgm:spPr/>
      <dgm:t>
        <a:bodyPr/>
        <a:lstStyle/>
        <a:p>
          <a:r>
            <a:rPr lang="en-US"/>
            <a:t>3</a:t>
          </a:r>
        </a:p>
      </dgm:t>
    </dgm:pt>
    <dgm:pt modelId="{ABBAEA2D-4D0B-4C70-A35B-64F66A49C6EF}" type="pres">
      <dgm:prSet presAssocID="{9EB1A245-6A69-4D75-814F-DA85AAAB4B63}" presName="Name0" presStyleCnt="0">
        <dgm:presLayoutVars>
          <dgm:animLvl val="lvl"/>
          <dgm:resizeHandles val="exact"/>
        </dgm:presLayoutVars>
      </dgm:prSet>
      <dgm:spPr/>
    </dgm:pt>
    <dgm:pt modelId="{D50E4313-CBB8-4A63-845A-8B7C7EEF9018}" type="pres">
      <dgm:prSet presAssocID="{1CD3C395-023A-446F-8934-909DD14226BA}" presName="compositeNode" presStyleCnt="0">
        <dgm:presLayoutVars>
          <dgm:bulletEnabled val="1"/>
        </dgm:presLayoutVars>
      </dgm:prSet>
      <dgm:spPr/>
    </dgm:pt>
    <dgm:pt modelId="{5F16891B-E636-4753-A70A-98C85D831F9D}" type="pres">
      <dgm:prSet presAssocID="{1CD3C395-023A-446F-8934-909DD14226BA}" presName="bgRect" presStyleLbl="bgAccFollowNode1" presStyleIdx="0" presStyleCnt="3"/>
      <dgm:spPr/>
    </dgm:pt>
    <dgm:pt modelId="{8993313A-4D11-489B-AB92-520404F457B9}" type="pres">
      <dgm:prSet presAssocID="{798EAEB9-E91C-4779-8201-09ED06800B14}" presName="sibTransNodeCircle" presStyleLbl="alignNode1" presStyleIdx="0" presStyleCnt="6">
        <dgm:presLayoutVars>
          <dgm:chMax val="0"/>
          <dgm:bulletEnabled/>
        </dgm:presLayoutVars>
      </dgm:prSet>
      <dgm:spPr/>
    </dgm:pt>
    <dgm:pt modelId="{DD9EA9EB-A9CD-4F15-83D1-5A2F131F9C6A}" type="pres">
      <dgm:prSet presAssocID="{1CD3C395-023A-446F-8934-909DD14226BA}" presName="bottomLine" presStyleLbl="alignNode1" presStyleIdx="1" presStyleCnt="6">
        <dgm:presLayoutVars/>
      </dgm:prSet>
      <dgm:spPr/>
    </dgm:pt>
    <dgm:pt modelId="{1A527C82-D800-486B-BE28-884C221E36ED}" type="pres">
      <dgm:prSet presAssocID="{1CD3C395-023A-446F-8934-909DD14226BA}" presName="nodeText" presStyleLbl="bgAccFollowNode1" presStyleIdx="0" presStyleCnt="3">
        <dgm:presLayoutVars>
          <dgm:bulletEnabled val="1"/>
        </dgm:presLayoutVars>
      </dgm:prSet>
      <dgm:spPr/>
    </dgm:pt>
    <dgm:pt modelId="{A64CD5C1-56BD-41A9-BAD0-B45C55216616}" type="pres">
      <dgm:prSet presAssocID="{798EAEB9-E91C-4779-8201-09ED06800B14}" presName="sibTrans" presStyleCnt="0"/>
      <dgm:spPr/>
    </dgm:pt>
    <dgm:pt modelId="{4B88662C-F555-4F73-9912-AE4B0411C4AA}" type="pres">
      <dgm:prSet presAssocID="{E1EC3408-0D80-4B98-BEF0-6D99E0EF20B2}" presName="compositeNode" presStyleCnt="0">
        <dgm:presLayoutVars>
          <dgm:bulletEnabled val="1"/>
        </dgm:presLayoutVars>
      </dgm:prSet>
      <dgm:spPr/>
    </dgm:pt>
    <dgm:pt modelId="{01DC8B0A-5826-4816-A10A-D715263E170B}" type="pres">
      <dgm:prSet presAssocID="{E1EC3408-0D80-4B98-BEF0-6D99E0EF20B2}" presName="bgRect" presStyleLbl="bgAccFollowNode1" presStyleIdx="1" presStyleCnt="3"/>
      <dgm:spPr/>
    </dgm:pt>
    <dgm:pt modelId="{9FCE30D3-CC7A-40EB-B42D-419411BF289C}" type="pres">
      <dgm:prSet presAssocID="{DB57BD82-A51D-43B0-BFC9-5D3E186A4A63}" presName="sibTransNodeCircle" presStyleLbl="alignNode1" presStyleIdx="2" presStyleCnt="6">
        <dgm:presLayoutVars>
          <dgm:chMax val="0"/>
          <dgm:bulletEnabled/>
        </dgm:presLayoutVars>
      </dgm:prSet>
      <dgm:spPr/>
    </dgm:pt>
    <dgm:pt modelId="{2E9A373C-4427-46C8-AA41-A6920CCF41DB}" type="pres">
      <dgm:prSet presAssocID="{E1EC3408-0D80-4B98-BEF0-6D99E0EF20B2}" presName="bottomLine" presStyleLbl="alignNode1" presStyleIdx="3" presStyleCnt="6">
        <dgm:presLayoutVars/>
      </dgm:prSet>
      <dgm:spPr/>
    </dgm:pt>
    <dgm:pt modelId="{89B0F520-5741-42E4-94BD-9A74DAC1BBDE}" type="pres">
      <dgm:prSet presAssocID="{E1EC3408-0D80-4B98-BEF0-6D99E0EF20B2}" presName="nodeText" presStyleLbl="bgAccFollowNode1" presStyleIdx="1" presStyleCnt="3">
        <dgm:presLayoutVars>
          <dgm:bulletEnabled val="1"/>
        </dgm:presLayoutVars>
      </dgm:prSet>
      <dgm:spPr/>
    </dgm:pt>
    <dgm:pt modelId="{655D1B83-4514-4878-82AD-3CE611B16F91}" type="pres">
      <dgm:prSet presAssocID="{DB57BD82-A51D-43B0-BFC9-5D3E186A4A63}" presName="sibTrans" presStyleCnt="0"/>
      <dgm:spPr/>
    </dgm:pt>
    <dgm:pt modelId="{489613F8-850A-48DF-8349-C661605AE876}" type="pres">
      <dgm:prSet presAssocID="{6BDDE3E6-79D7-4844-BFCE-ECEBC86AC819}" presName="compositeNode" presStyleCnt="0">
        <dgm:presLayoutVars>
          <dgm:bulletEnabled val="1"/>
        </dgm:presLayoutVars>
      </dgm:prSet>
      <dgm:spPr/>
    </dgm:pt>
    <dgm:pt modelId="{28AA273B-BFF9-462C-A79C-4976DFD95A14}" type="pres">
      <dgm:prSet presAssocID="{6BDDE3E6-79D7-4844-BFCE-ECEBC86AC819}" presName="bgRect" presStyleLbl="bgAccFollowNode1" presStyleIdx="2" presStyleCnt="3"/>
      <dgm:spPr/>
    </dgm:pt>
    <dgm:pt modelId="{0284B7E4-D91E-4DCA-981E-19EC341BFEEF}" type="pres">
      <dgm:prSet presAssocID="{EF596C9D-105B-4BC6-8ADE-5C3F4482E2DC}" presName="sibTransNodeCircle" presStyleLbl="alignNode1" presStyleIdx="4" presStyleCnt="6">
        <dgm:presLayoutVars>
          <dgm:chMax val="0"/>
          <dgm:bulletEnabled/>
        </dgm:presLayoutVars>
      </dgm:prSet>
      <dgm:spPr/>
    </dgm:pt>
    <dgm:pt modelId="{509C6DAD-98F5-4F1A-A9CA-F5FA004F36A4}" type="pres">
      <dgm:prSet presAssocID="{6BDDE3E6-79D7-4844-BFCE-ECEBC86AC819}" presName="bottomLine" presStyleLbl="alignNode1" presStyleIdx="5" presStyleCnt="6">
        <dgm:presLayoutVars/>
      </dgm:prSet>
      <dgm:spPr/>
    </dgm:pt>
    <dgm:pt modelId="{C26C0218-D59A-4089-BDD0-F083C85BB668}" type="pres">
      <dgm:prSet presAssocID="{6BDDE3E6-79D7-4844-BFCE-ECEBC86AC819}" presName="nodeText" presStyleLbl="bgAccFollowNode1" presStyleIdx="2" presStyleCnt="3">
        <dgm:presLayoutVars>
          <dgm:bulletEnabled val="1"/>
        </dgm:presLayoutVars>
      </dgm:prSet>
      <dgm:spPr/>
    </dgm:pt>
  </dgm:ptLst>
  <dgm:cxnLst>
    <dgm:cxn modelId="{0257A814-49CA-462E-B55E-54B46D3B35D2}" type="presOf" srcId="{798EAEB9-E91C-4779-8201-09ED06800B14}" destId="{8993313A-4D11-489B-AB92-520404F457B9}" srcOrd="0" destOrd="0" presId="urn:microsoft.com/office/officeart/2016/7/layout/BasicLinearProcessNumbered"/>
    <dgm:cxn modelId="{C83C1B21-C64F-4A0E-AD26-A498593060F5}" type="presOf" srcId="{1CD3C395-023A-446F-8934-909DD14226BA}" destId="{5F16891B-E636-4753-A70A-98C85D831F9D}" srcOrd="0" destOrd="0" presId="urn:microsoft.com/office/officeart/2016/7/layout/BasicLinearProcessNumbered"/>
    <dgm:cxn modelId="{3B767C34-3888-4E17-8623-7DF891F46746}" type="presOf" srcId="{6BDDE3E6-79D7-4844-BFCE-ECEBC86AC819}" destId="{C26C0218-D59A-4089-BDD0-F083C85BB668}" srcOrd="1" destOrd="0" presId="urn:microsoft.com/office/officeart/2016/7/layout/BasicLinearProcessNumbered"/>
    <dgm:cxn modelId="{09D7A839-CED2-477D-A063-0E72DC49A995}" srcId="{9EB1A245-6A69-4D75-814F-DA85AAAB4B63}" destId="{E1EC3408-0D80-4B98-BEF0-6D99E0EF20B2}" srcOrd="1" destOrd="0" parTransId="{91F9461D-045B-4869-A498-6E041BF9CC3F}" sibTransId="{DB57BD82-A51D-43B0-BFC9-5D3E186A4A63}"/>
    <dgm:cxn modelId="{7BCA683E-97DE-4AF5-A96C-B7F2A1B7B57B}" srcId="{9EB1A245-6A69-4D75-814F-DA85AAAB4B63}" destId="{6BDDE3E6-79D7-4844-BFCE-ECEBC86AC819}" srcOrd="2" destOrd="0" parTransId="{DF6FC961-52B6-4C04-ACE4-AF2D62C6E27A}" sibTransId="{EF596C9D-105B-4BC6-8ADE-5C3F4482E2DC}"/>
    <dgm:cxn modelId="{0B376D83-9F13-4041-A8EC-E30766A40C7D}" type="presOf" srcId="{EF596C9D-105B-4BC6-8ADE-5C3F4482E2DC}" destId="{0284B7E4-D91E-4DCA-981E-19EC341BFEEF}" srcOrd="0" destOrd="0" presId="urn:microsoft.com/office/officeart/2016/7/layout/BasicLinearProcessNumbered"/>
    <dgm:cxn modelId="{75C0928C-53C5-4A82-A5A8-22BB8B94AD72}" type="presOf" srcId="{9EB1A245-6A69-4D75-814F-DA85AAAB4B63}" destId="{ABBAEA2D-4D0B-4C70-A35B-64F66A49C6EF}" srcOrd="0" destOrd="0" presId="urn:microsoft.com/office/officeart/2016/7/layout/BasicLinearProcessNumbered"/>
    <dgm:cxn modelId="{DF4F408D-C5E3-49FC-BF07-25348C76039F}" type="presOf" srcId="{1CD3C395-023A-446F-8934-909DD14226BA}" destId="{1A527C82-D800-486B-BE28-884C221E36ED}" srcOrd="1" destOrd="0" presId="urn:microsoft.com/office/officeart/2016/7/layout/BasicLinearProcessNumbered"/>
    <dgm:cxn modelId="{2B2D4396-FDF2-4F2F-86F5-0F94F81E9658}" type="presOf" srcId="{E1EC3408-0D80-4B98-BEF0-6D99E0EF20B2}" destId="{01DC8B0A-5826-4816-A10A-D715263E170B}" srcOrd="0" destOrd="0" presId="urn:microsoft.com/office/officeart/2016/7/layout/BasicLinearProcessNumbered"/>
    <dgm:cxn modelId="{BA7BE9A4-C7C5-4602-A4B0-E98390C46A9D}" type="presOf" srcId="{E1EC3408-0D80-4B98-BEF0-6D99E0EF20B2}" destId="{89B0F520-5741-42E4-94BD-9A74DAC1BBDE}" srcOrd="1" destOrd="0" presId="urn:microsoft.com/office/officeart/2016/7/layout/BasicLinearProcessNumbered"/>
    <dgm:cxn modelId="{8D4D41AE-14BF-4DC2-8854-18374D0647F5}" srcId="{9EB1A245-6A69-4D75-814F-DA85AAAB4B63}" destId="{1CD3C395-023A-446F-8934-909DD14226BA}" srcOrd="0" destOrd="0" parTransId="{E6356465-2B23-4296-87B9-58EB827BCD75}" sibTransId="{798EAEB9-E91C-4779-8201-09ED06800B14}"/>
    <dgm:cxn modelId="{D06BE2C7-2AB8-43D0-B57E-9C32DC07B640}" type="presOf" srcId="{DB57BD82-A51D-43B0-BFC9-5D3E186A4A63}" destId="{9FCE30D3-CC7A-40EB-B42D-419411BF289C}" srcOrd="0" destOrd="0" presId="urn:microsoft.com/office/officeart/2016/7/layout/BasicLinearProcessNumbered"/>
    <dgm:cxn modelId="{EA04D3F5-CAF1-4C50-8665-9F9C99EC8C91}" type="presOf" srcId="{6BDDE3E6-79D7-4844-BFCE-ECEBC86AC819}" destId="{28AA273B-BFF9-462C-A79C-4976DFD95A14}" srcOrd="0" destOrd="0" presId="urn:microsoft.com/office/officeart/2016/7/layout/BasicLinearProcessNumbered"/>
    <dgm:cxn modelId="{C718167E-8625-4FE4-A153-3D3AD52A30A3}" type="presParOf" srcId="{ABBAEA2D-4D0B-4C70-A35B-64F66A49C6EF}" destId="{D50E4313-CBB8-4A63-845A-8B7C7EEF9018}" srcOrd="0" destOrd="0" presId="urn:microsoft.com/office/officeart/2016/7/layout/BasicLinearProcessNumbered"/>
    <dgm:cxn modelId="{C2342676-48AF-4836-BA12-1E0EFD184B27}" type="presParOf" srcId="{D50E4313-CBB8-4A63-845A-8B7C7EEF9018}" destId="{5F16891B-E636-4753-A70A-98C85D831F9D}" srcOrd="0" destOrd="0" presId="urn:microsoft.com/office/officeart/2016/7/layout/BasicLinearProcessNumbered"/>
    <dgm:cxn modelId="{7E26F15E-1869-4DE6-9315-6F1F4EEC4B61}" type="presParOf" srcId="{D50E4313-CBB8-4A63-845A-8B7C7EEF9018}" destId="{8993313A-4D11-489B-AB92-520404F457B9}" srcOrd="1" destOrd="0" presId="urn:microsoft.com/office/officeart/2016/7/layout/BasicLinearProcessNumbered"/>
    <dgm:cxn modelId="{C0D2EBDD-3FE5-4320-A4A1-18EC2566968F}" type="presParOf" srcId="{D50E4313-CBB8-4A63-845A-8B7C7EEF9018}" destId="{DD9EA9EB-A9CD-4F15-83D1-5A2F131F9C6A}" srcOrd="2" destOrd="0" presId="urn:microsoft.com/office/officeart/2016/7/layout/BasicLinearProcessNumbered"/>
    <dgm:cxn modelId="{18F6D08F-C8C8-47BD-A38D-127DDC4BC27C}" type="presParOf" srcId="{D50E4313-CBB8-4A63-845A-8B7C7EEF9018}" destId="{1A527C82-D800-486B-BE28-884C221E36ED}" srcOrd="3" destOrd="0" presId="urn:microsoft.com/office/officeart/2016/7/layout/BasicLinearProcessNumbered"/>
    <dgm:cxn modelId="{1F19F77D-3EE9-4E1E-89E4-1096E2A458BC}" type="presParOf" srcId="{ABBAEA2D-4D0B-4C70-A35B-64F66A49C6EF}" destId="{A64CD5C1-56BD-41A9-BAD0-B45C55216616}" srcOrd="1" destOrd="0" presId="urn:microsoft.com/office/officeart/2016/7/layout/BasicLinearProcessNumbered"/>
    <dgm:cxn modelId="{86BA5826-3BB2-433A-B057-6C6B53B35935}" type="presParOf" srcId="{ABBAEA2D-4D0B-4C70-A35B-64F66A49C6EF}" destId="{4B88662C-F555-4F73-9912-AE4B0411C4AA}" srcOrd="2" destOrd="0" presId="urn:microsoft.com/office/officeart/2016/7/layout/BasicLinearProcessNumbered"/>
    <dgm:cxn modelId="{4C51EB8E-6E6A-41CC-8D12-718B4D4C1AB8}" type="presParOf" srcId="{4B88662C-F555-4F73-9912-AE4B0411C4AA}" destId="{01DC8B0A-5826-4816-A10A-D715263E170B}" srcOrd="0" destOrd="0" presId="urn:microsoft.com/office/officeart/2016/7/layout/BasicLinearProcessNumbered"/>
    <dgm:cxn modelId="{B9BD4A03-EA22-4428-B1F1-802A49998F59}" type="presParOf" srcId="{4B88662C-F555-4F73-9912-AE4B0411C4AA}" destId="{9FCE30D3-CC7A-40EB-B42D-419411BF289C}" srcOrd="1" destOrd="0" presId="urn:microsoft.com/office/officeart/2016/7/layout/BasicLinearProcessNumbered"/>
    <dgm:cxn modelId="{3F0ABEB3-D12A-487F-AC9E-4F469FE9418E}" type="presParOf" srcId="{4B88662C-F555-4F73-9912-AE4B0411C4AA}" destId="{2E9A373C-4427-46C8-AA41-A6920CCF41DB}" srcOrd="2" destOrd="0" presId="urn:microsoft.com/office/officeart/2016/7/layout/BasicLinearProcessNumbered"/>
    <dgm:cxn modelId="{72789F3C-BA37-4615-B521-FE774A9ACAE6}" type="presParOf" srcId="{4B88662C-F555-4F73-9912-AE4B0411C4AA}" destId="{89B0F520-5741-42E4-94BD-9A74DAC1BBDE}" srcOrd="3" destOrd="0" presId="urn:microsoft.com/office/officeart/2016/7/layout/BasicLinearProcessNumbered"/>
    <dgm:cxn modelId="{1B6C3093-AEE1-492C-BACE-190C8E7E098A}" type="presParOf" srcId="{ABBAEA2D-4D0B-4C70-A35B-64F66A49C6EF}" destId="{655D1B83-4514-4878-82AD-3CE611B16F91}" srcOrd="3" destOrd="0" presId="urn:microsoft.com/office/officeart/2016/7/layout/BasicLinearProcessNumbered"/>
    <dgm:cxn modelId="{12946599-E7FD-4975-B1F7-1976C300B293}" type="presParOf" srcId="{ABBAEA2D-4D0B-4C70-A35B-64F66A49C6EF}" destId="{489613F8-850A-48DF-8349-C661605AE876}" srcOrd="4" destOrd="0" presId="urn:microsoft.com/office/officeart/2016/7/layout/BasicLinearProcessNumbered"/>
    <dgm:cxn modelId="{2071D0FB-1F30-4595-9EE9-2A55C24CC002}" type="presParOf" srcId="{489613F8-850A-48DF-8349-C661605AE876}" destId="{28AA273B-BFF9-462C-A79C-4976DFD95A14}" srcOrd="0" destOrd="0" presId="urn:microsoft.com/office/officeart/2016/7/layout/BasicLinearProcessNumbered"/>
    <dgm:cxn modelId="{47CFBEFF-9995-4F47-8942-04CB25F8602C}" type="presParOf" srcId="{489613F8-850A-48DF-8349-C661605AE876}" destId="{0284B7E4-D91E-4DCA-981E-19EC341BFEEF}" srcOrd="1" destOrd="0" presId="urn:microsoft.com/office/officeart/2016/7/layout/BasicLinearProcessNumbered"/>
    <dgm:cxn modelId="{6D693CE4-3CC5-42F8-B176-9E58CDDE53D8}" type="presParOf" srcId="{489613F8-850A-48DF-8349-C661605AE876}" destId="{509C6DAD-98F5-4F1A-A9CA-F5FA004F36A4}" srcOrd="2" destOrd="0" presId="urn:microsoft.com/office/officeart/2016/7/layout/BasicLinearProcessNumbered"/>
    <dgm:cxn modelId="{5FF50053-C8DF-494A-B8E8-89B78BEA99A4}" type="presParOf" srcId="{489613F8-850A-48DF-8349-C661605AE876}" destId="{C26C0218-D59A-4089-BDD0-F083C85BB668}"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7F02F-F873-4F56-AA26-ABB96F3B48AD}">
      <dsp:nvSpPr>
        <dsp:cNvPr id="0" name=""/>
        <dsp:cNvSpPr/>
      </dsp:nvSpPr>
      <dsp:spPr>
        <a:xfrm>
          <a:off x="0" y="69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19E95C-28AA-4472-A5AF-42E0502F0DD4}">
      <dsp:nvSpPr>
        <dsp:cNvPr id="0" name=""/>
        <dsp:cNvSpPr/>
      </dsp:nvSpPr>
      <dsp:spPr>
        <a:xfrm>
          <a:off x="0" y="691"/>
          <a:ext cx="10515600" cy="1131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Some of the acts aims include: </a:t>
          </a:r>
          <a:endParaRPr lang="en-US" sz="3100" kern="1200"/>
        </a:p>
      </dsp:txBody>
      <dsp:txXfrm>
        <a:off x="0" y="691"/>
        <a:ext cx="10515600" cy="1131906"/>
      </dsp:txXfrm>
    </dsp:sp>
    <dsp:sp modelId="{645A8A5E-5F00-487A-900E-734432CE207C}">
      <dsp:nvSpPr>
        <dsp:cNvPr id="0" name=""/>
        <dsp:cNvSpPr/>
      </dsp:nvSpPr>
      <dsp:spPr>
        <a:xfrm>
          <a:off x="0" y="113259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E47DB2-778F-4C8F-8F52-7CB771010D0C}">
      <dsp:nvSpPr>
        <dsp:cNvPr id="0" name=""/>
        <dsp:cNvSpPr/>
      </dsp:nvSpPr>
      <dsp:spPr>
        <a:xfrm>
          <a:off x="0" y="1132597"/>
          <a:ext cx="10515600" cy="1131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Consolidate existing offences into a single act.</a:t>
          </a:r>
          <a:endParaRPr lang="en-US" sz="3100" kern="1200"/>
        </a:p>
      </dsp:txBody>
      <dsp:txXfrm>
        <a:off x="0" y="1132597"/>
        <a:ext cx="10515600" cy="1131906"/>
      </dsp:txXfrm>
    </dsp:sp>
    <dsp:sp modelId="{6D7EA9F6-C64A-47E3-8285-03579AEEF6A5}">
      <dsp:nvSpPr>
        <dsp:cNvPr id="0" name=""/>
        <dsp:cNvSpPr/>
      </dsp:nvSpPr>
      <dsp:spPr>
        <a:xfrm>
          <a:off x="0" y="22645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4905CA-D8E1-4C91-8DF4-1F34711D5238}">
      <dsp:nvSpPr>
        <dsp:cNvPr id="0" name=""/>
        <dsp:cNvSpPr/>
      </dsp:nvSpPr>
      <dsp:spPr>
        <a:xfrm>
          <a:off x="0" y="2264504"/>
          <a:ext cx="10515600" cy="1131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Ensure suitable punishments for perpetrators.</a:t>
          </a:r>
          <a:endParaRPr lang="en-US" sz="3100" kern="1200"/>
        </a:p>
      </dsp:txBody>
      <dsp:txXfrm>
        <a:off x="0" y="2264504"/>
        <a:ext cx="10515600" cy="1131906"/>
      </dsp:txXfrm>
    </dsp:sp>
    <dsp:sp modelId="{8DBDAE0C-174A-4F30-A7AC-04F0DDB04E24}">
      <dsp:nvSpPr>
        <dsp:cNvPr id="0" name=""/>
        <dsp:cNvSpPr/>
      </dsp:nvSpPr>
      <dsp:spPr>
        <a:xfrm>
          <a:off x="0" y="339641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259B21-2B14-4824-BC7D-7A5A7E962A6E}">
      <dsp:nvSpPr>
        <dsp:cNvPr id="0" name=""/>
        <dsp:cNvSpPr/>
      </dsp:nvSpPr>
      <dsp:spPr>
        <a:xfrm>
          <a:off x="0" y="3396410"/>
          <a:ext cx="10515600" cy="1131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Allow courts to place restrictions on individuals to protect others.</a:t>
          </a:r>
          <a:endParaRPr lang="en-US" sz="3100" kern="1200"/>
        </a:p>
      </dsp:txBody>
      <dsp:txXfrm>
        <a:off x="0" y="3396410"/>
        <a:ext cx="10515600" cy="1131906"/>
      </dsp:txXfrm>
    </dsp:sp>
    <dsp:sp modelId="{FC493D12-81BB-4F73-988E-5F083E35BAED}">
      <dsp:nvSpPr>
        <dsp:cNvPr id="0" name=""/>
        <dsp:cNvSpPr/>
      </dsp:nvSpPr>
      <dsp:spPr>
        <a:xfrm>
          <a:off x="0" y="452831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C1489A-6460-4C74-9635-CFFBF5C14A1A}">
      <dsp:nvSpPr>
        <dsp:cNvPr id="0" name=""/>
        <dsp:cNvSpPr/>
      </dsp:nvSpPr>
      <dsp:spPr>
        <a:xfrm>
          <a:off x="0" y="4528317"/>
          <a:ext cx="10515600" cy="1131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Create an independent anti-slavery commissioner to improve the response to modern slavery.</a:t>
          </a:r>
          <a:endParaRPr lang="en-US" sz="3100" kern="1200"/>
        </a:p>
      </dsp:txBody>
      <dsp:txXfrm>
        <a:off x="0" y="4528317"/>
        <a:ext cx="10515600" cy="11319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E0606-61B4-42FA-B482-805ED04961F2}">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DF8E54-B4AB-4B15-B985-055A937DB8B2}">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Consideration will be given to the services being provided. </a:t>
          </a:r>
          <a:endParaRPr lang="en-US" sz="3200" kern="1200"/>
        </a:p>
      </dsp:txBody>
      <dsp:txXfrm>
        <a:off x="0" y="2124"/>
        <a:ext cx="10515600" cy="724514"/>
      </dsp:txXfrm>
    </dsp:sp>
    <dsp:sp modelId="{007AD621-6E24-49BF-A487-4FE2B86846BD}">
      <dsp:nvSpPr>
        <dsp:cNvPr id="0" name=""/>
        <dsp:cNvSpPr/>
      </dsp:nvSpPr>
      <dsp:spPr>
        <a:xfrm>
          <a:off x="0" y="72663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5A665F-A078-4761-B496-D6D047BFA36E}">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Slavery, servitude or forced labour</a:t>
          </a:r>
          <a:endParaRPr lang="en-US" sz="3200" kern="1200"/>
        </a:p>
      </dsp:txBody>
      <dsp:txXfrm>
        <a:off x="0" y="726639"/>
        <a:ext cx="10515600" cy="724514"/>
      </dsp:txXfrm>
    </dsp:sp>
    <dsp:sp modelId="{95A4E093-FA91-4029-A956-0E0376AAE9A6}">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DB9B82-44E0-4F6C-9CDD-9AADB103788B}">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Sexual exploitation</a:t>
          </a:r>
          <a:endParaRPr lang="en-US" sz="3200" kern="1200"/>
        </a:p>
      </dsp:txBody>
      <dsp:txXfrm>
        <a:off x="0" y="1451154"/>
        <a:ext cx="10515600" cy="724514"/>
      </dsp:txXfrm>
    </dsp:sp>
    <dsp:sp modelId="{1918CFFF-9101-424D-8384-A69F699416EF}">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060315-1429-4F67-8D10-17463D79FE5F}">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Removal of organs</a:t>
          </a:r>
          <a:endParaRPr lang="en-US" sz="3200" kern="1200"/>
        </a:p>
      </dsp:txBody>
      <dsp:txXfrm>
        <a:off x="0" y="2175669"/>
        <a:ext cx="10515600" cy="724514"/>
      </dsp:txXfrm>
    </dsp:sp>
    <dsp:sp modelId="{EFB85930-857C-4F6C-869D-9483C4059FCC}">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0157F1-2F58-4A7B-8268-1268867FA863}">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Securing Services through force, threats or deception</a:t>
          </a:r>
          <a:endParaRPr lang="en-US" sz="3200" kern="1200"/>
        </a:p>
      </dsp:txBody>
      <dsp:txXfrm>
        <a:off x="0" y="2900183"/>
        <a:ext cx="10515600" cy="724514"/>
      </dsp:txXfrm>
    </dsp:sp>
    <dsp:sp modelId="{6437DE90-DC30-48CD-943B-50BADE17A26B}">
      <dsp:nvSpPr>
        <dsp:cNvPr id="0" name=""/>
        <dsp:cNvSpPr/>
      </dsp:nvSpPr>
      <dsp:spPr>
        <a:xfrm>
          <a:off x="0" y="362469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CE38A2-4D06-4651-B016-24684B9BC0BB}">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Securing services from children or vulnerable adults. </a:t>
          </a:r>
          <a:endParaRPr lang="en-US" sz="3200" kern="1200"/>
        </a:p>
      </dsp:txBody>
      <dsp:txXfrm>
        <a:off x="0" y="3624698"/>
        <a:ext cx="10515600" cy="724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16891B-E636-4753-A70A-98C85D831F9D}">
      <dsp:nvSpPr>
        <dsp:cNvPr id="0" name=""/>
        <dsp:cNvSpPr/>
      </dsp:nvSpPr>
      <dsp:spPr>
        <a:xfrm>
          <a:off x="0" y="0"/>
          <a:ext cx="3286125" cy="4351338"/>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155700">
            <a:lnSpc>
              <a:spcPct val="90000"/>
            </a:lnSpc>
            <a:spcBef>
              <a:spcPct val="0"/>
            </a:spcBef>
            <a:spcAft>
              <a:spcPct val="35000"/>
            </a:spcAft>
            <a:buNone/>
          </a:pPr>
          <a:r>
            <a:rPr lang="en-GB" sz="2600" b="0" i="0" kern="1200"/>
            <a:t>arriving in, or entering, any country,</a:t>
          </a:r>
          <a:endParaRPr lang="en-US" sz="2600" kern="1200"/>
        </a:p>
      </dsp:txBody>
      <dsp:txXfrm>
        <a:off x="0" y="1653508"/>
        <a:ext cx="3286125" cy="2610802"/>
      </dsp:txXfrm>
    </dsp:sp>
    <dsp:sp modelId="{8993313A-4D11-489B-AB92-520404F457B9}">
      <dsp:nvSpPr>
        <dsp:cNvPr id="0" name=""/>
        <dsp:cNvSpPr/>
      </dsp:nvSpPr>
      <dsp:spPr>
        <a:xfrm>
          <a:off x="990361" y="435133"/>
          <a:ext cx="1305401" cy="1305401"/>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DD9EA9EB-A9CD-4F15-83D1-5A2F131F9C6A}">
      <dsp:nvSpPr>
        <dsp:cNvPr id="0" name=""/>
        <dsp:cNvSpPr/>
      </dsp:nvSpPr>
      <dsp:spPr>
        <a:xfrm>
          <a:off x="0" y="4351266"/>
          <a:ext cx="3286125" cy="72"/>
        </a:xfrm>
        <a:prstGeom prst="rect">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DC8B0A-5826-4816-A10A-D715263E170B}">
      <dsp:nvSpPr>
        <dsp:cNvPr id="0" name=""/>
        <dsp:cNvSpPr/>
      </dsp:nvSpPr>
      <dsp:spPr>
        <a:xfrm>
          <a:off x="3614737" y="0"/>
          <a:ext cx="3286125" cy="4351338"/>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155700">
            <a:lnSpc>
              <a:spcPct val="90000"/>
            </a:lnSpc>
            <a:spcBef>
              <a:spcPct val="0"/>
            </a:spcBef>
            <a:spcAft>
              <a:spcPct val="35000"/>
            </a:spcAft>
            <a:buNone/>
          </a:pPr>
          <a:r>
            <a:rPr lang="en-GB" sz="2600" b="0" i="0" kern="1200"/>
            <a:t>departing from any country,</a:t>
          </a:r>
          <a:endParaRPr lang="en-US" sz="2600" kern="1200"/>
        </a:p>
      </dsp:txBody>
      <dsp:txXfrm>
        <a:off x="3614737" y="1653508"/>
        <a:ext cx="3286125" cy="2610802"/>
      </dsp:txXfrm>
    </dsp:sp>
    <dsp:sp modelId="{9FCE30D3-CC7A-40EB-B42D-419411BF289C}">
      <dsp:nvSpPr>
        <dsp:cNvPr id="0" name=""/>
        <dsp:cNvSpPr/>
      </dsp:nvSpPr>
      <dsp:spPr>
        <a:xfrm>
          <a:off x="4605099" y="435133"/>
          <a:ext cx="1305401" cy="1305401"/>
        </a:xfrm>
        <a:prstGeom prst="ellips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2E9A373C-4427-46C8-AA41-A6920CCF41DB}">
      <dsp:nvSpPr>
        <dsp:cNvPr id="0" name=""/>
        <dsp:cNvSpPr/>
      </dsp:nvSpPr>
      <dsp:spPr>
        <a:xfrm>
          <a:off x="3614737" y="4351266"/>
          <a:ext cx="3286125" cy="72"/>
        </a:xfrm>
        <a:prstGeom prst="rect">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AA273B-BFF9-462C-A79C-4976DFD95A14}">
      <dsp:nvSpPr>
        <dsp:cNvPr id="0" name=""/>
        <dsp:cNvSpPr/>
      </dsp:nvSpPr>
      <dsp:spPr>
        <a:xfrm>
          <a:off x="7229475" y="0"/>
          <a:ext cx="3286125" cy="4351338"/>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155700">
            <a:lnSpc>
              <a:spcPct val="90000"/>
            </a:lnSpc>
            <a:spcBef>
              <a:spcPct val="0"/>
            </a:spcBef>
            <a:spcAft>
              <a:spcPct val="35000"/>
            </a:spcAft>
            <a:buNone/>
          </a:pPr>
          <a:r>
            <a:rPr lang="en-GB" sz="2600" b="0" i="0" kern="1200"/>
            <a:t>travelling within any country.</a:t>
          </a:r>
          <a:endParaRPr lang="en-US" sz="2600" kern="1200"/>
        </a:p>
      </dsp:txBody>
      <dsp:txXfrm>
        <a:off x="7229475" y="1653508"/>
        <a:ext cx="3286125" cy="2610802"/>
      </dsp:txXfrm>
    </dsp:sp>
    <dsp:sp modelId="{0284B7E4-D91E-4DCA-981E-19EC341BFEEF}">
      <dsp:nvSpPr>
        <dsp:cNvPr id="0" name=""/>
        <dsp:cNvSpPr/>
      </dsp:nvSpPr>
      <dsp:spPr>
        <a:xfrm>
          <a:off x="8219836" y="435133"/>
          <a:ext cx="1305401" cy="1305401"/>
        </a:xfrm>
        <a:prstGeom prst="ellips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509C6DAD-98F5-4F1A-A9CA-F5FA004F36A4}">
      <dsp:nvSpPr>
        <dsp:cNvPr id="0" name=""/>
        <dsp:cNvSpPr/>
      </dsp:nvSpPr>
      <dsp:spPr>
        <a:xfrm>
          <a:off x="7229475" y="4351266"/>
          <a:ext cx="3286125"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49C110-D65B-4246-99E6-204839542655}" type="datetimeFigureOut">
              <a:rPr lang="en-GB" smtClean="0"/>
              <a:t>31/07/2024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FCA5EC-67A8-43CA-97B8-3802718616BA}" type="slidenum">
              <a:rPr lang="en-GB" smtClean="0"/>
              <a:t>‹#›</a:t>
            </a:fld>
            <a:endParaRPr lang="en-GB"/>
          </a:p>
        </p:txBody>
      </p:sp>
    </p:spTree>
    <p:extLst>
      <p:ext uri="{BB962C8B-B14F-4D97-AF65-F5344CB8AC3E}">
        <p14:creationId xmlns:p14="http://schemas.microsoft.com/office/powerpoint/2010/main" val="2850320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legislation.gov.uk/ukpga/2015/30/section/1/enacted#section-1-1"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legislation.gov.uk/ukpga/2015/30/section/1/enacted"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a:t>
            </a:fld>
            <a:endParaRPr lang="en-GB"/>
          </a:p>
        </p:txBody>
      </p:sp>
    </p:spTree>
    <p:extLst>
      <p:ext uri="{BB962C8B-B14F-4D97-AF65-F5344CB8AC3E}">
        <p14:creationId xmlns:p14="http://schemas.microsoft.com/office/powerpoint/2010/main" val="4222281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8</a:t>
            </a:fld>
            <a:endParaRPr lang="en-GB"/>
          </a:p>
        </p:txBody>
      </p:sp>
    </p:spTree>
    <p:extLst>
      <p:ext uri="{BB962C8B-B14F-4D97-AF65-F5344CB8AC3E}">
        <p14:creationId xmlns:p14="http://schemas.microsoft.com/office/powerpoint/2010/main" val="3697473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b="0" i="0" dirty="0">
                <a:solidFill>
                  <a:srgbClr val="1E1E1E"/>
                </a:solidFill>
                <a:effectLst/>
                <a:highlight>
                  <a:srgbClr val="FFFFFF"/>
                </a:highlight>
                <a:latin typeface="arial" panose="020B0604020202020204" pitchFamily="34" charset="0"/>
              </a:rPr>
              <a:t>In subsection </a:t>
            </a:r>
            <a:r>
              <a:rPr lang="en-GB" b="0" i="0" u="none" strike="noStrike" dirty="0">
                <a:solidFill>
                  <a:srgbClr val="0A64D7"/>
                </a:solidFill>
                <a:effectLst/>
                <a:highlight>
                  <a:srgbClr val="FFFFFF"/>
                </a:highlight>
                <a:latin typeface="arial" panose="020B0604020202020204" pitchFamily="34" charset="0"/>
                <a:hlinkClick r:id="rId3" tooltip="Go to s. 1(1)"/>
              </a:rPr>
              <a:t>(1)</a:t>
            </a:r>
            <a:r>
              <a:rPr lang="en-GB" b="0" i="0" dirty="0">
                <a:solidFill>
                  <a:srgbClr val="1E1E1E"/>
                </a:solidFill>
                <a:effectLst/>
                <a:highlight>
                  <a:srgbClr val="FFFFFF"/>
                </a:highlight>
                <a:latin typeface="arial" panose="020B0604020202020204" pitchFamily="34" charset="0"/>
              </a:rPr>
              <a:t> the references to holding a person in slavery or servitude or requiring a person to perform forced or compulsory labour are to be construed in accordance with Article 4 of the Human Rights Convention</a:t>
            </a: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12</a:t>
            </a:fld>
            <a:endParaRPr lang="en-GB"/>
          </a:p>
        </p:txBody>
      </p:sp>
    </p:spTree>
    <p:extLst>
      <p:ext uri="{BB962C8B-B14F-4D97-AF65-F5344CB8AC3E}">
        <p14:creationId xmlns:p14="http://schemas.microsoft.com/office/powerpoint/2010/main" val="3435869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17</a:t>
            </a:fld>
            <a:endParaRPr lang="en-GB"/>
          </a:p>
        </p:txBody>
      </p:sp>
    </p:spTree>
    <p:extLst>
      <p:ext uri="{BB962C8B-B14F-4D97-AF65-F5344CB8AC3E}">
        <p14:creationId xmlns:p14="http://schemas.microsoft.com/office/powerpoint/2010/main" val="3574634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defence will not apply to a number of serious offences – mainly violent and sexual offences – set out in the Bill. However, it will cover the offences that victims of modern slavery are typically forced to commit, such as cannabis cultivation, offences related to prostitution, and immigration offences. </a:t>
            </a:r>
          </a:p>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19</a:t>
            </a:fld>
            <a:endParaRPr lang="en-GB"/>
          </a:p>
        </p:txBody>
      </p:sp>
    </p:spTree>
    <p:extLst>
      <p:ext uri="{BB962C8B-B14F-4D97-AF65-F5344CB8AC3E}">
        <p14:creationId xmlns:p14="http://schemas.microsoft.com/office/powerpoint/2010/main" val="3190365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F2025"/>
                </a:solidFill>
                <a:effectLst/>
                <a:highlight>
                  <a:srgbClr val="FFFFFF"/>
                </a:highlight>
                <a:latin typeface="lato-regular"/>
              </a:rPr>
              <a:t>Forced labour is when victims are threatened or physically forced into working in someone's home or business. Criminals might also trick their victims by promising real work in another place or country, then forcing them into slavery once they arrive.</a:t>
            </a:r>
          </a:p>
          <a:p>
            <a:pPr algn="l" fontAlgn="base"/>
            <a:r>
              <a:rPr lang="en-GB" b="0" i="0" dirty="0">
                <a:solidFill>
                  <a:srgbClr val="1F2025"/>
                </a:solidFill>
                <a:effectLst/>
                <a:highlight>
                  <a:srgbClr val="FFFFFF"/>
                </a:highlight>
                <a:latin typeface="lato-regular"/>
              </a:rPr>
              <a:t>Even if a victim seemingly agrees to the work, we can still prosecute if the work and conditions aren't acceptable. Nobody can agree to being exploited.</a:t>
            </a:r>
          </a:p>
          <a:p>
            <a:pPr algn="l" fontAlgn="base"/>
            <a:r>
              <a:rPr lang="en-GB" b="0" i="0" dirty="0">
                <a:solidFill>
                  <a:srgbClr val="1F2025"/>
                </a:solidFill>
                <a:effectLst/>
                <a:highlight>
                  <a:srgbClr val="FFFFFF"/>
                </a:highlight>
                <a:latin typeface="lato-regular"/>
              </a:rPr>
              <a:t>Victims can work very long hours for little or no pay. They are often kept and work in terrible conditions. But it is still modern slavery if the victim is kept in decent conditions, but is not free to leave or live their lives as they want. </a:t>
            </a:r>
          </a:p>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21</a:t>
            </a:fld>
            <a:endParaRPr lang="en-GB"/>
          </a:p>
        </p:txBody>
      </p:sp>
    </p:spTree>
    <p:extLst>
      <p:ext uri="{BB962C8B-B14F-4D97-AF65-F5344CB8AC3E}">
        <p14:creationId xmlns:p14="http://schemas.microsoft.com/office/powerpoint/2010/main" val="2057920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22</a:t>
            </a:fld>
            <a:endParaRPr lang="en-GB"/>
          </a:p>
        </p:txBody>
      </p:sp>
    </p:spTree>
    <p:extLst>
      <p:ext uri="{BB962C8B-B14F-4D97-AF65-F5344CB8AC3E}">
        <p14:creationId xmlns:p14="http://schemas.microsoft.com/office/powerpoint/2010/main" val="2458342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141414"/>
                </a:solidFill>
                <a:effectLst/>
                <a:highlight>
                  <a:srgbClr val="FFFFFF"/>
                </a:highlight>
                <a:latin typeface="inherit"/>
              </a:rPr>
              <a:t>Two men have been charged with modern slavery offences after a man was found living in a cramped shed.</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The alleged victim was found during a raid at a premises in Cumbria in 2018.</a:t>
            </a:r>
          </a:p>
          <a:p>
            <a:pPr algn="l" fontAlgn="base"/>
            <a:r>
              <a:rPr lang="en-GB" b="0" i="0" dirty="0">
                <a:solidFill>
                  <a:srgbClr val="141414"/>
                </a:solidFill>
                <a:effectLst/>
                <a:highlight>
                  <a:srgbClr val="FFFFFF"/>
                </a:highlight>
                <a:latin typeface="ReithSans"/>
              </a:rPr>
              <a:t>Peter </a:t>
            </a:r>
            <a:r>
              <a:rPr lang="en-GB" b="0" i="0" dirty="0" err="1">
                <a:solidFill>
                  <a:srgbClr val="141414"/>
                </a:solidFill>
                <a:effectLst/>
                <a:highlight>
                  <a:srgbClr val="FFFFFF"/>
                </a:highlight>
                <a:latin typeface="ReithSans"/>
              </a:rPr>
              <a:t>Swailes</a:t>
            </a:r>
            <a:r>
              <a:rPr lang="en-GB" b="0" i="0" dirty="0">
                <a:solidFill>
                  <a:srgbClr val="141414"/>
                </a:solidFill>
                <a:effectLst/>
                <a:highlight>
                  <a:srgbClr val="FFFFFF"/>
                </a:highlight>
                <a:latin typeface="ReithSans"/>
              </a:rPr>
              <a:t>, 80, of Hadrian's Park, Brampton Old Road, Carlisle and Peter </a:t>
            </a:r>
            <a:r>
              <a:rPr lang="en-GB" b="0" i="0" dirty="0" err="1">
                <a:solidFill>
                  <a:srgbClr val="141414"/>
                </a:solidFill>
                <a:effectLst/>
                <a:highlight>
                  <a:srgbClr val="FFFFFF"/>
                </a:highlight>
                <a:latin typeface="ReithSans"/>
              </a:rPr>
              <a:t>Swailes</a:t>
            </a:r>
            <a:r>
              <a:rPr lang="en-GB" b="0" i="0" dirty="0">
                <a:solidFill>
                  <a:srgbClr val="141414"/>
                </a:solidFill>
                <a:effectLst/>
                <a:highlight>
                  <a:srgbClr val="FFFFFF"/>
                </a:highlight>
                <a:latin typeface="ReithSans"/>
              </a:rPr>
              <a:t>, 55, of </a:t>
            </a:r>
            <a:r>
              <a:rPr lang="en-GB" b="0" i="0" dirty="0" err="1">
                <a:solidFill>
                  <a:srgbClr val="141414"/>
                </a:solidFill>
                <a:effectLst/>
                <a:highlight>
                  <a:srgbClr val="FFFFFF"/>
                </a:highlight>
                <a:latin typeface="ReithSans"/>
              </a:rPr>
              <a:t>Cryndlbeck</a:t>
            </a:r>
            <a:r>
              <a:rPr lang="en-GB" b="0" i="0" dirty="0">
                <a:solidFill>
                  <a:srgbClr val="141414"/>
                </a:solidFill>
                <a:effectLst/>
                <a:highlight>
                  <a:srgbClr val="FFFFFF"/>
                </a:highlight>
                <a:latin typeface="ReithSans"/>
              </a:rPr>
              <a:t> Stables, Low Harker, also Carlisle, are accused of conspiring to commit human trafficking.</a:t>
            </a:r>
          </a:p>
          <a:p>
            <a:pPr algn="l" fontAlgn="base"/>
            <a:r>
              <a:rPr lang="en-GB" b="0" i="0" dirty="0">
                <a:solidFill>
                  <a:srgbClr val="141414"/>
                </a:solidFill>
                <a:effectLst/>
                <a:highlight>
                  <a:srgbClr val="FFFFFF"/>
                </a:highlight>
                <a:latin typeface="ReithSans"/>
              </a:rPr>
              <a:t>They appeared before magistrates and were bailed to return to Carlisle Crown Court on 6 April.</a:t>
            </a:r>
          </a:p>
          <a:p>
            <a:pPr algn="l" fontAlgn="base"/>
            <a:r>
              <a:rPr lang="en-GB" b="0" i="0" dirty="0">
                <a:solidFill>
                  <a:srgbClr val="141414"/>
                </a:solidFill>
                <a:effectLst/>
                <a:highlight>
                  <a:srgbClr val="FFFFFF"/>
                </a:highlight>
                <a:latin typeface="ReithSans"/>
              </a:rPr>
              <a:t>The raid followed a three-year operation by the Gangmasters and Labour Abuse Authority, Cumbria Police and the National Crime Agency.</a:t>
            </a:r>
          </a:p>
          <a:p>
            <a:pPr algn="l" fontAlgn="base"/>
            <a:r>
              <a:rPr lang="en-GB" b="0" i="0" dirty="0">
                <a:solidFill>
                  <a:srgbClr val="141414"/>
                </a:solidFill>
                <a:effectLst/>
                <a:highlight>
                  <a:srgbClr val="FFFFFF"/>
                </a:highlight>
                <a:latin typeface="ReithSans"/>
              </a:rPr>
              <a:t>Investigators found a 58-year-old man inside the six-foot shed at a residential site north of Carlisle.</a:t>
            </a:r>
          </a:p>
          <a:p>
            <a:pPr algn="l" fontAlgn="base"/>
            <a:r>
              <a:rPr lang="en-GB" b="0" i="0" dirty="0">
                <a:solidFill>
                  <a:srgbClr val="141414"/>
                </a:solidFill>
                <a:effectLst/>
                <a:highlight>
                  <a:srgbClr val="FFFFFF"/>
                </a:highlight>
                <a:latin typeface="ReithSans"/>
              </a:rPr>
              <a:t>The outbuilding had no heating and contained a single chair, soiled bedding and a metered television.</a:t>
            </a:r>
          </a:p>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23</a:t>
            </a:fld>
            <a:endParaRPr lang="en-GB"/>
          </a:p>
        </p:txBody>
      </p:sp>
    </p:spTree>
    <p:extLst>
      <p:ext uri="{BB962C8B-B14F-4D97-AF65-F5344CB8AC3E}">
        <p14:creationId xmlns:p14="http://schemas.microsoft.com/office/powerpoint/2010/main" val="1607299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who is a UK national commits an offence under this section regardless of—</a:t>
            </a:r>
          </a:p>
          <a:p>
            <a:pPr algn="l"/>
            <a:r>
              <a:rPr lang="en-GB" b="0" i="0" dirty="0">
                <a:solidFill>
                  <a:srgbClr val="1E1E1E"/>
                </a:solidFill>
                <a:effectLst/>
                <a:highlight>
                  <a:srgbClr val="FFFFFF"/>
                </a:highlight>
                <a:latin typeface="arial" panose="020B0604020202020204" pitchFamily="34" charset="0"/>
              </a:rPr>
              <a:t>(a)where the arranging or facilitating takes place, or</a:t>
            </a:r>
          </a:p>
          <a:p>
            <a:pPr algn="l"/>
            <a:r>
              <a:rPr lang="en-GB" b="0" i="0" dirty="0">
                <a:solidFill>
                  <a:srgbClr val="1E1E1E"/>
                </a:solidFill>
                <a:effectLst/>
                <a:highlight>
                  <a:srgbClr val="FFFFFF"/>
                </a:highlight>
                <a:latin typeface="arial" panose="020B0604020202020204" pitchFamily="34" charset="0"/>
              </a:rPr>
              <a:t>(b)where the travel takes place.</a:t>
            </a:r>
          </a:p>
          <a:p>
            <a:endParaRPr lang="en-GB" dirty="0"/>
          </a:p>
          <a:p>
            <a:pPr algn="l"/>
            <a:r>
              <a:rPr lang="en-GB" b="0" i="0" dirty="0">
                <a:solidFill>
                  <a:srgbClr val="1E1E1E"/>
                </a:solidFill>
                <a:effectLst/>
                <a:highlight>
                  <a:srgbClr val="FFFFFF"/>
                </a:highlight>
                <a:latin typeface="arial" panose="020B0604020202020204" pitchFamily="34" charset="0"/>
              </a:rPr>
              <a:t>A person who is not a UK national commits an offence under this section if—</a:t>
            </a:r>
          </a:p>
          <a:p>
            <a:pPr algn="l"/>
            <a:r>
              <a:rPr lang="en-GB" b="0" i="0" dirty="0">
                <a:solidFill>
                  <a:srgbClr val="1E1E1E"/>
                </a:solidFill>
                <a:effectLst/>
                <a:highlight>
                  <a:srgbClr val="FFFFFF"/>
                </a:highlight>
                <a:latin typeface="arial" panose="020B0604020202020204" pitchFamily="34" charset="0"/>
              </a:rPr>
              <a:t>(a)any part of the arranging or facilitating takes place in the United Kingdom, or</a:t>
            </a:r>
          </a:p>
          <a:p>
            <a:pPr algn="l"/>
            <a:r>
              <a:rPr lang="en-GB" b="0" i="0" dirty="0">
                <a:solidFill>
                  <a:srgbClr val="1E1E1E"/>
                </a:solidFill>
                <a:effectLst/>
                <a:highlight>
                  <a:srgbClr val="FFFFFF"/>
                </a:highlight>
                <a:latin typeface="arial" panose="020B0604020202020204" pitchFamily="34" charset="0"/>
              </a:rPr>
              <a:t>(b)the travel consists of arrival in or entry into, departure from, or travel within, the United Kingdom.</a:t>
            </a:r>
          </a:p>
          <a:p>
            <a:endParaRPr lang="en-GB" b="0" i="0" u="none" strike="noStrike" dirty="0">
              <a:solidFill>
                <a:srgbClr val="0A64D7"/>
              </a:solidFill>
              <a:effectLst/>
              <a:highlight>
                <a:srgbClr val="FFFFFF"/>
              </a:highlight>
              <a:latin typeface="Roboto" panose="02000000000000000000" pitchFamily="2" charset="0"/>
              <a:hlinkClick r:id="rId3" tooltip=" section 1"/>
            </a:endParaRPr>
          </a:p>
          <a:p>
            <a:pPr algn="l"/>
            <a:r>
              <a:rPr lang="en-GB" b="0" i="0" dirty="0">
                <a:solidFill>
                  <a:srgbClr val="1E1E1E"/>
                </a:solidFill>
                <a:effectLst/>
                <a:highlight>
                  <a:srgbClr val="FFFFFF"/>
                </a:highlight>
                <a:latin typeface="arial" panose="020B0604020202020204" pitchFamily="34" charset="0"/>
              </a:rPr>
              <a:t>A person arranges or facilitates V’s travel with a view to V being exploited only if—</a:t>
            </a:r>
          </a:p>
          <a:p>
            <a:pPr algn="l"/>
            <a:r>
              <a:rPr lang="en-GB" b="0" i="0" dirty="0">
                <a:solidFill>
                  <a:srgbClr val="1E1E1E"/>
                </a:solidFill>
                <a:effectLst/>
                <a:highlight>
                  <a:srgbClr val="FFFFFF"/>
                </a:highlight>
                <a:latin typeface="arial" panose="020B0604020202020204" pitchFamily="34" charset="0"/>
              </a:rPr>
              <a:t>(a)the person intends to exploit V (in any part of the world) during or after the travel, or</a:t>
            </a:r>
          </a:p>
          <a:p>
            <a:pPr algn="l"/>
            <a:r>
              <a:rPr lang="en-GB" b="0" i="0" dirty="0">
                <a:solidFill>
                  <a:srgbClr val="1E1E1E"/>
                </a:solidFill>
                <a:effectLst/>
                <a:highlight>
                  <a:srgbClr val="FFFFFF"/>
                </a:highlight>
                <a:latin typeface="arial" panose="020B0604020202020204" pitchFamily="34" charset="0"/>
              </a:rPr>
              <a:t>(b)the person knows or ought to know that another person is likely to exploit V (in any part of the world) during or after the travel.</a:t>
            </a:r>
          </a:p>
          <a:p>
            <a:br>
              <a:rPr lang="en-GB" b="0" i="0" u="none" strike="noStrike" dirty="0">
                <a:solidFill>
                  <a:srgbClr val="0A64D7"/>
                </a:solidFill>
                <a:effectLst/>
                <a:highlight>
                  <a:srgbClr val="FFFFFF"/>
                </a:highlight>
                <a:latin typeface="Roboto" panose="02000000000000000000" pitchFamily="2" charset="0"/>
                <a:hlinkClick r:id="rId3" tooltip=" section 1"/>
              </a:rPr>
            </a:b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27</a:t>
            </a:fld>
            <a:endParaRPr lang="en-GB"/>
          </a:p>
        </p:txBody>
      </p:sp>
    </p:spTree>
    <p:extLst>
      <p:ext uri="{BB962C8B-B14F-4D97-AF65-F5344CB8AC3E}">
        <p14:creationId xmlns:p14="http://schemas.microsoft.com/office/powerpoint/2010/main" val="4078562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Offences included, rape, sexual assault, and trafficking. </a:t>
            </a:r>
          </a:p>
        </p:txBody>
      </p:sp>
      <p:sp>
        <p:nvSpPr>
          <p:cNvPr id="4" name="Slide Number Placeholder 3"/>
          <p:cNvSpPr>
            <a:spLocks noGrp="1"/>
          </p:cNvSpPr>
          <p:nvPr>
            <p:ph type="sldNum" sz="quarter" idx="5"/>
          </p:nvPr>
        </p:nvSpPr>
        <p:spPr/>
        <p:txBody>
          <a:bodyPr/>
          <a:lstStyle/>
          <a:p>
            <a:fld id="{76FCA5EC-67A8-43CA-97B8-3802718616BA}" type="slidenum">
              <a:rPr lang="en-GB" smtClean="0"/>
              <a:t>28</a:t>
            </a:fld>
            <a:endParaRPr lang="en-GB"/>
          </a:p>
        </p:txBody>
      </p:sp>
    </p:spTree>
    <p:extLst>
      <p:ext uri="{BB962C8B-B14F-4D97-AF65-F5344CB8AC3E}">
        <p14:creationId xmlns:p14="http://schemas.microsoft.com/office/powerpoint/2010/main" val="2438650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2025"/>
                </a:solidFill>
                <a:effectLst/>
                <a:highlight>
                  <a:srgbClr val="FFFFFF"/>
                </a:highlight>
                <a:latin typeface="lato-regular"/>
              </a:rPr>
              <a:t>Victims are moved from one place to another so they can have their body parts removed. These are then sold for surgical transplants. Body parts include tissues and organs, for example, kidneys.</a:t>
            </a: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30</a:t>
            </a:fld>
            <a:endParaRPr lang="en-GB"/>
          </a:p>
        </p:txBody>
      </p:sp>
    </p:spTree>
    <p:extLst>
      <p:ext uri="{BB962C8B-B14F-4D97-AF65-F5344CB8AC3E}">
        <p14:creationId xmlns:p14="http://schemas.microsoft.com/office/powerpoint/2010/main" val="24022222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Maximum sentence life imprisonment</a:t>
            </a:r>
          </a:p>
        </p:txBody>
      </p:sp>
      <p:sp>
        <p:nvSpPr>
          <p:cNvPr id="4" name="Slide Number Placeholder 3"/>
          <p:cNvSpPr>
            <a:spLocks noGrp="1"/>
          </p:cNvSpPr>
          <p:nvPr>
            <p:ph type="sldNum" sz="quarter" idx="5"/>
          </p:nvPr>
        </p:nvSpPr>
        <p:spPr/>
        <p:txBody>
          <a:bodyPr/>
          <a:lstStyle/>
          <a:p>
            <a:fld id="{76FCA5EC-67A8-43CA-97B8-3802718616BA}" type="slidenum">
              <a:rPr lang="en-GB" smtClean="0"/>
              <a:t>31</a:t>
            </a:fld>
            <a:endParaRPr lang="en-GB"/>
          </a:p>
        </p:txBody>
      </p:sp>
    </p:spTree>
    <p:extLst>
      <p:ext uri="{BB962C8B-B14F-4D97-AF65-F5344CB8AC3E}">
        <p14:creationId xmlns:p14="http://schemas.microsoft.com/office/powerpoint/2010/main" val="41567269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highlight>
                  <a:srgbClr val="FFFFFF"/>
                </a:highlight>
                <a:latin typeface="GDS Transport"/>
              </a:rPr>
              <a:t>This strategy details the wide-ranging actions that we expect from government departments, agencies and partners in the UK and, importantly, internationally.</a:t>
            </a:r>
          </a:p>
          <a:p>
            <a:endParaRPr lang="en-GB" b="0" i="0" dirty="0">
              <a:solidFill>
                <a:srgbClr val="0B0C0C"/>
              </a:solidFill>
              <a:effectLst/>
              <a:highlight>
                <a:srgbClr val="FFFFFF"/>
              </a:highlight>
              <a:latin typeface="GDS Transport"/>
            </a:endParaRPr>
          </a:p>
          <a:p>
            <a:r>
              <a:rPr lang="en-GB" b="0" i="0" dirty="0">
                <a:solidFill>
                  <a:srgbClr val="0B0C0C"/>
                </a:solidFill>
                <a:effectLst/>
                <a:highlight>
                  <a:srgbClr val="FFFFFF"/>
                </a:highlight>
                <a:latin typeface="GDS Transport"/>
              </a:rPr>
              <a:t>This strategy builds on and adapts the framework that has been successfully implemented in both our serious and organised crime and counter terrorism strategies. It has 4 components:</a:t>
            </a: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33</a:t>
            </a:fld>
            <a:endParaRPr lang="en-GB"/>
          </a:p>
        </p:txBody>
      </p:sp>
    </p:spTree>
    <p:extLst>
      <p:ext uri="{BB962C8B-B14F-4D97-AF65-F5344CB8AC3E}">
        <p14:creationId xmlns:p14="http://schemas.microsoft.com/office/powerpoint/2010/main" val="9467300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34</a:t>
            </a:fld>
            <a:endParaRPr lang="en-GB"/>
          </a:p>
        </p:txBody>
      </p:sp>
    </p:spTree>
    <p:extLst>
      <p:ext uri="{BB962C8B-B14F-4D97-AF65-F5344CB8AC3E}">
        <p14:creationId xmlns:p14="http://schemas.microsoft.com/office/powerpoint/2010/main" val="39875904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highlight>
                  <a:srgbClr val="FFFFFF"/>
                </a:highlight>
                <a:latin typeface="GDS Transport"/>
              </a:rPr>
              <a:t>From 1 November 2015, specified public authorities are required to notify the Home Office about any potential victims of modern slavery they encounter in England and Wales.</a:t>
            </a:r>
          </a:p>
          <a:p>
            <a:r>
              <a:rPr lang="en-GB" b="0" i="0" dirty="0">
                <a:solidFill>
                  <a:srgbClr val="0B0C0C"/>
                </a:solidFill>
                <a:effectLst/>
                <a:highlight>
                  <a:srgbClr val="FFFFFF"/>
                </a:highlight>
                <a:latin typeface="GDS Transport"/>
              </a:rPr>
              <a:t>The online process allows first responders to submit an </a:t>
            </a:r>
            <a:r>
              <a:rPr lang="en-GB" dirty="0"/>
              <a:t>NRM</a:t>
            </a:r>
            <a:r>
              <a:rPr lang="en-GB" b="0" i="0" dirty="0">
                <a:solidFill>
                  <a:srgbClr val="0B0C0C"/>
                </a:solidFill>
                <a:effectLst/>
                <a:highlight>
                  <a:srgbClr val="FFFFFF"/>
                </a:highlight>
                <a:latin typeface="GDS Transport"/>
              </a:rPr>
              <a:t> referral through a single online form regardless of their location in the UK, or whether the victim is an adult or child.</a:t>
            </a:r>
          </a:p>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35</a:t>
            </a:fld>
            <a:endParaRPr lang="en-GB"/>
          </a:p>
        </p:txBody>
      </p:sp>
    </p:spTree>
    <p:extLst>
      <p:ext uri="{BB962C8B-B14F-4D97-AF65-F5344CB8AC3E}">
        <p14:creationId xmlns:p14="http://schemas.microsoft.com/office/powerpoint/2010/main" val="3487212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20BC1-E869-F16B-BF94-23D4B19A62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D19FCE-167B-3699-4C39-576C0406E9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603ACD-06EB-6339-161A-3DA72D5D3DBE}"/>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5" name="Footer Placeholder 4">
            <a:extLst>
              <a:ext uri="{FF2B5EF4-FFF2-40B4-BE49-F238E27FC236}">
                <a16:creationId xmlns:a16="http://schemas.microsoft.com/office/drawing/2014/main" id="{826A6977-F949-45AB-5E81-E198669235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6308D5-E8C9-EF5B-DF1A-326BBC640B6C}"/>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988257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6FC6-F8BC-46ED-60A5-B670A2F973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A37E0-A318-58A2-B7C4-D78DA4A532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983431-2267-1226-9E93-413ED3605D45}"/>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5" name="Footer Placeholder 4">
            <a:extLst>
              <a:ext uri="{FF2B5EF4-FFF2-40B4-BE49-F238E27FC236}">
                <a16:creationId xmlns:a16="http://schemas.microsoft.com/office/drawing/2014/main" id="{5D8FF54E-73B9-A26B-AC9D-02CBED8B63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C2ABBE-A0F0-3613-F55F-843489962CA0}"/>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3496973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D86A8-E316-87C2-F4A9-8FF596DF0C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ED2033-1929-E6A0-1A27-C62592F654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835FCD-13F8-5271-C88B-1D0AC3F24872}"/>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5" name="Footer Placeholder 4">
            <a:extLst>
              <a:ext uri="{FF2B5EF4-FFF2-40B4-BE49-F238E27FC236}">
                <a16:creationId xmlns:a16="http://schemas.microsoft.com/office/drawing/2014/main" id="{CADDDC19-6685-FE21-C73E-5E2AA3F09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F748F3-0900-D80E-200E-01FDBBFB4890}"/>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242596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CE868-F96E-C5D1-D7AC-657795F84D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6808BA-DAF6-C132-71DA-7ED36DA8DB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649817-7D18-B4AA-9A4B-D9A274C03F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67D77E-FD0C-1334-BF9F-6721E17A0E63}"/>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6" name="Footer Placeholder 5">
            <a:extLst>
              <a:ext uri="{FF2B5EF4-FFF2-40B4-BE49-F238E27FC236}">
                <a16:creationId xmlns:a16="http://schemas.microsoft.com/office/drawing/2014/main" id="{3D7414C3-6416-973C-AA0F-A2ACF0C574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7EB533-6765-1D18-8835-31884A234D7C}"/>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3210887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2CA3D-FF69-D49D-F154-5E90B0F15D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7DDE9A-5296-F51E-72AD-74DC06A77D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D4BEAB-CEA4-0383-6EF1-EDC82D0983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0AA246-810C-AFD9-FAC9-CC77AFD45E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962B2C-71FC-36AE-112F-13BCACC564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850AB-591E-0B9B-923D-E62D5329FFA8}"/>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8" name="Footer Placeholder 7">
            <a:extLst>
              <a:ext uri="{FF2B5EF4-FFF2-40B4-BE49-F238E27FC236}">
                <a16:creationId xmlns:a16="http://schemas.microsoft.com/office/drawing/2014/main" id="{D0975940-770E-69C2-9EAD-0545C43864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53806B-5341-90D0-C0A1-CFC9255D051E}"/>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633818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F80DE-FCFD-56E3-43AE-7C2ACCDCB29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4ADD78-2451-7BD6-08C4-5C029380AC37}"/>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4" name="Footer Placeholder 3">
            <a:extLst>
              <a:ext uri="{FF2B5EF4-FFF2-40B4-BE49-F238E27FC236}">
                <a16:creationId xmlns:a16="http://schemas.microsoft.com/office/drawing/2014/main" id="{AC4C5D64-A3CD-E9A0-C073-7504AA7049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73AFCB-663E-439B-8FC0-663A51D9F768}"/>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407641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5A229-C4C9-A95D-5CCF-74D996CE4E6A}"/>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3" name="Footer Placeholder 2">
            <a:extLst>
              <a:ext uri="{FF2B5EF4-FFF2-40B4-BE49-F238E27FC236}">
                <a16:creationId xmlns:a16="http://schemas.microsoft.com/office/drawing/2014/main" id="{D0695B57-6755-D124-9CBE-5222554DC0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2C0FB8-55F8-7E72-DC0E-9A01045704E8}"/>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499299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63748-1D79-A821-B535-5D572CCBA6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B57C26-ED3D-2FB7-14B5-FEECA34D8C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F1F102-9100-3122-E57C-2678F4DE2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52EC75-C079-ADCD-9DFF-BC513C3C64E0}"/>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6" name="Footer Placeholder 5">
            <a:extLst>
              <a:ext uri="{FF2B5EF4-FFF2-40B4-BE49-F238E27FC236}">
                <a16:creationId xmlns:a16="http://schemas.microsoft.com/office/drawing/2014/main" id="{C0990541-586B-F259-80F3-0D47DF1FBB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CCE0F3-5862-3433-2310-792A4E83AFEC}"/>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771288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E6427-C131-807B-3A23-059C2DC049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C6045E6-568C-A252-051A-122ED496D3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17DD50-42DF-EF92-7005-372F038637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2CACEB-7DB9-1EED-FDBF-BA15D62C83D9}"/>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6" name="Footer Placeholder 5">
            <a:extLst>
              <a:ext uri="{FF2B5EF4-FFF2-40B4-BE49-F238E27FC236}">
                <a16:creationId xmlns:a16="http://schemas.microsoft.com/office/drawing/2014/main" id="{744D0901-A8EB-89B5-E8FD-8A44255BEC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B3E898-2416-527E-A4A6-3B1B2674CBA6}"/>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977102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EAA7C-9828-2615-F213-A50CB5ECC9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D64F24-129C-55E7-7F65-49784368C0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95A6EB-6768-429B-4D5D-850AA45F71E8}"/>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5" name="Footer Placeholder 4">
            <a:extLst>
              <a:ext uri="{FF2B5EF4-FFF2-40B4-BE49-F238E27FC236}">
                <a16:creationId xmlns:a16="http://schemas.microsoft.com/office/drawing/2014/main" id="{C68C9610-38AF-C53D-0B04-B3DD370EEC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670DF-D92C-53B5-CB49-D26FE22BF00A}"/>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45322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C6D3BB-6119-BF6E-4464-6DE8226CE5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C72C43-9CE2-0DDE-3C30-02B53D4658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ED12E3-8A9E-7BC2-318C-55123815735C}"/>
              </a:ext>
            </a:extLst>
          </p:cNvPr>
          <p:cNvSpPr>
            <a:spLocks noGrp="1"/>
          </p:cNvSpPr>
          <p:nvPr>
            <p:ph type="dt" sz="half" idx="10"/>
          </p:nvPr>
        </p:nvSpPr>
        <p:spPr/>
        <p:txBody>
          <a:bodyPr/>
          <a:lstStyle/>
          <a:p>
            <a:fld id="{2FC49641-EA6B-4B51-9000-5F83BA78D095}" type="datetimeFigureOut">
              <a:rPr lang="en-GB" smtClean="0"/>
              <a:t>31/07/2024</a:t>
            </a:fld>
            <a:endParaRPr lang="en-GB"/>
          </a:p>
        </p:txBody>
      </p:sp>
      <p:sp>
        <p:nvSpPr>
          <p:cNvPr id="5" name="Footer Placeholder 4">
            <a:extLst>
              <a:ext uri="{FF2B5EF4-FFF2-40B4-BE49-F238E27FC236}">
                <a16:creationId xmlns:a16="http://schemas.microsoft.com/office/drawing/2014/main" id="{1101A8FB-B509-D086-449D-207F122374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9F811-A79C-D05F-D88F-1B16DF66AD13}"/>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631453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C36827-8814-914E-71DE-D2E5096454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EE3018-3011-6877-3C53-8D3C5CBC33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36574-BC66-D072-74F5-FCF0A603B0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C49641-EA6B-4B51-9000-5F83BA78D095}" type="datetimeFigureOut">
              <a:rPr lang="en-GB" smtClean="0"/>
              <a:t>31/07/2024</a:t>
            </a:fld>
            <a:endParaRPr lang="en-GB"/>
          </a:p>
        </p:txBody>
      </p:sp>
      <p:sp>
        <p:nvSpPr>
          <p:cNvPr id="5" name="Footer Placeholder 4">
            <a:extLst>
              <a:ext uri="{FF2B5EF4-FFF2-40B4-BE49-F238E27FC236}">
                <a16:creationId xmlns:a16="http://schemas.microsoft.com/office/drawing/2014/main" id="{FEEFCED6-0718-83AA-052E-CAF84702FC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4650FE3-943C-6DDD-13B0-1FC2F9E637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0B5619B-F3BF-4B35-B439-1C1583F14862}" type="slidenum">
              <a:rPr lang="en-GB" smtClean="0"/>
              <a:t>‹#›</a:t>
            </a:fld>
            <a:endParaRPr lang="en-GB"/>
          </a:p>
        </p:txBody>
      </p:sp>
    </p:spTree>
    <p:extLst>
      <p:ext uri="{BB962C8B-B14F-4D97-AF65-F5344CB8AC3E}">
        <p14:creationId xmlns:p14="http://schemas.microsoft.com/office/powerpoint/2010/main" val="30601187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mailto:k.andrew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Jv1H_fAoOG4?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1.jpe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rotherham.gov.uk/downloads/file/279/independent-inquiry-into-child-sexual-exploitation-in-rotherham" TargetMode="Externa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legislation.gov.uk/ukpga/2004/30/content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assets.publishing.service.gov.uk/media/5a7e460340f0b6230268a4b1/Modern_Slavery_Strategy_FINAL_DEC2015.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3" Type="http://schemas.openxmlformats.org/officeDocument/2006/relationships/hyperlink" Target="https://www.modernslavery.gov.uk/start?hof-cookie-check"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ack of magazines on table">
            <a:extLst>
              <a:ext uri="{FF2B5EF4-FFF2-40B4-BE49-F238E27FC236}">
                <a16:creationId xmlns:a16="http://schemas.microsoft.com/office/drawing/2014/main" id="{D5E42D26-B402-84F1-A35E-FDB865FE4173}"/>
              </a:ext>
            </a:extLst>
          </p:cNvPr>
          <p:cNvPicPr>
            <a:picLocks noChangeAspect="1"/>
          </p:cNvPicPr>
          <p:nvPr/>
        </p:nvPicPr>
        <p:blipFill>
          <a:blip r:embed="rId2"/>
          <a:srcRect t="13056" b="2675"/>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DC155E-6588-DD03-0D61-7CDFB2F00295}"/>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Module Introduction</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7327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655C47-7AD7-12C1-D144-5C01155B10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087"/>
            <a:ext cx="12191998" cy="5113471"/>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D866E-A9E3-15ED-D289-9C5056EFE64A}"/>
              </a:ext>
            </a:extLst>
          </p:cNvPr>
          <p:cNvSpPr>
            <a:spLocks noGrp="1"/>
          </p:cNvSpPr>
          <p:nvPr>
            <p:ph type="ctrTitle"/>
          </p:nvPr>
        </p:nvSpPr>
        <p:spPr>
          <a:xfrm>
            <a:off x="765614" y="-662152"/>
            <a:ext cx="4535516" cy="7199587"/>
          </a:xfrm>
        </p:spPr>
        <p:txBody>
          <a:bodyPr anchor="t">
            <a:normAutofit/>
          </a:bodyPr>
          <a:lstStyle/>
          <a:p>
            <a:pPr algn="l"/>
            <a:br>
              <a:rPr lang="en-GB" sz="1200" dirty="0"/>
            </a:br>
            <a:br>
              <a:rPr lang="en-GB" sz="1200" dirty="0"/>
            </a:br>
            <a:br>
              <a:rPr lang="en-GB" sz="1200" dirty="0"/>
            </a:br>
            <a:br>
              <a:rPr lang="en-GB" sz="1200" dirty="0"/>
            </a:br>
            <a:br>
              <a:rPr lang="en-GB" sz="1200" dirty="0"/>
            </a:br>
            <a:br>
              <a:rPr lang="en-GB" sz="1200" dirty="0"/>
            </a:br>
            <a:br>
              <a:rPr lang="en-GB" sz="1200" dirty="0"/>
            </a:br>
            <a:br>
              <a:rPr lang="en-GB" sz="1200" dirty="0"/>
            </a:br>
            <a:br>
              <a:rPr lang="en-GB" sz="1200" dirty="0"/>
            </a:br>
            <a:br>
              <a:rPr lang="en-GB" sz="2000" dirty="0"/>
            </a:br>
            <a:br>
              <a:rPr lang="en-GB" sz="2000" dirty="0"/>
            </a:br>
            <a:r>
              <a:rPr lang="en-GB" sz="2400" b="1" dirty="0"/>
              <a:t>Complex Criminal Offences BMPL5014</a:t>
            </a:r>
            <a:br>
              <a:rPr lang="en-GB" sz="2400" dirty="0"/>
            </a:br>
            <a:br>
              <a:rPr lang="en-GB" sz="2400" dirty="0"/>
            </a:br>
            <a:r>
              <a:rPr lang="en-GB" sz="2400" dirty="0"/>
              <a:t>Lecturer: Kelly Andrews </a:t>
            </a:r>
            <a:br>
              <a:rPr lang="en-GB" sz="2400" dirty="0"/>
            </a:br>
            <a:br>
              <a:rPr lang="en-GB" sz="2400" dirty="0"/>
            </a:br>
            <a:r>
              <a:rPr lang="en-GB" sz="2400" dirty="0">
                <a:hlinkClick r:id="rId3"/>
              </a:rPr>
              <a:t>k.andrews@uwtsd.ac.uk</a:t>
            </a:r>
            <a:br>
              <a:rPr lang="en-GB" sz="2400" dirty="0"/>
            </a:br>
            <a:br>
              <a:rPr lang="en-GB" sz="2400" dirty="0"/>
            </a:br>
            <a:r>
              <a:rPr lang="en-GB" sz="2400" dirty="0"/>
              <a:t>Contact: </a:t>
            </a:r>
            <a:br>
              <a:rPr lang="en-GB" sz="2400" dirty="0"/>
            </a:br>
            <a:br>
              <a:rPr lang="en-GB" sz="2400" dirty="0"/>
            </a:br>
            <a:r>
              <a:rPr lang="en-GB" sz="2400" dirty="0"/>
              <a:t>Monday 11:00 to 13:00</a:t>
            </a:r>
            <a:br>
              <a:rPr lang="en-GB" sz="2400" dirty="0"/>
            </a:br>
            <a:br>
              <a:rPr lang="en-GB" sz="2400" dirty="0"/>
            </a:br>
            <a:r>
              <a:rPr lang="en-GB" sz="2400" dirty="0"/>
              <a:t>Tuesday 11:00 13:00</a:t>
            </a:r>
          </a:p>
        </p:txBody>
      </p:sp>
      <p:sp useBgFill="1">
        <p:nvSpPr>
          <p:cNvPr id="12" name="Rectangle 11">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148" y="0"/>
            <a:ext cx="6076852"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8CECE9A-F8A2-9149-E915-7A8FFC17E06F}"/>
              </a:ext>
            </a:extLst>
          </p:cNvPr>
          <p:cNvPicPr>
            <a:picLocks noChangeAspect="1"/>
          </p:cNvPicPr>
          <p:nvPr/>
        </p:nvPicPr>
        <p:blipFill>
          <a:blip r:embed="rId4"/>
          <a:srcRect l="15413" r="-1" b="-1"/>
          <a:stretch/>
        </p:blipFill>
        <p:spPr>
          <a:xfrm>
            <a:off x="6115148" y="1091556"/>
            <a:ext cx="6076866" cy="5131559"/>
          </a:xfrm>
          <a:prstGeom prst="rect">
            <a:avLst/>
          </a:prstGeom>
        </p:spPr>
      </p:pic>
    </p:spTree>
    <p:extLst>
      <p:ext uri="{BB962C8B-B14F-4D97-AF65-F5344CB8AC3E}">
        <p14:creationId xmlns:p14="http://schemas.microsoft.com/office/powerpoint/2010/main" val="2895222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5B2C2F-0CC7-8966-B3E6-B5CBC8B6366A}"/>
              </a:ext>
            </a:extLst>
          </p:cNvPr>
          <p:cNvSpPr>
            <a:spLocks noGrp="1"/>
          </p:cNvSpPr>
          <p:nvPr>
            <p:ph type="title"/>
          </p:nvPr>
        </p:nvSpPr>
        <p:spPr>
          <a:xfrm>
            <a:off x="599609" y="679731"/>
            <a:ext cx="4171994" cy="5195552"/>
          </a:xfrm>
        </p:spPr>
        <p:txBody>
          <a:bodyPr vert="horz" lIns="91440" tIns="45720" rIns="91440" bIns="45720" rtlCol="0" anchor="b">
            <a:normAutofit/>
          </a:bodyPr>
          <a:lstStyle/>
          <a:p>
            <a:r>
              <a:rPr lang="en-US" sz="2900" b="1" kern="1200" dirty="0">
                <a:solidFill>
                  <a:schemeClr val="tx1"/>
                </a:solidFill>
                <a:latin typeface="+mj-lt"/>
                <a:ea typeface="+mj-ea"/>
                <a:cs typeface="+mj-cs"/>
              </a:rPr>
              <a:t>Warning – emotive topics</a:t>
            </a:r>
            <a:br>
              <a:rPr lang="en-US" sz="2900" kern="1200" dirty="0">
                <a:solidFill>
                  <a:schemeClr val="tx1"/>
                </a:solidFill>
                <a:latin typeface="+mj-lt"/>
                <a:ea typeface="+mj-ea"/>
                <a:cs typeface="+mj-cs"/>
              </a:rPr>
            </a:br>
            <a:br>
              <a:rPr lang="en-US" sz="2900" kern="1200" dirty="0">
                <a:solidFill>
                  <a:schemeClr val="tx1"/>
                </a:solidFill>
                <a:latin typeface="+mj-lt"/>
                <a:ea typeface="+mj-ea"/>
                <a:cs typeface="+mj-cs"/>
              </a:rPr>
            </a:br>
            <a:r>
              <a:rPr lang="en-US" sz="2900" kern="1200" dirty="0">
                <a:solidFill>
                  <a:schemeClr val="tx1"/>
                </a:solidFill>
                <a:latin typeface="+mj-lt"/>
                <a:ea typeface="+mj-ea"/>
                <a:cs typeface="+mj-cs"/>
              </a:rPr>
              <a:t>Review the scheme of work and beware of emotive topics. </a:t>
            </a:r>
            <a:br>
              <a:rPr lang="en-US" sz="2900" kern="1200" dirty="0">
                <a:solidFill>
                  <a:schemeClr val="tx1"/>
                </a:solidFill>
                <a:latin typeface="+mj-lt"/>
                <a:ea typeface="+mj-ea"/>
                <a:cs typeface="+mj-cs"/>
              </a:rPr>
            </a:br>
            <a:r>
              <a:rPr lang="en-US" sz="2900" kern="1200" dirty="0">
                <a:solidFill>
                  <a:schemeClr val="tx1"/>
                </a:solidFill>
                <a:latin typeface="+mj-lt"/>
                <a:ea typeface="+mj-ea"/>
                <a:cs typeface="+mj-cs"/>
              </a:rPr>
              <a:t>See wellbeing tile within Moodle for support. </a:t>
            </a:r>
          </a:p>
        </p:txBody>
      </p:sp>
      <p:grpSp>
        <p:nvGrpSpPr>
          <p:cNvPr id="12" name="Group 11">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3" name="Straight Connector 12">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F35BC4F-3C4D-878B-2FC8-7CD58ECA218C}"/>
              </a:ext>
            </a:extLst>
          </p:cNvPr>
          <p:cNvPicPr>
            <a:picLocks noGrp="1" noChangeAspect="1"/>
          </p:cNvPicPr>
          <p:nvPr>
            <p:ph idx="1"/>
          </p:nvPr>
        </p:nvPicPr>
        <p:blipFill>
          <a:blip r:embed="rId2"/>
          <a:stretch>
            <a:fillRect/>
          </a:stretch>
        </p:blipFill>
        <p:spPr>
          <a:xfrm>
            <a:off x="5640572" y="635354"/>
            <a:ext cx="5608830" cy="5476716"/>
          </a:xfrm>
          <a:prstGeom prst="rect">
            <a:avLst/>
          </a:prstGeom>
        </p:spPr>
      </p:pic>
    </p:spTree>
    <p:extLst>
      <p:ext uri="{BB962C8B-B14F-4D97-AF65-F5344CB8AC3E}">
        <p14:creationId xmlns:p14="http://schemas.microsoft.com/office/powerpoint/2010/main" val="310304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DD00B-E364-F2E0-5370-A94375082983}"/>
              </a:ext>
            </a:extLst>
          </p:cNvPr>
          <p:cNvSpPr>
            <a:spLocks noGrp="1"/>
          </p:cNvSpPr>
          <p:nvPr>
            <p:ph type="title"/>
          </p:nvPr>
        </p:nvSpPr>
        <p:spPr/>
        <p:txBody>
          <a:bodyPr/>
          <a:lstStyle/>
          <a:p>
            <a:pPr algn="ctr"/>
            <a:r>
              <a:rPr lang="en-GB" dirty="0"/>
              <a:t>Assessments: </a:t>
            </a:r>
          </a:p>
        </p:txBody>
      </p:sp>
      <p:pic>
        <p:nvPicPr>
          <p:cNvPr id="5" name="Content Placeholder 4">
            <a:extLst>
              <a:ext uri="{FF2B5EF4-FFF2-40B4-BE49-F238E27FC236}">
                <a16:creationId xmlns:a16="http://schemas.microsoft.com/office/drawing/2014/main" id="{BE69487B-7971-FC2A-4C8A-FC47B532EEC2}"/>
              </a:ext>
            </a:extLst>
          </p:cNvPr>
          <p:cNvPicPr>
            <a:picLocks noGrp="1" noChangeAspect="1"/>
          </p:cNvPicPr>
          <p:nvPr>
            <p:ph idx="1"/>
          </p:nvPr>
        </p:nvPicPr>
        <p:blipFill>
          <a:blip r:embed="rId2"/>
          <a:stretch>
            <a:fillRect/>
          </a:stretch>
        </p:blipFill>
        <p:spPr>
          <a:xfrm>
            <a:off x="704192" y="1690688"/>
            <a:ext cx="10226567" cy="894556"/>
          </a:xfrm>
        </p:spPr>
      </p:pic>
      <p:pic>
        <p:nvPicPr>
          <p:cNvPr id="7" name="Picture 6">
            <a:extLst>
              <a:ext uri="{FF2B5EF4-FFF2-40B4-BE49-F238E27FC236}">
                <a16:creationId xmlns:a16="http://schemas.microsoft.com/office/drawing/2014/main" id="{799B3B17-FE10-039A-BD40-737966E7C2AA}"/>
              </a:ext>
            </a:extLst>
          </p:cNvPr>
          <p:cNvPicPr>
            <a:picLocks noChangeAspect="1"/>
          </p:cNvPicPr>
          <p:nvPr/>
        </p:nvPicPr>
        <p:blipFill>
          <a:blip r:embed="rId3"/>
          <a:stretch>
            <a:fillRect/>
          </a:stretch>
        </p:blipFill>
        <p:spPr>
          <a:xfrm>
            <a:off x="704192" y="2680139"/>
            <a:ext cx="10405242" cy="1115574"/>
          </a:xfrm>
          <a:prstGeom prst="rect">
            <a:avLst/>
          </a:prstGeom>
        </p:spPr>
      </p:pic>
    </p:spTree>
    <p:extLst>
      <p:ext uri="{BB962C8B-B14F-4D97-AF65-F5344CB8AC3E}">
        <p14:creationId xmlns:p14="http://schemas.microsoft.com/office/powerpoint/2010/main" val="423005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hand tied to chains&#10;&#10;Description automatically generated">
            <a:extLst>
              <a:ext uri="{FF2B5EF4-FFF2-40B4-BE49-F238E27FC236}">
                <a16:creationId xmlns:a16="http://schemas.microsoft.com/office/drawing/2014/main" id="{2C2D8B1B-6844-A8FD-8C78-087E2FCC2DB0}"/>
              </a:ext>
            </a:extLst>
          </p:cNvPr>
          <p:cNvPicPr>
            <a:picLocks noChangeAspect="1"/>
          </p:cNvPicPr>
          <p:nvPr/>
        </p:nvPicPr>
        <p:blipFill>
          <a:blip r:embed="rId2"/>
          <a:stretch>
            <a:fillRect/>
          </a:stretch>
        </p:blipFill>
        <p:spPr>
          <a:xfrm>
            <a:off x="1923869" y="643466"/>
            <a:ext cx="4487119" cy="5566833"/>
          </a:xfrm>
          <a:prstGeom prst="rect">
            <a:avLst/>
          </a:prstGeom>
        </p:spPr>
      </p:pic>
      <p:grpSp>
        <p:nvGrpSpPr>
          <p:cNvPr id="14" name="Group 13">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5"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935804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F60C9D-A918-C3B1-26CB-E7382D6D6E06}"/>
              </a:ext>
            </a:extLst>
          </p:cNvPr>
          <p:cNvSpPr>
            <a:spLocks noGrp="1"/>
          </p:cNvSpPr>
          <p:nvPr>
            <p:ph type="ctrTitle"/>
          </p:nvPr>
        </p:nvSpPr>
        <p:spPr>
          <a:xfrm>
            <a:off x="5354955" y="552182"/>
            <a:ext cx="5998840" cy="3343135"/>
          </a:xfrm>
          <a:noFill/>
        </p:spPr>
        <p:txBody>
          <a:bodyPr>
            <a:normAutofit/>
          </a:bodyPr>
          <a:lstStyle/>
          <a:p>
            <a:pPr algn="l"/>
            <a:r>
              <a:rPr lang="en-GB" sz="5200"/>
              <a:t>Aims and Objectives</a:t>
            </a:r>
          </a:p>
        </p:txBody>
      </p:sp>
      <p:sp>
        <p:nvSpPr>
          <p:cNvPr id="3" name="Subtitle 2">
            <a:extLst>
              <a:ext uri="{FF2B5EF4-FFF2-40B4-BE49-F238E27FC236}">
                <a16:creationId xmlns:a16="http://schemas.microsoft.com/office/drawing/2014/main" id="{6320AA99-EBD6-4191-A6B2-6286BB6145FE}"/>
              </a:ext>
            </a:extLst>
          </p:cNvPr>
          <p:cNvSpPr>
            <a:spLocks noGrp="1"/>
          </p:cNvSpPr>
          <p:nvPr>
            <p:ph type="subTitle" idx="1"/>
          </p:nvPr>
        </p:nvSpPr>
        <p:spPr>
          <a:xfrm>
            <a:off x="5354955" y="4067032"/>
            <a:ext cx="5998840" cy="2067068"/>
          </a:xfrm>
          <a:noFill/>
        </p:spPr>
        <p:txBody>
          <a:bodyPr>
            <a:normAutofit/>
          </a:bodyPr>
          <a:lstStyle/>
          <a:p>
            <a:pPr algn="l"/>
            <a:r>
              <a:rPr lang="en-GB" dirty="0"/>
              <a:t>Examine Section 1,2, of the Modern Slavery At 2015</a:t>
            </a:r>
          </a:p>
          <a:p>
            <a:pPr algn="l"/>
            <a:r>
              <a:rPr lang="en-GB" dirty="0"/>
              <a:t>Examine the meaning of exploitation</a:t>
            </a:r>
          </a:p>
          <a:p>
            <a:pPr algn="l"/>
            <a:r>
              <a:rPr lang="en-GB" dirty="0"/>
              <a:t>Examine section 32 of the Human Tissue Act 2004 </a:t>
            </a:r>
          </a:p>
          <a:p>
            <a:pPr algn="l"/>
            <a:endParaRPr lang="en-GB" dirty="0"/>
          </a:p>
        </p:txBody>
      </p:sp>
      <p:pic>
        <p:nvPicPr>
          <p:cNvPr id="5" name="Picture 4">
            <a:extLst>
              <a:ext uri="{FF2B5EF4-FFF2-40B4-BE49-F238E27FC236}">
                <a16:creationId xmlns:a16="http://schemas.microsoft.com/office/drawing/2014/main" id="{F851A94D-1CCA-601E-EBF8-04288AA6AE40}"/>
              </a:ext>
            </a:extLst>
          </p:cNvPr>
          <p:cNvPicPr>
            <a:picLocks noChangeAspect="1"/>
          </p:cNvPicPr>
          <p:nvPr/>
        </p:nvPicPr>
        <p:blipFill>
          <a:blip r:embed="rId2"/>
          <a:srcRect l="365" r="20386" b="2"/>
          <a:stretch/>
        </p:blipFill>
        <p:spPr>
          <a:xfrm>
            <a:off x="20" y="10"/>
            <a:ext cx="4992985" cy="6857990"/>
          </a:xfrm>
          <a:prstGeom prst="rect">
            <a:avLst/>
          </a:prstGeom>
        </p:spPr>
      </p:pic>
    </p:spTree>
    <p:extLst>
      <p:ext uri="{BB962C8B-B14F-4D97-AF65-F5344CB8AC3E}">
        <p14:creationId xmlns:p14="http://schemas.microsoft.com/office/powerpoint/2010/main" val="2144376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3484-E082-0E9A-4531-3B26FC2A354E}"/>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95307FF-7C60-4503-2D23-E7FA51D7823F}"/>
              </a:ext>
            </a:extLst>
          </p:cNvPr>
          <p:cNvSpPr>
            <a:spLocks noGrp="1"/>
          </p:cNvSpPr>
          <p:nvPr>
            <p:ph idx="1"/>
          </p:nvPr>
        </p:nvSpPr>
        <p:spPr/>
        <p:txBody>
          <a:bodyPr/>
          <a:lstStyle/>
          <a:p>
            <a:pPr marL="0" indent="0">
              <a:buNone/>
            </a:pPr>
            <a:r>
              <a:rPr lang="en-GB" dirty="0"/>
              <a:t>What does modern day slavery look like?</a:t>
            </a:r>
          </a:p>
          <a:p>
            <a:pPr marL="0" indent="0">
              <a:buNone/>
            </a:pPr>
            <a:endParaRPr lang="en-GB" dirty="0"/>
          </a:p>
          <a:p>
            <a:pPr marL="0" indent="0">
              <a:buNone/>
            </a:pPr>
            <a:r>
              <a:rPr lang="en-GB" dirty="0"/>
              <a:t>What offences are associated with it?</a:t>
            </a:r>
          </a:p>
          <a:p>
            <a:pPr marL="0" indent="0">
              <a:buNone/>
            </a:pPr>
            <a:endParaRPr lang="en-GB" dirty="0"/>
          </a:p>
          <a:p>
            <a:pPr marL="0" indent="0">
              <a:buNone/>
            </a:pPr>
            <a:r>
              <a:rPr lang="en-GB" dirty="0"/>
              <a:t>Who are the victims?</a:t>
            </a:r>
          </a:p>
          <a:p>
            <a:pPr marL="0" indent="0">
              <a:buNone/>
            </a:pPr>
            <a:endParaRPr lang="en-GB" dirty="0"/>
          </a:p>
        </p:txBody>
      </p:sp>
      <p:pic>
        <p:nvPicPr>
          <p:cNvPr id="5" name="Picture 4">
            <a:extLst>
              <a:ext uri="{FF2B5EF4-FFF2-40B4-BE49-F238E27FC236}">
                <a16:creationId xmlns:a16="http://schemas.microsoft.com/office/drawing/2014/main" id="{EB3FB2F0-5634-8835-917C-52B5FBBB9BA4}"/>
              </a:ext>
            </a:extLst>
          </p:cNvPr>
          <p:cNvPicPr>
            <a:picLocks noChangeAspect="1"/>
          </p:cNvPicPr>
          <p:nvPr/>
        </p:nvPicPr>
        <p:blipFill>
          <a:blip r:embed="rId2"/>
          <a:stretch>
            <a:fillRect/>
          </a:stretch>
        </p:blipFill>
        <p:spPr>
          <a:xfrm>
            <a:off x="6013739" y="3429000"/>
            <a:ext cx="5429250" cy="3124200"/>
          </a:xfrm>
          <a:prstGeom prst="rect">
            <a:avLst/>
          </a:prstGeom>
        </p:spPr>
      </p:pic>
    </p:spTree>
    <p:extLst>
      <p:ext uri="{BB962C8B-B14F-4D97-AF65-F5344CB8AC3E}">
        <p14:creationId xmlns:p14="http://schemas.microsoft.com/office/powerpoint/2010/main" val="440861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23188-B85A-FEDE-5626-4CB5568ABEFA}"/>
              </a:ext>
            </a:extLst>
          </p:cNvPr>
          <p:cNvSpPr>
            <a:spLocks noGrp="1"/>
          </p:cNvSpPr>
          <p:nvPr>
            <p:ph type="title"/>
          </p:nvPr>
        </p:nvSpPr>
        <p:spPr/>
        <p:txBody>
          <a:bodyPr/>
          <a:lstStyle/>
          <a:p>
            <a:r>
              <a:rPr lang="en-GB" dirty="0"/>
              <a:t>Hidden Crime</a:t>
            </a:r>
          </a:p>
        </p:txBody>
      </p:sp>
      <p:sp>
        <p:nvSpPr>
          <p:cNvPr id="3" name="Content Placeholder 2">
            <a:extLst>
              <a:ext uri="{FF2B5EF4-FFF2-40B4-BE49-F238E27FC236}">
                <a16:creationId xmlns:a16="http://schemas.microsoft.com/office/drawing/2014/main" id="{B4D99241-E38A-C7D9-AD0B-A1956698EFBF}"/>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There is no accurate measure of prevalence because of its hidden nature. </a:t>
            </a:r>
          </a:p>
          <a:p>
            <a:r>
              <a:rPr lang="en-GB" dirty="0">
                <a:latin typeface="Arial" panose="020B0604020202020204" pitchFamily="34" charset="0"/>
                <a:cs typeface="Arial" panose="020B0604020202020204" pitchFamily="34" charset="0"/>
              </a:rPr>
              <a:t>Since the introduction of the Modern Slavery Act 2015 there has been an increase in potential victims. </a:t>
            </a:r>
          </a:p>
          <a:p>
            <a:endParaRPr lang="en-GB" dirty="0">
              <a:latin typeface="Arial" panose="020B0604020202020204" pitchFamily="34" charset="0"/>
              <a:cs typeface="Arial" panose="020B0604020202020204" pitchFamily="34" charset="0"/>
            </a:endParaRPr>
          </a:p>
          <a:p>
            <a:r>
              <a:rPr lang="en-GB" dirty="0">
                <a:solidFill>
                  <a:srgbClr val="323132"/>
                </a:solidFill>
                <a:highlight>
                  <a:srgbClr val="FFFFFF"/>
                </a:highlight>
                <a:latin typeface="Arial" panose="020B0604020202020204" pitchFamily="34" charset="0"/>
                <a:cs typeface="Arial" panose="020B0604020202020204" pitchFamily="34" charset="0"/>
              </a:rPr>
              <a:t>T</a:t>
            </a:r>
            <a:r>
              <a:rPr lang="en-GB" b="0" i="0" dirty="0">
                <a:solidFill>
                  <a:srgbClr val="323132"/>
                </a:solidFill>
                <a:effectLst/>
                <a:highlight>
                  <a:srgbClr val="FFFFFF"/>
                </a:highlight>
                <a:latin typeface="Arial" panose="020B0604020202020204" pitchFamily="34" charset="0"/>
                <a:cs typeface="Arial" panose="020B0604020202020204" pitchFamily="34" charset="0"/>
              </a:rPr>
              <a:t>here were 5,144 modern slavery offences recorded by the police in England and Wales in the year ending March 2019, an increase of 51% from the previous year (Office for National Statistics, 2020). </a:t>
            </a:r>
          </a:p>
          <a:p>
            <a:endParaRPr lang="en-GB" dirty="0"/>
          </a:p>
        </p:txBody>
      </p:sp>
    </p:spTree>
    <p:extLst>
      <p:ext uri="{BB962C8B-B14F-4D97-AF65-F5344CB8AC3E}">
        <p14:creationId xmlns:p14="http://schemas.microsoft.com/office/powerpoint/2010/main" val="4033830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94BC2-11B8-098E-8675-9C18E139F73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Introduction to the Modern Slavery Act 2015</a:t>
            </a:r>
          </a:p>
        </p:txBody>
      </p:sp>
      <p:pic>
        <p:nvPicPr>
          <p:cNvPr id="7" name="Content Placeholder 6">
            <a:extLst>
              <a:ext uri="{FF2B5EF4-FFF2-40B4-BE49-F238E27FC236}">
                <a16:creationId xmlns:a16="http://schemas.microsoft.com/office/drawing/2014/main" id="{8B389EFF-33E5-9BAE-7BAD-B043DEA3D0EF}"/>
              </a:ext>
            </a:extLst>
          </p:cNvPr>
          <p:cNvPicPr>
            <a:picLocks noGrp="1" noChangeAspect="1"/>
          </p:cNvPicPr>
          <p:nvPr>
            <p:ph idx="1"/>
          </p:nvPr>
        </p:nvPicPr>
        <p:blipFill>
          <a:blip r:embed="rId2"/>
          <a:stretch>
            <a:fillRect/>
          </a:stretch>
        </p:blipFill>
        <p:spPr>
          <a:xfrm>
            <a:off x="1911048" y="1675227"/>
            <a:ext cx="8369904" cy="4394199"/>
          </a:xfrm>
          <a:prstGeom prst="rect">
            <a:avLst/>
          </a:prstGeom>
        </p:spPr>
      </p:pic>
    </p:spTree>
    <p:extLst>
      <p:ext uri="{BB962C8B-B14F-4D97-AF65-F5344CB8AC3E}">
        <p14:creationId xmlns:p14="http://schemas.microsoft.com/office/powerpoint/2010/main" val="1995071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48D82-36FE-BEB3-4EEA-F22B0DCE8A64}"/>
              </a:ext>
            </a:extLst>
          </p:cNvPr>
          <p:cNvSpPr>
            <a:spLocks noGrp="1"/>
          </p:cNvSpPr>
          <p:nvPr>
            <p:ph type="title"/>
          </p:nvPr>
        </p:nvSpPr>
        <p:spPr>
          <a:xfrm>
            <a:off x="589560" y="856180"/>
            <a:ext cx="4560584" cy="1128068"/>
          </a:xfrm>
        </p:spPr>
        <p:txBody>
          <a:bodyPr anchor="ctr">
            <a:normAutofit/>
          </a:bodyPr>
          <a:lstStyle/>
          <a:p>
            <a:r>
              <a:rPr lang="en-GB" sz="3700"/>
              <a:t>Modern Slavery Act 2015</a:t>
            </a:r>
          </a:p>
        </p:txBody>
      </p:sp>
      <p:grpSp>
        <p:nvGrpSpPr>
          <p:cNvPr id="17" name="Group 1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B0720A-F6F5-B5B7-8A6C-78709FB2EFD2}"/>
              </a:ext>
            </a:extLst>
          </p:cNvPr>
          <p:cNvSpPr>
            <a:spLocks noGrp="1"/>
          </p:cNvSpPr>
          <p:nvPr>
            <p:ph idx="1"/>
          </p:nvPr>
        </p:nvSpPr>
        <p:spPr>
          <a:xfrm>
            <a:off x="590719" y="2330505"/>
            <a:ext cx="4559425" cy="3979585"/>
          </a:xfrm>
        </p:spPr>
        <p:txBody>
          <a:bodyPr anchor="ctr">
            <a:normAutofit/>
          </a:bodyPr>
          <a:lstStyle/>
          <a:p>
            <a:r>
              <a:rPr lang="en-GB" sz="2000"/>
              <a:t>“T</a:t>
            </a:r>
            <a:r>
              <a:rPr lang="en-GB" sz="2000" b="0" i="0">
                <a:effectLst/>
                <a:highlight>
                  <a:srgbClr val="FFFFFF"/>
                </a:highlight>
                <a:latin typeface="GDS Transport"/>
              </a:rPr>
              <a:t>he Modern Slavery Act will give law enforcement the tools to fight modern slavery, ensure perpetrators can receive suitably severe punishments for these appalling crimes and enhance support and protection for victims” (Home Office, 2014)</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EDCAD7C-48CF-ACA0-DC31-3DD62C4D7178}"/>
              </a:ext>
            </a:extLst>
          </p:cNvPr>
          <p:cNvPicPr>
            <a:picLocks noChangeAspect="1"/>
          </p:cNvPicPr>
          <p:nvPr/>
        </p:nvPicPr>
        <p:blipFill>
          <a:blip r:embed="rId2"/>
          <a:srcRect l="8424" r="14724" b="2"/>
          <a:stretch/>
        </p:blipFill>
        <p:spPr>
          <a:xfrm>
            <a:off x="5977788" y="799352"/>
            <a:ext cx="5425410" cy="5259296"/>
          </a:xfrm>
          <a:prstGeom prst="rect">
            <a:avLst/>
          </a:prstGeom>
        </p:spPr>
      </p:pic>
    </p:spTree>
    <p:extLst>
      <p:ext uri="{BB962C8B-B14F-4D97-AF65-F5344CB8AC3E}">
        <p14:creationId xmlns:p14="http://schemas.microsoft.com/office/powerpoint/2010/main" val="3768969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11CB5E6-853C-47C7-901D-71CAB1FEEDA7}"/>
              </a:ext>
            </a:extLst>
          </p:cNvPr>
          <p:cNvGraphicFramePr>
            <a:graphicFrameLocks noGrp="1"/>
          </p:cNvGraphicFramePr>
          <p:nvPr>
            <p:ph idx="1"/>
          </p:nvPr>
        </p:nvGraphicFramePr>
        <p:xfrm>
          <a:off x="838200" y="516048"/>
          <a:ext cx="10515600" cy="56609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5939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82D5D-BF69-EA81-6E61-1C38CBA118C0}"/>
              </a:ext>
            </a:extLst>
          </p:cNvPr>
          <p:cNvSpPr>
            <a:spLocks noGrp="1"/>
          </p:cNvSpPr>
          <p:nvPr>
            <p:ph type="title"/>
          </p:nvPr>
        </p:nvSpPr>
        <p:spPr/>
        <p:txBody>
          <a:bodyPr>
            <a:normAutofit/>
          </a:bodyPr>
          <a:lstStyle/>
          <a:p>
            <a:r>
              <a:rPr lang="en-GB" sz="3600" b="1" dirty="0"/>
              <a:t>Section 1 Slavery, servitude and forced or compulsory labour</a:t>
            </a:r>
          </a:p>
        </p:txBody>
      </p:sp>
      <p:sp>
        <p:nvSpPr>
          <p:cNvPr id="3" name="Content Placeholder 2">
            <a:extLst>
              <a:ext uri="{FF2B5EF4-FFF2-40B4-BE49-F238E27FC236}">
                <a16:creationId xmlns:a16="http://schemas.microsoft.com/office/drawing/2014/main" id="{6BA293D5-0441-E883-7C7D-EFDCA67D9D0B}"/>
              </a:ext>
            </a:extLst>
          </p:cNvPr>
          <p:cNvSpPr>
            <a:spLocks noGrp="1"/>
          </p:cNvSpPr>
          <p:nvPr>
            <p:ph idx="1"/>
          </p:nvPr>
        </p:nvSpPr>
        <p:spPr/>
        <p:txBody>
          <a:bodyPr>
            <a:normAutofit lnSpcReduction="10000"/>
          </a:bodyPr>
          <a:lstStyle/>
          <a:p>
            <a:pPr algn="ctr"/>
            <a:r>
              <a:rPr lang="en-GB" b="0" i="0" dirty="0">
                <a:solidFill>
                  <a:srgbClr val="1E1E1E"/>
                </a:solidFill>
                <a:effectLst/>
                <a:highlight>
                  <a:srgbClr val="FFFFFF"/>
                </a:highlight>
                <a:latin typeface="arial" panose="020B0604020202020204" pitchFamily="34" charset="0"/>
              </a:rPr>
              <a:t>(1)A person commits an offence if—</a:t>
            </a:r>
          </a:p>
          <a:p>
            <a:pPr marL="0" indent="0" algn="ctr">
              <a:buNone/>
            </a:pPr>
            <a:endParaRPr lang="en-GB" b="0" i="0" dirty="0">
              <a:solidFill>
                <a:srgbClr val="1E1E1E"/>
              </a:solidFill>
              <a:effectLst/>
              <a:highlight>
                <a:srgbClr val="FFFFFF"/>
              </a:highlight>
              <a:latin typeface="arial" panose="020B0604020202020204" pitchFamily="34" charset="0"/>
            </a:endParaRPr>
          </a:p>
          <a:p>
            <a:pPr algn="ctr"/>
            <a:r>
              <a:rPr lang="en-GB" b="0" i="0" dirty="0">
                <a:solidFill>
                  <a:srgbClr val="1E1E1E"/>
                </a:solidFill>
                <a:effectLst/>
                <a:highlight>
                  <a:srgbClr val="FFFFFF"/>
                </a:highlight>
                <a:latin typeface="arial" panose="020B0604020202020204" pitchFamily="34" charset="0"/>
              </a:rPr>
              <a:t>(a)the person holds another person in slavery or servitude and the circumstances are such that the person knows or ought to know that the other person is held in slavery or servitude, or</a:t>
            </a:r>
          </a:p>
          <a:p>
            <a:pPr marL="0" indent="0" algn="ctr">
              <a:buNone/>
            </a:pPr>
            <a:endParaRPr lang="en-GB" b="0" i="0" dirty="0">
              <a:solidFill>
                <a:srgbClr val="1E1E1E"/>
              </a:solidFill>
              <a:effectLst/>
              <a:highlight>
                <a:srgbClr val="FFFFFF"/>
              </a:highlight>
              <a:latin typeface="arial" panose="020B0604020202020204" pitchFamily="34" charset="0"/>
            </a:endParaRPr>
          </a:p>
          <a:p>
            <a:pPr algn="ctr"/>
            <a:r>
              <a:rPr lang="en-GB" b="0" i="0" dirty="0">
                <a:solidFill>
                  <a:srgbClr val="1E1E1E"/>
                </a:solidFill>
                <a:effectLst/>
                <a:highlight>
                  <a:srgbClr val="FFFFFF"/>
                </a:highlight>
                <a:latin typeface="arial" panose="020B0604020202020204" pitchFamily="34" charset="0"/>
              </a:rPr>
              <a:t>(b)the person requires another person to perform forced or compulsory labour and the circumstances are such that the person knows or ought to know that the other person is being required to perform forced or compulsory labour.</a:t>
            </a:r>
          </a:p>
          <a:p>
            <a:endParaRPr lang="en-GB" dirty="0"/>
          </a:p>
        </p:txBody>
      </p:sp>
    </p:spTree>
    <p:extLst>
      <p:ext uri="{BB962C8B-B14F-4D97-AF65-F5344CB8AC3E}">
        <p14:creationId xmlns:p14="http://schemas.microsoft.com/office/powerpoint/2010/main" val="2810823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B3032-6BC1-ABE0-A76D-CDF75F607037}"/>
              </a:ext>
            </a:extLst>
          </p:cNvPr>
          <p:cNvSpPr>
            <a:spLocks noGrp="1"/>
          </p:cNvSpPr>
          <p:nvPr>
            <p:ph type="title"/>
          </p:nvPr>
        </p:nvSpPr>
        <p:spPr/>
        <p:txBody>
          <a:bodyPr/>
          <a:lstStyle/>
          <a:p>
            <a:r>
              <a:rPr lang="en-GB" dirty="0"/>
              <a:t>Article 4: Freedom from slavery and forced labour</a:t>
            </a:r>
          </a:p>
        </p:txBody>
      </p:sp>
      <p:sp>
        <p:nvSpPr>
          <p:cNvPr id="3" name="Content Placeholder 2">
            <a:extLst>
              <a:ext uri="{FF2B5EF4-FFF2-40B4-BE49-F238E27FC236}">
                <a16:creationId xmlns:a16="http://schemas.microsoft.com/office/drawing/2014/main" id="{8CA89E57-D13A-C0F4-C859-C45BE2A65AE2}"/>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solidFill>
                  <a:srgbClr val="3B5052"/>
                </a:solidFill>
                <a:effectLst/>
                <a:highlight>
                  <a:srgbClr val="FFFFFF"/>
                </a:highlight>
                <a:latin typeface="Roboto" panose="02000000000000000000" pitchFamily="2" charset="0"/>
              </a:rPr>
              <a:t>Slavery is when someone owns you, like a piece of property.</a:t>
            </a:r>
          </a:p>
          <a:p>
            <a:pPr algn="l">
              <a:buFont typeface="Arial" panose="020B0604020202020204" pitchFamily="34" charset="0"/>
              <a:buChar char="•"/>
            </a:pPr>
            <a:r>
              <a:rPr lang="en-GB" b="0" i="0" dirty="0">
                <a:solidFill>
                  <a:srgbClr val="3B5052"/>
                </a:solidFill>
                <a:effectLst/>
                <a:highlight>
                  <a:srgbClr val="FFFFFF"/>
                </a:highlight>
                <a:latin typeface="Roboto" panose="02000000000000000000" pitchFamily="2" charset="0"/>
              </a:rPr>
              <a:t>Servitude is similar to slavery -  you might provide services to a person for no reward, and be unable to stop due to coercion, but the person does not own you.</a:t>
            </a:r>
          </a:p>
          <a:p>
            <a:pPr algn="l">
              <a:buFont typeface="Arial" panose="020B0604020202020204" pitchFamily="34" charset="0"/>
              <a:buChar char="•"/>
            </a:pPr>
            <a:r>
              <a:rPr lang="en-GB" b="0" i="0" dirty="0">
                <a:solidFill>
                  <a:srgbClr val="3B5052"/>
                </a:solidFill>
                <a:effectLst/>
                <a:highlight>
                  <a:srgbClr val="FFFFFF"/>
                </a:highlight>
                <a:latin typeface="Roboto" panose="02000000000000000000" pitchFamily="2" charset="0"/>
              </a:rPr>
              <a:t>Forced or compulsory labour means you are forced to do work that you have not agreed to, under the threat of punishment.</a:t>
            </a:r>
          </a:p>
          <a:p>
            <a:pPr marL="0" indent="0" algn="l">
              <a:buNone/>
            </a:pPr>
            <a:endParaRPr lang="en-GB" b="0" i="0" dirty="0">
              <a:solidFill>
                <a:srgbClr val="3B5052"/>
              </a:solidFill>
              <a:effectLst/>
              <a:highlight>
                <a:srgbClr val="FFFFFF"/>
              </a:highlight>
              <a:latin typeface="Roboto" panose="02000000000000000000" pitchFamily="2" charset="0"/>
            </a:endParaRPr>
          </a:p>
          <a:p>
            <a:pPr marL="0" indent="0" algn="l">
              <a:buNone/>
            </a:pPr>
            <a:r>
              <a:rPr lang="en-GB" dirty="0">
                <a:solidFill>
                  <a:srgbClr val="3B5052"/>
                </a:solidFill>
                <a:highlight>
                  <a:srgbClr val="FFFFFF"/>
                </a:highlight>
                <a:latin typeface="Roboto" panose="02000000000000000000" pitchFamily="2" charset="0"/>
              </a:rPr>
              <a:t>(Equality and Human Rights Commission, 2021)</a:t>
            </a:r>
            <a:endParaRPr lang="en-GB" b="0" i="0" dirty="0">
              <a:solidFill>
                <a:srgbClr val="3B5052"/>
              </a:solidFill>
              <a:effectLst/>
              <a:highlight>
                <a:srgbClr val="FFFFFF"/>
              </a:highlight>
              <a:latin typeface="Roboto" panose="02000000000000000000" pitchFamily="2" charset="0"/>
            </a:endParaRPr>
          </a:p>
          <a:p>
            <a:pPr marL="0" indent="0">
              <a:buNone/>
            </a:pPr>
            <a:endParaRPr lang="en-GB" dirty="0"/>
          </a:p>
          <a:p>
            <a:pPr marL="0" indent="0">
              <a:buNone/>
            </a:pPr>
            <a:r>
              <a:rPr lang="en-GB" b="1" i="0" dirty="0">
                <a:solidFill>
                  <a:srgbClr val="3B5052"/>
                </a:solidFill>
                <a:effectLst/>
                <a:highlight>
                  <a:srgbClr val="FFFFFF"/>
                </a:highlight>
                <a:latin typeface="Roboto" panose="02000000000000000000" pitchFamily="2" charset="0"/>
              </a:rPr>
              <a:t>Your right to be protected against slavery and servitude is absolute, which means it can never be restricted.</a:t>
            </a:r>
            <a:endParaRPr lang="en-GB" b="1" dirty="0"/>
          </a:p>
          <a:p>
            <a:endParaRPr lang="en-GB" dirty="0"/>
          </a:p>
        </p:txBody>
      </p:sp>
    </p:spTree>
    <p:extLst>
      <p:ext uri="{BB962C8B-B14F-4D97-AF65-F5344CB8AC3E}">
        <p14:creationId xmlns:p14="http://schemas.microsoft.com/office/powerpoint/2010/main" val="433034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6AE9F3-4A25-ED69-FD13-628B0C763A83}"/>
              </a:ext>
            </a:extLst>
          </p:cNvPr>
          <p:cNvSpPr>
            <a:spLocks noGrp="1"/>
          </p:cNvSpPr>
          <p:nvPr>
            <p:ph idx="1"/>
          </p:nvPr>
        </p:nvSpPr>
        <p:spPr>
          <a:xfrm>
            <a:off x="1136397" y="665018"/>
            <a:ext cx="4959603" cy="5275959"/>
          </a:xfrm>
        </p:spPr>
        <p:txBody>
          <a:bodyPr anchor="t">
            <a:normAutofit/>
          </a:bodyPr>
          <a:lstStyle/>
          <a:p>
            <a:pPr marL="0" indent="0">
              <a:buNone/>
            </a:pPr>
            <a:r>
              <a:rPr lang="en-GB" b="1" i="0" dirty="0">
                <a:effectLst/>
                <a:highlight>
                  <a:srgbClr val="FFFFFF"/>
                </a:highlight>
                <a:latin typeface="Roboto" panose="02000000000000000000" pitchFamily="2" charset="0"/>
              </a:rPr>
              <a:t>Forced Labour Cont.</a:t>
            </a:r>
            <a:endParaRPr lang="en-GB" b="1" dirty="0">
              <a:highlight>
                <a:srgbClr val="FFFFFF"/>
              </a:highlight>
              <a:latin typeface="Roboto" panose="02000000000000000000" pitchFamily="2" charset="0"/>
            </a:endParaRPr>
          </a:p>
          <a:p>
            <a:pPr marL="0" indent="0">
              <a:buNone/>
            </a:pPr>
            <a:endParaRPr lang="en-GB" sz="1600" dirty="0">
              <a:highlight>
                <a:srgbClr val="FFFFFF"/>
              </a:highlight>
              <a:latin typeface="Roboto" panose="02000000000000000000" pitchFamily="2" charset="0"/>
            </a:endParaRPr>
          </a:p>
          <a:p>
            <a:pPr marL="0" indent="0">
              <a:buNone/>
            </a:pPr>
            <a:r>
              <a:rPr lang="en-GB" sz="2000" b="0" i="0" dirty="0">
                <a:effectLst/>
                <a:highlight>
                  <a:srgbClr val="FFFFFF"/>
                </a:highlight>
                <a:latin typeface="Roboto" panose="02000000000000000000" pitchFamily="2" charset="0"/>
              </a:rPr>
              <a:t>The right relating to forced labour is also absolute. However, it does not apply to work that:</a:t>
            </a:r>
          </a:p>
          <a:p>
            <a:pPr marL="0" indent="0">
              <a:buNone/>
            </a:pPr>
            <a:endParaRPr lang="en-GB" sz="2000" b="0" i="0" dirty="0">
              <a:effectLst/>
              <a:highlight>
                <a:srgbClr val="FFFFFF"/>
              </a:highlight>
              <a:latin typeface="Roboto" panose="02000000000000000000" pitchFamily="2" charset="0"/>
            </a:endParaRPr>
          </a:p>
          <a:p>
            <a:r>
              <a:rPr lang="en-GB" sz="2000" dirty="0">
                <a:highlight>
                  <a:srgbClr val="FFFFFF"/>
                </a:highlight>
                <a:latin typeface="Roboto" panose="02000000000000000000" pitchFamily="2" charset="0"/>
              </a:rPr>
              <a:t>Y</a:t>
            </a:r>
            <a:r>
              <a:rPr lang="en-GB" sz="2000" b="0" i="0" dirty="0">
                <a:effectLst/>
                <a:highlight>
                  <a:srgbClr val="FFFFFF"/>
                </a:highlight>
                <a:latin typeface="Roboto" panose="02000000000000000000" pitchFamily="2" charset="0"/>
              </a:rPr>
              <a:t>ou must do as part of a prison or community sentence</a:t>
            </a:r>
          </a:p>
          <a:p>
            <a:r>
              <a:rPr lang="en-GB" sz="2000" b="0" i="0" dirty="0">
                <a:effectLst/>
                <a:highlight>
                  <a:srgbClr val="FFFFFF"/>
                </a:highlight>
                <a:latin typeface="Roboto" panose="02000000000000000000" pitchFamily="2" charset="0"/>
              </a:rPr>
              <a:t>The government requires you to do in a state of emergency, such as after a natural or man-made disaster, and</a:t>
            </a:r>
          </a:p>
          <a:p>
            <a:r>
              <a:rPr lang="en-GB" sz="2000" dirty="0">
                <a:highlight>
                  <a:srgbClr val="FFFFFF"/>
                </a:highlight>
                <a:latin typeface="Roboto" panose="02000000000000000000" pitchFamily="2" charset="0"/>
              </a:rPr>
              <a:t>I</a:t>
            </a:r>
            <a:r>
              <a:rPr lang="en-GB" sz="2000" b="0" i="0" dirty="0">
                <a:effectLst/>
                <a:highlight>
                  <a:srgbClr val="FFFFFF"/>
                </a:highlight>
                <a:latin typeface="Roboto" panose="02000000000000000000" pitchFamily="2" charset="0"/>
              </a:rPr>
              <a:t>s part of normal civic obligations, like jury service.</a:t>
            </a:r>
          </a:p>
          <a:p>
            <a:endParaRPr lang="en-GB" sz="1600" dirty="0"/>
          </a:p>
        </p:txBody>
      </p:sp>
      <p:pic>
        <p:nvPicPr>
          <p:cNvPr id="5" name="Picture 4">
            <a:extLst>
              <a:ext uri="{FF2B5EF4-FFF2-40B4-BE49-F238E27FC236}">
                <a16:creationId xmlns:a16="http://schemas.microsoft.com/office/drawing/2014/main" id="{FF909B63-C145-B4CF-302B-26B4E2118ADC}"/>
              </a:ext>
            </a:extLst>
          </p:cNvPr>
          <p:cNvPicPr>
            <a:picLocks noChangeAspect="1"/>
          </p:cNvPicPr>
          <p:nvPr/>
        </p:nvPicPr>
        <p:blipFill>
          <a:blip r:embed="rId2"/>
          <a:stretch>
            <a:fillRect/>
          </a:stretch>
        </p:blipFill>
        <p:spPr>
          <a:xfrm>
            <a:off x="6512442" y="1518786"/>
            <a:ext cx="5201023" cy="3406670"/>
          </a:xfrm>
          <a:prstGeom prst="rect">
            <a:avLst/>
          </a:prstGeom>
        </p:spPr>
      </p:pic>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2734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BF1E23-E41A-46FA-3988-0D3AF9CC4F41}"/>
              </a:ext>
            </a:extLst>
          </p:cNvPr>
          <p:cNvSpPr>
            <a:spLocks noGrp="1"/>
          </p:cNvSpPr>
          <p:nvPr>
            <p:ph idx="1"/>
          </p:nvPr>
        </p:nvSpPr>
        <p:spPr>
          <a:xfrm>
            <a:off x="761802" y="485192"/>
            <a:ext cx="4646905" cy="5871157"/>
          </a:xfrm>
        </p:spPr>
        <p:txBody>
          <a:bodyPr anchor="ctr">
            <a:normAutofit/>
          </a:bodyPr>
          <a:lstStyle/>
          <a:p>
            <a:pPr marL="0" indent="0">
              <a:buNone/>
            </a:pPr>
            <a:r>
              <a:rPr lang="en-GB" sz="2000" b="0" i="0" dirty="0">
                <a:effectLst/>
                <a:highlight>
                  <a:srgbClr val="FFFFFF"/>
                </a:highlight>
                <a:latin typeface="arial" panose="020B0604020202020204" pitchFamily="34" charset="0"/>
              </a:rPr>
              <a:t>In determining whether a person is being held in slavery or servitude or required to perform forced or compulsory labour, all circumstances must be regarded: </a:t>
            </a:r>
          </a:p>
          <a:p>
            <a:pPr marL="0" indent="0">
              <a:buNone/>
            </a:pPr>
            <a:endParaRPr lang="en-GB" sz="2000" dirty="0">
              <a:highlight>
                <a:srgbClr val="FFFFFF"/>
              </a:highlight>
              <a:latin typeface="arial" panose="020B0604020202020204" pitchFamily="34" charset="0"/>
            </a:endParaRPr>
          </a:p>
          <a:p>
            <a:pPr marL="0" indent="0">
              <a:buNone/>
            </a:pPr>
            <a:r>
              <a:rPr lang="en-GB" sz="2000" dirty="0">
                <a:highlight>
                  <a:srgbClr val="FFFFFF"/>
                </a:highlight>
                <a:latin typeface="arial" panose="020B0604020202020204" pitchFamily="34" charset="0"/>
              </a:rPr>
              <a:t>Personal circumstances: </a:t>
            </a:r>
          </a:p>
          <a:p>
            <a:pPr marL="0" indent="0">
              <a:buNone/>
            </a:pPr>
            <a:endParaRPr lang="en-GB" sz="2000" dirty="0">
              <a:highlight>
                <a:srgbClr val="FFFFFF"/>
              </a:highlight>
              <a:latin typeface="arial" panose="020B0604020202020204" pitchFamily="34" charset="0"/>
            </a:endParaRPr>
          </a:p>
          <a:p>
            <a:pPr marL="0" indent="0">
              <a:buNone/>
            </a:pPr>
            <a:r>
              <a:rPr lang="en-GB" sz="2000" dirty="0">
                <a:highlight>
                  <a:srgbClr val="FFFFFF"/>
                </a:highlight>
                <a:latin typeface="arial" panose="020B0604020202020204" pitchFamily="34" charset="0"/>
              </a:rPr>
              <a:t>Are they a child, family relationships and mental or physical illness. These circumstances may make that individual more vulnerable to exploitation. </a:t>
            </a:r>
            <a:endParaRPr lang="en-GB" sz="2000" dirty="0"/>
          </a:p>
        </p:txBody>
      </p:sp>
      <p:pic>
        <p:nvPicPr>
          <p:cNvPr id="5" name="Picture 4">
            <a:extLst>
              <a:ext uri="{FF2B5EF4-FFF2-40B4-BE49-F238E27FC236}">
                <a16:creationId xmlns:a16="http://schemas.microsoft.com/office/drawing/2014/main" id="{44E119E2-3930-8354-10B5-D97228E4F883}"/>
              </a:ext>
            </a:extLst>
          </p:cNvPr>
          <p:cNvPicPr>
            <a:picLocks noChangeAspect="1"/>
          </p:cNvPicPr>
          <p:nvPr/>
        </p:nvPicPr>
        <p:blipFill>
          <a:blip r:embed="rId2"/>
          <a:srcRect l="13164" r="16404"/>
          <a:stretch/>
        </p:blipFill>
        <p:spPr>
          <a:xfrm>
            <a:off x="6096000" y="1"/>
            <a:ext cx="6102825" cy="6858000"/>
          </a:xfrm>
          <a:prstGeom prst="rect">
            <a:avLst/>
          </a:prstGeom>
        </p:spPr>
      </p:pic>
    </p:spTree>
    <p:extLst>
      <p:ext uri="{BB962C8B-B14F-4D97-AF65-F5344CB8AC3E}">
        <p14:creationId xmlns:p14="http://schemas.microsoft.com/office/powerpoint/2010/main" val="1596304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9D1C0-C40F-A82F-E5EC-FE5D9207CD05}"/>
              </a:ext>
            </a:extLst>
          </p:cNvPr>
          <p:cNvSpPr>
            <a:spLocks noGrp="1"/>
          </p:cNvSpPr>
          <p:nvPr>
            <p:ph type="title"/>
          </p:nvPr>
        </p:nvSpPr>
        <p:spPr/>
        <p:txBody>
          <a:bodyPr/>
          <a:lstStyle/>
          <a:p>
            <a:r>
              <a:rPr lang="en-GB" dirty="0"/>
              <a:t>Is it exploitation?</a:t>
            </a:r>
          </a:p>
        </p:txBody>
      </p:sp>
      <p:graphicFrame>
        <p:nvGraphicFramePr>
          <p:cNvPr id="5" name="Content Placeholder 2">
            <a:extLst>
              <a:ext uri="{FF2B5EF4-FFF2-40B4-BE49-F238E27FC236}">
                <a16:creationId xmlns:a16="http://schemas.microsoft.com/office/drawing/2014/main" id="{AA34D231-DC8F-3CE9-C675-D9029058D47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37338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CB5DD9F-8665-22B9-5CBF-A57F01C5BD8F}"/>
              </a:ext>
            </a:extLst>
          </p:cNvPr>
          <p:cNvPicPr>
            <a:picLocks noChangeAspect="1"/>
          </p:cNvPicPr>
          <p:nvPr/>
        </p:nvPicPr>
        <p:blipFill>
          <a:blip r:embed="rId3"/>
          <a:srcRect l="9593" r="48990"/>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81D0EA-8C5D-EB71-5223-481C494EBF22}"/>
              </a:ext>
            </a:extLst>
          </p:cNvPr>
          <p:cNvSpPr>
            <a:spLocks noGrp="1"/>
          </p:cNvSpPr>
          <p:nvPr>
            <p:ph type="title"/>
          </p:nvPr>
        </p:nvSpPr>
        <p:spPr>
          <a:xfrm>
            <a:off x="6115317" y="405685"/>
            <a:ext cx="5464968" cy="1559301"/>
          </a:xfrm>
        </p:spPr>
        <p:txBody>
          <a:bodyPr>
            <a:normAutofit/>
          </a:bodyPr>
          <a:lstStyle/>
          <a:p>
            <a:r>
              <a:rPr lang="en-GB" sz="4000"/>
              <a:t>Sexual exploitation</a:t>
            </a:r>
          </a:p>
        </p:txBody>
      </p:sp>
      <p:sp>
        <p:nvSpPr>
          <p:cNvPr id="3" name="Content Placeholder 2">
            <a:extLst>
              <a:ext uri="{FF2B5EF4-FFF2-40B4-BE49-F238E27FC236}">
                <a16:creationId xmlns:a16="http://schemas.microsoft.com/office/drawing/2014/main" id="{2549B783-6C94-0E93-CC11-BDF6461A28CA}"/>
              </a:ext>
            </a:extLst>
          </p:cNvPr>
          <p:cNvSpPr>
            <a:spLocks noGrp="1"/>
          </p:cNvSpPr>
          <p:nvPr>
            <p:ph idx="1"/>
          </p:nvPr>
        </p:nvSpPr>
        <p:spPr>
          <a:xfrm>
            <a:off x="6115317" y="2370671"/>
            <a:ext cx="5247340" cy="3869407"/>
          </a:xfrm>
        </p:spPr>
        <p:txBody>
          <a:bodyPr anchor="ctr">
            <a:normAutofit/>
          </a:bodyPr>
          <a:lstStyle/>
          <a:p>
            <a:pPr fontAlgn="base"/>
            <a:r>
              <a:rPr lang="en-GB" sz="2400" b="0" i="0" dirty="0">
                <a:effectLst/>
                <a:highlight>
                  <a:srgbClr val="FFFFFF"/>
                </a:highlight>
                <a:latin typeface="lato-regular"/>
              </a:rPr>
              <a:t>Victims are forced into sex work or to perform sexual acts against their wishes and without their consent. This includes escort work, pornography or making indecent images of children.</a:t>
            </a:r>
          </a:p>
          <a:p>
            <a:pPr fontAlgn="base"/>
            <a:r>
              <a:rPr lang="en-GB" sz="2400" b="0" i="0" dirty="0">
                <a:effectLst/>
                <a:highlight>
                  <a:srgbClr val="FFFFFF"/>
                </a:highlight>
                <a:latin typeface="lato-regular"/>
              </a:rPr>
              <a:t>Most victims of sexual exploitation are women and children, but men can also be affected.</a:t>
            </a:r>
          </a:p>
          <a:p>
            <a:endParaRPr lang="en-GB" sz="2000" dirty="0"/>
          </a:p>
        </p:txBody>
      </p:sp>
    </p:spTree>
    <p:extLst>
      <p:ext uri="{BB962C8B-B14F-4D97-AF65-F5344CB8AC3E}">
        <p14:creationId xmlns:p14="http://schemas.microsoft.com/office/powerpoint/2010/main" val="2299989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4A5A7660-C324-2AA1-5258-96B3CE1D6A74}"/>
              </a:ext>
            </a:extLst>
          </p:cNvPr>
          <p:cNvPicPr>
            <a:picLocks noGrp="1" noChangeAspect="1"/>
          </p:cNvPicPr>
          <p:nvPr>
            <p:ph idx="1"/>
          </p:nvPr>
        </p:nvPicPr>
        <p:blipFill>
          <a:blip r:embed="rId2"/>
          <a:srcRect l="3982"/>
          <a:stretch/>
        </p:blipFill>
        <p:spPr>
          <a:xfrm>
            <a:off x="20" y="1282"/>
            <a:ext cx="12191980" cy="6856718"/>
          </a:xfrm>
          <a:prstGeom prst="rect">
            <a:avLst/>
          </a:prstGeom>
        </p:spPr>
      </p:pic>
    </p:spTree>
    <p:extLst>
      <p:ext uri="{BB962C8B-B14F-4D97-AF65-F5344CB8AC3E}">
        <p14:creationId xmlns:p14="http://schemas.microsoft.com/office/powerpoint/2010/main" val="13017166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A5A60EE7-BD6F-326E-1154-03B75D0FF1F2}"/>
              </a:ext>
            </a:extLst>
          </p:cNvPr>
          <p:cNvPicPr>
            <a:picLocks noGrp="1" noChangeAspect="1"/>
          </p:cNvPicPr>
          <p:nvPr>
            <p:ph idx="1"/>
          </p:nvPr>
        </p:nvPicPr>
        <p:blipFill>
          <a:blip r:embed="rId3"/>
          <a:srcRect b="1765"/>
          <a:stretch/>
        </p:blipFill>
        <p:spPr>
          <a:xfrm>
            <a:off x="20" y="1282"/>
            <a:ext cx="12191980" cy="6856718"/>
          </a:xfrm>
          <a:prstGeom prst="rect">
            <a:avLst/>
          </a:prstGeom>
        </p:spPr>
      </p:pic>
    </p:spTree>
    <p:extLst>
      <p:ext uri="{BB962C8B-B14F-4D97-AF65-F5344CB8AC3E}">
        <p14:creationId xmlns:p14="http://schemas.microsoft.com/office/powerpoint/2010/main" val="30215551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Content Placeholder 6">
            <a:extLst>
              <a:ext uri="{FF2B5EF4-FFF2-40B4-BE49-F238E27FC236}">
                <a16:creationId xmlns:a16="http://schemas.microsoft.com/office/drawing/2014/main" id="{0B3BECBF-7827-68A3-BB5F-037E02878BBA}"/>
              </a:ext>
            </a:extLst>
          </p:cNvPr>
          <p:cNvPicPr>
            <a:picLocks noGrp="1" noChangeAspect="1"/>
          </p:cNvPicPr>
          <p:nvPr>
            <p:ph idx="1"/>
          </p:nvPr>
        </p:nvPicPr>
        <p:blipFill>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17915011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5EEC4-3BA1-8EE4-98A7-09BEE7F26412}"/>
              </a:ext>
            </a:extLst>
          </p:cNvPr>
          <p:cNvSpPr>
            <a:spLocks noGrp="1"/>
          </p:cNvSpPr>
          <p:nvPr>
            <p:ph type="title"/>
          </p:nvPr>
        </p:nvSpPr>
        <p:spPr/>
        <p:txBody>
          <a:bodyPr/>
          <a:lstStyle/>
          <a:p>
            <a:r>
              <a:rPr lang="en-GB" dirty="0"/>
              <a:t>What does forced labour look like?</a:t>
            </a:r>
          </a:p>
        </p:txBody>
      </p:sp>
      <p:sp>
        <p:nvSpPr>
          <p:cNvPr id="3" name="Content Placeholder 2">
            <a:extLst>
              <a:ext uri="{FF2B5EF4-FFF2-40B4-BE49-F238E27FC236}">
                <a16:creationId xmlns:a16="http://schemas.microsoft.com/office/drawing/2014/main" id="{3EA7EC19-26BF-419F-C759-941F61ECDA16}"/>
              </a:ext>
            </a:extLst>
          </p:cNvPr>
          <p:cNvSpPr>
            <a:spLocks noGrp="1"/>
          </p:cNvSpPr>
          <p:nvPr>
            <p:ph idx="1"/>
          </p:nvPr>
        </p:nvSpPr>
        <p:spPr/>
        <p:txBody>
          <a:bodyPr>
            <a:normAutofit fontScale="92500" lnSpcReduction="10000"/>
          </a:bodyPr>
          <a:lstStyle/>
          <a:p>
            <a:pPr algn="l" fontAlgn="base"/>
            <a:r>
              <a:rPr lang="en-GB" b="0" i="0" dirty="0">
                <a:solidFill>
                  <a:srgbClr val="1F2025"/>
                </a:solidFill>
                <a:effectLst/>
                <a:highlight>
                  <a:srgbClr val="FFFFFF"/>
                </a:highlight>
                <a:latin typeface="lato-regular"/>
              </a:rPr>
              <a:t>Victims can be forced to do any kind of commercial work. Common examples include:</a:t>
            </a:r>
          </a:p>
          <a:p>
            <a:pPr algn="l" fontAlgn="base">
              <a:buFont typeface="Arial" panose="020B0604020202020204" pitchFamily="34" charset="0"/>
              <a:buChar char="•"/>
            </a:pPr>
            <a:r>
              <a:rPr lang="en-GB" b="0" i="0" dirty="0">
                <a:solidFill>
                  <a:srgbClr val="1F2025"/>
                </a:solidFill>
                <a:effectLst/>
                <a:highlight>
                  <a:srgbClr val="FFFFFF"/>
                </a:highlight>
                <a:latin typeface="inherit"/>
              </a:rPr>
              <a:t>on a fishing boat</a:t>
            </a:r>
          </a:p>
          <a:p>
            <a:pPr algn="l" fontAlgn="base">
              <a:buFont typeface="Arial" panose="020B0604020202020204" pitchFamily="34" charset="0"/>
              <a:buChar char="•"/>
            </a:pPr>
            <a:r>
              <a:rPr lang="en-GB" b="0" i="0" dirty="0">
                <a:solidFill>
                  <a:srgbClr val="1F2025"/>
                </a:solidFill>
                <a:effectLst/>
                <a:highlight>
                  <a:srgbClr val="FFFFFF"/>
                </a:highlight>
                <a:latin typeface="inherit"/>
              </a:rPr>
              <a:t>in fields</a:t>
            </a:r>
          </a:p>
          <a:p>
            <a:pPr algn="l" fontAlgn="base">
              <a:buFont typeface="Arial" panose="020B0604020202020204" pitchFamily="34" charset="0"/>
              <a:buChar char="•"/>
            </a:pPr>
            <a:r>
              <a:rPr lang="en-GB" b="0" i="0" dirty="0">
                <a:solidFill>
                  <a:srgbClr val="1F2025"/>
                </a:solidFill>
                <a:effectLst/>
                <a:highlight>
                  <a:srgbClr val="FFFFFF"/>
                </a:highlight>
                <a:latin typeface="inherit"/>
              </a:rPr>
              <a:t>as a builder</a:t>
            </a:r>
          </a:p>
          <a:p>
            <a:pPr fontAlgn="base"/>
            <a:r>
              <a:rPr lang="en-GB" b="0" i="0" dirty="0">
                <a:solidFill>
                  <a:srgbClr val="1F2025"/>
                </a:solidFill>
                <a:effectLst/>
                <a:highlight>
                  <a:srgbClr val="FFFFFF"/>
                </a:highlight>
                <a:latin typeface="inherit"/>
              </a:rPr>
              <a:t>in a factory</a:t>
            </a:r>
          </a:p>
          <a:p>
            <a:pPr algn="l" fontAlgn="base">
              <a:buFont typeface="Arial" panose="020B0604020202020204" pitchFamily="34" charset="0"/>
              <a:buChar char="•"/>
            </a:pPr>
            <a:r>
              <a:rPr lang="en-GB" b="0" i="0" dirty="0">
                <a:solidFill>
                  <a:srgbClr val="1F2025"/>
                </a:solidFill>
                <a:effectLst/>
                <a:highlight>
                  <a:srgbClr val="FFFFFF"/>
                </a:highlight>
                <a:latin typeface="inherit"/>
              </a:rPr>
              <a:t>as a cleaner in an office or shop</a:t>
            </a:r>
          </a:p>
          <a:p>
            <a:pPr algn="l" fontAlgn="base">
              <a:buFont typeface="Arial" panose="020B0604020202020204" pitchFamily="34" charset="0"/>
              <a:buChar char="•"/>
            </a:pPr>
            <a:r>
              <a:rPr lang="en-GB" b="0" i="0" dirty="0">
                <a:solidFill>
                  <a:srgbClr val="1F2025"/>
                </a:solidFill>
                <a:effectLst/>
                <a:highlight>
                  <a:srgbClr val="FFFFFF"/>
                </a:highlight>
                <a:latin typeface="inherit"/>
              </a:rPr>
              <a:t>in nail bars</a:t>
            </a:r>
          </a:p>
          <a:p>
            <a:pPr algn="l" fontAlgn="base">
              <a:buFont typeface="Arial" panose="020B0604020202020204" pitchFamily="34" charset="0"/>
              <a:buChar char="•"/>
            </a:pPr>
            <a:r>
              <a:rPr lang="en-GB" b="0" i="0" dirty="0">
                <a:solidFill>
                  <a:srgbClr val="1F2025"/>
                </a:solidFill>
                <a:effectLst/>
                <a:highlight>
                  <a:srgbClr val="FFFFFF"/>
                </a:highlight>
                <a:latin typeface="inherit"/>
              </a:rPr>
              <a:t>in car washes</a:t>
            </a:r>
          </a:p>
          <a:p>
            <a:pPr algn="l" fontAlgn="base">
              <a:buFont typeface="Arial" panose="020B0604020202020204" pitchFamily="34" charset="0"/>
              <a:buChar char="•"/>
            </a:pPr>
            <a:r>
              <a:rPr lang="en-GB" b="0" i="0" dirty="0">
                <a:solidFill>
                  <a:srgbClr val="1F2025"/>
                </a:solidFill>
                <a:effectLst/>
                <a:highlight>
                  <a:srgbClr val="FFFFFF"/>
                </a:highlight>
                <a:latin typeface="inherit"/>
              </a:rPr>
              <a:t>in the care sector  (Metropolitan Police, 2024) </a:t>
            </a:r>
          </a:p>
          <a:p>
            <a:endParaRPr lang="en-GB" dirty="0"/>
          </a:p>
        </p:txBody>
      </p:sp>
    </p:spTree>
    <p:extLst>
      <p:ext uri="{BB962C8B-B14F-4D97-AF65-F5344CB8AC3E}">
        <p14:creationId xmlns:p14="http://schemas.microsoft.com/office/powerpoint/2010/main" val="40958249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92F519-E2B8-CD0D-B6B5-B68D22A7FA9E}"/>
              </a:ext>
            </a:extLst>
          </p:cNvPr>
          <p:cNvSpPr>
            <a:spLocks noGrp="1"/>
          </p:cNvSpPr>
          <p:nvPr>
            <p:ph type="title"/>
          </p:nvPr>
        </p:nvSpPr>
        <p:spPr>
          <a:xfrm>
            <a:off x="1137034" y="609597"/>
            <a:ext cx="9392421" cy="1330841"/>
          </a:xfrm>
        </p:spPr>
        <p:txBody>
          <a:bodyPr>
            <a:normAutofit fontScale="90000"/>
          </a:bodyPr>
          <a:lstStyle/>
          <a:p>
            <a:br>
              <a:rPr lang="en-GB" sz="2400" b="0" i="0" dirty="0">
                <a:effectLst/>
                <a:highlight>
                  <a:srgbClr val="FFFFFF"/>
                </a:highlight>
                <a:latin typeface="ReithSerif"/>
              </a:rPr>
            </a:br>
            <a:r>
              <a:rPr lang="en-GB" sz="3200" b="0" i="0" dirty="0">
                <a:effectLst/>
                <a:highlight>
                  <a:srgbClr val="FFFFFF"/>
                </a:highlight>
                <a:latin typeface="ReithSerif"/>
              </a:rPr>
              <a:t>Nail bar traffickers jailed for modern slavery offences – Bath 2018</a:t>
            </a:r>
            <a:br>
              <a:rPr lang="en-GB" sz="2400" b="0" i="0" dirty="0">
                <a:effectLst/>
                <a:highlight>
                  <a:srgbClr val="FFFFFF"/>
                </a:highlight>
                <a:latin typeface="ReithSerif"/>
              </a:rPr>
            </a:br>
            <a:endParaRPr lang="en-GB" sz="2400" dirty="0"/>
          </a:p>
        </p:txBody>
      </p:sp>
      <p:sp>
        <p:nvSpPr>
          <p:cNvPr id="3" name="Content Placeholder 2">
            <a:extLst>
              <a:ext uri="{FF2B5EF4-FFF2-40B4-BE49-F238E27FC236}">
                <a16:creationId xmlns:a16="http://schemas.microsoft.com/office/drawing/2014/main" id="{BB611D8A-AE37-CC61-C022-4BA2A7264B7C}"/>
              </a:ext>
            </a:extLst>
          </p:cNvPr>
          <p:cNvSpPr>
            <a:spLocks noGrp="1"/>
          </p:cNvSpPr>
          <p:nvPr>
            <p:ph idx="1"/>
          </p:nvPr>
        </p:nvSpPr>
        <p:spPr>
          <a:xfrm>
            <a:off x="1137034" y="2198362"/>
            <a:ext cx="4958966" cy="3917773"/>
          </a:xfrm>
        </p:spPr>
        <p:txBody>
          <a:bodyPr>
            <a:normAutofit/>
          </a:bodyPr>
          <a:lstStyle/>
          <a:p>
            <a:r>
              <a:rPr lang="en-GB" sz="2000" b="0" i="0" dirty="0">
                <a:effectLst/>
                <a:highlight>
                  <a:srgbClr val="FFFFFF"/>
                </a:highlight>
                <a:latin typeface="ReithSans"/>
              </a:rPr>
              <a:t>Four teenage girls were trafficked from Vietnam and forced to work in nail bars across England.</a:t>
            </a:r>
          </a:p>
          <a:p>
            <a:r>
              <a:rPr lang="en-GB" sz="2000" b="0" i="0" dirty="0">
                <a:effectLst/>
                <a:highlight>
                  <a:srgbClr val="FFFFFF"/>
                </a:highlight>
                <a:latin typeface="ReithSans"/>
              </a:rPr>
              <a:t>The women were forced to work without wages and slept in a loft space above Nail Bar Deluxe in Bath.</a:t>
            </a:r>
          </a:p>
          <a:p>
            <a:pPr fontAlgn="base"/>
            <a:r>
              <a:rPr lang="en-GB" sz="2000" b="0" i="0" dirty="0">
                <a:effectLst/>
                <a:highlight>
                  <a:srgbClr val="FFFFFF"/>
                </a:highlight>
                <a:latin typeface="ReithSans"/>
              </a:rPr>
              <a:t>Viet Nguyen, 29, and Thu Nguyen, 48, were jailed for four and five years respectively at Stafford Crown Court.</a:t>
            </a:r>
          </a:p>
          <a:p>
            <a:pPr fontAlgn="base"/>
            <a:r>
              <a:rPr lang="en-GB" sz="2000" b="0" i="0" dirty="0">
                <a:effectLst/>
                <a:highlight>
                  <a:srgbClr val="FFFFFF"/>
                </a:highlight>
                <a:latin typeface="ReithSans"/>
              </a:rPr>
              <a:t>Giang Tran, 23, received a two-year suspended sentence (BBC, 2018)</a:t>
            </a:r>
          </a:p>
          <a:p>
            <a:endParaRPr lang="en-GB" sz="2000" dirty="0">
              <a:highlight>
                <a:srgbClr val="FFFFFF"/>
              </a:highlight>
              <a:latin typeface="ReithSans"/>
            </a:endParaRPr>
          </a:p>
          <a:p>
            <a:pPr marL="0" indent="0">
              <a:buNone/>
            </a:pPr>
            <a:endParaRPr lang="en-GB" sz="2000" dirty="0"/>
          </a:p>
        </p:txBody>
      </p:sp>
      <p:pic>
        <p:nvPicPr>
          <p:cNvPr id="5" name="Picture 4">
            <a:extLst>
              <a:ext uri="{FF2B5EF4-FFF2-40B4-BE49-F238E27FC236}">
                <a16:creationId xmlns:a16="http://schemas.microsoft.com/office/drawing/2014/main" id="{C42CDB67-A3B1-BD5C-9438-BA9A28140235}"/>
              </a:ext>
            </a:extLst>
          </p:cNvPr>
          <p:cNvPicPr>
            <a:picLocks noChangeAspect="1"/>
          </p:cNvPicPr>
          <p:nvPr/>
        </p:nvPicPr>
        <p:blipFill>
          <a:blip r:embed="rId3"/>
          <a:stretch>
            <a:fillRect/>
          </a:stretch>
        </p:blipFill>
        <p:spPr>
          <a:xfrm>
            <a:off x="6719367" y="2829831"/>
            <a:ext cx="4788505" cy="2466080"/>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95841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5" name="Rectangle 1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306375-226F-79A0-9635-DFD45704FB02}"/>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a:t>Carlisle Case 2021</a:t>
            </a:r>
          </a:p>
        </p:txBody>
      </p:sp>
      <p:sp>
        <p:nvSpPr>
          <p:cNvPr id="8" name="TextBox 7">
            <a:extLst>
              <a:ext uri="{FF2B5EF4-FFF2-40B4-BE49-F238E27FC236}">
                <a16:creationId xmlns:a16="http://schemas.microsoft.com/office/drawing/2014/main" id="{4AA7EA7B-F839-1BEB-0C78-D603A01896EB}"/>
              </a:ext>
            </a:extLst>
          </p:cNvPr>
          <p:cNvSpPr txBox="1"/>
          <p:nvPr/>
        </p:nvSpPr>
        <p:spPr>
          <a:xfrm>
            <a:off x="761802" y="2743200"/>
            <a:ext cx="4646905" cy="361314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58-year-old male rescued by police from shed after 40 years of slavery. </a:t>
            </a:r>
          </a:p>
        </p:txBody>
      </p:sp>
      <p:pic>
        <p:nvPicPr>
          <p:cNvPr id="5" name="Content Placeholder 4">
            <a:extLst>
              <a:ext uri="{FF2B5EF4-FFF2-40B4-BE49-F238E27FC236}">
                <a16:creationId xmlns:a16="http://schemas.microsoft.com/office/drawing/2014/main" id="{AF1C97A6-EED2-0326-A24D-CA106CA1F25C}"/>
              </a:ext>
            </a:extLst>
          </p:cNvPr>
          <p:cNvPicPr>
            <a:picLocks noGrp="1" noChangeAspect="1"/>
          </p:cNvPicPr>
          <p:nvPr>
            <p:ph idx="1"/>
          </p:nvPr>
        </p:nvPicPr>
        <p:blipFill>
          <a:blip r:embed="rId3"/>
          <a:srcRect l="22113" r="27385" b="-2"/>
          <a:stretch/>
        </p:blipFill>
        <p:spPr>
          <a:xfrm>
            <a:off x="6096000" y="1"/>
            <a:ext cx="6102825" cy="6858000"/>
          </a:xfrm>
          <a:prstGeom prst="rect">
            <a:avLst/>
          </a:prstGeom>
        </p:spPr>
      </p:pic>
    </p:spTree>
    <p:extLst>
      <p:ext uri="{BB962C8B-B14F-4D97-AF65-F5344CB8AC3E}">
        <p14:creationId xmlns:p14="http://schemas.microsoft.com/office/powerpoint/2010/main" val="22582323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9F011-5383-145E-278A-788DE64FEC66}"/>
              </a:ext>
            </a:extLst>
          </p:cNvPr>
          <p:cNvSpPr>
            <a:spLocks noGrp="1"/>
          </p:cNvSpPr>
          <p:nvPr>
            <p:ph type="title"/>
          </p:nvPr>
        </p:nvSpPr>
        <p:spPr/>
        <p:txBody>
          <a:bodyPr/>
          <a:lstStyle/>
          <a:p>
            <a:r>
              <a:rPr lang="en-GB" dirty="0"/>
              <a:t>Modern Slavery is closer than you think</a:t>
            </a:r>
          </a:p>
        </p:txBody>
      </p:sp>
      <p:pic>
        <p:nvPicPr>
          <p:cNvPr id="4" name="Online Media 3" title="Modern Slavery is closer than you think: Understanding Modern Slavery and Human Trafficking">
            <a:hlinkClick r:id="" action="ppaction://media"/>
            <a:extLst>
              <a:ext uri="{FF2B5EF4-FFF2-40B4-BE49-F238E27FC236}">
                <a16:creationId xmlns:a16="http://schemas.microsoft.com/office/drawing/2014/main" id="{8F31CB49-52BD-78DB-D5E6-A986941FE1E1}"/>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388637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DD78D-DD23-EA69-D6CF-39FF042665A6}"/>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Human Trafficking</a:t>
            </a:r>
          </a:p>
        </p:txBody>
      </p:sp>
      <p:pic>
        <p:nvPicPr>
          <p:cNvPr id="7" name="Content Placeholder 6">
            <a:extLst>
              <a:ext uri="{FF2B5EF4-FFF2-40B4-BE49-F238E27FC236}">
                <a16:creationId xmlns:a16="http://schemas.microsoft.com/office/drawing/2014/main" id="{EF821CE0-A860-5C59-32D1-FB98A12AFCCC}"/>
              </a:ext>
            </a:extLst>
          </p:cNvPr>
          <p:cNvPicPr>
            <a:picLocks noGrp="1" noChangeAspect="1"/>
          </p:cNvPicPr>
          <p:nvPr>
            <p:ph idx="1"/>
          </p:nvPr>
        </p:nvPicPr>
        <p:blipFill>
          <a:blip r:embed="rId2"/>
          <a:stretch>
            <a:fillRect/>
          </a:stretch>
        </p:blipFill>
        <p:spPr>
          <a:xfrm>
            <a:off x="4038600" y="1028244"/>
            <a:ext cx="7188199" cy="4798122"/>
          </a:xfrm>
          <a:prstGeom prst="rect">
            <a:avLst/>
          </a:prstGeom>
        </p:spPr>
      </p:pic>
    </p:spTree>
    <p:extLst>
      <p:ext uri="{BB962C8B-B14F-4D97-AF65-F5344CB8AC3E}">
        <p14:creationId xmlns:p14="http://schemas.microsoft.com/office/powerpoint/2010/main" val="39761240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3A55C-FA65-23EE-407B-D5838B33C727}"/>
              </a:ext>
            </a:extLst>
          </p:cNvPr>
          <p:cNvSpPr>
            <a:spLocks noGrp="1"/>
          </p:cNvSpPr>
          <p:nvPr>
            <p:ph type="title"/>
          </p:nvPr>
        </p:nvSpPr>
        <p:spPr/>
        <p:txBody>
          <a:bodyPr/>
          <a:lstStyle/>
          <a:p>
            <a:r>
              <a:rPr lang="en-GB" dirty="0"/>
              <a:t>Human Trafficking – Sec 2 MSA 2015</a:t>
            </a:r>
          </a:p>
        </p:txBody>
      </p:sp>
      <p:sp>
        <p:nvSpPr>
          <p:cNvPr id="3" name="Content Placeholder 2">
            <a:extLst>
              <a:ext uri="{FF2B5EF4-FFF2-40B4-BE49-F238E27FC236}">
                <a16:creationId xmlns:a16="http://schemas.microsoft.com/office/drawing/2014/main" id="{E2563EE8-3AD2-9C17-0A45-E2A06F8DF49B}"/>
              </a:ext>
            </a:extLst>
          </p:cNvPr>
          <p:cNvSpPr>
            <a:spLocks noGrp="1"/>
          </p:cNvSpPr>
          <p:nvPr>
            <p:ph idx="1"/>
          </p:nvPr>
        </p:nvSpPr>
        <p:spPr/>
        <p:txBody>
          <a:bodyPr/>
          <a:lstStyle/>
          <a:p>
            <a:pPr marL="0" indent="0" algn="ctr">
              <a:buNone/>
            </a:pPr>
            <a:r>
              <a:rPr lang="en-GB" b="0" i="0" dirty="0">
                <a:solidFill>
                  <a:srgbClr val="1E1E1E"/>
                </a:solidFill>
                <a:effectLst/>
                <a:highlight>
                  <a:srgbClr val="FFFFFF"/>
                </a:highlight>
                <a:latin typeface="arial" panose="020B0604020202020204" pitchFamily="34" charset="0"/>
              </a:rPr>
              <a:t>(1)A person commits an offence if the person arranges or facilitates the travel of another person (“V”) with a view to V being exploited.</a:t>
            </a:r>
          </a:p>
          <a:p>
            <a:pPr marL="0" indent="0" algn="ctr">
              <a:buNone/>
            </a:pPr>
            <a:r>
              <a:rPr lang="en-GB" b="0" i="0" dirty="0">
                <a:solidFill>
                  <a:srgbClr val="1E1E1E"/>
                </a:solidFill>
                <a:effectLst/>
                <a:highlight>
                  <a:srgbClr val="FFFFFF"/>
                </a:highlight>
                <a:latin typeface="arial" panose="020B0604020202020204" pitchFamily="34" charset="0"/>
              </a:rPr>
              <a:t>(2)It is irrelevant whether V consents to the travel (whether V is an adult or a child).</a:t>
            </a:r>
          </a:p>
          <a:p>
            <a:pPr marL="0" indent="0" algn="ctr">
              <a:buNone/>
            </a:pPr>
            <a:r>
              <a:rPr lang="en-GB" b="0" i="0" dirty="0">
                <a:solidFill>
                  <a:srgbClr val="1E1E1E"/>
                </a:solidFill>
                <a:effectLst/>
                <a:highlight>
                  <a:srgbClr val="FFFFFF"/>
                </a:highlight>
                <a:latin typeface="arial" panose="020B0604020202020204" pitchFamily="34" charset="0"/>
              </a:rPr>
              <a:t>(3)A person may in particular arrange or facilitate V’s travel by recruiting V, transporting or transferring V, harbouring or receiving V, or transferring or exchanging control over V.</a:t>
            </a:r>
          </a:p>
          <a:p>
            <a:endParaRPr lang="en-GB" dirty="0"/>
          </a:p>
        </p:txBody>
      </p:sp>
    </p:spTree>
    <p:extLst>
      <p:ext uri="{BB962C8B-B14F-4D97-AF65-F5344CB8AC3E}">
        <p14:creationId xmlns:p14="http://schemas.microsoft.com/office/powerpoint/2010/main" val="22458084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white surface&#10;&#10;Description automatically generated">
            <a:extLst>
              <a:ext uri="{FF2B5EF4-FFF2-40B4-BE49-F238E27FC236}">
                <a16:creationId xmlns:a16="http://schemas.microsoft.com/office/drawing/2014/main" id="{5E8BAA75-E43F-FB47-7FD9-0EAA37DD6058}"/>
              </a:ext>
            </a:extLst>
          </p:cNvPr>
          <p:cNvPicPr>
            <a:picLocks noChangeAspect="1"/>
          </p:cNvPicPr>
          <p:nvPr/>
        </p:nvPicPr>
        <p:blipFill>
          <a:blip r:embed="rId3">
            <a:duotone>
              <a:schemeClr val="bg2">
                <a:shade val="45000"/>
                <a:satMod val="135000"/>
              </a:schemeClr>
              <a:prstClr val="white"/>
            </a:duotone>
          </a:blip>
          <a:srcRect t="12686" b="272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E2BC84-6EED-AC3E-CC9F-00CFBB2EF031}"/>
              </a:ext>
            </a:extLst>
          </p:cNvPr>
          <p:cNvSpPr>
            <a:spLocks noGrp="1"/>
          </p:cNvSpPr>
          <p:nvPr>
            <p:ph type="title"/>
          </p:nvPr>
        </p:nvSpPr>
        <p:spPr>
          <a:xfrm>
            <a:off x="838200" y="365125"/>
            <a:ext cx="10515600" cy="1325563"/>
          </a:xfrm>
        </p:spPr>
        <p:txBody>
          <a:bodyPr>
            <a:normAutofit/>
          </a:bodyPr>
          <a:lstStyle/>
          <a:p>
            <a:r>
              <a:rPr lang="en-GB" dirty="0"/>
              <a:t>Travel means: </a:t>
            </a:r>
          </a:p>
        </p:txBody>
      </p:sp>
      <p:graphicFrame>
        <p:nvGraphicFramePr>
          <p:cNvPr id="5" name="Content Placeholder 2">
            <a:extLst>
              <a:ext uri="{FF2B5EF4-FFF2-40B4-BE49-F238E27FC236}">
                <a16:creationId xmlns:a16="http://schemas.microsoft.com/office/drawing/2014/main" id="{F0D5827F-78D5-E3C0-5F7E-4B19323A6E95}"/>
              </a:ext>
            </a:extLst>
          </p:cNvPr>
          <p:cNvGraphicFramePr>
            <a:graphicFrameLocks noGrp="1"/>
          </p:cNvGraphicFramePr>
          <p:nvPr>
            <p:ph idx="1"/>
            <p:extLst>
              <p:ext uri="{D42A27DB-BD31-4B8C-83A1-F6EECF244321}">
                <p14:modId xmlns:p14="http://schemas.microsoft.com/office/powerpoint/2010/main" val="19457582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244960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E3BB24-645D-A5B9-48E8-17788A38086B}"/>
              </a:ext>
            </a:extLst>
          </p:cNvPr>
          <p:cNvSpPr>
            <a:spLocks noGrp="1"/>
          </p:cNvSpPr>
          <p:nvPr>
            <p:ph type="title"/>
          </p:nvPr>
        </p:nvSpPr>
        <p:spPr>
          <a:xfrm>
            <a:off x="1137034" y="609597"/>
            <a:ext cx="9392421" cy="1330841"/>
          </a:xfrm>
        </p:spPr>
        <p:txBody>
          <a:bodyPr>
            <a:normAutofit/>
          </a:bodyPr>
          <a:lstStyle/>
          <a:p>
            <a:r>
              <a:rPr lang="en-GB" dirty="0"/>
              <a:t>Operation Stovewood</a:t>
            </a:r>
          </a:p>
        </p:txBody>
      </p:sp>
      <p:sp>
        <p:nvSpPr>
          <p:cNvPr id="3" name="Content Placeholder 2">
            <a:extLst>
              <a:ext uri="{FF2B5EF4-FFF2-40B4-BE49-F238E27FC236}">
                <a16:creationId xmlns:a16="http://schemas.microsoft.com/office/drawing/2014/main" id="{9BBD28FC-FFBA-AEDB-5D4F-2454AA5D7F1E}"/>
              </a:ext>
            </a:extLst>
          </p:cNvPr>
          <p:cNvSpPr>
            <a:spLocks noGrp="1"/>
          </p:cNvSpPr>
          <p:nvPr>
            <p:ph idx="1"/>
          </p:nvPr>
        </p:nvSpPr>
        <p:spPr>
          <a:xfrm>
            <a:off x="1137034" y="2198362"/>
            <a:ext cx="4958966" cy="3917773"/>
          </a:xfrm>
        </p:spPr>
        <p:txBody>
          <a:bodyPr>
            <a:normAutofit/>
          </a:bodyPr>
          <a:lstStyle/>
          <a:p>
            <a:r>
              <a:rPr lang="en-GB" sz="2000" b="0" i="0">
                <a:effectLst/>
                <a:highlight>
                  <a:srgbClr val="FFFFFF"/>
                </a:highlight>
                <a:latin typeface="Lato" panose="020F0502020204030203" pitchFamily="34" charset="0"/>
              </a:rPr>
              <a:t>Seven men convicted for committing child sex abuse offences against two young girls in Rotherham during the 2000s.</a:t>
            </a:r>
          </a:p>
          <a:p>
            <a:r>
              <a:rPr lang="en-GB" sz="2000" b="0" i="0">
                <a:effectLst/>
                <a:highlight>
                  <a:srgbClr val="FFFFFF"/>
                </a:highlight>
                <a:latin typeface="Lato" panose="020F0502020204030203" pitchFamily="34" charset="0"/>
              </a:rPr>
              <a:t>Operation Stovewood is a major investigation into child sexual abuse and exploitation which took place in Rotherham, South Yorkshire, between 1997 and 2013 (Crown Prosecution Service, 2024).</a:t>
            </a:r>
          </a:p>
          <a:p>
            <a:r>
              <a:rPr lang="en-GB" sz="2000">
                <a:highlight>
                  <a:srgbClr val="FFFFFF"/>
                </a:highlight>
                <a:latin typeface="Lato" panose="020F0502020204030203" pitchFamily="34" charset="0"/>
              </a:rPr>
              <a:t>Two victims trafficked within the UK for sexual exploitation. </a:t>
            </a:r>
            <a:endParaRPr lang="en-GB" sz="2000"/>
          </a:p>
        </p:txBody>
      </p:sp>
      <p:pic>
        <p:nvPicPr>
          <p:cNvPr id="5" name="Picture 4">
            <a:extLst>
              <a:ext uri="{FF2B5EF4-FFF2-40B4-BE49-F238E27FC236}">
                <a16:creationId xmlns:a16="http://schemas.microsoft.com/office/drawing/2014/main" id="{B8906C18-5161-38AF-6038-CDEE0D6CD6A2}"/>
              </a:ext>
            </a:extLst>
          </p:cNvPr>
          <p:cNvPicPr>
            <a:picLocks noChangeAspect="1"/>
          </p:cNvPicPr>
          <p:nvPr/>
        </p:nvPicPr>
        <p:blipFill>
          <a:blip r:embed="rId3"/>
          <a:stretch>
            <a:fillRect/>
          </a:stretch>
        </p:blipFill>
        <p:spPr>
          <a:xfrm>
            <a:off x="6719367" y="2392880"/>
            <a:ext cx="4788505" cy="3339982"/>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595050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5" name="Rectangle 14">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98A57-87CB-FFB6-8501-936614B057DC}"/>
              </a:ext>
            </a:extLst>
          </p:cNvPr>
          <p:cNvSpPr>
            <a:spLocks noGrp="1"/>
          </p:cNvSpPr>
          <p:nvPr>
            <p:ph type="title"/>
          </p:nvPr>
        </p:nvSpPr>
        <p:spPr>
          <a:xfrm>
            <a:off x="1057025" y="922644"/>
            <a:ext cx="5040285" cy="1169585"/>
          </a:xfrm>
        </p:spPr>
        <p:txBody>
          <a:bodyPr anchor="b">
            <a:normAutofit/>
          </a:bodyPr>
          <a:lstStyle/>
          <a:p>
            <a:r>
              <a:rPr lang="en-GB" sz="3700"/>
              <a:t>Further reading on Moodle</a:t>
            </a:r>
          </a:p>
        </p:txBody>
      </p:sp>
      <p:sp>
        <p:nvSpPr>
          <p:cNvPr id="20" name="Rectangle 19">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544DE5-01DE-BA98-8488-C9305C49844B}"/>
              </a:ext>
            </a:extLst>
          </p:cNvPr>
          <p:cNvSpPr>
            <a:spLocks noGrp="1"/>
          </p:cNvSpPr>
          <p:nvPr>
            <p:ph idx="1"/>
          </p:nvPr>
        </p:nvSpPr>
        <p:spPr>
          <a:xfrm>
            <a:off x="1055715" y="2508105"/>
            <a:ext cx="5040285" cy="3632493"/>
          </a:xfrm>
        </p:spPr>
        <p:txBody>
          <a:bodyPr anchor="ctr">
            <a:normAutofit/>
          </a:bodyPr>
          <a:lstStyle/>
          <a:p>
            <a:r>
              <a:rPr lang="en-GB" sz="2000">
                <a:hlinkClick r:id="rId2"/>
              </a:rPr>
              <a:t>https://www.rotherham.gov.uk/downloads/file/279/independent-inquiry-into-child-sexual-exploitation-in-rotherham</a:t>
            </a:r>
            <a:endParaRPr lang="en-GB" sz="2000"/>
          </a:p>
        </p:txBody>
      </p:sp>
      <p:pic>
        <p:nvPicPr>
          <p:cNvPr id="7" name="Picture 6">
            <a:extLst>
              <a:ext uri="{FF2B5EF4-FFF2-40B4-BE49-F238E27FC236}">
                <a16:creationId xmlns:a16="http://schemas.microsoft.com/office/drawing/2014/main" id="{F509FE98-9B9C-7933-0D78-64D0B91CD87A}"/>
              </a:ext>
            </a:extLst>
          </p:cNvPr>
          <p:cNvPicPr>
            <a:picLocks noChangeAspect="1"/>
          </p:cNvPicPr>
          <p:nvPr/>
        </p:nvPicPr>
        <p:blipFill>
          <a:blip r:embed="rId3"/>
          <a:stretch>
            <a:fillRect/>
          </a:stretch>
        </p:blipFill>
        <p:spPr>
          <a:xfrm>
            <a:off x="7148043" y="774285"/>
            <a:ext cx="3986368" cy="2581173"/>
          </a:xfrm>
          <a:prstGeom prst="rect">
            <a:avLst/>
          </a:prstGeom>
        </p:spPr>
      </p:pic>
      <p:pic>
        <p:nvPicPr>
          <p:cNvPr id="5" name="Picture 4">
            <a:extLst>
              <a:ext uri="{FF2B5EF4-FFF2-40B4-BE49-F238E27FC236}">
                <a16:creationId xmlns:a16="http://schemas.microsoft.com/office/drawing/2014/main" id="{F757997E-C147-D115-8CF9-83A033BB3C7D}"/>
              </a:ext>
            </a:extLst>
          </p:cNvPr>
          <p:cNvPicPr>
            <a:picLocks noChangeAspect="1"/>
          </p:cNvPicPr>
          <p:nvPr/>
        </p:nvPicPr>
        <p:blipFill>
          <a:blip r:embed="rId4"/>
          <a:stretch>
            <a:fillRect/>
          </a:stretch>
        </p:blipFill>
        <p:spPr>
          <a:xfrm>
            <a:off x="7116777" y="3575074"/>
            <a:ext cx="4048899" cy="2581173"/>
          </a:xfrm>
          <a:prstGeom prst="rect">
            <a:avLst/>
          </a:prstGeom>
        </p:spPr>
      </p:pic>
    </p:spTree>
    <p:extLst>
      <p:ext uri="{BB962C8B-B14F-4D97-AF65-F5344CB8AC3E}">
        <p14:creationId xmlns:p14="http://schemas.microsoft.com/office/powerpoint/2010/main" val="39409982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4F175-5E20-6D15-1ECC-07B54B24F952}"/>
              </a:ext>
            </a:extLst>
          </p:cNvPr>
          <p:cNvSpPr>
            <a:spLocks noGrp="1"/>
          </p:cNvSpPr>
          <p:nvPr>
            <p:ph type="title"/>
          </p:nvPr>
        </p:nvSpPr>
        <p:spPr/>
        <p:txBody>
          <a:bodyPr/>
          <a:lstStyle/>
          <a:p>
            <a:r>
              <a:rPr lang="en-GB" dirty="0"/>
              <a:t>Human Tissue Removal</a:t>
            </a:r>
          </a:p>
        </p:txBody>
      </p:sp>
      <p:sp>
        <p:nvSpPr>
          <p:cNvPr id="3" name="Content Placeholder 2">
            <a:extLst>
              <a:ext uri="{FF2B5EF4-FFF2-40B4-BE49-F238E27FC236}">
                <a16:creationId xmlns:a16="http://schemas.microsoft.com/office/drawing/2014/main" id="{F85C5693-E096-EF11-171D-D1866DB65C3F}"/>
              </a:ext>
            </a:extLst>
          </p:cNvPr>
          <p:cNvSpPr>
            <a:spLocks noGrp="1"/>
          </p:cNvSpPr>
          <p:nvPr>
            <p:ph idx="1"/>
          </p:nvPr>
        </p:nvSpPr>
        <p:spPr/>
        <p:txBody>
          <a:bodyPr/>
          <a:lstStyle/>
          <a:p>
            <a:pPr marL="0" indent="0" algn="ctr">
              <a:buNone/>
            </a:pPr>
            <a:r>
              <a:rPr lang="en-GB" b="0" i="0" dirty="0">
                <a:solidFill>
                  <a:srgbClr val="1E1E1E"/>
                </a:solidFill>
                <a:effectLst/>
                <a:highlight>
                  <a:srgbClr val="FFFFFF"/>
                </a:highlight>
                <a:latin typeface="arial" panose="020B0604020202020204" pitchFamily="34" charset="0"/>
              </a:rPr>
              <a:t>The person is encouraged, required or expected to do anything—</a:t>
            </a:r>
          </a:p>
          <a:p>
            <a:pPr marL="0" indent="0" algn="ctr">
              <a:buNone/>
            </a:pPr>
            <a:r>
              <a:rPr lang="en-GB" b="0" i="0" dirty="0">
                <a:solidFill>
                  <a:srgbClr val="1E1E1E"/>
                </a:solidFill>
                <a:effectLst/>
                <a:highlight>
                  <a:srgbClr val="FFFFFF"/>
                </a:highlight>
                <a:latin typeface="arial" panose="020B0604020202020204" pitchFamily="34" charset="0"/>
              </a:rPr>
              <a:t>(a)which involves the commission, by him or her or another person, of an offence </a:t>
            </a:r>
            <a:r>
              <a:rPr lang="en-GB" b="0" i="0" dirty="0">
                <a:solidFill>
                  <a:srgbClr val="1E1E1E"/>
                </a:solidFill>
                <a:effectLst/>
                <a:highlight>
                  <a:srgbClr val="FFFF00"/>
                </a:highlight>
                <a:latin typeface="arial" panose="020B0604020202020204" pitchFamily="34" charset="0"/>
              </a:rPr>
              <a:t>under section 32 or 33 of the Human Tissue Act 2004 </a:t>
            </a:r>
            <a:r>
              <a:rPr lang="en-GB" b="0" i="0" dirty="0">
                <a:solidFill>
                  <a:srgbClr val="1E1E1E"/>
                </a:solidFill>
                <a:effectLst/>
                <a:highlight>
                  <a:srgbClr val="FFFFFF"/>
                </a:highlight>
                <a:latin typeface="arial" panose="020B0604020202020204" pitchFamily="34" charset="0"/>
              </a:rPr>
              <a:t>(prohibition of commercial dealings in organs and restrictions on use of live donors) as it has effect in England and Wales, or</a:t>
            </a:r>
          </a:p>
          <a:p>
            <a:pPr marL="0" indent="0" algn="ctr">
              <a:buNone/>
            </a:pPr>
            <a:r>
              <a:rPr lang="en-GB" b="0" i="0" dirty="0">
                <a:solidFill>
                  <a:srgbClr val="1E1E1E"/>
                </a:solidFill>
                <a:effectLst/>
                <a:highlight>
                  <a:srgbClr val="FFFFFF"/>
                </a:highlight>
                <a:latin typeface="arial" panose="020B0604020202020204" pitchFamily="34" charset="0"/>
              </a:rPr>
              <a:t>(b)which would involve the commission of such an offence, by him or her or another person, if it were done in England and Wales.</a:t>
            </a:r>
          </a:p>
          <a:p>
            <a:pPr marL="0" indent="0">
              <a:buNone/>
            </a:pPr>
            <a:r>
              <a:rPr lang="en-GB" dirty="0"/>
              <a:t>MOD ACT 2014</a:t>
            </a:r>
          </a:p>
        </p:txBody>
      </p:sp>
    </p:spTree>
    <p:extLst>
      <p:ext uri="{BB962C8B-B14F-4D97-AF65-F5344CB8AC3E}">
        <p14:creationId xmlns:p14="http://schemas.microsoft.com/office/powerpoint/2010/main" val="29706577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CD9928-65E8-5401-A1C4-14F5664A0AE0}"/>
              </a:ext>
            </a:extLst>
          </p:cNvPr>
          <p:cNvSpPr>
            <a:spLocks noGrp="1"/>
          </p:cNvSpPr>
          <p:nvPr>
            <p:ph type="title"/>
          </p:nvPr>
        </p:nvSpPr>
        <p:spPr>
          <a:xfrm>
            <a:off x="1137034" y="609597"/>
            <a:ext cx="9392421" cy="1330841"/>
          </a:xfrm>
        </p:spPr>
        <p:txBody>
          <a:bodyPr>
            <a:normAutofit/>
          </a:bodyPr>
          <a:lstStyle/>
          <a:p>
            <a:r>
              <a:rPr lang="en-GB" dirty="0"/>
              <a:t>Human Tissue Act 2004 Sections 32-33</a:t>
            </a:r>
          </a:p>
        </p:txBody>
      </p:sp>
      <p:sp>
        <p:nvSpPr>
          <p:cNvPr id="3" name="Content Placeholder 2">
            <a:extLst>
              <a:ext uri="{FF2B5EF4-FFF2-40B4-BE49-F238E27FC236}">
                <a16:creationId xmlns:a16="http://schemas.microsoft.com/office/drawing/2014/main" id="{C0B767E6-5BA2-AF06-339F-873AFBD4BA05}"/>
              </a:ext>
            </a:extLst>
          </p:cNvPr>
          <p:cNvSpPr>
            <a:spLocks noGrp="1"/>
          </p:cNvSpPr>
          <p:nvPr>
            <p:ph idx="1"/>
          </p:nvPr>
        </p:nvSpPr>
        <p:spPr>
          <a:xfrm>
            <a:off x="1137034" y="2198362"/>
            <a:ext cx="4958966" cy="3917773"/>
          </a:xfrm>
        </p:spPr>
        <p:txBody>
          <a:bodyPr>
            <a:normAutofit/>
          </a:bodyPr>
          <a:lstStyle/>
          <a:p>
            <a:r>
              <a:rPr lang="en-GB" sz="2000" b="0" i="0">
                <a:effectLst/>
                <a:latin typeface="Source Sans Pro" panose="020B0503030403020204" pitchFamily="34" charset="0"/>
              </a:rPr>
              <a:t>The </a:t>
            </a:r>
            <a:r>
              <a:rPr lang="en-GB" sz="2000" b="0" i="0" u="sng">
                <a:effectLst/>
                <a:latin typeface="Source Sans Pro" panose="020B0503030403020204" pitchFamily="34" charset="0"/>
                <a:hlinkClick r:id="rId3"/>
              </a:rPr>
              <a:t>Human Tissue Act 2004</a:t>
            </a:r>
            <a:r>
              <a:rPr lang="en-GB" sz="2000" b="0" i="0">
                <a:effectLst/>
                <a:latin typeface="Source Sans Pro" panose="020B0503030403020204" pitchFamily="34" charset="0"/>
              </a:rPr>
              <a:t> covers England, Wales and Northern Ireland. It established the HTA to regulate activities concerning the removal, storage, use and disposal of human tissue. </a:t>
            </a:r>
          </a:p>
          <a:p>
            <a:endParaRPr lang="en-GB" sz="2000">
              <a:latin typeface="Source Sans Pro" panose="020B0503030403020204" pitchFamily="34" charset="0"/>
            </a:endParaRPr>
          </a:p>
          <a:p>
            <a:r>
              <a:rPr lang="en-GB" sz="2000" b="0" i="0">
                <a:effectLst/>
                <a:latin typeface="Source Sans Pro" panose="020B0503030403020204" pitchFamily="34" charset="0"/>
              </a:rPr>
              <a:t>Section 32 sets out the offences which relate to financial or commercial dealings in human material for transplant, such as buying or selling human organs (Human Tissue Authority, 2020)</a:t>
            </a:r>
          </a:p>
        </p:txBody>
      </p:sp>
      <p:pic>
        <p:nvPicPr>
          <p:cNvPr id="5" name="Picture 4">
            <a:extLst>
              <a:ext uri="{FF2B5EF4-FFF2-40B4-BE49-F238E27FC236}">
                <a16:creationId xmlns:a16="http://schemas.microsoft.com/office/drawing/2014/main" id="{E002F7DE-55EF-E3B8-1F92-7BDAEFC9EFAD}"/>
              </a:ext>
            </a:extLst>
          </p:cNvPr>
          <p:cNvPicPr>
            <a:picLocks noChangeAspect="1"/>
          </p:cNvPicPr>
          <p:nvPr/>
        </p:nvPicPr>
        <p:blipFill>
          <a:blip r:embed="rId4"/>
          <a:stretch>
            <a:fillRect/>
          </a:stretch>
        </p:blipFill>
        <p:spPr>
          <a:xfrm>
            <a:off x="6864569" y="2184914"/>
            <a:ext cx="4498101" cy="375591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856844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5BB85-B7F0-5F6B-F9B8-7DC4225EB447}"/>
              </a:ext>
            </a:extLst>
          </p:cNvPr>
          <p:cNvSpPr>
            <a:spLocks noGrp="1"/>
          </p:cNvSpPr>
          <p:nvPr>
            <p:ph type="title"/>
          </p:nvPr>
        </p:nvSpPr>
        <p:spPr/>
        <p:txBody>
          <a:bodyPr>
            <a:normAutofit fontScale="90000"/>
          </a:bodyPr>
          <a:lstStyle/>
          <a:p>
            <a:br>
              <a:rPr lang="en-GB" dirty="0"/>
            </a:br>
            <a:br>
              <a:rPr lang="en-GB" dirty="0"/>
            </a:br>
            <a:r>
              <a:rPr lang="en-GB" dirty="0"/>
              <a:t>2022 first prosecution for Human trafficking for organ removal in the UK</a:t>
            </a:r>
            <a:br>
              <a:rPr lang="en-GB" dirty="0"/>
            </a:br>
            <a:endParaRPr lang="en-GB" dirty="0"/>
          </a:p>
        </p:txBody>
      </p:sp>
      <p:sp>
        <p:nvSpPr>
          <p:cNvPr id="3" name="Content Placeholder 2">
            <a:extLst>
              <a:ext uri="{FF2B5EF4-FFF2-40B4-BE49-F238E27FC236}">
                <a16:creationId xmlns:a16="http://schemas.microsoft.com/office/drawing/2014/main" id="{78709AFB-906B-1481-47A1-265DEC4B0A95}"/>
              </a:ext>
            </a:extLst>
          </p:cNvPr>
          <p:cNvSpPr>
            <a:spLocks noGrp="1"/>
          </p:cNvSpPr>
          <p:nvPr>
            <p:ph idx="1"/>
          </p:nvPr>
        </p:nvSpPr>
        <p:spPr/>
        <p:txBody>
          <a:bodyPr/>
          <a:lstStyle/>
          <a:p>
            <a:endParaRPr lang="en-GB" dirty="0"/>
          </a:p>
          <a:p>
            <a:r>
              <a:rPr lang="en-GB" dirty="0"/>
              <a:t>Nigeria victim offered a “life changing opportunity” in the UK. </a:t>
            </a:r>
          </a:p>
          <a:p>
            <a:r>
              <a:rPr lang="en-GB" dirty="0"/>
              <a:t>He was taken to a hospital to donate a kidney. </a:t>
            </a:r>
          </a:p>
          <a:p>
            <a:r>
              <a:rPr lang="en-GB" dirty="0"/>
              <a:t>Doctors became suspicious and halted the process fearing he had been coerced. </a:t>
            </a:r>
          </a:p>
          <a:p>
            <a:r>
              <a:rPr lang="en-GB" dirty="0">
                <a:solidFill>
                  <a:srgbClr val="141414"/>
                </a:solidFill>
                <a:highlight>
                  <a:srgbClr val="FFFFFF"/>
                </a:highlight>
                <a:latin typeface="ReithSans"/>
              </a:rPr>
              <a:t>T</a:t>
            </a:r>
            <a:r>
              <a:rPr lang="en-GB" b="0" i="0" dirty="0">
                <a:solidFill>
                  <a:srgbClr val="141414"/>
                </a:solidFill>
                <a:effectLst/>
                <a:highlight>
                  <a:srgbClr val="FFFFFF"/>
                </a:highlight>
                <a:latin typeface="ReithSans"/>
              </a:rPr>
              <a:t>he three people involved in Daniel's ordeal were found guilty. Ike Ekweremadu was sentenced to nine years and eight months in prison. His wife Beatrice got four and a half years. The middleman, Dr Obeta, was sentenced to 10 years.</a:t>
            </a:r>
          </a:p>
          <a:p>
            <a:endParaRPr lang="en-GB" dirty="0"/>
          </a:p>
        </p:txBody>
      </p:sp>
    </p:spTree>
    <p:extLst>
      <p:ext uri="{BB962C8B-B14F-4D97-AF65-F5344CB8AC3E}">
        <p14:creationId xmlns:p14="http://schemas.microsoft.com/office/powerpoint/2010/main" val="15703745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4BFB3-0660-9799-0BB3-22394A8D214D}"/>
              </a:ext>
            </a:extLst>
          </p:cNvPr>
          <p:cNvSpPr>
            <a:spLocks noGrp="1"/>
          </p:cNvSpPr>
          <p:nvPr>
            <p:ph type="title"/>
          </p:nvPr>
        </p:nvSpPr>
        <p:spPr/>
        <p:txBody>
          <a:bodyPr/>
          <a:lstStyle/>
          <a:p>
            <a:r>
              <a:rPr lang="en-GB" dirty="0"/>
              <a:t>Modern Slavery Strategy 2014</a:t>
            </a:r>
          </a:p>
        </p:txBody>
      </p:sp>
      <p:sp>
        <p:nvSpPr>
          <p:cNvPr id="3" name="Content Placeholder 2">
            <a:extLst>
              <a:ext uri="{FF2B5EF4-FFF2-40B4-BE49-F238E27FC236}">
                <a16:creationId xmlns:a16="http://schemas.microsoft.com/office/drawing/2014/main" id="{80149F26-106E-1843-D081-E43E4819A05E}"/>
              </a:ext>
            </a:extLst>
          </p:cNvPr>
          <p:cNvSpPr>
            <a:spLocks noGrp="1"/>
          </p:cNvSpPr>
          <p:nvPr>
            <p:ph idx="1"/>
          </p:nvPr>
        </p:nvSpPr>
        <p:spPr/>
        <p:txBody>
          <a:bodyPr/>
          <a:lstStyle/>
          <a:p>
            <a:pPr algn="l">
              <a:buFont typeface="Arial" panose="020B0604020202020204" pitchFamily="34" charset="0"/>
              <a:buChar char="•"/>
            </a:pPr>
            <a:r>
              <a:rPr lang="en-GB" b="1" i="0" dirty="0">
                <a:solidFill>
                  <a:srgbClr val="0B0C0C"/>
                </a:solidFill>
                <a:effectLst/>
                <a:highlight>
                  <a:srgbClr val="FFFFFF"/>
                </a:highlight>
                <a:latin typeface="GDS Transport"/>
              </a:rPr>
              <a:t>Pursue</a:t>
            </a:r>
            <a:r>
              <a:rPr lang="en-GB" b="0" i="0" dirty="0">
                <a:solidFill>
                  <a:srgbClr val="0B0C0C"/>
                </a:solidFill>
                <a:effectLst/>
                <a:highlight>
                  <a:srgbClr val="FFFFFF"/>
                </a:highlight>
                <a:latin typeface="GDS Transport"/>
              </a:rPr>
              <a:t>: prosecuting and disrupting individuals and groups responsible for modern slavery.</a:t>
            </a:r>
          </a:p>
          <a:p>
            <a:pPr algn="l">
              <a:buFont typeface="Arial" panose="020B0604020202020204" pitchFamily="34" charset="0"/>
              <a:buChar char="•"/>
            </a:pPr>
            <a:r>
              <a:rPr lang="en-GB" b="1" i="0" dirty="0">
                <a:solidFill>
                  <a:srgbClr val="0B0C0C"/>
                </a:solidFill>
                <a:effectLst/>
                <a:highlight>
                  <a:srgbClr val="FFFFFF"/>
                </a:highlight>
                <a:latin typeface="GDS Transport"/>
              </a:rPr>
              <a:t>Prevent</a:t>
            </a:r>
            <a:r>
              <a:rPr lang="en-GB" b="0" i="0" dirty="0">
                <a:solidFill>
                  <a:srgbClr val="0B0C0C"/>
                </a:solidFill>
                <a:effectLst/>
                <a:highlight>
                  <a:srgbClr val="FFFFFF"/>
                </a:highlight>
                <a:latin typeface="GDS Transport"/>
              </a:rPr>
              <a:t>: preventing people from engaging in modern slavery.</a:t>
            </a:r>
          </a:p>
          <a:p>
            <a:pPr algn="l">
              <a:buFont typeface="Arial" panose="020B0604020202020204" pitchFamily="34" charset="0"/>
              <a:buChar char="•"/>
            </a:pPr>
            <a:r>
              <a:rPr lang="en-GB" b="1" i="0" dirty="0">
                <a:solidFill>
                  <a:srgbClr val="0B0C0C"/>
                </a:solidFill>
                <a:effectLst/>
                <a:highlight>
                  <a:srgbClr val="FFFFFF"/>
                </a:highlight>
                <a:latin typeface="GDS Transport"/>
              </a:rPr>
              <a:t>Protect</a:t>
            </a:r>
            <a:r>
              <a:rPr lang="en-GB" b="0" i="0" dirty="0">
                <a:solidFill>
                  <a:srgbClr val="0B0C0C"/>
                </a:solidFill>
                <a:effectLst/>
                <a:highlight>
                  <a:srgbClr val="FFFFFF"/>
                </a:highlight>
                <a:latin typeface="GDS Transport"/>
              </a:rPr>
              <a:t>: strengthening safeguards against modern slavery by protecting vulnerable people from exploitation and increasing awareness and resilience against this crime.</a:t>
            </a:r>
          </a:p>
          <a:p>
            <a:pPr algn="l">
              <a:buFont typeface="Arial" panose="020B0604020202020204" pitchFamily="34" charset="0"/>
              <a:buChar char="•"/>
            </a:pPr>
            <a:r>
              <a:rPr lang="en-GB" b="1" i="0" dirty="0">
                <a:solidFill>
                  <a:srgbClr val="0B0C0C"/>
                </a:solidFill>
                <a:effectLst/>
                <a:highlight>
                  <a:srgbClr val="FFFFFF"/>
                </a:highlight>
                <a:latin typeface="GDS Transport"/>
              </a:rPr>
              <a:t>Prepare</a:t>
            </a:r>
            <a:r>
              <a:rPr lang="en-GB" b="0" i="0" dirty="0">
                <a:solidFill>
                  <a:srgbClr val="0B0C0C"/>
                </a:solidFill>
                <a:effectLst/>
                <a:highlight>
                  <a:srgbClr val="FFFFFF"/>
                </a:highlight>
                <a:latin typeface="GDS Transport"/>
              </a:rPr>
              <a:t>: reducing the harm causes by modern slavery through improved victim identification and enhanced support and protection (Home Office, 2014)</a:t>
            </a:r>
          </a:p>
          <a:p>
            <a:endParaRPr lang="en-GB" dirty="0"/>
          </a:p>
        </p:txBody>
      </p:sp>
    </p:spTree>
    <p:extLst>
      <p:ext uri="{BB962C8B-B14F-4D97-AF65-F5344CB8AC3E}">
        <p14:creationId xmlns:p14="http://schemas.microsoft.com/office/powerpoint/2010/main" val="22980119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26A622-E259-8964-E370-691852A2F6F0}"/>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5100"/>
              <a:t>Further reading – See link within Moodle. </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een rectangular object with white text&#10;&#10;Description automatically generated">
            <a:hlinkClick r:id="rId3"/>
            <a:extLst>
              <a:ext uri="{FF2B5EF4-FFF2-40B4-BE49-F238E27FC236}">
                <a16:creationId xmlns:a16="http://schemas.microsoft.com/office/drawing/2014/main" id="{BE178839-FA55-3047-75FC-E337121DDB50}"/>
              </a:ext>
            </a:extLst>
          </p:cNvPr>
          <p:cNvPicPr>
            <a:picLocks noGrp="1" noChangeAspect="1"/>
          </p:cNvPicPr>
          <p:nvPr>
            <p:ph idx="1"/>
          </p:nvPr>
        </p:nvPicPr>
        <p:blipFill>
          <a:blip r:embed="rId4"/>
          <a:stretch>
            <a:fillRect/>
          </a:stretch>
        </p:blipFill>
        <p:spPr>
          <a:xfrm>
            <a:off x="1860716" y="2642616"/>
            <a:ext cx="2533063" cy="3605784"/>
          </a:xfrm>
          <a:prstGeom prst="rect">
            <a:avLst/>
          </a:prstGeom>
        </p:spPr>
      </p:pic>
      <p:pic>
        <p:nvPicPr>
          <p:cNvPr id="7" name="Picture 6" descr="A drawing of a book&#10;&#10;Description automatically generated">
            <a:extLst>
              <a:ext uri="{FF2B5EF4-FFF2-40B4-BE49-F238E27FC236}">
                <a16:creationId xmlns:a16="http://schemas.microsoft.com/office/drawing/2014/main" id="{D09AEC82-F015-9945-FF84-3728405E6E54}"/>
              </a:ext>
            </a:extLst>
          </p:cNvPr>
          <p:cNvPicPr>
            <a:picLocks noChangeAspect="1"/>
          </p:cNvPicPr>
          <p:nvPr/>
        </p:nvPicPr>
        <p:blipFill>
          <a:blip r:embed="rId5"/>
          <a:stretch>
            <a:fillRect/>
          </a:stretch>
        </p:blipFill>
        <p:spPr>
          <a:xfrm>
            <a:off x="6728195" y="2642616"/>
            <a:ext cx="4667018" cy="3605784"/>
          </a:xfrm>
          <a:prstGeom prst="rect">
            <a:avLst/>
          </a:prstGeom>
        </p:spPr>
      </p:pic>
    </p:spTree>
    <p:extLst>
      <p:ext uri="{BB962C8B-B14F-4D97-AF65-F5344CB8AC3E}">
        <p14:creationId xmlns:p14="http://schemas.microsoft.com/office/powerpoint/2010/main" val="22959422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BDF94-8A04-6FC7-AA99-3F3928245657}"/>
              </a:ext>
            </a:extLst>
          </p:cNvPr>
          <p:cNvSpPr>
            <a:spLocks noGrp="1"/>
          </p:cNvSpPr>
          <p:nvPr>
            <p:ph type="title"/>
          </p:nvPr>
        </p:nvSpPr>
        <p:spPr/>
        <p:txBody>
          <a:bodyPr/>
          <a:lstStyle/>
          <a:p>
            <a:r>
              <a:rPr lang="en-GB" dirty="0"/>
              <a:t>National Referral Mechanism</a:t>
            </a:r>
          </a:p>
        </p:txBody>
      </p:sp>
      <p:sp>
        <p:nvSpPr>
          <p:cNvPr id="3" name="Content Placeholder 2">
            <a:extLst>
              <a:ext uri="{FF2B5EF4-FFF2-40B4-BE49-F238E27FC236}">
                <a16:creationId xmlns:a16="http://schemas.microsoft.com/office/drawing/2014/main" id="{78039A2B-5010-0A25-0959-FAC7DE53EAC9}"/>
              </a:ext>
            </a:extLst>
          </p:cNvPr>
          <p:cNvSpPr>
            <a:spLocks noGrp="1"/>
          </p:cNvSpPr>
          <p:nvPr>
            <p:ph idx="1"/>
          </p:nvPr>
        </p:nvSpPr>
        <p:spPr/>
        <p:txBody>
          <a:bodyPr/>
          <a:lstStyle/>
          <a:p>
            <a:r>
              <a:rPr lang="en-GB" b="0" i="0" dirty="0">
                <a:solidFill>
                  <a:srgbClr val="333333"/>
                </a:solidFill>
                <a:effectLst/>
                <a:highlight>
                  <a:srgbClr val="FFFFFF"/>
                </a:highlight>
                <a:latin typeface="bahnschrift" panose="020B0502040204020203" pitchFamily="34" charset="0"/>
              </a:rPr>
              <a:t>The National Referral Mechanism is a framework for identifying victims of human trafficking or modern slavery and ensuring they receive the appropriate support.</a:t>
            </a:r>
          </a:p>
          <a:p>
            <a:r>
              <a:rPr lang="en-GB" b="0" i="0" dirty="0">
                <a:solidFill>
                  <a:srgbClr val="333333"/>
                </a:solidFill>
                <a:effectLst/>
                <a:highlight>
                  <a:srgbClr val="FFFFFF"/>
                </a:highlight>
                <a:latin typeface="bahnschrift" panose="020B0502040204020203" pitchFamily="34" charset="0"/>
              </a:rPr>
              <a:t>Home Office </a:t>
            </a:r>
            <a:r>
              <a:rPr lang="en-GB" dirty="0">
                <a:solidFill>
                  <a:srgbClr val="333333"/>
                </a:solidFill>
                <a:highlight>
                  <a:srgbClr val="FFFFFF"/>
                </a:highlight>
                <a:latin typeface="bahnschrift" panose="020B0502040204020203" pitchFamily="34" charset="0"/>
              </a:rPr>
              <a:t>is </a:t>
            </a:r>
            <a:r>
              <a:rPr lang="en-GB" b="0" i="0" dirty="0">
                <a:solidFill>
                  <a:srgbClr val="333333"/>
                </a:solidFill>
                <a:effectLst/>
                <a:highlight>
                  <a:srgbClr val="FFFFFF"/>
                </a:highlight>
                <a:latin typeface="bahnschrift" panose="020B0502040204020203" pitchFamily="34" charset="0"/>
              </a:rPr>
              <a:t>responsible for all areas of the NRM, including referrals, decision making and data collection.</a:t>
            </a:r>
          </a:p>
          <a:p>
            <a:endParaRPr lang="en-GB" dirty="0">
              <a:solidFill>
                <a:srgbClr val="333333"/>
              </a:solidFill>
              <a:highlight>
                <a:srgbClr val="FFFFFF"/>
              </a:highlight>
              <a:latin typeface="bahnschrift" panose="020B0502040204020203" pitchFamily="34" charset="0"/>
            </a:endParaRPr>
          </a:p>
          <a:p>
            <a:r>
              <a:rPr lang="en-GB" b="0" i="0" dirty="0">
                <a:solidFill>
                  <a:srgbClr val="333333"/>
                </a:solidFill>
                <a:effectLst/>
                <a:highlight>
                  <a:srgbClr val="FFFFFF"/>
                </a:highlight>
                <a:latin typeface="bahnschrift" panose="020B0502040204020203" pitchFamily="34" charset="0"/>
              </a:rPr>
              <a:t>The form can be accessed via the Home Office website. </a:t>
            </a:r>
            <a:r>
              <a:rPr lang="en-GB" dirty="0">
                <a:hlinkClick r:id="rId3"/>
              </a:rPr>
              <a:t>Report modern slavery – GOV.UK</a:t>
            </a:r>
            <a:endParaRPr lang="en-GB" b="0" i="0" dirty="0">
              <a:solidFill>
                <a:srgbClr val="333333"/>
              </a:solidFill>
              <a:effectLst/>
              <a:highlight>
                <a:srgbClr val="FFFFFF"/>
              </a:highlight>
              <a:latin typeface="bahnschrift" panose="020B0502040204020203" pitchFamily="34" charset="0"/>
            </a:endParaRPr>
          </a:p>
          <a:p>
            <a:endParaRPr lang="en-GB" dirty="0"/>
          </a:p>
        </p:txBody>
      </p:sp>
    </p:spTree>
    <p:extLst>
      <p:ext uri="{BB962C8B-B14F-4D97-AF65-F5344CB8AC3E}">
        <p14:creationId xmlns:p14="http://schemas.microsoft.com/office/powerpoint/2010/main" val="23321998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42D75684-A8DF-2069-1BE8-FB2568CFF309}"/>
              </a:ext>
            </a:extLst>
          </p:cNvPr>
          <p:cNvPicPr>
            <a:picLocks noChangeAspect="1"/>
          </p:cNvPicPr>
          <p:nvPr/>
        </p:nvPicPr>
        <p:blipFill>
          <a:blip r:embed="rId2"/>
          <a:srcRect t="7787"/>
          <a:stretch/>
        </p:blipFill>
        <p:spPr>
          <a:xfrm>
            <a:off x="20" y="10"/>
            <a:ext cx="12191980" cy="6857990"/>
          </a:xfrm>
          <a:prstGeom prst="rect">
            <a:avLst/>
          </a:prstGeom>
        </p:spPr>
      </p:pic>
      <p:sp>
        <p:nvSpPr>
          <p:cNvPr id="9" name="Freeform 24">
            <a:extLst>
              <a:ext uri="{FF2B5EF4-FFF2-40B4-BE49-F238E27FC236}">
                <a16:creationId xmlns:a16="http://schemas.microsoft.com/office/drawing/2014/main" id="{A414F261-E931-45CB-8605-20FFD6826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75200"/>
            <a:ext cx="4838700" cy="1323975"/>
          </a:xfrm>
          <a:custGeom>
            <a:avLst/>
            <a:gdLst>
              <a:gd name="connsiteX0" fmla="*/ 0 w 4838700"/>
              <a:gd name="connsiteY0" fmla="*/ 0 h 1323975"/>
              <a:gd name="connsiteX1" fmla="*/ 4838700 w 4838700"/>
              <a:gd name="connsiteY1" fmla="*/ 0 h 1323975"/>
              <a:gd name="connsiteX2" fmla="*/ 4838700 w 4838700"/>
              <a:gd name="connsiteY2" fmla="*/ 78123 h 1323975"/>
              <a:gd name="connsiteX3" fmla="*/ 4822272 w 4838700"/>
              <a:gd name="connsiteY3" fmla="*/ 81440 h 1323975"/>
              <a:gd name="connsiteX4" fmla="*/ 4781550 w 4838700"/>
              <a:gd name="connsiteY4" fmla="*/ 142875 h 1323975"/>
              <a:gd name="connsiteX5" fmla="*/ 4822272 w 4838700"/>
              <a:gd name="connsiteY5" fmla="*/ 204311 h 1323975"/>
              <a:gd name="connsiteX6" fmla="*/ 4838700 w 4838700"/>
              <a:gd name="connsiteY6" fmla="*/ 207627 h 1323975"/>
              <a:gd name="connsiteX7" fmla="*/ 4838700 w 4838700"/>
              <a:gd name="connsiteY7" fmla="*/ 287197 h 1323975"/>
              <a:gd name="connsiteX8" fmla="*/ 4822272 w 4838700"/>
              <a:gd name="connsiteY8" fmla="*/ 290514 h 1323975"/>
              <a:gd name="connsiteX9" fmla="*/ 4781550 w 4838700"/>
              <a:gd name="connsiteY9" fmla="*/ 351949 h 1323975"/>
              <a:gd name="connsiteX10" fmla="*/ 4822272 w 4838700"/>
              <a:gd name="connsiteY10" fmla="*/ 413385 h 1323975"/>
              <a:gd name="connsiteX11" fmla="*/ 4838700 w 4838700"/>
              <a:gd name="connsiteY11" fmla="*/ 416701 h 1323975"/>
              <a:gd name="connsiteX12" fmla="*/ 4838700 w 4838700"/>
              <a:gd name="connsiteY12" fmla="*/ 496271 h 1323975"/>
              <a:gd name="connsiteX13" fmla="*/ 4822272 w 4838700"/>
              <a:gd name="connsiteY13" fmla="*/ 499588 h 1323975"/>
              <a:gd name="connsiteX14" fmla="*/ 4781550 w 4838700"/>
              <a:gd name="connsiteY14" fmla="*/ 561023 h 1323975"/>
              <a:gd name="connsiteX15" fmla="*/ 4822272 w 4838700"/>
              <a:gd name="connsiteY15" fmla="*/ 622459 h 1323975"/>
              <a:gd name="connsiteX16" fmla="*/ 4838700 w 4838700"/>
              <a:gd name="connsiteY16" fmla="*/ 625775 h 1323975"/>
              <a:gd name="connsiteX17" fmla="*/ 4838700 w 4838700"/>
              <a:gd name="connsiteY17" fmla="*/ 705345 h 1323975"/>
              <a:gd name="connsiteX18" fmla="*/ 4822272 w 4838700"/>
              <a:gd name="connsiteY18" fmla="*/ 708662 h 1323975"/>
              <a:gd name="connsiteX19" fmla="*/ 4781550 w 4838700"/>
              <a:gd name="connsiteY19" fmla="*/ 770097 h 1323975"/>
              <a:gd name="connsiteX20" fmla="*/ 4822272 w 4838700"/>
              <a:gd name="connsiteY20" fmla="*/ 831533 h 1323975"/>
              <a:gd name="connsiteX21" fmla="*/ 4838700 w 4838700"/>
              <a:gd name="connsiteY21" fmla="*/ 834849 h 1323975"/>
              <a:gd name="connsiteX22" fmla="*/ 4838700 w 4838700"/>
              <a:gd name="connsiteY22" fmla="*/ 914419 h 1323975"/>
              <a:gd name="connsiteX23" fmla="*/ 4822272 w 4838700"/>
              <a:gd name="connsiteY23" fmla="*/ 917736 h 1323975"/>
              <a:gd name="connsiteX24" fmla="*/ 4781550 w 4838700"/>
              <a:gd name="connsiteY24" fmla="*/ 979171 h 1323975"/>
              <a:gd name="connsiteX25" fmla="*/ 4822272 w 4838700"/>
              <a:gd name="connsiteY25" fmla="*/ 1040607 h 1323975"/>
              <a:gd name="connsiteX26" fmla="*/ 4838700 w 4838700"/>
              <a:gd name="connsiteY26" fmla="*/ 1043923 h 1323975"/>
              <a:gd name="connsiteX27" fmla="*/ 4838700 w 4838700"/>
              <a:gd name="connsiteY27" fmla="*/ 1123491 h 1323975"/>
              <a:gd name="connsiteX28" fmla="*/ 4822272 w 4838700"/>
              <a:gd name="connsiteY28" fmla="*/ 1126808 h 1323975"/>
              <a:gd name="connsiteX29" fmla="*/ 4781550 w 4838700"/>
              <a:gd name="connsiteY29" fmla="*/ 1188243 h 1323975"/>
              <a:gd name="connsiteX30" fmla="*/ 4822272 w 4838700"/>
              <a:gd name="connsiteY30" fmla="*/ 1249679 h 1323975"/>
              <a:gd name="connsiteX31" fmla="*/ 4838700 w 4838700"/>
              <a:gd name="connsiteY31" fmla="*/ 1252995 h 1323975"/>
              <a:gd name="connsiteX32" fmla="*/ 4838700 w 4838700"/>
              <a:gd name="connsiteY32" fmla="*/ 1323975 h 1323975"/>
              <a:gd name="connsiteX33" fmla="*/ 0 w 4838700"/>
              <a:gd name="connsiteY33" fmla="*/ 1323975 h 1323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838700" h="1323975">
                <a:moveTo>
                  <a:pt x="0" y="0"/>
                </a:moveTo>
                <a:lnTo>
                  <a:pt x="4838700" y="0"/>
                </a:lnTo>
                <a:lnTo>
                  <a:pt x="4838700" y="78123"/>
                </a:lnTo>
                <a:lnTo>
                  <a:pt x="4822272" y="81440"/>
                </a:lnTo>
                <a:cubicBezTo>
                  <a:pt x="4798341" y="91561"/>
                  <a:pt x="4781550" y="115257"/>
                  <a:pt x="4781550" y="142875"/>
                </a:cubicBezTo>
                <a:cubicBezTo>
                  <a:pt x="4781550" y="170493"/>
                  <a:pt x="4798341" y="194189"/>
                  <a:pt x="4822272" y="204311"/>
                </a:cubicBezTo>
                <a:lnTo>
                  <a:pt x="4838700" y="207627"/>
                </a:lnTo>
                <a:lnTo>
                  <a:pt x="4838700" y="287197"/>
                </a:lnTo>
                <a:lnTo>
                  <a:pt x="4822272" y="290514"/>
                </a:lnTo>
                <a:cubicBezTo>
                  <a:pt x="4798341" y="300635"/>
                  <a:pt x="4781550" y="324331"/>
                  <a:pt x="4781550" y="351949"/>
                </a:cubicBezTo>
                <a:cubicBezTo>
                  <a:pt x="4781550" y="379567"/>
                  <a:pt x="4798341" y="403263"/>
                  <a:pt x="4822272" y="413385"/>
                </a:cubicBezTo>
                <a:lnTo>
                  <a:pt x="4838700" y="416701"/>
                </a:lnTo>
                <a:lnTo>
                  <a:pt x="4838700" y="496271"/>
                </a:lnTo>
                <a:lnTo>
                  <a:pt x="4822272" y="499588"/>
                </a:lnTo>
                <a:cubicBezTo>
                  <a:pt x="4798341" y="509709"/>
                  <a:pt x="4781550" y="533405"/>
                  <a:pt x="4781550" y="561023"/>
                </a:cubicBezTo>
                <a:cubicBezTo>
                  <a:pt x="4781550" y="588641"/>
                  <a:pt x="4798341" y="612337"/>
                  <a:pt x="4822272" y="622459"/>
                </a:cubicBezTo>
                <a:lnTo>
                  <a:pt x="4838700" y="625775"/>
                </a:lnTo>
                <a:lnTo>
                  <a:pt x="4838700" y="705345"/>
                </a:lnTo>
                <a:lnTo>
                  <a:pt x="4822272" y="708662"/>
                </a:lnTo>
                <a:cubicBezTo>
                  <a:pt x="4798341" y="718783"/>
                  <a:pt x="4781550" y="742479"/>
                  <a:pt x="4781550" y="770097"/>
                </a:cubicBezTo>
                <a:cubicBezTo>
                  <a:pt x="4781550" y="797715"/>
                  <a:pt x="4798341" y="821411"/>
                  <a:pt x="4822272" y="831533"/>
                </a:cubicBezTo>
                <a:lnTo>
                  <a:pt x="4838700" y="834849"/>
                </a:lnTo>
                <a:lnTo>
                  <a:pt x="4838700" y="914419"/>
                </a:lnTo>
                <a:lnTo>
                  <a:pt x="4822272" y="917736"/>
                </a:lnTo>
                <a:cubicBezTo>
                  <a:pt x="4798341" y="927857"/>
                  <a:pt x="4781550" y="951553"/>
                  <a:pt x="4781550" y="979171"/>
                </a:cubicBezTo>
                <a:cubicBezTo>
                  <a:pt x="4781550" y="1006789"/>
                  <a:pt x="4798341" y="1030485"/>
                  <a:pt x="4822272" y="1040607"/>
                </a:cubicBezTo>
                <a:lnTo>
                  <a:pt x="4838700" y="1043923"/>
                </a:lnTo>
                <a:lnTo>
                  <a:pt x="4838700" y="1123491"/>
                </a:lnTo>
                <a:lnTo>
                  <a:pt x="4822272" y="1126808"/>
                </a:lnTo>
                <a:cubicBezTo>
                  <a:pt x="4798341" y="1136929"/>
                  <a:pt x="4781550" y="1160625"/>
                  <a:pt x="4781550" y="1188243"/>
                </a:cubicBezTo>
                <a:cubicBezTo>
                  <a:pt x="4781550" y="1215861"/>
                  <a:pt x="4798341" y="1239557"/>
                  <a:pt x="4822272" y="1249679"/>
                </a:cubicBezTo>
                <a:lnTo>
                  <a:pt x="4838700" y="1252995"/>
                </a:lnTo>
                <a:lnTo>
                  <a:pt x="4838700" y="1323975"/>
                </a:lnTo>
                <a:lnTo>
                  <a:pt x="0" y="1323975"/>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9DDCB-256F-7AD8-9FDE-613CE4FB0358}"/>
              </a:ext>
            </a:extLst>
          </p:cNvPr>
          <p:cNvSpPr>
            <a:spLocks noGrp="1"/>
          </p:cNvSpPr>
          <p:nvPr>
            <p:ph type="title"/>
          </p:nvPr>
        </p:nvSpPr>
        <p:spPr>
          <a:xfrm>
            <a:off x="1276350" y="4981575"/>
            <a:ext cx="3228976" cy="860426"/>
          </a:xfrm>
          <a:prstGeom prst="rect">
            <a:avLst/>
          </a:prstGeom>
          <a:noFill/>
          <a:ln w="174625" cap="sq" cmpd="thinThick">
            <a:noFill/>
            <a:miter lim="800000"/>
          </a:ln>
        </p:spPr>
        <p:txBody>
          <a:bodyPr vert="horz" lIns="91440" tIns="45720" rIns="91440" bIns="45720" rtlCol="0" anchor="ctr">
            <a:normAutofit/>
          </a:bodyPr>
          <a:lstStyle/>
          <a:p>
            <a:pPr algn="r"/>
            <a:r>
              <a:rPr lang="en-US" sz="2400" dirty="0">
                <a:solidFill>
                  <a:srgbClr val="FFFFFF"/>
                </a:solidFill>
              </a:rPr>
              <a:t>Any Questions?</a:t>
            </a:r>
          </a:p>
        </p:txBody>
      </p:sp>
      <p:cxnSp>
        <p:nvCxnSpPr>
          <p:cNvPr id="11" name="Straight Connector 10">
            <a:extLst>
              <a:ext uri="{FF2B5EF4-FFF2-40B4-BE49-F238E27FC236}">
                <a16:creationId xmlns:a16="http://schemas.microsoft.com/office/drawing/2014/main" id="{B63CF8AD-BB19-4F90-BDE5-B3B3F56F4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48768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24E62CA-FAA3-4628-AEF3-5033C77149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59690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1027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181</TotalTime>
  <Words>2235</Words>
  <Application>Microsoft Office PowerPoint</Application>
  <PresentationFormat>Widescreen</PresentationFormat>
  <Paragraphs>173</Paragraphs>
  <Slides>36</Slides>
  <Notes>15</Notes>
  <HiddenSlides>0</HiddenSlides>
  <MMClips>1</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36</vt:i4>
      </vt:variant>
    </vt:vector>
  </HeadingPairs>
  <TitlesOfParts>
    <vt:vector size="50" baseType="lpstr">
      <vt:lpstr>Aptos</vt:lpstr>
      <vt:lpstr>Aptos Display</vt:lpstr>
      <vt:lpstr>arial</vt:lpstr>
      <vt:lpstr>arial</vt:lpstr>
      <vt:lpstr>bahnschrift</vt:lpstr>
      <vt:lpstr>GDS Transport</vt:lpstr>
      <vt:lpstr>inherit</vt:lpstr>
      <vt:lpstr>Lato</vt:lpstr>
      <vt:lpstr>lato-regular</vt:lpstr>
      <vt:lpstr>ReithSans</vt:lpstr>
      <vt:lpstr>ReithSerif</vt:lpstr>
      <vt:lpstr>Roboto</vt:lpstr>
      <vt:lpstr>Source Sans Pro</vt:lpstr>
      <vt:lpstr>Office Theme</vt:lpstr>
      <vt:lpstr>Module Introduction</vt:lpstr>
      <vt:lpstr>           Complex Criminal Offences BMPL5014  Lecturer: Kelly Andrews   k.andrews@uwtsd.ac.uk  Contact:   Monday 11:00 to 13:00  Tuesday 11:00 13:00</vt:lpstr>
      <vt:lpstr>Warning – emotive topics  Review the scheme of work and beware of emotive topics.  See wellbeing tile within Moodle for support. </vt:lpstr>
      <vt:lpstr>Assessments: </vt:lpstr>
      <vt:lpstr>PowerPoint Presentation</vt:lpstr>
      <vt:lpstr>Aims and Objectives</vt:lpstr>
      <vt:lpstr>Task</vt:lpstr>
      <vt:lpstr>Hidden Crime</vt:lpstr>
      <vt:lpstr>Introduction to the Modern Slavery Act 2015</vt:lpstr>
      <vt:lpstr>Modern Slavery Act 2015</vt:lpstr>
      <vt:lpstr>PowerPoint Presentation</vt:lpstr>
      <vt:lpstr>Section 1 Slavery, servitude and forced or compulsory labour</vt:lpstr>
      <vt:lpstr>Article 4: Freedom from slavery and forced labour</vt:lpstr>
      <vt:lpstr>PowerPoint Presentation</vt:lpstr>
      <vt:lpstr>PowerPoint Presentation</vt:lpstr>
      <vt:lpstr>Is it exploitation?</vt:lpstr>
      <vt:lpstr>Sexual exploitation</vt:lpstr>
      <vt:lpstr>PowerPoint Presentation</vt:lpstr>
      <vt:lpstr>PowerPoint Presentation</vt:lpstr>
      <vt:lpstr>PowerPoint Presentation</vt:lpstr>
      <vt:lpstr>What does forced labour look like?</vt:lpstr>
      <vt:lpstr> Nail bar traffickers jailed for modern slavery offences – Bath 2018 </vt:lpstr>
      <vt:lpstr>Carlisle Case 2021</vt:lpstr>
      <vt:lpstr>Modern Slavery is closer than you think</vt:lpstr>
      <vt:lpstr>Human Trafficking</vt:lpstr>
      <vt:lpstr>Human Trafficking – Sec 2 MSA 2015</vt:lpstr>
      <vt:lpstr>Travel means: </vt:lpstr>
      <vt:lpstr>Operation Stovewood</vt:lpstr>
      <vt:lpstr>Further reading on Moodle</vt:lpstr>
      <vt:lpstr>Human Tissue Removal</vt:lpstr>
      <vt:lpstr>Human Tissue Act 2004 Sections 32-33</vt:lpstr>
      <vt:lpstr>  2022 first prosecution for Human trafficking for organ removal in the UK </vt:lpstr>
      <vt:lpstr>Modern Slavery Strategy 2014</vt:lpstr>
      <vt:lpstr>Further reading – See link within Moodle. </vt:lpstr>
      <vt:lpstr>National Referral Mechanism</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4</cp:revision>
  <dcterms:created xsi:type="dcterms:W3CDTF">2024-07-30T13:01:26Z</dcterms:created>
  <dcterms:modified xsi:type="dcterms:W3CDTF">2024-07-31T11:54:11Z</dcterms:modified>
</cp:coreProperties>
</file>