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7"/>
  </p:notesMasterIdLst>
  <p:sldIdLst>
    <p:sldId id="256" r:id="rId2"/>
    <p:sldId id="263" r:id="rId3"/>
    <p:sldId id="268" r:id="rId4"/>
    <p:sldId id="269" r:id="rId5"/>
    <p:sldId id="270" r:id="rId6"/>
    <p:sldId id="271" r:id="rId7"/>
    <p:sldId id="272" r:id="rId8"/>
    <p:sldId id="273" r:id="rId9"/>
    <p:sldId id="274" r:id="rId10"/>
    <p:sldId id="275" r:id="rId11"/>
    <p:sldId id="276" r:id="rId12"/>
    <p:sldId id="295" r:id="rId13"/>
    <p:sldId id="296" r:id="rId14"/>
    <p:sldId id="277" r:id="rId15"/>
    <p:sldId id="278" r:id="rId16"/>
    <p:sldId id="297"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291" r:id="rId30"/>
    <p:sldId id="292" r:id="rId31"/>
    <p:sldId id="293" r:id="rId32"/>
    <p:sldId id="294" r:id="rId33"/>
    <p:sldId id="298" r:id="rId34"/>
    <p:sldId id="299" r:id="rId35"/>
    <p:sldId id="26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p:cViewPr varScale="1">
        <p:scale>
          <a:sx n="90" d="100"/>
          <a:sy n="90" d="100"/>
        </p:scale>
        <p:origin x="174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notesMaster" Target="notesMasters/notesMaster1.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5C09F5-C696-41B6-9E39-214C9E91D7EC}" type="doc">
      <dgm:prSet loTypeId="urn:microsoft.com/office/officeart/2005/8/layout/vList2" loCatId="list" qsTypeId="urn:microsoft.com/office/officeart/2005/8/quickstyle/simple1#15" qsCatId="simple" csTypeId="urn:microsoft.com/office/officeart/2005/8/colors/colorful1#11" csCatId="colorful"/>
      <dgm:spPr/>
      <dgm:t>
        <a:bodyPr/>
        <a:lstStyle/>
        <a:p>
          <a:endParaRPr lang="en-US"/>
        </a:p>
      </dgm:t>
    </dgm:pt>
    <dgm:pt modelId="{57D76A07-2FEB-406A-862E-5C8F27D513B6}">
      <dgm:prSet custT="1"/>
      <dgm:spPr/>
      <dgm:t>
        <a:bodyPr/>
        <a:lstStyle/>
        <a:p>
          <a:pPr algn="ctr" rtl="0"/>
          <a:r>
            <a:rPr lang="en-US" sz="3600" dirty="0" smtClean="0"/>
            <a:t>Exploratory research </a:t>
          </a:r>
          <a:endParaRPr lang="en-US" sz="3600" dirty="0"/>
        </a:p>
      </dgm:t>
    </dgm:pt>
    <dgm:pt modelId="{D60E3879-C2F7-4C48-9D4C-06750942B353}" type="parTrans" cxnId="{5A07AA92-1BC7-46AC-8EA4-601962294EB5}">
      <dgm:prSet/>
      <dgm:spPr/>
      <dgm:t>
        <a:bodyPr/>
        <a:lstStyle/>
        <a:p>
          <a:pPr algn="ctr"/>
          <a:endParaRPr lang="en-US" sz="1200"/>
        </a:p>
      </dgm:t>
    </dgm:pt>
    <dgm:pt modelId="{58F57750-1FA9-4FEA-B63F-BA525D98F008}" type="sibTrans" cxnId="{5A07AA92-1BC7-46AC-8EA4-601962294EB5}">
      <dgm:prSet/>
      <dgm:spPr/>
      <dgm:t>
        <a:bodyPr/>
        <a:lstStyle/>
        <a:p>
          <a:pPr algn="ctr"/>
          <a:endParaRPr lang="en-US" sz="1200"/>
        </a:p>
      </dgm:t>
    </dgm:pt>
    <dgm:pt modelId="{8FFE4FF3-B8BE-46E9-9899-41AA1E81C3EB}">
      <dgm:prSet custT="1"/>
      <dgm:spPr/>
      <dgm:t>
        <a:bodyPr/>
        <a:lstStyle/>
        <a:p>
          <a:pPr algn="ctr" rtl="0"/>
          <a:r>
            <a:rPr lang="en-US" sz="3600" dirty="0" smtClean="0"/>
            <a:t>Descriptive research</a:t>
          </a:r>
          <a:endParaRPr lang="en-US" sz="3600" dirty="0"/>
        </a:p>
      </dgm:t>
    </dgm:pt>
    <dgm:pt modelId="{0EF881D0-DF66-48ED-A2C8-5D079417D45E}" type="parTrans" cxnId="{06206C98-2D35-4971-AB89-887C44E552DD}">
      <dgm:prSet/>
      <dgm:spPr/>
      <dgm:t>
        <a:bodyPr/>
        <a:lstStyle/>
        <a:p>
          <a:pPr algn="ctr"/>
          <a:endParaRPr lang="en-US" sz="1200"/>
        </a:p>
      </dgm:t>
    </dgm:pt>
    <dgm:pt modelId="{545798EB-7077-49C6-B184-850108F3C068}" type="sibTrans" cxnId="{06206C98-2D35-4971-AB89-887C44E552DD}">
      <dgm:prSet/>
      <dgm:spPr/>
      <dgm:t>
        <a:bodyPr/>
        <a:lstStyle/>
        <a:p>
          <a:pPr algn="ctr"/>
          <a:endParaRPr lang="en-US" sz="1200"/>
        </a:p>
      </dgm:t>
    </dgm:pt>
    <dgm:pt modelId="{C477E289-6513-441F-9E95-4122B3B6CA39}">
      <dgm:prSet custT="1"/>
      <dgm:spPr/>
      <dgm:t>
        <a:bodyPr/>
        <a:lstStyle/>
        <a:p>
          <a:pPr algn="ctr" rtl="0"/>
          <a:r>
            <a:rPr lang="en-US" sz="3600" dirty="0" smtClean="0"/>
            <a:t>Causal research</a:t>
          </a:r>
          <a:endParaRPr lang="en-US" sz="3600" dirty="0"/>
        </a:p>
      </dgm:t>
    </dgm:pt>
    <dgm:pt modelId="{9B856603-06F8-48D3-B054-75230238D0F3}" type="parTrans" cxnId="{7D9700C8-1C3E-41F0-A23A-4D77F05705EA}">
      <dgm:prSet/>
      <dgm:spPr/>
      <dgm:t>
        <a:bodyPr/>
        <a:lstStyle/>
        <a:p>
          <a:pPr algn="ctr"/>
          <a:endParaRPr lang="en-US" sz="1200"/>
        </a:p>
      </dgm:t>
    </dgm:pt>
    <dgm:pt modelId="{DFB191B8-3D87-4F5C-8EA6-F6BF67BE7303}" type="sibTrans" cxnId="{7D9700C8-1C3E-41F0-A23A-4D77F05705EA}">
      <dgm:prSet/>
      <dgm:spPr/>
      <dgm:t>
        <a:bodyPr/>
        <a:lstStyle/>
        <a:p>
          <a:pPr algn="ctr"/>
          <a:endParaRPr lang="en-US" sz="1200"/>
        </a:p>
      </dgm:t>
    </dgm:pt>
    <dgm:pt modelId="{908D5FDB-8766-4381-98C8-063200CFE3E9}" type="pres">
      <dgm:prSet presAssocID="{C35C09F5-C696-41B6-9E39-214C9E91D7EC}" presName="linear" presStyleCnt="0">
        <dgm:presLayoutVars>
          <dgm:animLvl val="lvl"/>
          <dgm:resizeHandles val="exact"/>
        </dgm:presLayoutVars>
      </dgm:prSet>
      <dgm:spPr/>
      <dgm:t>
        <a:bodyPr/>
        <a:lstStyle/>
        <a:p>
          <a:endParaRPr lang="en-US"/>
        </a:p>
      </dgm:t>
    </dgm:pt>
    <dgm:pt modelId="{0B1D7A7F-2E22-4DB0-ACF6-436AE49D1D6F}" type="pres">
      <dgm:prSet presAssocID="{57D76A07-2FEB-406A-862E-5C8F27D513B6}" presName="parentText" presStyleLbl="node1" presStyleIdx="0" presStyleCnt="3">
        <dgm:presLayoutVars>
          <dgm:chMax val="0"/>
          <dgm:bulletEnabled val="1"/>
        </dgm:presLayoutVars>
      </dgm:prSet>
      <dgm:spPr/>
      <dgm:t>
        <a:bodyPr/>
        <a:lstStyle/>
        <a:p>
          <a:endParaRPr lang="en-US"/>
        </a:p>
      </dgm:t>
    </dgm:pt>
    <dgm:pt modelId="{F81D66C6-02AA-445A-9D7E-F63C74021BC6}" type="pres">
      <dgm:prSet presAssocID="{58F57750-1FA9-4FEA-B63F-BA525D98F008}" presName="spacer" presStyleCnt="0"/>
      <dgm:spPr/>
      <dgm:t>
        <a:bodyPr/>
        <a:lstStyle/>
        <a:p>
          <a:endParaRPr lang="en-US"/>
        </a:p>
      </dgm:t>
    </dgm:pt>
    <dgm:pt modelId="{413AA08B-0102-40CE-8211-A29B1E4DEE96}" type="pres">
      <dgm:prSet presAssocID="{8FFE4FF3-B8BE-46E9-9899-41AA1E81C3EB}" presName="parentText" presStyleLbl="node1" presStyleIdx="1" presStyleCnt="3">
        <dgm:presLayoutVars>
          <dgm:chMax val="0"/>
          <dgm:bulletEnabled val="1"/>
        </dgm:presLayoutVars>
      </dgm:prSet>
      <dgm:spPr/>
      <dgm:t>
        <a:bodyPr/>
        <a:lstStyle/>
        <a:p>
          <a:endParaRPr lang="en-US"/>
        </a:p>
      </dgm:t>
    </dgm:pt>
    <dgm:pt modelId="{EA6E2EEE-2F17-46F3-82A0-07DAC955EC1E}" type="pres">
      <dgm:prSet presAssocID="{545798EB-7077-49C6-B184-850108F3C068}" presName="spacer" presStyleCnt="0"/>
      <dgm:spPr/>
      <dgm:t>
        <a:bodyPr/>
        <a:lstStyle/>
        <a:p>
          <a:endParaRPr lang="en-US"/>
        </a:p>
      </dgm:t>
    </dgm:pt>
    <dgm:pt modelId="{DE835E59-45CB-41D7-96F6-189ADA27D1CC}" type="pres">
      <dgm:prSet presAssocID="{C477E289-6513-441F-9E95-4122B3B6CA39}" presName="parentText" presStyleLbl="node1" presStyleIdx="2" presStyleCnt="3">
        <dgm:presLayoutVars>
          <dgm:chMax val="0"/>
          <dgm:bulletEnabled val="1"/>
        </dgm:presLayoutVars>
      </dgm:prSet>
      <dgm:spPr/>
      <dgm:t>
        <a:bodyPr/>
        <a:lstStyle/>
        <a:p>
          <a:endParaRPr lang="en-US"/>
        </a:p>
      </dgm:t>
    </dgm:pt>
  </dgm:ptLst>
  <dgm:cxnLst>
    <dgm:cxn modelId="{60FE1AF2-2C42-284A-BB76-F88798252134}" type="presOf" srcId="{C35C09F5-C696-41B6-9E39-214C9E91D7EC}" destId="{908D5FDB-8766-4381-98C8-063200CFE3E9}" srcOrd="0" destOrd="0" presId="urn:microsoft.com/office/officeart/2005/8/layout/vList2"/>
    <dgm:cxn modelId="{C27E42B1-54EE-B149-89FA-8530E13D7E75}" type="presOf" srcId="{8FFE4FF3-B8BE-46E9-9899-41AA1E81C3EB}" destId="{413AA08B-0102-40CE-8211-A29B1E4DEE96}" srcOrd="0" destOrd="0" presId="urn:microsoft.com/office/officeart/2005/8/layout/vList2"/>
    <dgm:cxn modelId="{7D9700C8-1C3E-41F0-A23A-4D77F05705EA}" srcId="{C35C09F5-C696-41B6-9E39-214C9E91D7EC}" destId="{C477E289-6513-441F-9E95-4122B3B6CA39}" srcOrd="2" destOrd="0" parTransId="{9B856603-06F8-48D3-B054-75230238D0F3}" sibTransId="{DFB191B8-3D87-4F5C-8EA6-F6BF67BE7303}"/>
    <dgm:cxn modelId="{06206C98-2D35-4971-AB89-887C44E552DD}" srcId="{C35C09F5-C696-41B6-9E39-214C9E91D7EC}" destId="{8FFE4FF3-B8BE-46E9-9899-41AA1E81C3EB}" srcOrd="1" destOrd="0" parTransId="{0EF881D0-DF66-48ED-A2C8-5D079417D45E}" sibTransId="{545798EB-7077-49C6-B184-850108F3C068}"/>
    <dgm:cxn modelId="{E0A98F75-2818-0F44-94C1-6E9C7D28F439}" type="presOf" srcId="{57D76A07-2FEB-406A-862E-5C8F27D513B6}" destId="{0B1D7A7F-2E22-4DB0-ACF6-436AE49D1D6F}" srcOrd="0" destOrd="0" presId="urn:microsoft.com/office/officeart/2005/8/layout/vList2"/>
    <dgm:cxn modelId="{5A07AA92-1BC7-46AC-8EA4-601962294EB5}" srcId="{C35C09F5-C696-41B6-9E39-214C9E91D7EC}" destId="{57D76A07-2FEB-406A-862E-5C8F27D513B6}" srcOrd="0" destOrd="0" parTransId="{D60E3879-C2F7-4C48-9D4C-06750942B353}" sibTransId="{58F57750-1FA9-4FEA-B63F-BA525D98F008}"/>
    <dgm:cxn modelId="{E6F8AAA8-EA80-6F4F-BDAF-97EA92063A36}" type="presOf" srcId="{C477E289-6513-441F-9E95-4122B3B6CA39}" destId="{DE835E59-45CB-41D7-96F6-189ADA27D1CC}" srcOrd="0" destOrd="0" presId="urn:microsoft.com/office/officeart/2005/8/layout/vList2"/>
    <dgm:cxn modelId="{52E856D9-8595-EC49-98C4-FB615AB4E6D7}" type="presParOf" srcId="{908D5FDB-8766-4381-98C8-063200CFE3E9}" destId="{0B1D7A7F-2E22-4DB0-ACF6-436AE49D1D6F}" srcOrd="0" destOrd="0" presId="urn:microsoft.com/office/officeart/2005/8/layout/vList2"/>
    <dgm:cxn modelId="{64A864B9-4E06-2E4C-979E-C0481B5DF345}" type="presParOf" srcId="{908D5FDB-8766-4381-98C8-063200CFE3E9}" destId="{F81D66C6-02AA-445A-9D7E-F63C74021BC6}" srcOrd="1" destOrd="0" presId="urn:microsoft.com/office/officeart/2005/8/layout/vList2"/>
    <dgm:cxn modelId="{0AC92153-B180-AD4F-9B7A-3C820ED11F34}" type="presParOf" srcId="{908D5FDB-8766-4381-98C8-063200CFE3E9}" destId="{413AA08B-0102-40CE-8211-A29B1E4DEE96}" srcOrd="2" destOrd="0" presId="urn:microsoft.com/office/officeart/2005/8/layout/vList2"/>
    <dgm:cxn modelId="{FCCAD4E8-BF50-5844-B7B2-10BA600EA9CC}" type="presParOf" srcId="{908D5FDB-8766-4381-98C8-063200CFE3E9}" destId="{EA6E2EEE-2F17-46F3-82A0-07DAC955EC1E}" srcOrd="3" destOrd="0" presId="urn:microsoft.com/office/officeart/2005/8/layout/vList2"/>
    <dgm:cxn modelId="{7F48B8B3-C43E-6C4B-BF93-2CCE48E8C04D}" type="presParOf" srcId="{908D5FDB-8766-4381-98C8-063200CFE3E9}" destId="{DE835E59-45CB-41D7-96F6-189ADA27D1C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9F5AC1-70FC-4322-BE67-964C5D096A86}" type="doc">
      <dgm:prSet loTypeId="urn:microsoft.com/office/officeart/2005/8/layout/radial4" loCatId="relationship" qsTypeId="urn:microsoft.com/office/officeart/2005/8/quickstyle/simple1#22" qsCatId="simple" csTypeId="urn:microsoft.com/office/officeart/2005/8/colors/colorful1#15" csCatId="colorful" phldr="1"/>
      <dgm:spPr/>
      <dgm:t>
        <a:bodyPr/>
        <a:lstStyle/>
        <a:p>
          <a:endParaRPr lang="en-US"/>
        </a:p>
      </dgm:t>
    </dgm:pt>
    <dgm:pt modelId="{01DF7E18-DA95-4C68-8F6D-1C646E686D13}">
      <dgm:prSet custT="1"/>
      <dgm:spPr/>
      <dgm:t>
        <a:bodyPr/>
        <a:lstStyle/>
        <a:p>
          <a:pPr rtl="0"/>
          <a:r>
            <a:rPr lang="en-US" sz="2400" b="1" dirty="0" smtClean="0">
              <a:solidFill>
                <a:schemeClr val="tx1"/>
              </a:solidFill>
            </a:rPr>
            <a:t>Mechanical devices</a:t>
          </a:r>
          <a:endParaRPr lang="en-US" sz="2400" b="1" dirty="0">
            <a:solidFill>
              <a:schemeClr val="tx1"/>
            </a:solidFill>
          </a:endParaRPr>
        </a:p>
      </dgm:t>
    </dgm:pt>
    <dgm:pt modelId="{FDC77A46-C839-4D03-8AD7-A9DA4192ECBA}" type="parTrans" cxnId="{CA0BBDDD-7822-4ED2-9983-7F3B8056CC9D}">
      <dgm:prSet/>
      <dgm:spPr/>
      <dgm:t>
        <a:bodyPr/>
        <a:lstStyle/>
        <a:p>
          <a:endParaRPr lang="en-US" sz="2000" b="1">
            <a:solidFill>
              <a:schemeClr val="tx1"/>
            </a:solidFill>
          </a:endParaRPr>
        </a:p>
      </dgm:t>
    </dgm:pt>
    <dgm:pt modelId="{FF6CD071-46D2-423F-B5C2-9C8300941E6A}" type="sibTrans" cxnId="{CA0BBDDD-7822-4ED2-9983-7F3B8056CC9D}">
      <dgm:prSet/>
      <dgm:spPr/>
      <dgm:t>
        <a:bodyPr/>
        <a:lstStyle/>
        <a:p>
          <a:endParaRPr lang="en-US" sz="2000" b="1">
            <a:solidFill>
              <a:schemeClr val="tx1"/>
            </a:solidFill>
          </a:endParaRPr>
        </a:p>
      </dgm:t>
    </dgm:pt>
    <dgm:pt modelId="{E8576EDB-A041-4882-8124-CEF2308A214D}">
      <dgm:prSet custT="1"/>
      <dgm:spPr/>
      <dgm:t>
        <a:bodyPr/>
        <a:lstStyle/>
        <a:p>
          <a:pPr rtl="0"/>
          <a:r>
            <a:rPr lang="en-US" sz="2000" b="1" dirty="0" smtClean="0">
              <a:solidFill>
                <a:schemeClr val="tx1"/>
              </a:solidFill>
            </a:rPr>
            <a:t>People meters</a:t>
          </a:r>
          <a:endParaRPr lang="en-US" sz="2000" b="1" dirty="0">
            <a:solidFill>
              <a:schemeClr val="tx1"/>
            </a:solidFill>
          </a:endParaRPr>
        </a:p>
      </dgm:t>
    </dgm:pt>
    <dgm:pt modelId="{6431112C-06B0-4132-8FD5-B84B8686B3A2}" type="parTrans" cxnId="{24E6482F-831B-402B-86AA-BA032B707B47}">
      <dgm:prSet/>
      <dgm:spPr/>
      <dgm:t>
        <a:bodyPr/>
        <a:lstStyle/>
        <a:p>
          <a:endParaRPr lang="en-US" sz="2000" b="1">
            <a:solidFill>
              <a:schemeClr val="tx1"/>
            </a:solidFill>
          </a:endParaRPr>
        </a:p>
      </dgm:t>
    </dgm:pt>
    <dgm:pt modelId="{03F7FFAF-01CD-4502-966E-606E55763D69}" type="sibTrans" cxnId="{24E6482F-831B-402B-86AA-BA032B707B47}">
      <dgm:prSet/>
      <dgm:spPr/>
      <dgm:t>
        <a:bodyPr/>
        <a:lstStyle/>
        <a:p>
          <a:endParaRPr lang="en-US" sz="2000" b="1">
            <a:solidFill>
              <a:schemeClr val="tx1"/>
            </a:solidFill>
          </a:endParaRPr>
        </a:p>
      </dgm:t>
    </dgm:pt>
    <dgm:pt modelId="{37A177F1-3637-4B48-97F1-6E8B34DDEC2A}">
      <dgm:prSet custT="1"/>
      <dgm:spPr/>
      <dgm:t>
        <a:bodyPr/>
        <a:lstStyle/>
        <a:p>
          <a:pPr rtl="0"/>
          <a:r>
            <a:rPr lang="en-US" sz="2000" b="1" dirty="0" smtClean="0">
              <a:solidFill>
                <a:schemeClr val="tx1"/>
              </a:solidFill>
            </a:rPr>
            <a:t>Checkout scanners</a:t>
          </a:r>
          <a:endParaRPr lang="en-US" sz="2000" b="1" dirty="0">
            <a:solidFill>
              <a:schemeClr val="tx1"/>
            </a:solidFill>
          </a:endParaRPr>
        </a:p>
      </dgm:t>
    </dgm:pt>
    <dgm:pt modelId="{8EE509CB-2F7F-4E08-8684-83DAA693B1C3}" type="parTrans" cxnId="{2F83CCC9-4210-4932-BB65-722F9761F18A}">
      <dgm:prSet/>
      <dgm:spPr/>
      <dgm:t>
        <a:bodyPr/>
        <a:lstStyle/>
        <a:p>
          <a:endParaRPr lang="en-US" sz="2000" b="1">
            <a:solidFill>
              <a:schemeClr val="tx1"/>
            </a:solidFill>
          </a:endParaRPr>
        </a:p>
      </dgm:t>
    </dgm:pt>
    <dgm:pt modelId="{DB95C2ED-4164-4C8B-805B-E50477E97486}" type="sibTrans" cxnId="{2F83CCC9-4210-4932-BB65-722F9761F18A}">
      <dgm:prSet/>
      <dgm:spPr/>
      <dgm:t>
        <a:bodyPr/>
        <a:lstStyle/>
        <a:p>
          <a:endParaRPr lang="en-US" sz="2000" b="1">
            <a:solidFill>
              <a:schemeClr val="tx1"/>
            </a:solidFill>
          </a:endParaRPr>
        </a:p>
      </dgm:t>
    </dgm:pt>
    <dgm:pt modelId="{A5619CC1-9993-4918-A891-14C014FED2E8}">
      <dgm:prSet custT="1"/>
      <dgm:spPr/>
      <dgm:t>
        <a:bodyPr/>
        <a:lstStyle/>
        <a:p>
          <a:pPr rtl="0"/>
          <a:r>
            <a:rPr lang="en-US" sz="2000" b="1" dirty="0" smtClean="0">
              <a:solidFill>
                <a:schemeClr val="tx1"/>
              </a:solidFill>
            </a:rPr>
            <a:t>Neuro-</a:t>
          </a:r>
        </a:p>
        <a:p>
          <a:pPr rtl="0"/>
          <a:r>
            <a:rPr lang="en-US" sz="2000" b="1" dirty="0" smtClean="0">
              <a:solidFill>
                <a:schemeClr val="tx1"/>
              </a:solidFill>
            </a:rPr>
            <a:t>marketing</a:t>
          </a:r>
          <a:endParaRPr lang="en-US" sz="2000" b="1" dirty="0">
            <a:solidFill>
              <a:schemeClr val="tx1"/>
            </a:solidFill>
          </a:endParaRPr>
        </a:p>
      </dgm:t>
    </dgm:pt>
    <dgm:pt modelId="{5A0B3708-44C2-4893-AC16-A499EABF493B}" type="parTrans" cxnId="{D6FB3BDF-0AB9-4EAF-BC02-94E362052A63}">
      <dgm:prSet/>
      <dgm:spPr/>
      <dgm:t>
        <a:bodyPr/>
        <a:lstStyle/>
        <a:p>
          <a:endParaRPr lang="en-US" sz="2000" b="1">
            <a:solidFill>
              <a:schemeClr val="tx1"/>
            </a:solidFill>
          </a:endParaRPr>
        </a:p>
      </dgm:t>
    </dgm:pt>
    <dgm:pt modelId="{71A73A52-D9EB-4C1B-B4FE-A7F6B571965B}" type="sibTrans" cxnId="{D6FB3BDF-0AB9-4EAF-BC02-94E362052A63}">
      <dgm:prSet/>
      <dgm:spPr/>
      <dgm:t>
        <a:bodyPr/>
        <a:lstStyle/>
        <a:p>
          <a:endParaRPr lang="en-US" sz="2000" b="1">
            <a:solidFill>
              <a:schemeClr val="tx1"/>
            </a:solidFill>
          </a:endParaRPr>
        </a:p>
      </dgm:t>
    </dgm:pt>
    <dgm:pt modelId="{E990FEF4-71FF-4157-B7B0-278AD2A6042B}" type="pres">
      <dgm:prSet presAssocID="{D89F5AC1-70FC-4322-BE67-964C5D096A86}" presName="cycle" presStyleCnt="0">
        <dgm:presLayoutVars>
          <dgm:chMax val="1"/>
          <dgm:dir/>
          <dgm:animLvl val="ctr"/>
          <dgm:resizeHandles val="exact"/>
        </dgm:presLayoutVars>
      </dgm:prSet>
      <dgm:spPr/>
      <dgm:t>
        <a:bodyPr/>
        <a:lstStyle/>
        <a:p>
          <a:endParaRPr lang="en-US"/>
        </a:p>
      </dgm:t>
    </dgm:pt>
    <dgm:pt modelId="{CC330E81-BEA3-40F1-A722-00625DC97E16}" type="pres">
      <dgm:prSet presAssocID="{01DF7E18-DA95-4C68-8F6D-1C646E686D13}" presName="centerShape" presStyleLbl="node0" presStyleIdx="0" presStyleCnt="1" custScaleX="124849"/>
      <dgm:spPr/>
      <dgm:t>
        <a:bodyPr/>
        <a:lstStyle/>
        <a:p>
          <a:endParaRPr lang="en-US"/>
        </a:p>
      </dgm:t>
    </dgm:pt>
    <dgm:pt modelId="{AA201467-7304-4269-99E5-7861D47F745D}" type="pres">
      <dgm:prSet presAssocID="{6431112C-06B0-4132-8FD5-B84B8686B3A2}" presName="parTrans" presStyleLbl="bgSibTrans2D1" presStyleIdx="0" presStyleCnt="3"/>
      <dgm:spPr/>
      <dgm:t>
        <a:bodyPr/>
        <a:lstStyle/>
        <a:p>
          <a:endParaRPr lang="en-US"/>
        </a:p>
      </dgm:t>
    </dgm:pt>
    <dgm:pt modelId="{0A732A2A-3EE1-4CE0-A3C3-19D3BE65004A}" type="pres">
      <dgm:prSet presAssocID="{E8576EDB-A041-4882-8124-CEF2308A214D}" presName="node" presStyleLbl="node1" presStyleIdx="0" presStyleCnt="3">
        <dgm:presLayoutVars>
          <dgm:bulletEnabled val="1"/>
        </dgm:presLayoutVars>
      </dgm:prSet>
      <dgm:spPr/>
      <dgm:t>
        <a:bodyPr/>
        <a:lstStyle/>
        <a:p>
          <a:endParaRPr lang="en-US"/>
        </a:p>
      </dgm:t>
    </dgm:pt>
    <dgm:pt modelId="{29CA58CB-D64E-4E87-9EF6-9A901A0E6072}" type="pres">
      <dgm:prSet presAssocID="{8EE509CB-2F7F-4E08-8684-83DAA693B1C3}" presName="parTrans" presStyleLbl="bgSibTrans2D1" presStyleIdx="1" presStyleCnt="3"/>
      <dgm:spPr/>
      <dgm:t>
        <a:bodyPr/>
        <a:lstStyle/>
        <a:p>
          <a:endParaRPr lang="en-US"/>
        </a:p>
      </dgm:t>
    </dgm:pt>
    <dgm:pt modelId="{FB6956D4-2220-411F-808B-CB807C90CA93}" type="pres">
      <dgm:prSet presAssocID="{37A177F1-3637-4B48-97F1-6E8B34DDEC2A}" presName="node" presStyleLbl="node1" presStyleIdx="1" presStyleCnt="3">
        <dgm:presLayoutVars>
          <dgm:bulletEnabled val="1"/>
        </dgm:presLayoutVars>
      </dgm:prSet>
      <dgm:spPr/>
      <dgm:t>
        <a:bodyPr/>
        <a:lstStyle/>
        <a:p>
          <a:endParaRPr lang="en-US"/>
        </a:p>
      </dgm:t>
    </dgm:pt>
    <dgm:pt modelId="{5FB4FB3F-0D94-4036-B40A-1B79390B5B7D}" type="pres">
      <dgm:prSet presAssocID="{5A0B3708-44C2-4893-AC16-A499EABF493B}" presName="parTrans" presStyleLbl="bgSibTrans2D1" presStyleIdx="2" presStyleCnt="3"/>
      <dgm:spPr/>
      <dgm:t>
        <a:bodyPr/>
        <a:lstStyle/>
        <a:p>
          <a:endParaRPr lang="en-US"/>
        </a:p>
      </dgm:t>
    </dgm:pt>
    <dgm:pt modelId="{FFE81683-BEB9-4F9F-8291-8D1B0157FE56}" type="pres">
      <dgm:prSet presAssocID="{A5619CC1-9993-4918-A891-14C014FED2E8}" presName="node" presStyleLbl="node1" presStyleIdx="2" presStyleCnt="3" custScaleX="90967" custScaleY="82351">
        <dgm:presLayoutVars>
          <dgm:bulletEnabled val="1"/>
        </dgm:presLayoutVars>
      </dgm:prSet>
      <dgm:spPr/>
      <dgm:t>
        <a:bodyPr/>
        <a:lstStyle/>
        <a:p>
          <a:endParaRPr lang="en-US"/>
        </a:p>
      </dgm:t>
    </dgm:pt>
  </dgm:ptLst>
  <dgm:cxnLst>
    <dgm:cxn modelId="{2904922A-B477-7E4B-B269-A97153E1844D}" type="presOf" srcId="{D89F5AC1-70FC-4322-BE67-964C5D096A86}" destId="{E990FEF4-71FF-4157-B7B0-278AD2A6042B}" srcOrd="0" destOrd="0" presId="urn:microsoft.com/office/officeart/2005/8/layout/radial4"/>
    <dgm:cxn modelId="{2F83CCC9-4210-4932-BB65-722F9761F18A}" srcId="{01DF7E18-DA95-4C68-8F6D-1C646E686D13}" destId="{37A177F1-3637-4B48-97F1-6E8B34DDEC2A}" srcOrd="1" destOrd="0" parTransId="{8EE509CB-2F7F-4E08-8684-83DAA693B1C3}" sibTransId="{DB95C2ED-4164-4C8B-805B-E50477E97486}"/>
    <dgm:cxn modelId="{8B0F2807-0263-1445-917B-0B63DC2DB503}" type="presOf" srcId="{5A0B3708-44C2-4893-AC16-A499EABF493B}" destId="{5FB4FB3F-0D94-4036-B40A-1B79390B5B7D}" srcOrd="0" destOrd="0" presId="urn:microsoft.com/office/officeart/2005/8/layout/radial4"/>
    <dgm:cxn modelId="{83C40FF7-AFB2-8042-8171-39BB1B369F18}" type="presOf" srcId="{6431112C-06B0-4132-8FD5-B84B8686B3A2}" destId="{AA201467-7304-4269-99E5-7861D47F745D}" srcOrd="0" destOrd="0" presId="urn:microsoft.com/office/officeart/2005/8/layout/radial4"/>
    <dgm:cxn modelId="{24E6482F-831B-402B-86AA-BA032B707B47}" srcId="{01DF7E18-DA95-4C68-8F6D-1C646E686D13}" destId="{E8576EDB-A041-4882-8124-CEF2308A214D}" srcOrd="0" destOrd="0" parTransId="{6431112C-06B0-4132-8FD5-B84B8686B3A2}" sibTransId="{03F7FFAF-01CD-4502-966E-606E55763D69}"/>
    <dgm:cxn modelId="{7D190F7A-4637-4441-9993-28C78C4E697D}" type="presOf" srcId="{E8576EDB-A041-4882-8124-CEF2308A214D}" destId="{0A732A2A-3EE1-4CE0-A3C3-19D3BE65004A}" srcOrd="0" destOrd="0" presId="urn:microsoft.com/office/officeart/2005/8/layout/radial4"/>
    <dgm:cxn modelId="{D6FB3BDF-0AB9-4EAF-BC02-94E362052A63}" srcId="{01DF7E18-DA95-4C68-8F6D-1C646E686D13}" destId="{A5619CC1-9993-4918-A891-14C014FED2E8}" srcOrd="2" destOrd="0" parTransId="{5A0B3708-44C2-4893-AC16-A499EABF493B}" sibTransId="{71A73A52-D9EB-4C1B-B4FE-A7F6B571965B}"/>
    <dgm:cxn modelId="{0BBC4B8C-A567-484F-9A49-E4F4BC92F627}" type="presOf" srcId="{37A177F1-3637-4B48-97F1-6E8B34DDEC2A}" destId="{FB6956D4-2220-411F-808B-CB807C90CA93}" srcOrd="0" destOrd="0" presId="urn:microsoft.com/office/officeart/2005/8/layout/radial4"/>
    <dgm:cxn modelId="{31AEFC7D-B1E8-D94E-9CEE-F3EDFB032405}" type="presOf" srcId="{01DF7E18-DA95-4C68-8F6D-1C646E686D13}" destId="{CC330E81-BEA3-40F1-A722-00625DC97E16}" srcOrd="0" destOrd="0" presId="urn:microsoft.com/office/officeart/2005/8/layout/radial4"/>
    <dgm:cxn modelId="{082F3F49-CCED-8A4F-BBCA-3EDA79FC5010}" type="presOf" srcId="{A5619CC1-9993-4918-A891-14C014FED2E8}" destId="{FFE81683-BEB9-4F9F-8291-8D1B0157FE56}" srcOrd="0" destOrd="0" presId="urn:microsoft.com/office/officeart/2005/8/layout/radial4"/>
    <dgm:cxn modelId="{CA0BBDDD-7822-4ED2-9983-7F3B8056CC9D}" srcId="{D89F5AC1-70FC-4322-BE67-964C5D096A86}" destId="{01DF7E18-DA95-4C68-8F6D-1C646E686D13}" srcOrd="0" destOrd="0" parTransId="{FDC77A46-C839-4D03-8AD7-A9DA4192ECBA}" sibTransId="{FF6CD071-46D2-423F-B5C2-9C8300941E6A}"/>
    <dgm:cxn modelId="{47DF3D07-DFBC-7E45-933E-33828415488E}" type="presOf" srcId="{8EE509CB-2F7F-4E08-8684-83DAA693B1C3}" destId="{29CA58CB-D64E-4E87-9EF6-9A901A0E6072}" srcOrd="0" destOrd="0" presId="urn:microsoft.com/office/officeart/2005/8/layout/radial4"/>
    <dgm:cxn modelId="{F0686F15-8708-304A-A972-73F3397F8DEA}" type="presParOf" srcId="{E990FEF4-71FF-4157-B7B0-278AD2A6042B}" destId="{CC330E81-BEA3-40F1-A722-00625DC97E16}" srcOrd="0" destOrd="0" presId="urn:microsoft.com/office/officeart/2005/8/layout/radial4"/>
    <dgm:cxn modelId="{0B7C6471-426A-364B-8833-5967DE584A4A}" type="presParOf" srcId="{E990FEF4-71FF-4157-B7B0-278AD2A6042B}" destId="{AA201467-7304-4269-99E5-7861D47F745D}" srcOrd="1" destOrd="0" presId="urn:microsoft.com/office/officeart/2005/8/layout/radial4"/>
    <dgm:cxn modelId="{6F9FC54D-8F3D-474A-960C-9818A0940333}" type="presParOf" srcId="{E990FEF4-71FF-4157-B7B0-278AD2A6042B}" destId="{0A732A2A-3EE1-4CE0-A3C3-19D3BE65004A}" srcOrd="2" destOrd="0" presId="urn:microsoft.com/office/officeart/2005/8/layout/radial4"/>
    <dgm:cxn modelId="{03C6E35E-D9B4-EC4A-8F8C-14FFF51773A2}" type="presParOf" srcId="{E990FEF4-71FF-4157-B7B0-278AD2A6042B}" destId="{29CA58CB-D64E-4E87-9EF6-9A901A0E6072}" srcOrd="3" destOrd="0" presId="urn:microsoft.com/office/officeart/2005/8/layout/radial4"/>
    <dgm:cxn modelId="{42728EC8-A108-414F-B15F-1CB2897CE682}" type="presParOf" srcId="{E990FEF4-71FF-4157-B7B0-278AD2A6042B}" destId="{FB6956D4-2220-411F-808B-CB807C90CA93}" srcOrd="4" destOrd="0" presId="urn:microsoft.com/office/officeart/2005/8/layout/radial4"/>
    <dgm:cxn modelId="{6CD01E60-CEFB-6C45-84EA-15D153DDAAED}" type="presParOf" srcId="{E990FEF4-71FF-4157-B7B0-278AD2A6042B}" destId="{5FB4FB3F-0D94-4036-B40A-1B79390B5B7D}" srcOrd="5" destOrd="0" presId="urn:microsoft.com/office/officeart/2005/8/layout/radial4"/>
    <dgm:cxn modelId="{EEF3A42A-565F-4A42-9300-A40A7B339243}" type="presParOf" srcId="{E990FEF4-71FF-4157-B7B0-278AD2A6042B}" destId="{FFE81683-BEB9-4F9F-8291-8D1B0157FE56}"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7A7F-2E22-4DB0-ACF6-436AE49D1D6F}">
      <dsp:nvSpPr>
        <dsp:cNvPr id="0" name=""/>
        <dsp:cNvSpPr/>
      </dsp:nvSpPr>
      <dsp:spPr>
        <a:xfrm>
          <a:off x="0" y="28380"/>
          <a:ext cx="6705600" cy="9734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rtl="0">
            <a:lnSpc>
              <a:spcPct val="90000"/>
            </a:lnSpc>
            <a:spcBef>
              <a:spcPct val="0"/>
            </a:spcBef>
            <a:spcAft>
              <a:spcPct val="35000"/>
            </a:spcAft>
          </a:pPr>
          <a:r>
            <a:rPr lang="en-US" sz="3600" kern="1200" dirty="0" smtClean="0"/>
            <a:t>Exploratory research </a:t>
          </a:r>
          <a:endParaRPr lang="en-US" sz="3600" kern="1200" dirty="0"/>
        </a:p>
      </dsp:txBody>
      <dsp:txXfrm>
        <a:off x="47519" y="75899"/>
        <a:ext cx="6610562" cy="878402"/>
      </dsp:txXfrm>
    </dsp:sp>
    <dsp:sp modelId="{413AA08B-0102-40CE-8211-A29B1E4DEE96}">
      <dsp:nvSpPr>
        <dsp:cNvPr id="0" name=""/>
        <dsp:cNvSpPr/>
      </dsp:nvSpPr>
      <dsp:spPr>
        <a:xfrm>
          <a:off x="0" y="1151580"/>
          <a:ext cx="6705600" cy="9734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rtl="0">
            <a:lnSpc>
              <a:spcPct val="90000"/>
            </a:lnSpc>
            <a:spcBef>
              <a:spcPct val="0"/>
            </a:spcBef>
            <a:spcAft>
              <a:spcPct val="35000"/>
            </a:spcAft>
          </a:pPr>
          <a:r>
            <a:rPr lang="en-US" sz="3600" kern="1200" dirty="0" smtClean="0"/>
            <a:t>Descriptive research</a:t>
          </a:r>
          <a:endParaRPr lang="en-US" sz="3600" kern="1200" dirty="0"/>
        </a:p>
      </dsp:txBody>
      <dsp:txXfrm>
        <a:off x="47519" y="1199099"/>
        <a:ext cx="6610562" cy="878402"/>
      </dsp:txXfrm>
    </dsp:sp>
    <dsp:sp modelId="{DE835E59-45CB-41D7-96F6-189ADA27D1CC}">
      <dsp:nvSpPr>
        <dsp:cNvPr id="0" name=""/>
        <dsp:cNvSpPr/>
      </dsp:nvSpPr>
      <dsp:spPr>
        <a:xfrm>
          <a:off x="0" y="2274780"/>
          <a:ext cx="6705600" cy="9734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rtl="0">
            <a:lnSpc>
              <a:spcPct val="90000"/>
            </a:lnSpc>
            <a:spcBef>
              <a:spcPct val="0"/>
            </a:spcBef>
            <a:spcAft>
              <a:spcPct val="35000"/>
            </a:spcAft>
          </a:pPr>
          <a:r>
            <a:rPr lang="en-US" sz="3600" kern="1200" dirty="0" smtClean="0"/>
            <a:t>Causal research</a:t>
          </a:r>
          <a:endParaRPr lang="en-US" sz="3600" kern="1200" dirty="0"/>
        </a:p>
      </dsp:txBody>
      <dsp:txXfrm>
        <a:off x="47519" y="2322299"/>
        <a:ext cx="6610562" cy="878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30E81-BEA3-40F1-A722-00625DC97E16}">
      <dsp:nvSpPr>
        <dsp:cNvPr id="0" name=""/>
        <dsp:cNvSpPr/>
      </dsp:nvSpPr>
      <dsp:spPr>
        <a:xfrm>
          <a:off x="2716827" y="2238275"/>
          <a:ext cx="2343694" cy="18772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rtl="0">
            <a:lnSpc>
              <a:spcPct val="90000"/>
            </a:lnSpc>
            <a:spcBef>
              <a:spcPct val="0"/>
            </a:spcBef>
            <a:spcAft>
              <a:spcPct val="35000"/>
            </a:spcAft>
          </a:pPr>
          <a:r>
            <a:rPr lang="en-US" sz="2400" b="1" kern="1200" dirty="0" smtClean="0">
              <a:solidFill>
                <a:schemeClr val="tx1"/>
              </a:solidFill>
            </a:rPr>
            <a:t>Mechanical devices</a:t>
          </a:r>
          <a:endParaRPr lang="en-US" sz="2400" b="1" kern="1200" dirty="0">
            <a:solidFill>
              <a:schemeClr val="tx1"/>
            </a:solidFill>
          </a:endParaRPr>
        </a:p>
      </dsp:txBody>
      <dsp:txXfrm>
        <a:off x="3060053" y="2513188"/>
        <a:ext cx="1657242" cy="1327397"/>
      </dsp:txXfrm>
    </dsp:sp>
    <dsp:sp modelId="{AA201467-7304-4269-99E5-7861D47F745D}">
      <dsp:nvSpPr>
        <dsp:cNvPr id="0" name=""/>
        <dsp:cNvSpPr/>
      </dsp:nvSpPr>
      <dsp:spPr>
        <a:xfrm rot="12900000">
          <a:off x="1752768" y="1872314"/>
          <a:ext cx="1309637" cy="535008"/>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732A2A-3EE1-4CE0-A3C3-19D3BE65004A}">
      <dsp:nvSpPr>
        <dsp:cNvPr id="0" name=""/>
        <dsp:cNvSpPr/>
      </dsp:nvSpPr>
      <dsp:spPr>
        <a:xfrm>
          <a:off x="979509" y="1050884"/>
          <a:ext cx="1783362" cy="142668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rtl="0">
            <a:lnSpc>
              <a:spcPct val="90000"/>
            </a:lnSpc>
            <a:spcBef>
              <a:spcPct val="0"/>
            </a:spcBef>
            <a:spcAft>
              <a:spcPct val="35000"/>
            </a:spcAft>
          </a:pPr>
          <a:r>
            <a:rPr lang="en-US" sz="2000" b="1" kern="1200" dirty="0" smtClean="0">
              <a:solidFill>
                <a:schemeClr val="tx1"/>
              </a:solidFill>
            </a:rPr>
            <a:t>People meters</a:t>
          </a:r>
          <a:endParaRPr lang="en-US" sz="2000" b="1" kern="1200" dirty="0">
            <a:solidFill>
              <a:schemeClr val="tx1"/>
            </a:solidFill>
          </a:endParaRPr>
        </a:p>
      </dsp:txBody>
      <dsp:txXfrm>
        <a:off x="1021295" y="1092670"/>
        <a:ext cx="1699790" cy="1343117"/>
      </dsp:txXfrm>
    </dsp:sp>
    <dsp:sp modelId="{29CA58CB-D64E-4E87-9EF6-9A901A0E6072}">
      <dsp:nvSpPr>
        <dsp:cNvPr id="0" name=""/>
        <dsp:cNvSpPr/>
      </dsp:nvSpPr>
      <dsp:spPr>
        <a:xfrm rot="16200000">
          <a:off x="3168451" y="1166712"/>
          <a:ext cx="1440445" cy="535008"/>
        </a:xfrm>
        <a:prstGeom prst="lef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B6956D4-2220-411F-808B-CB807C90CA93}">
      <dsp:nvSpPr>
        <dsp:cNvPr id="0" name=""/>
        <dsp:cNvSpPr/>
      </dsp:nvSpPr>
      <dsp:spPr>
        <a:xfrm>
          <a:off x="2996993" y="649"/>
          <a:ext cx="1783362" cy="142668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rtl="0">
            <a:lnSpc>
              <a:spcPct val="90000"/>
            </a:lnSpc>
            <a:spcBef>
              <a:spcPct val="0"/>
            </a:spcBef>
            <a:spcAft>
              <a:spcPct val="35000"/>
            </a:spcAft>
          </a:pPr>
          <a:r>
            <a:rPr lang="en-US" sz="2000" b="1" kern="1200" dirty="0" smtClean="0">
              <a:solidFill>
                <a:schemeClr val="tx1"/>
              </a:solidFill>
            </a:rPr>
            <a:t>Checkout scanners</a:t>
          </a:r>
          <a:endParaRPr lang="en-US" sz="2000" b="1" kern="1200" dirty="0">
            <a:solidFill>
              <a:schemeClr val="tx1"/>
            </a:solidFill>
          </a:endParaRPr>
        </a:p>
      </dsp:txBody>
      <dsp:txXfrm>
        <a:off x="3038779" y="42435"/>
        <a:ext cx="1699790" cy="1343117"/>
      </dsp:txXfrm>
    </dsp:sp>
    <dsp:sp modelId="{5FB4FB3F-0D94-4036-B40A-1B79390B5B7D}">
      <dsp:nvSpPr>
        <dsp:cNvPr id="0" name=""/>
        <dsp:cNvSpPr/>
      </dsp:nvSpPr>
      <dsp:spPr>
        <a:xfrm rot="19500000">
          <a:off x="4714942" y="1872314"/>
          <a:ext cx="1309637" cy="535008"/>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FE81683-BEB9-4F9F-8291-8D1B0157FE56}">
      <dsp:nvSpPr>
        <dsp:cNvPr id="0" name=""/>
        <dsp:cNvSpPr/>
      </dsp:nvSpPr>
      <dsp:spPr>
        <a:xfrm>
          <a:off x="5095022" y="1176783"/>
          <a:ext cx="1622270" cy="117489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rtl="0">
            <a:lnSpc>
              <a:spcPct val="90000"/>
            </a:lnSpc>
            <a:spcBef>
              <a:spcPct val="0"/>
            </a:spcBef>
            <a:spcAft>
              <a:spcPct val="35000"/>
            </a:spcAft>
          </a:pPr>
          <a:r>
            <a:rPr lang="en-US" sz="2000" b="1" kern="1200" dirty="0" smtClean="0">
              <a:solidFill>
                <a:schemeClr val="tx1"/>
              </a:solidFill>
            </a:rPr>
            <a:t>Neuro-</a:t>
          </a:r>
        </a:p>
        <a:p>
          <a:pPr lvl="0" algn="ctr" defTabSz="889000" rtl="0">
            <a:lnSpc>
              <a:spcPct val="90000"/>
            </a:lnSpc>
            <a:spcBef>
              <a:spcPct val="0"/>
            </a:spcBef>
            <a:spcAft>
              <a:spcPct val="35000"/>
            </a:spcAft>
          </a:pPr>
          <a:r>
            <a:rPr lang="en-US" sz="2000" b="1" kern="1200" dirty="0" smtClean="0">
              <a:solidFill>
                <a:schemeClr val="tx1"/>
              </a:solidFill>
            </a:rPr>
            <a:t>marketing</a:t>
          </a:r>
          <a:endParaRPr lang="en-US" sz="2000" b="1" kern="1200" dirty="0">
            <a:solidFill>
              <a:schemeClr val="tx1"/>
            </a:solidFill>
          </a:endParaRPr>
        </a:p>
      </dsp:txBody>
      <dsp:txXfrm>
        <a:off x="5129433" y="1211194"/>
        <a:ext cx="1553448" cy="11060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D74B78-9CAF-4FF5-B70C-65867F8190C6}" type="datetimeFigureOut">
              <a:rPr lang="en-GB" smtClean="0"/>
              <a:t>20/10/2017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B4C7B2-116D-4782-B165-4EF68A9E1EA6}" type="slidenum">
              <a:rPr lang="en-GB" smtClean="0"/>
              <a:t>‹#›</a:t>
            </a:fld>
            <a:endParaRPr lang="en-GB"/>
          </a:p>
        </p:txBody>
      </p:sp>
    </p:spTree>
    <p:extLst>
      <p:ext uri="{BB962C8B-B14F-4D97-AF65-F5344CB8AC3E}">
        <p14:creationId xmlns:p14="http://schemas.microsoft.com/office/powerpoint/2010/main" val="1854732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741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572098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5540B7A-18D8-5D41-8AD7-6DA4B489FF35}" type="slidenum">
              <a:rPr lang="en-GB" altLang="en-US"/>
              <a:pPr/>
              <a:t>9</a:t>
            </a:fld>
            <a:endParaRPr lang="en-GB" altLang="en-US"/>
          </a:p>
        </p:txBody>
      </p:sp>
      <p:sp>
        <p:nvSpPr>
          <p:cNvPr id="19459" name="Rectangle 2"/>
          <p:cNvSpPr>
            <a:spLocks noChangeArrowheads="1" noTextEdit="1"/>
          </p:cNvSpPr>
          <p:nvPr>
            <p:ph type="sldImg"/>
          </p:nvPr>
        </p:nvSpPr>
        <p:spPr bwMode="auto">
          <a:solidFill>
            <a:srgbClr val="FFFFFF"/>
          </a:solidFill>
          <a:ln>
            <a:solidFill>
              <a:srgbClr val="000000"/>
            </a:solidFill>
            <a:miter lim="800000"/>
            <a:headEnd/>
            <a:tailEnd/>
          </a:ln>
        </p:spPr>
      </p:sp>
      <p:sp>
        <p:nvSpPr>
          <p:cNvPr id="19460" name="Rectangle 3"/>
          <p:cNvSpPr>
            <a:spLocks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r>
              <a:rPr lang="en-US" altLang="en-US"/>
              <a:t>Note: Included ‘marketing databases’ and ‘website analysis’ under continuous research  </a:t>
            </a:r>
          </a:p>
        </p:txBody>
      </p:sp>
    </p:spTree>
    <p:extLst>
      <p:ext uri="{BB962C8B-B14F-4D97-AF65-F5344CB8AC3E}">
        <p14:creationId xmlns:p14="http://schemas.microsoft.com/office/powerpoint/2010/main" val="1532164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1923"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defRPr/>
            </a:pPr>
            <a:r>
              <a:rPr lang="en-US" altLang="en-US" dirty="0" smtClean="0"/>
              <a:t>To create value for customers and build meaningful relationships with them, marketers must first gain fresh, deep insights into what customers need and want. Such customer insights come from good marketing information. Companies use these customer insights to develop a competitive advantage. </a:t>
            </a:r>
          </a:p>
          <a:p>
            <a:pPr>
              <a:defRPr/>
            </a:pPr>
            <a:r>
              <a:rPr lang="en-US" altLang="en-US" dirty="0" smtClean="0"/>
              <a:t>Although customer and market insights are important for building customer value and relationships, these insights can be very difficult to obtain. Customer needs and buying motives are often anything but obvious—consumers themselves usually can’t tell you exactly what they need and why they buy. To gain good customer insights, marketers must effectively manage marketing information from a wide range of sources.</a:t>
            </a:r>
          </a:p>
          <a:p>
            <a:pPr>
              <a:defRPr/>
            </a:pPr>
            <a:r>
              <a:rPr lang="en-US" altLang="en-US" dirty="0" smtClean="0"/>
              <a:t>With the recent explosion of information technologies, companies can now generate marketing information in great quantities. Moreover, consumers themselves are now generating tons of marketing information. Through e-mail, text messaging, blogging, Facebook, Twitter, and other grassroots digital channels, consumers are now volunteering a tidal wave of bottom-up information to companies and to each other. Companies that tap into such information can gain rich, timely customer insights at lower cost.</a:t>
            </a:r>
          </a:p>
          <a:p>
            <a:pPr>
              <a:defRPr/>
            </a:pPr>
            <a:r>
              <a:rPr lang="en-US" altLang="en-US" dirty="0" smtClean="0"/>
              <a:t>Far from lacking information, most marketing managers are overloaded with data and often overwhelmed by it. </a:t>
            </a:r>
          </a:p>
          <a:p>
            <a:pPr>
              <a:defRPr/>
            </a:pPr>
            <a:r>
              <a:rPr lang="en-US" altLang="en-US" dirty="0" smtClean="0"/>
              <a:t>Marketers don’t need </a:t>
            </a:r>
            <a:r>
              <a:rPr lang="en-US" altLang="en-US" i="1" dirty="0" smtClean="0"/>
              <a:t>more</a:t>
            </a:r>
            <a:r>
              <a:rPr lang="en-US" altLang="en-US" dirty="0" smtClean="0"/>
              <a:t> information; they need </a:t>
            </a:r>
            <a:r>
              <a:rPr lang="en-US" altLang="en-US" i="1" dirty="0" smtClean="0"/>
              <a:t>better</a:t>
            </a:r>
            <a:r>
              <a:rPr lang="en-US" altLang="en-US" dirty="0" smtClean="0"/>
              <a:t> information. And they need to make better </a:t>
            </a:r>
            <a:r>
              <a:rPr lang="en-US" altLang="en-US" i="1" dirty="0" smtClean="0"/>
              <a:t>use</a:t>
            </a:r>
            <a:r>
              <a:rPr lang="en-US" altLang="en-US" dirty="0" smtClean="0"/>
              <a:t> of the information they already have.</a:t>
            </a:r>
          </a:p>
          <a:p>
            <a:pPr>
              <a:defRPr/>
            </a:pPr>
            <a:endParaRPr lang="en-US" altLang="en-US" dirty="0"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67A15308-44FD-D444-89D2-64B232A8FA49}" type="slidenum">
              <a:rPr lang="en-US" altLang="en-US">
                <a:ea typeface="ヒラギノ角ゴ Pro W3" charset="-128"/>
                <a:cs typeface="ヒラギノ角ゴ Pro W3" charset="-128"/>
              </a:rPr>
              <a:pPr>
                <a:spcBef>
                  <a:spcPct val="0"/>
                </a:spcBef>
              </a:pPr>
              <a:t>10</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329948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Companies must design effective marketing information systems that give managers the right information, in the right form, at the right time and help them to use this information to create customer value and stronger customer relationships. A </a:t>
            </a:r>
            <a:r>
              <a:rPr lang="en-US" altLang="en-US" b="1"/>
              <a:t>marketing information system (MIS)</a:t>
            </a:r>
            <a:r>
              <a:rPr lang="en-US" altLang="en-US"/>
              <a:t> consists of people and procedures dedicated to assessing information needs, developing the needed information, and helping decision makers use the information to generate and validate actionable customer and market insights.</a:t>
            </a:r>
          </a:p>
          <a:p>
            <a:endParaRPr lang="en-US" altLang="en-US"/>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FF2A89A9-F1EA-9B4E-83F0-FBEA321EAD6F}" type="slidenum">
              <a:rPr lang="en-US" altLang="en-US">
                <a:ea typeface="ヒラギノ角ゴ Pro W3" charset="-128"/>
                <a:cs typeface="ヒラギノ角ゴ Pro W3" charset="-128"/>
              </a:rPr>
              <a:pPr>
                <a:spcBef>
                  <a:spcPct val="0"/>
                </a:spcBef>
              </a:pPr>
              <a:t>11</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28580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MIS begins and ends with information users—marketing managers, internal and external partners, and others who need marketing information. First, it interacts with these information users to </a:t>
            </a:r>
            <a:r>
              <a:rPr lang="en-US" altLang="en-US" i="1"/>
              <a:t>assess information needs</a:t>
            </a:r>
            <a:r>
              <a:rPr lang="en-US" altLang="en-US"/>
              <a:t>. Next, it interacts with the marketing environment to </a:t>
            </a:r>
            <a:r>
              <a:rPr lang="en-US" altLang="en-US" i="1"/>
              <a:t>develop needed information</a:t>
            </a:r>
            <a:r>
              <a:rPr lang="en-US" altLang="en-US"/>
              <a:t> through internal company databases, marketing intelligence activities, and marketing research. Finally, the MIS helps users to </a:t>
            </a:r>
            <a:r>
              <a:rPr lang="en-US" altLang="en-US" i="1"/>
              <a:t>analyze and use</a:t>
            </a:r>
            <a:r>
              <a:rPr lang="en-US" altLang="en-US"/>
              <a:t> the information to develop customer insights, make marketing decisions, and manage customer relationships.</a:t>
            </a: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A16001D8-A160-7D4F-9B6D-66437DB73DB9}" type="slidenum">
              <a:rPr lang="en-US" altLang="en-US">
                <a:ea typeface="ヒラギノ角ゴ Pro W3" charset="-128"/>
                <a:cs typeface="ヒラギノ角ゴ Pro W3" charset="-128"/>
              </a:rPr>
              <a:pPr>
                <a:spcBef>
                  <a:spcPct val="0"/>
                </a:spcBef>
              </a:pPr>
              <a:t>14</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80011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Need to be careful where we get our info from – Reliable, credible sources</a:t>
            </a:r>
          </a:p>
          <a:p>
            <a:r>
              <a:rPr lang="en-GB" altLang="en-US"/>
              <a:t>Information overload is a problem</a:t>
            </a:r>
          </a:p>
          <a:p>
            <a:r>
              <a:rPr lang="en-GB" altLang="en-US"/>
              <a:t>Cost implications </a:t>
            </a: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33425" indent="-282575">
              <a:spcBef>
                <a:spcPct val="30000"/>
              </a:spcBef>
              <a:defRPr sz="1200">
                <a:solidFill>
                  <a:schemeClr val="tx1"/>
                </a:solidFill>
                <a:latin typeface="Calibri" charset="0"/>
              </a:defRPr>
            </a:lvl2pPr>
            <a:lvl3pPr marL="1130300" indent="-225425">
              <a:spcBef>
                <a:spcPct val="30000"/>
              </a:spcBef>
              <a:defRPr sz="1200">
                <a:solidFill>
                  <a:schemeClr val="tx1"/>
                </a:solidFill>
                <a:latin typeface="Calibri" charset="0"/>
              </a:defRPr>
            </a:lvl3pPr>
            <a:lvl4pPr marL="1582738" indent="-225425">
              <a:spcBef>
                <a:spcPct val="30000"/>
              </a:spcBef>
              <a:defRPr sz="1200">
                <a:solidFill>
                  <a:schemeClr val="tx1"/>
                </a:solidFill>
                <a:latin typeface="Calibri" charset="0"/>
              </a:defRPr>
            </a:lvl4pPr>
            <a:lvl5pPr marL="2035175" indent="-225425">
              <a:spcBef>
                <a:spcPct val="30000"/>
              </a:spcBef>
              <a:defRPr sz="1200">
                <a:solidFill>
                  <a:schemeClr val="tx1"/>
                </a:solidFill>
                <a:latin typeface="Calibri" charset="0"/>
              </a:defRPr>
            </a:lvl5pPr>
            <a:lvl6pPr marL="2492375" indent="-225425" eaLnBrk="0" fontAlgn="base" hangingPunct="0">
              <a:spcBef>
                <a:spcPct val="30000"/>
              </a:spcBef>
              <a:spcAft>
                <a:spcPct val="0"/>
              </a:spcAft>
              <a:defRPr sz="1200">
                <a:solidFill>
                  <a:schemeClr val="tx1"/>
                </a:solidFill>
                <a:latin typeface="Calibri" charset="0"/>
              </a:defRPr>
            </a:lvl6pPr>
            <a:lvl7pPr marL="2949575" indent="-225425" eaLnBrk="0" fontAlgn="base" hangingPunct="0">
              <a:spcBef>
                <a:spcPct val="30000"/>
              </a:spcBef>
              <a:spcAft>
                <a:spcPct val="0"/>
              </a:spcAft>
              <a:defRPr sz="1200">
                <a:solidFill>
                  <a:schemeClr val="tx1"/>
                </a:solidFill>
                <a:latin typeface="Calibri" charset="0"/>
              </a:defRPr>
            </a:lvl7pPr>
            <a:lvl8pPr marL="3406775" indent="-225425" eaLnBrk="0" fontAlgn="base" hangingPunct="0">
              <a:spcBef>
                <a:spcPct val="30000"/>
              </a:spcBef>
              <a:spcAft>
                <a:spcPct val="0"/>
              </a:spcAft>
              <a:defRPr sz="1200">
                <a:solidFill>
                  <a:schemeClr val="tx1"/>
                </a:solidFill>
                <a:latin typeface="Calibri" charset="0"/>
              </a:defRPr>
            </a:lvl8pPr>
            <a:lvl9pPr marL="3863975" indent="-225425" eaLnBrk="0" fontAlgn="base" hangingPunct="0">
              <a:spcBef>
                <a:spcPct val="30000"/>
              </a:spcBef>
              <a:spcAft>
                <a:spcPct val="0"/>
              </a:spcAft>
              <a:defRPr sz="1200">
                <a:solidFill>
                  <a:schemeClr val="tx1"/>
                </a:solidFill>
                <a:latin typeface="Calibri" charset="0"/>
              </a:defRPr>
            </a:lvl9pPr>
          </a:lstStyle>
          <a:p>
            <a:pPr>
              <a:spcBef>
                <a:spcPct val="0"/>
              </a:spcBef>
            </a:pPr>
            <a:fld id="{5ED5A8CF-B6AA-D449-AF9A-4141F07AB45A}" type="slidenum">
              <a:rPr lang="en-US" altLang="en-US">
                <a:latin typeface="Arial" charset="0"/>
                <a:ea typeface="Arial" charset="0"/>
                <a:cs typeface="Arial" charset="0"/>
              </a:rPr>
              <a:pPr>
                <a:spcBef>
                  <a:spcPct val="0"/>
                </a:spcBef>
              </a:pPr>
              <a:t>15</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497845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marketing research process has four steps defining the problem and research objectives, developing the research plan, implementing the research plan, and interpreting and reporting the findings.</a:t>
            </a:r>
          </a:p>
          <a:p>
            <a:r>
              <a:rPr lang="en-US" altLang="en-US"/>
              <a:t>Marketing managers and researchers must work closely together to define the problem and agree on research objectives. The manager best understands the decision for which information is needed, whereas the researcher best understands marketing research and how to obtain the information. Defining the problem and research objectives is often the hardest step in the research process. The manager may know that something is wrong, without knowing the specific causes.</a:t>
            </a:r>
          </a:p>
          <a:p>
            <a:r>
              <a:rPr lang="en-US" altLang="en-US"/>
              <a:t>This first step is probably the most difficult but also the most important</a:t>
            </a:r>
          </a:p>
          <a:p>
            <a:r>
              <a:rPr lang="en-US" altLang="en-US"/>
              <a:t>one. It guides the entire research</a:t>
            </a:r>
          </a:p>
          <a:p>
            <a:r>
              <a:rPr lang="en-US" altLang="en-US"/>
              <a:t>process. It’s frustrating to reach the</a:t>
            </a:r>
          </a:p>
          <a:p>
            <a:r>
              <a:rPr lang="en-US" altLang="en-US"/>
              <a:t>end of an expensive research project</a:t>
            </a:r>
          </a:p>
          <a:p>
            <a:r>
              <a:rPr lang="en-US" altLang="en-US"/>
              <a:t>only to learn that you’ve addressed the</a:t>
            </a:r>
          </a:p>
          <a:p>
            <a:r>
              <a:rPr lang="en-US" altLang="en-US"/>
              <a:t>wrong problem!</a:t>
            </a: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8683CB7-FBDE-954F-AB14-29CF9C76BF47}" type="slidenum">
              <a:rPr lang="en-US" altLang="en-US">
                <a:ea typeface="ヒラギノ角ゴ Pro W3" charset="-128"/>
                <a:cs typeface="ヒラギノ角ゴ Pro W3" charset="-128"/>
              </a:rPr>
              <a:pPr>
                <a:spcBef>
                  <a:spcPct val="0"/>
                </a:spcBef>
              </a:pPr>
              <a:t>17</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546313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1"/>
            <a:r>
              <a:rPr lang="en-US" altLang="en-US"/>
              <a:t>Exploratory research—objective is to gather preliminary information that will help define the problem and suggest hypotheses.</a:t>
            </a:r>
          </a:p>
          <a:p>
            <a:pPr lvl="1"/>
            <a:r>
              <a:rPr lang="en-US" altLang="en-US"/>
              <a:t>Descriptive research—describes things.</a:t>
            </a:r>
          </a:p>
          <a:p>
            <a:pPr lvl="1"/>
            <a:r>
              <a:rPr lang="en-US" altLang="en-US"/>
              <a:t>Causal research—tests hypothesis about cause and effect relationships.</a:t>
            </a:r>
          </a:p>
          <a:p>
            <a:pPr lvl="1"/>
            <a:endParaRPr lang="en-US" altLang="en-US"/>
          </a:p>
          <a:p>
            <a:r>
              <a:rPr lang="en-US" altLang="en-US" b="1"/>
              <a:t>Discussion Question</a:t>
            </a:r>
          </a:p>
          <a:p>
            <a:r>
              <a:rPr lang="en-US" altLang="en-US" i="1"/>
              <a:t>Consider a local business near campus. . .</a:t>
            </a:r>
          </a:p>
          <a:p>
            <a:pPr lvl="1"/>
            <a:r>
              <a:rPr lang="en-US" altLang="en-US" i="1"/>
              <a:t>How would they conduct exploratory research? </a:t>
            </a:r>
          </a:p>
          <a:p>
            <a:pPr lvl="1"/>
            <a:r>
              <a:rPr lang="en-US" altLang="en-US" i="1"/>
              <a:t>What might they want to find out in descriptive research?</a:t>
            </a:r>
          </a:p>
          <a:p>
            <a:pPr lvl="1"/>
            <a:r>
              <a:rPr lang="en-US" altLang="en-US" i="1"/>
              <a:t>What relationships might they explore in causal research?</a:t>
            </a:r>
          </a:p>
          <a:p>
            <a:r>
              <a:rPr lang="en-US" altLang="en-US"/>
              <a:t>Students will have the following responses for the above questions:  exploratory research (focus groups, interviews);  descriptive research (who, when, how, why);causal research (price/demand, environment/purchase rate).</a:t>
            </a:r>
          </a:p>
          <a:p>
            <a:endParaRPr lang="en-US" altLang="en-US"/>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0E7EB949-F598-5C4A-9CC9-73610B0CBF5A}" type="slidenum">
              <a:rPr lang="en-US" altLang="en-US">
                <a:ea typeface="ヒラギノ角ゴ Pro W3" charset="-128"/>
                <a:cs typeface="ヒラギノ角ゴ Pro W3" charset="-128"/>
              </a:rPr>
              <a:pPr>
                <a:spcBef>
                  <a:spcPct val="0"/>
                </a:spcBef>
              </a:pPr>
              <a:t>18</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687090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8067"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a:defRPr/>
            </a:pPr>
            <a:r>
              <a:rPr lang="en-US" altLang="en-US" smtClean="0"/>
              <a:t>Information can be collected by mail, telephone, personal interview, or online. Table shows the strengths and weaknesses of each contact method.</a:t>
            </a:r>
          </a:p>
          <a:p>
            <a:pPr>
              <a:defRPr/>
            </a:pPr>
            <a:r>
              <a:rPr lang="en-US" altLang="en-US" i="1" smtClean="0"/>
              <a:t>Mail questionnaires</a:t>
            </a:r>
            <a:r>
              <a:rPr lang="en-US" altLang="en-US" smtClean="0"/>
              <a:t> can be used to collect large amounts of information at a low cost per respondent. Respondents may give more honest answers to more personal questions on a mail questionnaire than to an unknown interviewer in person or over the phone. Also, no interviewer is involved to bias respondents’ answers.</a:t>
            </a:r>
          </a:p>
          <a:p>
            <a:pPr>
              <a:defRPr/>
            </a:pPr>
            <a:r>
              <a:rPr lang="en-US" altLang="en-US" smtClean="0"/>
              <a:t>However, mail questionnaires are not very flexible; all respondents answer the same questions in a fixed order. Mail surveys usually take longer to complete, and the response rate—the number of people returning completed questionnaires—is often very low. Finally, the researcher often has little control over the mail questionnaire sample. Even with a good mailing list, it is hard to control </a:t>
            </a:r>
            <a:r>
              <a:rPr lang="en-US" altLang="en-US" i="1" smtClean="0"/>
              <a:t>whom</a:t>
            </a:r>
            <a:r>
              <a:rPr lang="en-US" altLang="en-US" smtClean="0"/>
              <a:t> at a particular address fills out the questionnaire. As a result of the shortcomings, more and more marketers are now shifting to faster, more flexible, and lower cost e-mail and online surveys.</a:t>
            </a:r>
          </a:p>
          <a:p>
            <a:pPr>
              <a:defRPr/>
            </a:pPr>
            <a:r>
              <a:rPr lang="en-US" altLang="en-US" i="1" smtClean="0"/>
              <a:t>Telephone interviewing</a:t>
            </a:r>
            <a:r>
              <a:rPr lang="en-US" altLang="en-US" smtClean="0"/>
              <a:t> is one of the best methods for gathering information quickly, and it provides greater flexibility than mail questionnaires. Interviewers can explain difficult questions and, depending on the answers they receive, skip some questions or probe on others. Response rates tend to be higher than with mail questionnaires, and interviewers can ask to speak to respondents with the desired characteristics or even by name.</a:t>
            </a:r>
          </a:p>
          <a:p>
            <a:pPr>
              <a:defRPr/>
            </a:pPr>
            <a:r>
              <a:rPr lang="en-US" altLang="en-US" smtClean="0"/>
              <a:t>However, with telephone interviewing, the cost per respondent is higher than with mail or online questionnaires. Also, people may not want to discuss personal questions with an interviewer. The method introduces interviewer bias—the way interviewers talk, how they ask questions, and other differences that may affect respondents’ answers. Finally, in this age of do-not-call lists and promotion-harassed consumers, potential survey respondents are increasingly hanging up on telephone interviewers rather than talking with them.</a:t>
            </a:r>
          </a:p>
          <a:p>
            <a:pPr>
              <a:defRPr/>
            </a:pPr>
            <a:r>
              <a:rPr lang="en-US" altLang="en-US" i="1" smtClean="0"/>
              <a:t>Personal interviewing</a:t>
            </a:r>
            <a:r>
              <a:rPr lang="en-US" altLang="en-US" smtClean="0"/>
              <a:t> takes two forms: individual interviewing and group interviewing. </a:t>
            </a:r>
            <a:r>
              <a:rPr lang="en-US" altLang="en-US" i="1" smtClean="0"/>
              <a:t>Individual interviewing</a:t>
            </a:r>
            <a:r>
              <a:rPr lang="en-US" altLang="en-US" smtClean="0"/>
              <a:t> involves talking with people in their homes or offices, on the street, or in shopping malls. Such interviewing is flexible. Trained interviewers can guide interviews, explain difficult questions, and explore issues as the situation requires. They can show subjects actual products, advertisements, or packages and observe reactions and behavior. However, individual personal interviews may cost three to four times as much as telephone interviews.</a:t>
            </a:r>
          </a:p>
          <a:p>
            <a:pPr>
              <a:defRPr/>
            </a:pPr>
            <a:endParaRPr lang="en-US"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AC924A8-090D-514D-AB96-F920EBDDADD8}" type="slidenum">
              <a:rPr lang="en-US" altLang="en-US">
                <a:ea typeface="ヒラギノ角ゴ Pro W3" charset="-128"/>
                <a:cs typeface="ヒラギノ角ゴ Pro W3" charset="-128"/>
              </a:rPr>
              <a:pPr>
                <a:spcBef>
                  <a:spcPct val="0"/>
                </a:spcBef>
              </a:pPr>
              <a:t>24</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671658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Marketing researchers usually draw conclusions about large groups of consumers by studying a small sample of the total consumer population. </a:t>
            </a:r>
          </a:p>
          <a:p>
            <a:r>
              <a:rPr lang="en-US" altLang="en-US"/>
              <a:t>Ideally, the sample should be representative so that the researcher can make accurate estimates of the thoughts and behaviors of the larger population.</a:t>
            </a:r>
          </a:p>
          <a:p>
            <a:r>
              <a:rPr lang="en-US" altLang="en-US"/>
              <a:t>Designing the sample requires three decisions. First, </a:t>
            </a:r>
            <a:r>
              <a:rPr lang="en-US" altLang="en-US" i="1"/>
              <a:t>who</a:t>
            </a:r>
            <a:r>
              <a:rPr lang="en-US" altLang="en-US"/>
              <a:t> is to be studied (what </a:t>
            </a:r>
            <a:r>
              <a:rPr lang="en-US" altLang="en-US" i="1"/>
              <a:t>sampling unit</a:t>
            </a:r>
            <a:r>
              <a:rPr lang="en-US" altLang="en-US"/>
              <a:t>)? The answer to this question is not always obvious. For example, to learn about the decision-making process for a family automobile purchase, should the subject be the husband, the wife, other family members, dealership salespeople, or all of these? Second, </a:t>
            </a:r>
            <a:r>
              <a:rPr lang="en-US" altLang="en-US" i="1"/>
              <a:t>how many</a:t>
            </a:r>
            <a:r>
              <a:rPr lang="en-US" altLang="en-US"/>
              <a:t> people should be included (what </a:t>
            </a:r>
            <a:r>
              <a:rPr lang="en-US" altLang="en-US" i="1"/>
              <a:t>sample size</a:t>
            </a:r>
            <a:r>
              <a:rPr lang="en-US" altLang="en-US"/>
              <a:t>)? Large samples give more reliable results than small samples. However, larger samples usually cost more, and it is not necessary to sample the entire target market or even a large portion to get reliable results.</a:t>
            </a:r>
          </a:p>
          <a:p>
            <a:endParaRPr lang="en-US" altLang="en-US"/>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2C7C22F9-2BB8-EF46-AC2F-51E08D27BACC}" type="slidenum">
              <a:rPr lang="en-US" altLang="en-US">
                <a:ea typeface="ヒラギノ角ゴ Pro W3" charset="-128"/>
                <a:cs typeface="ヒラギノ角ゴ Pro W3" charset="-128"/>
              </a:rPr>
              <a:pPr>
                <a:spcBef>
                  <a:spcPct val="0"/>
                </a:spcBef>
              </a:pPr>
              <a:t>25</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192343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Finally, </a:t>
            </a:r>
            <a:r>
              <a:rPr lang="en-US" altLang="en-US" i="1"/>
              <a:t>how</a:t>
            </a:r>
            <a:r>
              <a:rPr lang="en-US" altLang="en-US"/>
              <a:t> should the people in the sample be </a:t>
            </a:r>
            <a:r>
              <a:rPr lang="en-US" altLang="en-US" i="1"/>
              <a:t>chosen</a:t>
            </a:r>
            <a:r>
              <a:rPr lang="en-US" altLang="en-US"/>
              <a:t> (what </a:t>
            </a:r>
            <a:r>
              <a:rPr lang="en-US" altLang="en-US" i="1"/>
              <a:t>sampling procedure</a:t>
            </a:r>
            <a:r>
              <a:rPr lang="en-US" altLang="en-US"/>
              <a:t>)? Table 4.3 describes different kinds of samples. Using </a:t>
            </a:r>
            <a:r>
              <a:rPr lang="en-US" altLang="en-US" i="1"/>
              <a:t>probability samples</a:t>
            </a:r>
            <a:r>
              <a:rPr lang="en-US" altLang="en-US"/>
              <a:t>, each population member has a known chance of being included in the sample, and researchers can calculate confidence limits for sampling error. But when probability sampling costs too much or takes too much time, marketing researchers often take </a:t>
            </a:r>
            <a:r>
              <a:rPr lang="en-US" altLang="en-US" i="1"/>
              <a:t>nonprobability samples</a:t>
            </a:r>
            <a:r>
              <a:rPr lang="en-US" altLang="en-US"/>
              <a:t>, even though their sampling error cannot be measured. These varied ways of drawing samples have different costs and time limitations as well as different accuracy and statistical properties. Which method is best depends on the needs of the research project.</a:t>
            </a: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379C52BD-28D7-1241-972A-EE67EC866807}" type="slidenum">
              <a:rPr lang="en-US" altLang="en-US">
                <a:ea typeface="ヒラギノ角ゴ Pro W3" charset="-128"/>
                <a:cs typeface="ヒラギノ角ゴ Pro W3" charset="-128"/>
              </a:rPr>
              <a:pPr>
                <a:spcBef>
                  <a:spcPct val="0"/>
                </a:spcBef>
              </a:pPr>
              <a:t>26</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826778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6270E53-077E-6B4F-83F6-F8FA2EBE8DB9}" type="slidenum">
              <a:rPr lang="en-GB" altLang="en-US"/>
              <a:pPr/>
              <a:t>27</a:t>
            </a:fld>
            <a:endParaRPr lang="en-GB" altLang="en-US"/>
          </a:p>
        </p:txBody>
      </p:sp>
      <p:sp>
        <p:nvSpPr>
          <p:cNvPr id="45059" name="Rectangle 2"/>
          <p:cNvSpPr>
            <a:spLocks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lIns="90488" tIns="44450" rIns="90488" bIns="44450" numCol="1" anchor="t" anchorCtr="0" compatLnSpc="1">
            <a:prstTxWarp prst="textNoShape">
              <a:avLst/>
            </a:prstTxWarp>
          </a:bodyPr>
          <a:lstStyle/>
          <a:p>
            <a:pPr eaLnBrk="1" hangingPunct="1"/>
            <a:endParaRPr lang="en-US" altLang="en-US"/>
          </a:p>
        </p:txBody>
      </p:sp>
      <p:sp>
        <p:nvSpPr>
          <p:cNvPr id="45060" name="Rectangle 3"/>
          <p:cNvSpPr>
            <a:spLocks noChangeArrowheads="1" noTextEdit="1"/>
          </p:cNvSpPr>
          <p:nvPr>
            <p:ph type="sldImg"/>
          </p:nvPr>
        </p:nvSpPr>
        <p:spPr bwMode="auto">
          <a:xfrm>
            <a:off x="925513" y="750888"/>
            <a:ext cx="4946650"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Tree>
    <p:extLst>
      <p:ext uri="{BB962C8B-B14F-4D97-AF65-F5344CB8AC3E}">
        <p14:creationId xmlns:p14="http://schemas.microsoft.com/office/powerpoint/2010/main" val="9407705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6803" name="Notes Placeholder 2"/>
          <p:cNvSpPr>
            <a:spLocks noGrp="1"/>
          </p:cNvSpPr>
          <p:nvPr>
            <p:ph type="body" idx="1"/>
          </p:nvPr>
        </p:nvSpPr>
        <p:spPr bwMode="auto"/>
        <p:txBody>
          <a:bodyPr>
            <a:normAutofit fontScale="70000" lnSpcReduction="20000"/>
          </a:bodyPr>
          <a:lstStyle/>
          <a:p>
            <a:pPr>
              <a:defRPr/>
            </a:pPr>
            <a:r>
              <a:rPr lang="en-US" b="1" dirty="0" smtClean="0">
                <a:ea typeface="ＭＳ Ｐゴシック" charset="-128"/>
              </a:rPr>
              <a:t>Mechanical Instruments.</a:t>
            </a:r>
            <a:r>
              <a:rPr lang="en-US" dirty="0" smtClean="0">
                <a:ea typeface="ＭＳ Ｐゴシック" charset="-128"/>
              </a:rPr>
              <a:t> Although questionnaires are the most common research instrument, researchers also use mechanical instruments to monitor consumer behavior. Nielsen Media Research attaches people meters to television sets, cable boxes, and satellite systems in selected homes to record who watches which programs. Retailers likewise use checkout scanners to record shoppers’ purchases. Other mechanical devices measure subjects’ physical responses to marketing offerings.</a:t>
            </a:r>
          </a:p>
          <a:p>
            <a:pPr>
              <a:defRPr/>
            </a:pPr>
            <a:r>
              <a:rPr lang="en-US" dirty="0" smtClean="0">
                <a:ea typeface="ＭＳ Ｐゴシック" charset="-128"/>
              </a:rPr>
              <a:t>Time Warner’s new Medialab at its New York headquarters looks more like a sleek Apple store than a research lab. But the lab employs high-tech observation to capture the changing ways that today’s viewers are using and reacting to television and Web content. It uses biometric measures to analyze every game that subjects play, every reality show they watch, or every commercial they skip. Biometric belts and recording devices transmit detailed data like heart rate, skin temperature, and facial movements that researchers use to decipher viewer engagement. Nondescript white bulblike devices hang from the ceiling to transmit biometric signals. An adjacent room measures eye movements on devices that look as if they came straight out of an ophthalmologist’s office. Two-way mirrors overlook a room with eight computers, where a camera over each user’s shoulder watches them watch the Web. Users browse websites as onlookers analyze their behavior in real time or study a digital recording of the session outside the lab. “As we…think about how the media landscape is changing and how to best prepare for it, having [this kind of lab] is extremely helpful,” says a marketing executive. </a:t>
            </a:r>
          </a:p>
          <a:p>
            <a:pPr>
              <a:defRPr/>
            </a:pPr>
            <a:r>
              <a:rPr lang="en-US" dirty="0" smtClean="0">
                <a:ea typeface="ＭＳ Ｐゴシック" charset="-128"/>
              </a:rPr>
              <a:t>Still other researchers are applying </a:t>
            </a:r>
            <a:r>
              <a:rPr lang="en-US" i="1" dirty="0" smtClean="0">
                <a:ea typeface="ＭＳ Ｐゴシック" charset="-128"/>
              </a:rPr>
              <a:t>neuromarketing</a:t>
            </a:r>
            <a:r>
              <a:rPr lang="en-US" dirty="0" smtClean="0">
                <a:ea typeface="ＭＳ Ｐゴシック" charset="-128"/>
              </a:rPr>
              <a:t>, measuring brain activity to learn how consumers feel and respond. Marketing scientists using MRI scans and EEG devices have learned that tracking brain electrical activity and blood flow can provide companies with insights into what turns consumers on and off regarding their brands and marketing. “Companies have always aimed for the customer’s heart, but the head may make a better target,” suggests one neuromarketer. “Neuromarketing is reaching consumers where the action is: the brain.”</a:t>
            </a:r>
          </a:p>
          <a:p>
            <a:pPr>
              <a:defRPr/>
            </a:pPr>
            <a:r>
              <a:rPr lang="en-US" dirty="0" smtClean="0">
                <a:ea typeface="ＭＳ Ｐゴシック" charset="-128"/>
              </a:rPr>
              <a:t>Companies ranging from PepsiCo and Disney to Google and Microsoft now hire neuromarketing research companies such as Sands Reasearch, NeuroFocus and EmSense to help figure out what people are really thinking. For example, PepsiCo’s Frito-Lay worked with NeuroFocus to assess consumer motivations underlying the success of its Cheetos snack brand. After scanning the brains of carefully chosen consumers, Neurofocus learned that part of what makes Cheetos a junk-food staple is the messy orange cheese dust—that’s right, the neon stuff that gloms onto your fingers and then smears on your shirt or the couch cushions. As it turns out, the icky coating triggers a powerful brain response: a sense of “giddy subversion” that make the messiness more than worth the trouble it causes. Using this finding, Frito-Lay successfully framed an entire advertising campaign around the mess Cheetos makes. For its part, Neurofocus won an award for outstanding advertising research.</a:t>
            </a:r>
          </a:p>
          <a:p>
            <a:pPr>
              <a:defRPr/>
            </a:pPr>
            <a:r>
              <a:rPr lang="en-US" dirty="0" smtClean="0">
                <a:ea typeface="ＭＳ Ｐゴシック" charset="-128"/>
              </a:rPr>
              <a:t>Although neuromarketing techniques can measure consumer involvement and emotional responses second by second, such brain responses can be difficult to interpret. Thus, neuromarketing is usually used in combination with other research approaches to gain a more complete picture of what goes on inside consumers’ heads.</a:t>
            </a:r>
          </a:p>
          <a:p>
            <a:pPr>
              <a:defRPr/>
            </a:pPr>
            <a:r>
              <a:rPr lang="en-US" dirty="0" smtClean="0">
                <a:ea typeface="ＭＳ Ｐゴシック" charset="-128"/>
              </a:rPr>
              <a:t>Jessica Tsai, “Are You Smarter Than a Neuromarketer?” </a:t>
            </a:r>
            <a:r>
              <a:rPr lang="en-US" i="1" dirty="0" smtClean="0">
                <a:ea typeface="ＭＳ Ｐゴシック" charset="-128"/>
              </a:rPr>
              <a:t>Customer Relationship Management</a:t>
            </a:r>
            <a:r>
              <a:rPr lang="en-US" dirty="0" smtClean="0">
                <a:ea typeface="ＭＳ Ｐゴシック" charset="-128"/>
              </a:rPr>
              <a:t>, January 2010, pp. 19–20.</a:t>
            </a:r>
          </a:p>
          <a:p>
            <a:pPr>
              <a:defRPr/>
            </a:pPr>
            <a:r>
              <a:rPr lang="en-US" dirty="0" smtClean="0">
                <a:ea typeface="ＭＳ Ｐゴシック" charset="-128"/>
              </a:rPr>
              <a:t>See Adam L. Penenberg, “NeuroFocus Uses Neuromarketing to Hack Your Brain,” </a:t>
            </a:r>
            <a:r>
              <a:rPr lang="en-US" i="1" dirty="0" smtClean="0">
                <a:ea typeface="ＭＳ Ｐゴシック" charset="-128"/>
              </a:rPr>
              <a:t>Fast Company</a:t>
            </a:r>
            <a:r>
              <a:rPr lang="en-US" dirty="0" smtClean="0">
                <a:ea typeface="ＭＳ Ｐゴシック" charset="-128"/>
              </a:rPr>
              <a:t>, August 8, 2011, www.fastcompany.com/magazine/158/neuromarketing-intel-paypal.</a:t>
            </a:r>
          </a:p>
          <a:p>
            <a:pPr>
              <a:defRPr/>
            </a:pPr>
            <a:endParaRPr lang="en-US" b="1" dirty="0" smtClean="0">
              <a:ea typeface="ＭＳ Ｐゴシック" charset="-128"/>
            </a:endParaRP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4B2AAD51-BA81-184B-BEF6-F94C167EB6C9}" type="slidenum">
              <a:rPr lang="en-US" altLang="en-US">
                <a:ea typeface="ヒラギノ角ゴ Pro W3" charset="-128"/>
                <a:cs typeface="ヒラギノ角ゴ Pro W3" charset="-128"/>
              </a:rPr>
              <a:pPr>
                <a:spcBef>
                  <a:spcPct val="0"/>
                </a:spcBef>
              </a:pPr>
              <a:t>29</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24121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222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464021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442614-675E-4274-8455-0AA244D8832C}" type="datetime1">
              <a:rPr lang="en-GB" smtClean="0"/>
              <a:t>20/10/2017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809772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D11529-4B4A-4AF2-B07F-13D4F69AA25C}" type="datetime1">
              <a:rPr lang="en-GB" smtClean="0"/>
              <a:t>20/10/2017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4208707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65D0CD4-EC66-41E0-820A-F65AF3FE8A82}" type="datetime1">
              <a:rPr lang="en-GB" smtClean="0"/>
              <a:t>20/10/2017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03419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BCCBC6-D77D-4BE2-9D47-FFE449A8D81D}" type="datetime1">
              <a:rPr lang="en-GB" smtClean="0"/>
              <a:t>20/10/2017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57670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529522-BF99-45FA-8D6D-581208490CD4}" type="datetime1">
              <a:rPr lang="en-GB" smtClean="0"/>
              <a:t>20/10/2017</a:t>
            </a:fld>
            <a:endParaRPr lang="en-GB"/>
          </a:p>
        </p:txBody>
      </p:sp>
      <p:sp>
        <p:nvSpPr>
          <p:cNvPr id="8" name="Footer Placeholder 7"/>
          <p:cNvSpPr>
            <a:spLocks noGrp="1"/>
          </p:cNvSpPr>
          <p:nvPr>
            <p:ph type="ftr" sz="quarter" idx="11"/>
          </p:nvPr>
        </p:nvSpPr>
        <p:spPr/>
        <p:txBody>
          <a:bodyPr/>
          <a:lstStyle/>
          <a:p>
            <a:r>
              <a:rPr lang="en-GB" smtClean="0"/>
              <a:t>Armstrong &amp; Kotler (2015)</a:t>
            </a:r>
            <a:endParaRPr lang="en-GB"/>
          </a:p>
        </p:txBody>
      </p:sp>
      <p:sp>
        <p:nvSpPr>
          <p:cNvPr id="9" name="Slide Number Placeholder 8"/>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211886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576C3-003B-4017-83D2-05B2F6D581EA}" type="datetime1">
              <a:rPr lang="en-GB" smtClean="0"/>
              <a:t>20/10/2017</a:t>
            </a:fld>
            <a:endParaRPr lang="en-GB"/>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868899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63F27E-4EB8-467A-82FB-0F7CCA8BEE48}" type="datetime1">
              <a:rPr lang="en-GB" smtClean="0"/>
              <a:t>20/10/2017</a:t>
            </a:fld>
            <a:endParaRPr lang="en-GB"/>
          </a:p>
        </p:txBody>
      </p:sp>
      <p:sp>
        <p:nvSpPr>
          <p:cNvPr id="3" name="Footer Placeholder 2"/>
          <p:cNvSpPr>
            <a:spLocks noGrp="1"/>
          </p:cNvSpPr>
          <p:nvPr>
            <p:ph type="ftr" sz="quarter" idx="11"/>
          </p:nvPr>
        </p:nvSpPr>
        <p:spPr/>
        <p:txBody>
          <a:bodyPr/>
          <a:lstStyle/>
          <a:p>
            <a:r>
              <a:rPr lang="en-GB" smtClean="0"/>
              <a:t>Armstrong &amp; Kotler (2015)</a:t>
            </a:r>
            <a:endParaRPr lang="en-GB"/>
          </a:p>
        </p:txBody>
      </p:sp>
      <p:sp>
        <p:nvSpPr>
          <p:cNvPr id="4" name="Slide Number Placeholder 3"/>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472333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16B889-E4A4-40BC-ACC2-DFCF221748AF}" type="datetime1">
              <a:rPr lang="en-GB" smtClean="0"/>
              <a:t>20/10/2017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2989932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36BF70-1E45-4D99-93AE-74885DE6AA2C}" type="datetime1">
              <a:rPr lang="en-GB" smtClean="0"/>
              <a:t>20/10/2017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11608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E1706-1D8F-46F3-8824-6FD2706213F1}" type="datetime1">
              <a:rPr lang="en-GB" smtClean="0"/>
              <a:t>20/10/2017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27403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0C67EE-C304-41BF-9F44-60835D409EB9}" type="datetime1">
              <a:rPr lang="en-GB" smtClean="0"/>
              <a:t>20/10/2017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253937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lnSpc>
                <a:spcPts val="3600"/>
              </a:lnSpc>
              <a:defRPr sz="4000" b="1"/>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ext Placeholder 7"/>
          <p:cNvSpPr>
            <a:spLocks noGrp="1"/>
          </p:cNvSpPr>
          <p:nvPr>
            <p:ph type="body" sz="quarter" idx="13"/>
          </p:nvPr>
        </p:nvSpPr>
        <p:spPr>
          <a:xfrm>
            <a:off x="914400" y="1447800"/>
            <a:ext cx="7162800" cy="381000"/>
          </a:xfrm>
        </p:spPr>
        <p:txBody>
          <a:bodyPr/>
          <a:lstStyle>
            <a:lvl1pPr algn="ctr">
              <a:lnSpc>
                <a:spcPts val="2800"/>
              </a:lnSpc>
              <a:spcBef>
                <a:spcPts val="0"/>
              </a:spcBef>
              <a:buNone/>
              <a:defRPr sz="2800" b="1" i="0">
                <a:solidFill>
                  <a:schemeClr val="tx2"/>
                </a:solidFill>
              </a:defRPr>
            </a:lvl1pPr>
          </a:lstStyle>
          <a:p>
            <a:pPr lvl="0"/>
            <a:r>
              <a:rPr lang="en-US" dirty="0" smtClean="0"/>
              <a:t>Click to edit Master text styles</a:t>
            </a:r>
            <a:endParaRPr lang="en-US" dirty="0"/>
          </a:p>
        </p:txBody>
      </p:sp>
    </p:spTree>
    <p:extLst>
      <p:ext uri="{BB962C8B-B14F-4D97-AF65-F5344CB8AC3E}">
        <p14:creationId xmlns:p14="http://schemas.microsoft.com/office/powerpoint/2010/main" val="607768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Text Placeholder 7"/>
          <p:cNvSpPr>
            <a:spLocks noGrp="1"/>
          </p:cNvSpPr>
          <p:nvPr>
            <p:ph type="body" sz="quarter" idx="13"/>
          </p:nvPr>
        </p:nvSpPr>
        <p:spPr>
          <a:xfrm>
            <a:off x="914400" y="16002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700643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Text Placeholder 7"/>
          <p:cNvSpPr>
            <a:spLocks noGrp="1"/>
          </p:cNvSpPr>
          <p:nvPr>
            <p:ph type="body" sz="quarter" idx="13"/>
          </p:nvPr>
        </p:nvSpPr>
        <p:spPr>
          <a:xfrm>
            <a:off x="914400" y="16002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45108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Text Placeholder 7"/>
          <p:cNvSpPr>
            <a:spLocks noGrp="1"/>
          </p:cNvSpPr>
          <p:nvPr>
            <p:ph type="body" sz="quarter" idx="13"/>
          </p:nvPr>
        </p:nvSpPr>
        <p:spPr>
          <a:xfrm>
            <a:off x="914400" y="16002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62344055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D06C33-261B-4404-A6F7-DBE81E666F5A}" type="datetime1">
              <a:rPr lang="en-GB" smtClean="0"/>
              <a:t>20/10/2017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Armstrong &amp; Kotler (2015)</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575599-8FC4-444D-BB58-2E6F7BA68A09}" type="slidenum">
              <a:rPr lang="en-GB" smtClean="0"/>
              <a:t>‹#›</a:t>
            </a:fld>
            <a:endParaRPr lang="en-GB"/>
          </a:p>
        </p:txBody>
      </p:sp>
    </p:spTree>
    <p:extLst>
      <p:ext uri="{BB962C8B-B14F-4D97-AF65-F5344CB8AC3E}">
        <p14:creationId xmlns:p14="http://schemas.microsoft.com/office/powerpoint/2010/main" val="687360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NpvOe7Foc8U" TargetMode="Externa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14.xml"/><Relationship Id="rId2" Type="http://schemas.openxmlformats.org/officeDocument/2006/relationships/notesSlide" Target="../notesSlides/notesSlid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kUjv0paTdJk" TargetMode="External"/><Relationship Id="rId3" Type="http://schemas.openxmlformats.org/officeDocument/2006/relationships/image" Target="../media/image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9.w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lobal.oup.com/uk/orc/busecon/business/baines3e/studentlecturer/videos/ch03/"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33.xml.rels><?xml version="1.0" encoding="UTF-8" standalone="yes"?>
<Relationships xmlns="http://schemas.openxmlformats.org/package/2006/relationships"><Relationship Id="rId3" Type="http://schemas.openxmlformats.org/officeDocument/2006/relationships/hyperlink" Target="http://www.datamonitor.com/" TargetMode="External"/><Relationship Id="rId4" Type="http://schemas.openxmlformats.org/officeDocument/2006/relationships/hyperlink" Target="http://www.euromonitor.com/" TargetMode="External"/><Relationship Id="rId5" Type="http://schemas.openxmlformats.org/officeDocument/2006/relationships/hyperlink" Target="http://www.esomar.org/" TargetMode="External"/><Relationship Id="rId6" Type="http://schemas.openxmlformats.org/officeDocument/2006/relationships/hyperlink" Target="http://www.kantarmedia-tgigb.com/" TargetMode="External"/><Relationship Id="rId7" Type="http://schemas.openxmlformats.org/officeDocument/2006/relationships/hyperlink" Target="http://www.tns-bmrb.co.uk/" TargetMode="External"/><Relationship Id="rId8" Type="http://schemas.openxmlformats.org/officeDocument/2006/relationships/hyperlink" Target="http://www.marketresearch.org.uk/" TargetMode="External"/><Relationship Id="rId9" Type="http://schemas.openxmlformats.org/officeDocument/2006/relationships/hyperlink" Target="http://www.mintel.com/" TargetMode="External"/><Relationship Id="rId10" Type="http://schemas.openxmlformats.org/officeDocument/2006/relationships/hyperlink" Target="https://www.keynote.co.uk/about-key-note/who-we-are/" TargetMode="External"/><Relationship Id="rId1" Type="http://schemas.openxmlformats.org/officeDocument/2006/relationships/slideLayout" Target="../slideLayouts/slideLayout2.xml"/><Relationship Id="rId2" Type="http://schemas.openxmlformats.org/officeDocument/2006/relationships/hyperlink" Target="http://www.thearf.org/"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Marketing Information</a:t>
            </a:r>
            <a:endParaRPr lang="en-GB" dirty="0"/>
          </a:p>
        </p:txBody>
      </p:sp>
      <p:sp>
        <p:nvSpPr>
          <p:cNvPr id="3" name="Subtitle 2"/>
          <p:cNvSpPr>
            <a:spLocks noGrp="1"/>
          </p:cNvSpPr>
          <p:nvPr>
            <p:ph type="subTitle" idx="1"/>
          </p:nvPr>
        </p:nvSpPr>
        <p:spPr/>
        <p:txBody>
          <a:bodyPr/>
          <a:lstStyle/>
          <a:p>
            <a:r>
              <a:rPr lang="en-GB" dirty="0" smtClean="0"/>
              <a:t>Lecture Topic </a:t>
            </a:r>
            <a:r>
              <a:rPr lang="en-GB" dirty="0" smtClean="0"/>
              <a:t>3</a:t>
            </a:r>
          </a:p>
          <a:p>
            <a:endParaRPr lang="en-GB" dirty="0"/>
          </a:p>
          <a:p>
            <a:r>
              <a:rPr lang="en-GB" dirty="0" smtClean="0"/>
              <a:t>Carl Singleton</a:t>
            </a:r>
            <a:endParaRPr lang="en-GB" dirty="0"/>
          </a:p>
        </p:txBody>
      </p:sp>
    </p:spTree>
    <p:extLst>
      <p:ext uri="{BB962C8B-B14F-4D97-AF65-F5344CB8AC3E}">
        <p14:creationId xmlns:p14="http://schemas.microsoft.com/office/powerpoint/2010/main" val="1439673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Marketing Information</a:t>
            </a:r>
            <a:endParaRPr lang="en-GB" dirty="0"/>
          </a:p>
        </p:txBody>
      </p:sp>
      <p:sp>
        <p:nvSpPr>
          <p:cNvPr id="8" name="Content Placeholder 7"/>
          <p:cNvSpPr>
            <a:spLocks noGrp="1"/>
          </p:cNvSpPr>
          <p:nvPr>
            <p:ph idx="1"/>
          </p:nvPr>
        </p:nvSpPr>
        <p:spPr/>
        <p:txBody>
          <a:bodyPr/>
          <a:lstStyle/>
          <a:p>
            <a:pPr>
              <a:buFont typeface="Arial" charset="0"/>
              <a:buChar char="•"/>
              <a:defRPr/>
            </a:pPr>
            <a:r>
              <a:rPr lang="en-US" altLang="en-US" dirty="0"/>
              <a:t>Consumer needs and motives for buying are difficult to determine.</a:t>
            </a:r>
          </a:p>
          <a:p>
            <a:pPr lvl="1">
              <a:buFont typeface="Arial" charset="0"/>
              <a:buChar char="•"/>
              <a:defRPr/>
            </a:pPr>
            <a:r>
              <a:rPr lang="en-US" altLang="en-US" dirty="0">
                <a:solidFill>
                  <a:srgbClr val="000000"/>
                </a:solidFill>
              </a:rPr>
              <a:t>Required by companies to obtain customer and market insights</a:t>
            </a:r>
          </a:p>
          <a:p>
            <a:pPr>
              <a:buFont typeface="Arial" charset="0"/>
              <a:buChar char="•"/>
              <a:defRPr/>
            </a:pPr>
            <a:r>
              <a:rPr lang="en-US" altLang="en-US" dirty="0">
                <a:solidFill>
                  <a:srgbClr val="000000"/>
                </a:solidFill>
              </a:rPr>
              <a:t>Generated in great quantities with the help of information technology and online sources</a:t>
            </a:r>
          </a:p>
          <a:p>
            <a:pPr marL="0" indent="0">
              <a:buNone/>
            </a:pPr>
            <a:endParaRPr lang="en-GB" dirty="0"/>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2</a:t>
            </a:fld>
            <a:endParaRPr lang="en-GB"/>
          </a:p>
        </p:txBody>
      </p:sp>
    </p:spTree>
    <p:extLst>
      <p:ext uri="{BB962C8B-B14F-4D97-AF65-F5344CB8AC3E}">
        <p14:creationId xmlns:p14="http://schemas.microsoft.com/office/powerpoint/2010/main" val="2823042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539750" y="2205038"/>
            <a:ext cx="8229600" cy="1143000"/>
          </a:xfrm>
        </p:spPr>
        <p:txBody>
          <a:bodyPr/>
          <a:lstStyle/>
          <a:p>
            <a:r>
              <a:rPr lang="en-GB" altLang="en-US">
                <a:latin typeface="Arial" charset="0"/>
                <a:cs typeface="Arial" charset="0"/>
              </a:rPr>
              <a:t>Managing Marketing Information  </a:t>
            </a:r>
          </a:p>
        </p:txBody>
      </p:sp>
    </p:spTree>
    <p:extLst>
      <p:ext uri="{BB962C8B-B14F-4D97-AF65-F5344CB8AC3E}">
        <p14:creationId xmlns:p14="http://schemas.microsoft.com/office/powerpoint/2010/main" val="19714809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68313" y="260350"/>
            <a:ext cx="8229600" cy="1143000"/>
          </a:xfrm>
        </p:spPr>
        <p:txBody>
          <a:bodyPr/>
          <a:lstStyle/>
          <a:p>
            <a:r>
              <a:rPr lang="en-GB" altLang="en-US">
                <a:latin typeface="Arial" charset="0"/>
                <a:cs typeface="Arial" charset="0"/>
              </a:rPr>
              <a:t>Market Research </a:t>
            </a:r>
          </a:p>
        </p:txBody>
      </p:sp>
      <p:sp>
        <p:nvSpPr>
          <p:cNvPr id="12291" name="Content Placeholder 2"/>
          <p:cNvSpPr>
            <a:spLocks noGrp="1"/>
          </p:cNvSpPr>
          <p:nvPr>
            <p:ph idx="1"/>
          </p:nvPr>
        </p:nvSpPr>
        <p:spPr/>
        <p:txBody>
          <a:bodyPr/>
          <a:lstStyle/>
          <a:p>
            <a:pPr marL="0" indent="0">
              <a:buFont typeface="Arial" charset="0"/>
              <a:buNone/>
            </a:pPr>
            <a:endParaRPr lang="en-GB" altLang="en-US">
              <a:latin typeface="Arial" charset="0"/>
              <a:cs typeface="Arial" charset="0"/>
            </a:endParaRPr>
          </a:p>
          <a:p>
            <a:pPr marL="0" indent="0">
              <a:buFont typeface="Arial" charset="0"/>
              <a:buNone/>
            </a:pPr>
            <a:r>
              <a:rPr lang="en-GB" altLang="en-US">
                <a:latin typeface="Arial" charset="0"/>
                <a:cs typeface="Arial" charset="0"/>
              </a:rPr>
              <a:t>“The systematic design, collection, analysis and reporting of data relevant to a specific marketing situation facing an organisation”</a:t>
            </a:r>
          </a:p>
          <a:p>
            <a:pPr marL="0" indent="0">
              <a:buFont typeface="Arial" charset="0"/>
              <a:buNone/>
            </a:pPr>
            <a:endParaRPr lang="en-GB" altLang="en-US">
              <a:latin typeface="Arial" charset="0"/>
              <a:cs typeface="Arial" charset="0"/>
            </a:endParaRPr>
          </a:p>
          <a:p>
            <a:pPr marL="0" indent="0" algn="r">
              <a:buFont typeface="Arial" charset="0"/>
              <a:buNone/>
            </a:pPr>
            <a:r>
              <a:rPr lang="en-GB" altLang="en-US" sz="800">
                <a:latin typeface="Arial" charset="0"/>
                <a:cs typeface="Arial" charset="0"/>
              </a:rPr>
              <a:t>(Kotler 2014) </a:t>
            </a:r>
          </a:p>
        </p:txBody>
      </p:sp>
    </p:spTree>
    <p:extLst>
      <p:ext uri="{BB962C8B-B14F-4D97-AF65-F5344CB8AC3E}">
        <p14:creationId xmlns:p14="http://schemas.microsoft.com/office/powerpoint/2010/main" val="11548345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68313" y="260350"/>
            <a:ext cx="8229600" cy="1143000"/>
          </a:xfrm>
        </p:spPr>
        <p:txBody>
          <a:bodyPr/>
          <a:lstStyle/>
          <a:p>
            <a:r>
              <a:rPr lang="en-GB" altLang="en-US">
                <a:latin typeface="Arial" charset="0"/>
                <a:cs typeface="Arial" charset="0"/>
              </a:rPr>
              <a:t>Question? </a:t>
            </a:r>
          </a:p>
        </p:txBody>
      </p:sp>
      <p:sp>
        <p:nvSpPr>
          <p:cNvPr id="13315" name="Content Placeholder 2"/>
          <p:cNvSpPr>
            <a:spLocks noGrp="1"/>
          </p:cNvSpPr>
          <p:nvPr>
            <p:ph idx="1"/>
          </p:nvPr>
        </p:nvSpPr>
        <p:spPr/>
        <p:txBody>
          <a:bodyPr/>
          <a:lstStyle/>
          <a:p>
            <a:pPr marL="0" indent="0" algn="ctr">
              <a:buFont typeface="Arial" charset="0"/>
              <a:buNone/>
            </a:pPr>
            <a:endParaRPr lang="en-GB" altLang="en-US">
              <a:latin typeface="Arial" charset="0"/>
              <a:cs typeface="Arial" charset="0"/>
            </a:endParaRPr>
          </a:p>
          <a:p>
            <a:pPr marL="0" indent="0" algn="ctr">
              <a:buFont typeface="Arial" charset="0"/>
              <a:buNone/>
            </a:pPr>
            <a:endParaRPr lang="en-GB" altLang="en-US">
              <a:latin typeface="Arial" charset="0"/>
              <a:cs typeface="Arial" charset="0"/>
            </a:endParaRPr>
          </a:p>
          <a:p>
            <a:pPr marL="0" indent="0" algn="ctr">
              <a:buFont typeface="Arial" charset="0"/>
              <a:buNone/>
            </a:pPr>
            <a:r>
              <a:rPr lang="en-GB" altLang="en-US" sz="3600">
                <a:latin typeface="Arial" charset="0"/>
                <a:cs typeface="Arial" charset="0"/>
              </a:rPr>
              <a:t>What are the implications for doing no market research? </a:t>
            </a:r>
          </a:p>
        </p:txBody>
      </p:sp>
    </p:spTree>
    <p:extLst>
      <p:ext uri="{BB962C8B-B14F-4D97-AF65-F5344CB8AC3E}">
        <p14:creationId xmlns:p14="http://schemas.microsoft.com/office/powerpoint/2010/main" val="3472651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68313" y="260350"/>
            <a:ext cx="8229600" cy="1143000"/>
          </a:xfrm>
        </p:spPr>
        <p:txBody>
          <a:bodyPr/>
          <a:lstStyle/>
          <a:p>
            <a:r>
              <a:rPr lang="en-GB" altLang="en-US">
                <a:latin typeface="Arial" charset="0"/>
                <a:cs typeface="Arial" charset="0"/>
              </a:rPr>
              <a:t>#lifewithoutmarketresearch </a:t>
            </a:r>
          </a:p>
        </p:txBody>
      </p:sp>
      <p:pic>
        <p:nvPicPr>
          <p:cNvPr id="14339" name="Picture 2">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8229600" cy="439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21558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313" y="333375"/>
            <a:ext cx="8064500" cy="903288"/>
          </a:xfrm>
          <a:solidFill>
            <a:schemeClr val="tx2">
              <a:lumMod val="40000"/>
              <a:lumOff val="60000"/>
            </a:schemeClr>
          </a:solidFill>
        </p:spPr>
        <p:txBody>
          <a:bodyPr lIns="90488" tIns="44450" rIns="90488" bIns="44450" anchor="b"/>
          <a:lstStyle/>
          <a:p>
            <a:pPr eaLnBrk="1" hangingPunct="1">
              <a:lnSpc>
                <a:spcPct val="80000"/>
              </a:lnSpc>
              <a:defRPr/>
            </a:pPr>
            <a:r>
              <a:rPr lang="en-GB" altLang="en-US" sz="3200" dirty="0" smtClean="0">
                <a:ea typeface="+mj-ea"/>
              </a:rPr>
              <a:t>The Role Of Market Research</a:t>
            </a:r>
          </a:p>
        </p:txBody>
      </p:sp>
      <p:sp>
        <p:nvSpPr>
          <p:cNvPr id="15363" name="Rectangle 3"/>
          <p:cNvSpPr>
            <a:spLocks noGrp="1" noChangeArrowheads="1"/>
          </p:cNvSpPr>
          <p:nvPr>
            <p:ph type="body" idx="1"/>
          </p:nvPr>
        </p:nvSpPr>
        <p:spPr>
          <a:xfrm>
            <a:off x="250825" y="1484313"/>
            <a:ext cx="8496300" cy="3009900"/>
          </a:xfrm>
          <a:noFill/>
        </p:spPr>
        <p:txBody>
          <a:bodyPr lIns="90488" tIns="44450" rIns="90488" bIns="44450">
            <a:normAutofit fontScale="77500" lnSpcReduction="20000"/>
          </a:bodyPr>
          <a:lstStyle/>
          <a:p>
            <a:pPr marL="381000" indent="-381000" eaLnBrk="1" hangingPunct="1">
              <a:lnSpc>
                <a:spcPct val="150000"/>
              </a:lnSpc>
            </a:pPr>
            <a:r>
              <a:rPr lang="en-GB" altLang="en-US" sz="2400">
                <a:latin typeface="Arial" charset="0"/>
                <a:cs typeface="Arial" charset="0"/>
              </a:rPr>
              <a:t>Provide insight into markets, consumers &amp; competitors </a:t>
            </a:r>
          </a:p>
          <a:p>
            <a:pPr marL="381000" indent="-381000" eaLnBrk="1" hangingPunct="1">
              <a:lnSpc>
                <a:spcPct val="150000"/>
              </a:lnSpc>
            </a:pPr>
            <a:r>
              <a:rPr lang="en-GB" altLang="en-US" sz="2400">
                <a:latin typeface="Arial" charset="0"/>
                <a:cs typeface="Arial" charset="0"/>
              </a:rPr>
              <a:t>Aid development of strategies and tactics</a:t>
            </a:r>
          </a:p>
          <a:p>
            <a:pPr marL="381000" indent="-381000" eaLnBrk="1" hangingPunct="1">
              <a:lnSpc>
                <a:spcPct val="150000"/>
              </a:lnSpc>
            </a:pPr>
            <a:r>
              <a:rPr lang="en-GB" altLang="en-US" sz="2400">
                <a:latin typeface="Arial" charset="0"/>
                <a:cs typeface="Arial" charset="0"/>
              </a:rPr>
              <a:t>Evaluate opportunities and risks</a:t>
            </a:r>
          </a:p>
          <a:p>
            <a:pPr marL="381000" indent="-381000" eaLnBrk="1" hangingPunct="1">
              <a:lnSpc>
                <a:spcPct val="150000"/>
              </a:lnSpc>
            </a:pPr>
            <a:r>
              <a:rPr lang="en-GB" altLang="en-US" sz="2400">
                <a:latin typeface="Arial" charset="0"/>
                <a:cs typeface="Arial" charset="0"/>
              </a:rPr>
              <a:t>Measurement of marketing activities</a:t>
            </a:r>
          </a:p>
          <a:p>
            <a:pPr marL="381000" indent="-381000" eaLnBrk="1" hangingPunct="1">
              <a:lnSpc>
                <a:spcPct val="150000"/>
              </a:lnSpc>
            </a:pPr>
            <a:r>
              <a:rPr lang="en-GB" altLang="en-US" sz="2400">
                <a:latin typeface="Arial" charset="0"/>
                <a:cs typeface="Arial" charset="0"/>
              </a:rPr>
              <a:t>Guide business decisions</a:t>
            </a:r>
          </a:p>
          <a:p>
            <a:pPr marL="381000" indent="-381000" eaLnBrk="1" hangingPunct="1">
              <a:lnSpc>
                <a:spcPct val="150000"/>
              </a:lnSpc>
            </a:pPr>
            <a:r>
              <a:rPr lang="en-GB" altLang="en-US" sz="2400">
                <a:latin typeface="Arial" charset="0"/>
                <a:cs typeface="Arial" charset="0"/>
              </a:rPr>
              <a:t>Feeds into the MkIS through environmental scanning of PESTEL factors </a:t>
            </a:r>
          </a:p>
        </p:txBody>
      </p:sp>
    </p:spTree>
    <p:extLst>
      <p:ext uri="{BB962C8B-B14F-4D97-AF65-F5344CB8AC3E}">
        <p14:creationId xmlns:p14="http://schemas.microsoft.com/office/powerpoint/2010/main" val="1173309373"/>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55650" y="188913"/>
            <a:ext cx="7772400" cy="1143000"/>
          </a:xfrm>
        </p:spPr>
        <p:txBody>
          <a:bodyPr anchor="t"/>
          <a:lstStyle/>
          <a:p>
            <a:r>
              <a:rPr lang="en-GB" altLang="en-US">
                <a:solidFill>
                  <a:srgbClr val="000000"/>
                </a:solidFill>
                <a:latin typeface="Calibri" charset="0"/>
                <a:cs typeface="Arial" charset="0"/>
              </a:rPr>
              <a:t>Research Brief</a:t>
            </a:r>
            <a:r>
              <a:rPr lang="en-GB" altLang="en-US">
                <a:solidFill>
                  <a:srgbClr val="FFFF99"/>
                </a:solidFill>
                <a:latin typeface="Arial" charset="0"/>
                <a:cs typeface="Arial" charset="0"/>
              </a:rPr>
              <a:t>:</a:t>
            </a:r>
          </a:p>
        </p:txBody>
      </p:sp>
      <p:sp>
        <p:nvSpPr>
          <p:cNvPr id="16387" name="Rectangle 3"/>
          <p:cNvSpPr>
            <a:spLocks noGrp="1" noChangeArrowheads="1"/>
          </p:cNvSpPr>
          <p:nvPr>
            <p:ph type="body" idx="1"/>
          </p:nvPr>
        </p:nvSpPr>
        <p:spPr>
          <a:xfrm>
            <a:off x="611188" y="1557338"/>
            <a:ext cx="7772400" cy="4419600"/>
          </a:xfrm>
        </p:spPr>
        <p:txBody>
          <a:bodyPr>
            <a:normAutofit fontScale="92500"/>
          </a:bodyPr>
          <a:lstStyle/>
          <a:p>
            <a:r>
              <a:rPr lang="en-GB" altLang="en-US" sz="2800">
                <a:latin typeface="Arial" charset="0"/>
                <a:cs typeface="Arial" charset="0"/>
              </a:rPr>
              <a:t>Begins by setting out the marketing problems to be explored and a company’s research objectives.  </a:t>
            </a:r>
          </a:p>
          <a:p>
            <a:r>
              <a:rPr lang="en-GB" altLang="en-US" sz="2800">
                <a:latin typeface="Arial" charset="0"/>
                <a:cs typeface="Arial" charset="0"/>
              </a:rPr>
              <a:t>Marketing problems might be the need to attract new customers.</a:t>
            </a:r>
          </a:p>
          <a:p>
            <a:r>
              <a:rPr lang="en-GB" altLang="en-US" sz="2800">
                <a:latin typeface="Arial" charset="0"/>
                <a:cs typeface="Arial" charset="0"/>
              </a:rPr>
              <a:t>Other information which will be required:</a:t>
            </a:r>
          </a:p>
          <a:p>
            <a:pPr lvl="1"/>
            <a:r>
              <a:rPr lang="en-GB" altLang="en-US" sz="2400">
                <a:latin typeface="Arial" charset="0"/>
                <a:cs typeface="Arial" charset="0"/>
              </a:rPr>
              <a:t>Background information e.g. company  history Sources of information e.g. list of potential customers</a:t>
            </a:r>
          </a:p>
          <a:p>
            <a:pPr lvl="1"/>
            <a:r>
              <a:rPr lang="en-GB" altLang="en-US" sz="2400">
                <a:latin typeface="Arial" charset="0"/>
                <a:cs typeface="Arial" charset="0"/>
              </a:rPr>
              <a:t>The scale of the project</a:t>
            </a:r>
          </a:p>
          <a:p>
            <a:pPr lvl="1"/>
            <a:r>
              <a:rPr lang="en-GB" altLang="en-US" sz="2400">
                <a:latin typeface="Arial" charset="0"/>
                <a:cs typeface="Arial" charset="0"/>
              </a:rPr>
              <a:t>The timetable</a:t>
            </a:r>
          </a:p>
        </p:txBody>
      </p:sp>
    </p:spTree>
    <p:extLst>
      <p:ext uri="{BB962C8B-B14F-4D97-AF65-F5344CB8AC3E}">
        <p14:creationId xmlns:p14="http://schemas.microsoft.com/office/powerpoint/2010/main" val="16157852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755650" y="188913"/>
            <a:ext cx="7772400" cy="838200"/>
          </a:xfrm>
          <a:solidFill>
            <a:schemeClr val="bg2">
              <a:lumMod val="90000"/>
            </a:schemeClr>
          </a:solidFill>
        </p:spPr>
        <p:txBody>
          <a:bodyPr anchor="t"/>
          <a:lstStyle/>
          <a:p>
            <a:pPr>
              <a:defRPr/>
            </a:pPr>
            <a:r>
              <a:rPr lang="en-GB" altLang="en-US" smtClean="0">
                <a:solidFill>
                  <a:srgbClr val="000000"/>
                </a:solidFill>
                <a:latin typeface="Calibri" panose="020F0502020204030204" pitchFamily="34" charset="0"/>
                <a:ea typeface="+mj-ea"/>
              </a:rPr>
              <a:t>Types of Marketing Research</a:t>
            </a:r>
          </a:p>
        </p:txBody>
      </p:sp>
      <p:sp>
        <p:nvSpPr>
          <p:cNvPr id="18435" name="Rectangle 3"/>
          <p:cNvSpPr>
            <a:spLocks noGrp="1" noChangeArrowheads="1"/>
          </p:cNvSpPr>
          <p:nvPr>
            <p:ph type="body" sz="half" idx="1"/>
          </p:nvPr>
        </p:nvSpPr>
        <p:spPr>
          <a:xfrm>
            <a:off x="684213" y="1125538"/>
            <a:ext cx="3810000" cy="4419600"/>
          </a:xfrm>
          <a:ln w="28575">
            <a:solidFill>
              <a:srgbClr val="732888"/>
            </a:solidFill>
            <a:miter lim="800000"/>
            <a:headEnd/>
            <a:tailEnd/>
          </a:ln>
        </p:spPr>
        <p:txBody>
          <a:bodyPr/>
          <a:lstStyle/>
          <a:p>
            <a:pPr>
              <a:buFont typeface="Monotype Sorts" charset="2"/>
              <a:buNone/>
            </a:pPr>
            <a:r>
              <a:rPr lang="en-GB" altLang="en-US" b="1">
                <a:latin typeface="Calibri" charset="0"/>
                <a:cs typeface="Arial" charset="0"/>
              </a:rPr>
              <a:t>Ad-hoc Research</a:t>
            </a:r>
          </a:p>
          <a:p>
            <a:pPr>
              <a:buFontTx/>
              <a:buNone/>
            </a:pPr>
            <a:r>
              <a:rPr lang="en-US" altLang="en-US" sz="2000">
                <a:latin typeface="Calibri" charset="0"/>
                <a:cs typeface="Arial" charset="0"/>
              </a:rPr>
              <a:t>focuses on a specific marketing problem and involves the collection of data at one point in time from one sample of respondents such as a customer satisfaction study or an attitude survey</a:t>
            </a:r>
            <a:r>
              <a:rPr lang="en-US" altLang="en-US">
                <a:latin typeface="Calibri" charset="0"/>
                <a:cs typeface="Arial" charset="0"/>
              </a:rPr>
              <a:t>. </a:t>
            </a:r>
          </a:p>
          <a:p>
            <a:pPr>
              <a:buFont typeface="Monotype Sorts" charset="2"/>
              <a:buNone/>
            </a:pPr>
            <a:endParaRPr lang="en-GB" altLang="en-US" b="1">
              <a:solidFill>
                <a:srgbClr val="FC205F"/>
              </a:solidFill>
              <a:latin typeface="Arial" charset="0"/>
              <a:cs typeface="Arial" charset="0"/>
            </a:endParaRPr>
          </a:p>
        </p:txBody>
      </p:sp>
      <p:sp>
        <p:nvSpPr>
          <p:cNvPr id="18436" name="Rectangle 4"/>
          <p:cNvSpPr>
            <a:spLocks noGrp="1" noChangeArrowheads="1"/>
          </p:cNvSpPr>
          <p:nvPr>
            <p:ph type="body" sz="half" idx="2"/>
          </p:nvPr>
        </p:nvSpPr>
        <p:spPr>
          <a:xfrm>
            <a:off x="4643438" y="1125538"/>
            <a:ext cx="4038600" cy="4419600"/>
          </a:xfrm>
          <a:ln w="28575">
            <a:solidFill>
              <a:srgbClr val="124992"/>
            </a:solidFill>
            <a:miter lim="800000"/>
            <a:headEnd/>
            <a:tailEnd/>
          </a:ln>
        </p:spPr>
        <p:txBody>
          <a:bodyPr/>
          <a:lstStyle/>
          <a:p>
            <a:pPr>
              <a:lnSpc>
                <a:spcPct val="90000"/>
              </a:lnSpc>
              <a:buFont typeface="Monotype Sorts" charset="2"/>
              <a:buNone/>
            </a:pPr>
            <a:r>
              <a:rPr lang="en-GB" altLang="en-US" b="1">
                <a:latin typeface="Calibri" charset="0"/>
                <a:cs typeface="Arial" charset="0"/>
              </a:rPr>
              <a:t>Continuous Research</a:t>
            </a:r>
          </a:p>
          <a:p>
            <a:pPr>
              <a:lnSpc>
                <a:spcPct val="90000"/>
              </a:lnSpc>
              <a:buFontTx/>
              <a:buNone/>
            </a:pPr>
            <a:r>
              <a:rPr lang="en-US" altLang="en-US" sz="2000">
                <a:latin typeface="Calibri" charset="0"/>
                <a:cs typeface="Arial" charset="0"/>
              </a:rPr>
              <a:t>involves conducting the same research on the same sample repeatedly to monitor the changes that are taking place over time. This form of research plays a key role in assessing trends in the market and one of the most popular forms of continuous research is the consumer panel</a:t>
            </a:r>
            <a:r>
              <a:rPr lang="en-US" altLang="en-US">
                <a:latin typeface="Calibri" charset="0"/>
                <a:cs typeface="Arial" charset="0"/>
              </a:rPr>
              <a:t>. </a:t>
            </a:r>
          </a:p>
          <a:p>
            <a:pPr>
              <a:lnSpc>
                <a:spcPct val="90000"/>
              </a:lnSpc>
              <a:buFont typeface="Monotype Sorts" charset="2"/>
              <a:buNone/>
            </a:pPr>
            <a:endParaRPr lang="en-GB" altLang="en-US" b="1">
              <a:solidFill>
                <a:srgbClr val="33CCFF"/>
              </a:solidFill>
              <a:latin typeface="Arial" charset="0"/>
              <a:cs typeface="Arial" charset="0"/>
            </a:endParaRPr>
          </a:p>
        </p:txBody>
      </p:sp>
      <p:sp>
        <p:nvSpPr>
          <p:cNvPr id="18437" name="Rectangle 1"/>
          <p:cNvSpPr>
            <a:spLocks noChangeArrowheads="1"/>
          </p:cNvSpPr>
          <p:nvPr/>
        </p:nvSpPr>
        <p:spPr bwMode="auto">
          <a:xfrm>
            <a:off x="323850" y="5721350"/>
            <a:ext cx="4572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600">
                <a:latin typeface="Calibri" charset="0"/>
              </a:rPr>
              <a:t>(Source: Jobber &amp; Fahy, 2012)</a:t>
            </a:r>
          </a:p>
        </p:txBody>
      </p:sp>
    </p:spTree>
    <p:extLst>
      <p:ext uri="{BB962C8B-B14F-4D97-AF65-F5344CB8AC3E}">
        <p14:creationId xmlns:p14="http://schemas.microsoft.com/office/powerpoint/2010/main" val="17611887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28600"/>
            <a:ext cx="8001000" cy="1143000"/>
          </a:xfrm>
        </p:spPr>
        <p:txBody>
          <a:bodyPr/>
          <a:lstStyle/>
          <a:p>
            <a:r>
              <a:rPr lang="en-US" altLang="en-US" sz="3600">
                <a:latin typeface="Arial" charset="0"/>
                <a:cs typeface="Arial" charset="0"/>
              </a:rPr>
              <a:t>Marketing Information and Customer Insights</a:t>
            </a:r>
          </a:p>
        </p:txBody>
      </p:sp>
      <p:sp>
        <p:nvSpPr>
          <p:cNvPr id="20483" name="Content Placeholder 9"/>
          <p:cNvSpPr>
            <a:spLocks noGrp="1"/>
          </p:cNvSpPr>
          <p:nvPr>
            <p:ph idx="1"/>
          </p:nvPr>
        </p:nvSpPr>
        <p:spPr>
          <a:xfrm>
            <a:off x="228600" y="1981200"/>
            <a:ext cx="7772400" cy="4114800"/>
          </a:xfrm>
        </p:spPr>
        <p:txBody>
          <a:bodyPr/>
          <a:lstStyle/>
          <a:p>
            <a:r>
              <a:rPr lang="en-US" altLang="en-US">
                <a:latin typeface="Arial" charset="0"/>
                <a:cs typeface="Arial" charset="0"/>
              </a:rPr>
              <a:t>Fresh and deep insights into customers needs and wants</a:t>
            </a:r>
          </a:p>
          <a:p>
            <a:r>
              <a:rPr lang="en-US" altLang="en-US">
                <a:latin typeface="Arial" charset="0"/>
                <a:cs typeface="Arial" charset="0"/>
              </a:rPr>
              <a:t>Difficult to obtain</a:t>
            </a:r>
          </a:p>
          <a:p>
            <a:pPr lvl="1"/>
            <a:r>
              <a:rPr lang="en-US" altLang="en-US">
                <a:latin typeface="Arial" charset="0"/>
                <a:cs typeface="Arial" charset="0"/>
              </a:rPr>
              <a:t>Not obvious</a:t>
            </a:r>
          </a:p>
          <a:p>
            <a:pPr lvl="1"/>
            <a:r>
              <a:rPr lang="en-US" altLang="en-US">
                <a:latin typeface="Arial" charset="0"/>
                <a:cs typeface="Arial" charset="0"/>
              </a:rPr>
              <a:t>Customer’s unsure of their behavior</a:t>
            </a:r>
          </a:p>
          <a:p>
            <a:r>
              <a:rPr lang="en-US" altLang="en-US">
                <a:latin typeface="Arial" charset="0"/>
                <a:cs typeface="Arial" charset="0"/>
              </a:rPr>
              <a:t>Better information and more effective use of existing information</a:t>
            </a:r>
          </a:p>
        </p:txBody>
      </p:sp>
      <p:sp>
        <p:nvSpPr>
          <p:cNvPr id="20484" name="Rectangle 3"/>
          <p:cNvSpPr>
            <a:spLocks noGrp="1" noChangeArrowheads="1"/>
          </p:cNvSpPr>
          <p:nvPr>
            <p:ph type="body" sz="quarter" idx="13"/>
          </p:nvPr>
        </p:nvSpPr>
        <p:spPr/>
        <p:txBody>
          <a:bodyPr>
            <a:normAutofit fontScale="25000" lnSpcReduction="20000"/>
          </a:bodyPr>
          <a:lstStyle/>
          <a:p>
            <a:pPr>
              <a:spcBef>
                <a:spcPct val="0"/>
              </a:spcBef>
            </a:pPr>
            <a:r>
              <a:rPr lang="en-US" altLang="en-US">
                <a:latin typeface="Arial" charset="0"/>
                <a:cs typeface="Arial" charset="0"/>
              </a:rPr>
              <a:t>Customer Insights are:</a:t>
            </a:r>
          </a:p>
        </p:txBody>
      </p:sp>
      <p:sp>
        <p:nvSpPr>
          <p:cNvPr id="20485"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338315801"/>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sz="3600">
                <a:latin typeface="Arial" charset="0"/>
                <a:cs typeface="Arial" charset="0"/>
              </a:rPr>
              <a:t>Marketing Information and Customer Insights</a:t>
            </a:r>
          </a:p>
        </p:txBody>
      </p:sp>
      <p:sp>
        <p:nvSpPr>
          <p:cNvPr id="22531" name="Content Placeholder 9"/>
          <p:cNvSpPr>
            <a:spLocks noGrp="1"/>
          </p:cNvSpPr>
          <p:nvPr>
            <p:ph idx="1"/>
          </p:nvPr>
        </p:nvSpPr>
        <p:spPr>
          <a:xfrm>
            <a:off x="685800" y="2286000"/>
            <a:ext cx="7772400" cy="4114800"/>
          </a:xfrm>
        </p:spPr>
        <p:txBody>
          <a:bodyPr/>
          <a:lstStyle/>
          <a:p>
            <a:pPr marL="533400" indent="-533400">
              <a:lnSpc>
                <a:spcPct val="90000"/>
              </a:lnSpc>
              <a:buFontTx/>
              <a:buNone/>
            </a:pPr>
            <a:r>
              <a:rPr lang="en-US" altLang="en-US" sz="3600" b="1">
                <a:latin typeface="Arial" charset="0"/>
                <a:cs typeface="Arial" charset="0"/>
              </a:rPr>
              <a:t>Marketing information system</a:t>
            </a:r>
            <a:r>
              <a:rPr lang="en-US" altLang="en-US" sz="3600">
                <a:latin typeface="Arial" charset="0"/>
                <a:cs typeface="Arial" charset="0"/>
              </a:rPr>
              <a:t> </a:t>
            </a:r>
            <a:r>
              <a:rPr lang="en-US" altLang="en-US" sz="3600" b="1">
                <a:latin typeface="Arial" charset="0"/>
                <a:cs typeface="Arial" charset="0"/>
              </a:rPr>
              <a:t>(MIS)</a:t>
            </a:r>
            <a:r>
              <a:rPr lang="en-US" altLang="en-US" sz="3600">
                <a:latin typeface="Arial" charset="0"/>
                <a:cs typeface="Arial" charset="0"/>
              </a:rPr>
              <a:t> consists of people and procedures for:</a:t>
            </a:r>
          </a:p>
          <a:p>
            <a:pPr marL="933450" lvl="1" indent="-533400">
              <a:lnSpc>
                <a:spcPct val="90000"/>
              </a:lnSpc>
            </a:pPr>
            <a:r>
              <a:rPr lang="en-US" altLang="en-US">
                <a:latin typeface="Arial" charset="0"/>
                <a:cs typeface="Arial" charset="0"/>
              </a:rPr>
              <a:t>Assessing the information needs</a:t>
            </a:r>
          </a:p>
          <a:p>
            <a:pPr marL="933450" lvl="1" indent="-533400">
              <a:lnSpc>
                <a:spcPct val="90000"/>
              </a:lnSpc>
            </a:pPr>
            <a:r>
              <a:rPr lang="en-US" altLang="en-US">
                <a:latin typeface="Arial" charset="0"/>
                <a:cs typeface="Arial" charset="0"/>
              </a:rPr>
              <a:t>Developing needed information</a:t>
            </a:r>
          </a:p>
          <a:p>
            <a:pPr marL="933450" lvl="1" indent="-533400">
              <a:lnSpc>
                <a:spcPct val="90000"/>
              </a:lnSpc>
            </a:pPr>
            <a:r>
              <a:rPr lang="en-US" altLang="en-US">
                <a:latin typeface="Arial" charset="0"/>
                <a:cs typeface="Arial" charset="0"/>
              </a:rPr>
              <a:t>Helping decision makers use the information for customer </a:t>
            </a:r>
          </a:p>
          <a:p>
            <a:pPr marL="933450" lvl="1" indent="-533400"/>
            <a:endParaRPr lang="en-US" altLang="en-US" sz="3200">
              <a:latin typeface="Arial" charset="0"/>
              <a:cs typeface="Arial" charset="0"/>
            </a:endParaRPr>
          </a:p>
          <a:p>
            <a:pPr marL="533400" indent="-533400"/>
            <a:endParaRPr lang="en-US" altLang="en-US" sz="3600">
              <a:latin typeface="Arial" charset="0"/>
              <a:cs typeface="Arial" charset="0"/>
            </a:endParaRPr>
          </a:p>
        </p:txBody>
      </p:sp>
      <p:sp>
        <p:nvSpPr>
          <p:cNvPr id="22532" name="Rectangle 3"/>
          <p:cNvSpPr>
            <a:spLocks noGrp="1" noChangeArrowheads="1"/>
          </p:cNvSpPr>
          <p:nvPr>
            <p:ph type="body" sz="quarter" idx="13"/>
          </p:nvPr>
        </p:nvSpPr>
        <p:spPr>
          <a:xfrm>
            <a:off x="533400" y="1447800"/>
            <a:ext cx="8153400" cy="381000"/>
          </a:xfrm>
        </p:spPr>
        <p:txBody>
          <a:bodyPr>
            <a:normAutofit fontScale="25000" lnSpcReduction="20000"/>
          </a:bodyPr>
          <a:lstStyle/>
          <a:p>
            <a:pPr>
              <a:spcBef>
                <a:spcPct val="0"/>
              </a:spcBef>
            </a:pPr>
            <a:r>
              <a:rPr lang="en-US" altLang="en-US">
                <a:latin typeface="Arial" charset="0"/>
                <a:cs typeface="Arial" charset="0"/>
              </a:rPr>
              <a:t>Marketing Information Systems (MIS)</a:t>
            </a:r>
          </a:p>
        </p:txBody>
      </p:sp>
      <p:sp>
        <p:nvSpPr>
          <p:cNvPr id="22533"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645511749"/>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Information System</a:t>
            </a:r>
            <a:endParaRPr lang="en-GB" dirty="0"/>
          </a:p>
        </p:txBody>
      </p:sp>
      <p:sp>
        <p:nvSpPr>
          <p:cNvPr id="3" name="Content Placeholder 2"/>
          <p:cNvSpPr>
            <a:spLocks noGrp="1"/>
          </p:cNvSpPr>
          <p:nvPr>
            <p:ph idx="1"/>
          </p:nvPr>
        </p:nvSpPr>
        <p:spPr/>
        <p:txBody>
          <a:bodyPr>
            <a:normAutofit fontScale="92500"/>
          </a:bodyPr>
          <a:lstStyle/>
          <a:p>
            <a:r>
              <a:rPr lang="en-GB" dirty="0" smtClean="0"/>
              <a:t>Assessing marketing information needs</a:t>
            </a:r>
          </a:p>
          <a:p>
            <a:r>
              <a:rPr lang="en-GB" dirty="0" smtClean="0"/>
              <a:t>Obtaining marketing information</a:t>
            </a:r>
          </a:p>
          <a:p>
            <a:r>
              <a:rPr lang="en-GB" dirty="0" smtClean="0"/>
              <a:t>Competitive market intelligence</a:t>
            </a:r>
          </a:p>
          <a:p>
            <a:r>
              <a:rPr lang="en-GB" dirty="0" smtClean="0"/>
              <a:t>Internal databases</a:t>
            </a:r>
          </a:p>
          <a:p>
            <a:r>
              <a:rPr lang="en-GB" dirty="0" smtClean="0"/>
              <a:t>Marketing research</a:t>
            </a:r>
          </a:p>
          <a:p>
            <a:r>
              <a:rPr lang="en-GB" dirty="0" smtClean="0"/>
              <a:t>Research plan – secondary and primary data collection and analysis</a:t>
            </a:r>
          </a:p>
          <a:p>
            <a:r>
              <a:rPr lang="en-GB" dirty="0" smtClean="0"/>
              <a:t>Sampling framework and research instruments</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12</a:t>
            </a:fld>
            <a:endParaRPr lang="en-GB"/>
          </a:p>
        </p:txBody>
      </p:sp>
    </p:spTree>
    <p:extLst>
      <p:ext uri="{BB962C8B-B14F-4D97-AF65-F5344CB8AC3E}">
        <p14:creationId xmlns:p14="http://schemas.microsoft.com/office/powerpoint/2010/main" val="1772215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Information System</a:t>
            </a:r>
            <a:endParaRPr lang="en-GB" dirty="0"/>
          </a:p>
        </p:txBody>
      </p:sp>
      <p:sp>
        <p:nvSpPr>
          <p:cNvPr id="3" name="Content Placeholder 2"/>
          <p:cNvSpPr>
            <a:spLocks noGrp="1"/>
          </p:cNvSpPr>
          <p:nvPr>
            <p:ph idx="1"/>
          </p:nvPr>
        </p:nvSpPr>
        <p:spPr/>
        <p:txBody>
          <a:bodyPr/>
          <a:lstStyle/>
          <a:p>
            <a:r>
              <a:rPr lang="en-GB" dirty="0" smtClean="0"/>
              <a:t>Interpreting and using findings</a:t>
            </a:r>
          </a:p>
          <a:p>
            <a:r>
              <a:rPr lang="en-GB" dirty="0" smtClean="0"/>
              <a:t>Customer relationship management</a:t>
            </a:r>
          </a:p>
          <a:p>
            <a:r>
              <a:rPr lang="en-GB" dirty="0" smtClean="0"/>
              <a:t>Distributing and using marketing information</a:t>
            </a:r>
          </a:p>
          <a:p>
            <a:r>
              <a:rPr lang="en-GB" dirty="0" smtClean="0"/>
              <a:t>International marketing research</a:t>
            </a:r>
          </a:p>
          <a:p>
            <a:r>
              <a:rPr lang="en-GB" dirty="0" smtClean="0"/>
              <a:t>Consumer privacy</a:t>
            </a:r>
          </a:p>
          <a:p>
            <a:endParaRPr lang="en-GB" dirty="0"/>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13</a:t>
            </a:fld>
            <a:endParaRPr lang="en-GB"/>
          </a:p>
        </p:txBody>
      </p:sp>
    </p:spTree>
    <p:extLst>
      <p:ext uri="{BB962C8B-B14F-4D97-AF65-F5344CB8AC3E}">
        <p14:creationId xmlns:p14="http://schemas.microsoft.com/office/powerpoint/2010/main" val="28867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7"/>
          <p:cNvSpPr>
            <a:spLocks noGrp="1"/>
          </p:cNvSpPr>
          <p:nvPr>
            <p:ph type="title"/>
          </p:nvPr>
        </p:nvSpPr>
        <p:spPr/>
        <p:txBody>
          <a:bodyPr/>
          <a:lstStyle/>
          <a:p>
            <a:r>
              <a:rPr lang="en-US" altLang="en-US" sz="3600">
                <a:latin typeface="Arial" charset="0"/>
                <a:cs typeface="Arial" charset="0"/>
              </a:rPr>
              <a:t>Marketing Information System</a:t>
            </a:r>
          </a:p>
        </p:txBody>
      </p:sp>
      <p:pic>
        <p:nvPicPr>
          <p:cNvPr id="24579" name="Picture 3" descr="fig04_01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600200"/>
            <a:ext cx="8305800" cy="409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4686355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l="9961" t="13287" r="11897" b="8858"/>
          <a:stretch>
            <a:fillRect/>
          </a:stretch>
        </p:blipFill>
        <p:spPr bwMode="auto">
          <a:xfrm>
            <a:off x="34925" y="476250"/>
            <a:ext cx="8870950"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74147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Tutorial Task</a:t>
            </a:r>
            <a:endParaRPr lang="en-GB" b="1" dirty="0"/>
          </a:p>
        </p:txBody>
      </p:sp>
      <p:sp>
        <p:nvSpPr>
          <p:cNvPr id="3" name="Content Placeholder 2"/>
          <p:cNvSpPr>
            <a:spLocks noGrp="1"/>
          </p:cNvSpPr>
          <p:nvPr>
            <p:ph idx="1"/>
          </p:nvPr>
        </p:nvSpPr>
        <p:spPr/>
        <p:txBody>
          <a:bodyPr/>
          <a:lstStyle/>
          <a:p>
            <a:pPr marL="0" indent="0">
              <a:buNone/>
            </a:pPr>
            <a:r>
              <a:rPr lang="en-US" altLang="en-US" dirty="0" smtClean="0">
                <a:ea typeface="ＭＳ Ｐゴシック" pitchFamily="34" charset="-128"/>
              </a:rPr>
              <a:t>Choose a product that you buy on a regular basis and outline the steps that company takes in the marketing research process.</a:t>
            </a:r>
          </a:p>
          <a:p>
            <a:pPr marL="0" indent="0">
              <a:buNone/>
            </a:pPr>
            <a:endParaRPr lang="en-GB" dirty="0"/>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16</a:t>
            </a:fld>
            <a:endParaRPr lang="en-GB"/>
          </a:p>
        </p:txBody>
      </p:sp>
    </p:spTree>
    <p:extLst>
      <p:ext uri="{BB962C8B-B14F-4D97-AF65-F5344CB8AC3E}">
        <p14:creationId xmlns:p14="http://schemas.microsoft.com/office/powerpoint/2010/main" val="1774612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r>
              <a:rPr lang="en-US" altLang="en-US" b="1">
                <a:latin typeface="Arial" charset="0"/>
                <a:cs typeface="Arial" charset="0"/>
              </a:rPr>
              <a:t>Developing Marketing Information</a:t>
            </a:r>
          </a:p>
        </p:txBody>
      </p:sp>
      <p:sp>
        <p:nvSpPr>
          <p:cNvPr id="28675" name="Text Placeholder 5"/>
          <p:cNvSpPr>
            <a:spLocks noGrp="1"/>
          </p:cNvSpPr>
          <p:nvPr>
            <p:ph type="body" sz="quarter" idx="13"/>
          </p:nvPr>
        </p:nvSpPr>
        <p:spPr/>
        <p:txBody>
          <a:bodyPr>
            <a:normAutofit fontScale="77500" lnSpcReduction="20000"/>
          </a:bodyPr>
          <a:lstStyle/>
          <a:p>
            <a:r>
              <a:rPr lang="en-US" altLang="en-US">
                <a:latin typeface="Arial" charset="0"/>
                <a:cs typeface="Arial" charset="0"/>
              </a:rPr>
              <a:t>Steps in the Marketing Research Process</a:t>
            </a:r>
          </a:p>
          <a:p>
            <a:endParaRPr lang="en-US" altLang="en-US">
              <a:latin typeface="Arial" charset="0"/>
              <a:cs typeface="Arial" charset="0"/>
            </a:endParaRPr>
          </a:p>
        </p:txBody>
      </p:sp>
      <p:sp>
        <p:nvSpPr>
          <p:cNvPr id="28676" name="Text Box 9"/>
          <p:cNvSpPr txBox="1">
            <a:spLocks noChangeArrowheads="1"/>
          </p:cNvSpPr>
          <p:nvPr/>
        </p:nvSpPr>
        <p:spPr bwMode="auto">
          <a:xfrm>
            <a:off x="2955925" y="216535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GB" altLang="en-US" sz="1800">
              <a:ea typeface="ヒラギノ角ゴ Pro W3" charset="-128"/>
              <a:cs typeface="ヒラギノ角ゴ Pro W3" charset="-128"/>
            </a:endParaRPr>
          </a:p>
        </p:txBody>
      </p:sp>
      <p:pic>
        <p:nvPicPr>
          <p:cNvPr id="28677" name="Picture 5" descr="fig04_02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165475"/>
            <a:ext cx="8382000"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8"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060098212"/>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r>
              <a:rPr lang="en-US" altLang="en-US" b="1">
                <a:latin typeface="Arial" charset="0"/>
                <a:cs typeface="Arial" charset="0"/>
              </a:rPr>
              <a:t>Developing Marketing Information</a:t>
            </a:r>
          </a:p>
        </p:txBody>
      </p:sp>
      <p:sp>
        <p:nvSpPr>
          <p:cNvPr id="30723" name="Rectangle 3"/>
          <p:cNvSpPr>
            <a:spLocks noGrp="1" noChangeArrowheads="1"/>
          </p:cNvSpPr>
          <p:nvPr>
            <p:ph type="body" sz="quarter" idx="13"/>
          </p:nvPr>
        </p:nvSpPr>
        <p:spPr>
          <a:xfrm>
            <a:off x="0" y="1412875"/>
            <a:ext cx="9144000" cy="685800"/>
          </a:xfrm>
        </p:spPr>
        <p:txBody>
          <a:bodyPr>
            <a:normAutofit fontScale="85000" lnSpcReduction="20000"/>
          </a:bodyPr>
          <a:lstStyle/>
          <a:p>
            <a:pPr>
              <a:spcBef>
                <a:spcPct val="0"/>
              </a:spcBef>
            </a:pPr>
            <a:r>
              <a:rPr lang="en-US" altLang="en-US">
                <a:latin typeface="Arial" charset="0"/>
                <a:cs typeface="Arial" charset="0"/>
              </a:rPr>
              <a:t>Marketing Research</a:t>
            </a:r>
          </a:p>
          <a:p>
            <a:pPr>
              <a:spcBef>
                <a:spcPct val="0"/>
              </a:spcBef>
            </a:pPr>
            <a:r>
              <a:rPr lang="en-US" altLang="en-US">
                <a:latin typeface="Arial" charset="0"/>
                <a:cs typeface="Arial" charset="0"/>
              </a:rPr>
              <a:t>Defining the Problem and Research Objectives</a:t>
            </a:r>
          </a:p>
          <a:p>
            <a:pPr>
              <a:spcBef>
                <a:spcPct val="0"/>
              </a:spcBef>
            </a:pPr>
            <a:endParaRPr lang="en-US" altLang="en-US" sz="5400">
              <a:latin typeface="Arial" charset="0"/>
              <a:cs typeface="Arial" charset="0"/>
            </a:endParaRPr>
          </a:p>
        </p:txBody>
      </p:sp>
      <p:graphicFrame>
        <p:nvGraphicFramePr>
          <p:cNvPr id="5" name="Content Placeholder 4"/>
          <p:cNvGraphicFramePr>
            <a:graphicFrameLocks noGrp="1"/>
          </p:cNvGraphicFramePr>
          <p:nvPr>
            <p:ph idx="4294967295"/>
          </p:nvPr>
        </p:nvGraphicFramePr>
        <p:xfrm>
          <a:off x="0" y="2819400"/>
          <a:ext cx="6705600" cy="3276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5"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
        <p:nvSpPr>
          <p:cNvPr id="2" name="Cloud Callout 1"/>
          <p:cNvSpPr/>
          <p:nvPr/>
        </p:nvSpPr>
        <p:spPr>
          <a:xfrm>
            <a:off x="6875463" y="2349500"/>
            <a:ext cx="2017712" cy="1439863"/>
          </a:xfrm>
          <a:prstGeom prst="cloudCallout">
            <a:avLst>
              <a:gd name="adj1" fmla="val -69784"/>
              <a:gd name="adj2" fmla="val -849"/>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Define the  problem &amp; Suggest research </a:t>
            </a:r>
          </a:p>
        </p:txBody>
      </p:sp>
      <p:sp>
        <p:nvSpPr>
          <p:cNvPr id="7" name="Cloud Callout 6"/>
          <p:cNvSpPr/>
          <p:nvPr/>
        </p:nvSpPr>
        <p:spPr>
          <a:xfrm>
            <a:off x="6659563" y="3895725"/>
            <a:ext cx="1944687" cy="1295400"/>
          </a:xfrm>
          <a:prstGeom prst="cloudCallout">
            <a:avLst>
              <a:gd name="adj1" fmla="val -69784"/>
              <a:gd name="adj2" fmla="val -849"/>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Describes things</a:t>
            </a:r>
          </a:p>
        </p:txBody>
      </p:sp>
      <p:sp>
        <p:nvSpPr>
          <p:cNvPr id="8" name="Cloud Callout 7"/>
          <p:cNvSpPr/>
          <p:nvPr/>
        </p:nvSpPr>
        <p:spPr>
          <a:xfrm>
            <a:off x="6788150" y="5314950"/>
            <a:ext cx="2355850" cy="1296988"/>
          </a:xfrm>
          <a:prstGeom prst="cloudCallout">
            <a:avLst>
              <a:gd name="adj1" fmla="val -69784"/>
              <a:gd name="adj2" fmla="val -849"/>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Cause and effect relationships</a:t>
            </a:r>
          </a:p>
        </p:txBody>
      </p:sp>
    </p:spTree>
    <p:extLst>
      <p:ext uri="{BB962C8B-B14F-4D97-AF65-F5344CB8AC3E}">
        <p14:creationId xmlns:p14="http://schemas.microsoft.com/office/powerpoint/2010/main" val="7868087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68313" y="260350"/>
            <a:ext cx="8229600" cy="1143000"/>
          </a:xfrm>
        </p:spPr>
        <p:txBody>
          <a:bodyPr/>
          <a:lstStyle/>
          <a:p>
            <a:r>
              <a:rPr lang="en-GB" altLang="en-US">
                <a:latin typeface="Arial" charset="0"/>
                <a:cs typeface="Arial" charset="0"/>
              </a:rPr>
              <a:t>Developing the Research Plan </a:t>
            </a:r>
          </a:p>
        </p:txBody>
      </p:sp>
      <p:sp>
        <p:nvSpPr>
          <p:cNvPr id="32771" name="Content Placeholder 2"/>
          <p:cNvSpPr>
            <a:spLocks noGrp="1"/>
          </p:cNvSpPr>
          <p:nvPr>
            <p:ph idx="1"/>
          </p:nvPr>
        </p:nvSpPr>
        <p:spPr>
          <a:xfrm>
            <a:off x="385763" y="1628775"/>
            <a:ext cx="8229600" cy="4525963"/>
          </a:xfrm>
        </p:spPr>
        <p:txBody>
          <a:bodyPr/>
          <a:lstStyle/>
          <a:p>
            <a:r>
              <a:rPr lang="en-GB" altLang="en-US">
                <a:latin typeface="Arial" charset="0"/>
                <a:cs typeface="Arial" charset="0"/>
              </a:rPr>
              <a:t>What information do we need</a:t>
            </a:r>
          </a:p>
          <a:p>
            <a:r>
              <a:rPr lang="en-GB" altLang="en-US">
                <a:latin typeface="Arial" charset="0"/>
                <a:cs typeface="Arial" charset="0"/>
              </a:rPr>
              <a:t>How will we get it? </a:t>
            </a:r>
          </a:p>
        </p:txBody>
      </p:sp>
      <p:pic>
        <p:nvPicPr>
          <p:cNvPr id="32772" name="Picture 2" descr="C:\Users\bus-bc\AppData\Local\Microsoft\Windows\Temporary Internet Files\Content.IE5\CTXARRP5\MP90044217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0563" y="2420938"/>
            <a:ext cx="3646487"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256819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l="7411" t="22202" r="5205"/>
          <a:stretch>
            <a:fillRect/>
          </a:stretch>
        </p:blipFill>
        <p:spPr bwMode="auto">
          <a:xfrm>
            <a:off x="827088" y="1628775"/>
            <a:ext cx="7848600"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3795" name="Title 1"/>
          <p:cNvSpPr>
            <a:spLocks noGrp="1"/>
          </p:cNvSpPr>
          <p:nvPr>
            <p:ph type="title"/>
          </p:nvPr>
        </p:nvSpPr>
        <p:spPr>
          <a:xfrm>
            <a:off x="468313" y="260350"/>
            <a:ext cx="8229600" cy="1143000"/>
          </a:xfrm>
        </p:spPr>
        <p:txBody>
          <a:bodyPr/>
          <a:lstStyle/>
          <a:p>
            <a:r>
              <a:rPr lang="en-GB" altLang="en-US">
                <a:latin typeface="Arial" charset="0"/>
                <a:cs typeface="Arial" charset="0"/>
              </a:rPr>
              <a:t>Types of Data</a:t>
            </a:r>
          </a:p>
        </p:txBody>
      </p:sp>
    </p:spTree>
    <p:extLst>
      <p:ext uri="{BB962C8B-B14F-4D97-AF65-F5344CB8AC3E}">
        <p14:creationId xmlns:p14="http://schemas.microsoft.com/office/powerpoint/2010/main" val="19915407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468313" y="260350"/>
            <a:ext cx="8229600" cy="1143000"/>
          </a:xfrm>
        </p:spPr>
        <p:txBody>
          <a:bodyPr/>
          <a:lstStyle/>
          <a:p>
            <a:r>
              <a:rPr lang="en-GB" altLang="en-US">
                <a:latin typeface="Arial" charset="0"/>
                <a:cs typeface="Arial" charset="0"/>
              </a:rPr>
              <a:t>Gathering Secondary Data</a:t>
            </a:r>
          </a:p>
        </p:txBody>
      </p:sp>
      <p:sp>
        <p:nvSpPr>
          <p:cNvPr id="34819" name="Content Placeholder 2"/>
          <p:cNvSpPr>
            <a:spLocks noGrp="1"/>
          </p:cNvSpPr>
          <p:nvPr>
            <p:ph idx="1"/>
          </p:nvPr>
        </p:nvSpPr>
        <p:spPr/>
        <p:txBody>
          <a:bodyPr/>
          <a:lstStyle/>
          <a:p>
            <a:r>
              <a:rPr lang="en-GB" altLang="en-US">
                <a:latin typeface="Arial" charset="0"/>
                <a:cs typeface="Arial" charset="0"/>
              </a:rPr>
              <a:t>Government Statistics</a:t>
            </a:r>
          </a:p>
          <a:p>
            <a:r>
              <a:rPr lang="en-GB" altLang="en-US">
                <a:latin typeface="Arial" charset="0"/>
                <a:cs typeface="Arial" charset="0"/>
              </a:rPr>
              <a:t>Published Industry Reports – e.g Marketline</a:t>
            </a:r>
          </a:p>
          <a:p>
            <a:r>
              <a:rPr lang="en-GB" altLang="en-US">
                <a:latin typeface="Arial" charset="0"/>
                <a:cs typeface="Arial" charset="0"/>
              </a:rPr>
              <a:t>Newspapers and Trade Publications</a:t>
            </a:r>
          </a:p>
          <a:p>
            <a:r>
              <a:rPr lang="en-GB" altLang="en-US">
                <a:latin typeface="Arial" charset="0"/>
                <a:cs typeface="Arial" charset="0"/>
              </a:rPr>
              <a:t>Industry Bodies </a:t>
            </a:r>
          </a:p>
        </p:txBody>
      </p:sp>
    </p:spTree>
    <p:extLst>
      <p:ext uri="{BB962C8B-B14F-4D97-AF65-F5344CB8AC3E}">
        <p14:creationId xmlns:p14="http://schemas.microsoft.com/office/powerpoint/2010/main" val="11450446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395288" y="188913"/>
            <a:ext cx="8137525" cy="1295400"/>
          </a:xfrm>
          <a:prstGeom prst="rect">
            <a:avLst/>
          </a:prstGeom>
          <a:solidFill>
            <a:schemeClr val="bg1">
              <a:lumMod val="75000"/>
            </a:schemeClr>
          </a:solidFill>
          <a:ln>
            <a:noFill/>
          </a:ln>
        </p:spPr>
        <p:txBody>
          <a:bodyPr lIns="82287" tIns="41143" rIns="82287" bIns="41143" anchor="ctr"/>
          <a:lstStyle>
            <a:lvl1pPr eaLnBrk="0" hangingPunct="0">
              <a:defRPr sz="2000" b="1">
                <a:solidFill>
                  <a:schemeClr val="tx1"/>
                </a:solidFill>
                <a:latin typeface="Arial" pitchFamily="34" charset="0"/>
              </a:defRPr>
            </a:lvl1pPr>
            <a:lvl2pPr marL="742950" indent="-285750" eaLnBrk="0" hangingPunct="0">
              <a:defRPr sz="2000" b="1">
                <a:solidFill>
                  <a:schemeClr val="tx1"/>
                </a:solidFill>
                <a:latin typeface="Arial" pitchFamily="34" charset="0"/>
              </a:defRPr>
            </a:lvl2pPr>
            <a:lvl3pPr marL="1143000" indent="-228600" eaLnBrk="0" hangingPunct="0">
              <a:defRPr sz="2000" b="1">
                <a:solidFill>
                  <a:schemeClr val="tx1"/>
                </a:solidFill>
                <a:latin typeface="Arial" pitchFamily="34" charset="0"/>
              </a:defRPr>
            </a:lvl3pPr>
            <a:lvl4pPr marL="1600200" indent="-228600" eaLnBrk="0" hangingPunct="0">
              <a:defRPr sz="2000" b="1">
                <a:solidFill>
                  <a:schemeClr val="tx1"/>
                </a:solidFill>
                <a:latin typeface="Arial" pitchFamily="34" charset="0"/>
              </a:defRPr>
            </a:lvl4pPr>
            <a:lvl5pPr marL="2057400" indent="-228600" eaLnBrk="0" hangingPunct="0">
              <a:defRPr sz="2000" b="1">
                <a:solidFill>
                  <a:schemeClr val="tx1"/>
                </a:solidFill>
                <a:latin typeface="Arial" pitchFamily="34" charset="0"/>
              </a:defRPr>
            </a:lvl5pPr>
            <a:lvl6pPr marL="2514600" indent="-228600" eaLnBrk="0" fontAlgn="base" hangingPunct="0">
              <a:spcBef>
                <a:spcPct val="0"/>
              </a:spcBef>
              <a:spcAft>
                <a:spcPct val="0"/>
              </a:spcAft>
              <a:defRPr sz="2000" b="1">
                <a:solidFill>
                  <a:schemeClr val="tx1"/>
                </a:solidFill>
                <a:latin typeface="Arial" pitchFamily="34" charset="0"/>
              </a:defRPr>
            </a:lvl6pPr>
            <a:lvl7pPr marL="2971800" indent="-228600" eaLnBrk="0" fontAlgn="base" hangingPunct="0">
              <a:spcBef>
                <a:spcPct val="0"/>
              </a:spcBef>
              <a:spcAft>
                <a:spcPct val="0"/>
              </a:spcAft>
              <a:defRPr sz="2000" b="1">
                <a:solidFill>
                  <a:schemeClr val="tx1"/>
                </a:solidFill>
                <a:latin typeface="Arial" pitchFamily="34" charset="0"/>
              </a:defRPr>
            </a:lvl7pPr>
            <a:lvl8pPr marL="3429000" indent="-228600" eaLnBrk="0" fontAlgn="base" hangingPunct="0">
              <a:spcBef>
                <a:spcPct val="0"/>
              </a:spcBef>
              <a:spcAft>
                <a:spcPct val="0"/>
              </a:spcAft>
              <a:defRPr sz="2000" b="1">
                <a:solidFill>
                  <a:schemeClr val="tx1"/>
                </a:solidFill>
                <a:latin typeface="Arial" pitchFamily="34" charset="0"/>
              </a:defRPr>
            </a:lvl8pPr>
            <a:lvl9pPr marL="3886200" indent="-228600" eaLnBrk="0" fontAlgn="base" hangingPunct="0">
              <a:spcBef>
                <a:spcPct val="0"/>
              </a:spcBef>
              <a:spcAft>
                <a:spcPct val="0"/>
              </a:spcAft>
              <a:defRPr sz="2000" b="1">
                <a:solidFill>
                  <a:schemeClr val="tx1"/>
                </a:solidFill>
                <a:latin typeface="Arial" pitchFamily="34" charset="0"/>
              </a:defRPr>
            </a:lvl9pPr>
          </a:lstStyle>
          <a:p>
            <a:pPr algn="ctr" eaLnBrk="1" hangingPunct="1">
              <a:defRPr/>
            </a:pPr>
            <a:r>
              <a:rPr lang="en-US" altLang="en-US" sz="4400" b="0" dirty="0" smtClean="0">
                <a:ea typeface="+mn-ea"/>
                <a:cs typeface="Arial" panose="020B0604020202020204" pitchFamily="34" charset="0"/>
              </a:rPr>
              <a:t>Market Research</a:t>
            </a:r>
          </a:p>
          <a:p>
            <a:pPr algn="ctr" eaLnBrk="1" hangingPunct="1">
              <a:defRPr/>
            </a:pPr>
            <a:r>
              <a:rPr lang="en-US" altLang="en-US" sz="4400" b="0" dirty="0" smtClean="0">
                <a:ea typeface="+mn-ea"/>
                <a:cs typeface="Arial" panose="020B0604020202020204" pitchFamily="34" charset="0"/>
              </a:rPr>
              <a:t>Primary</a:t>
            </a:r>
          </a:p>
        </p:txBody>
      </p:sp>
      <p:sp>
        <p:nvSpPr>
          <p:cNvPr id="35843" name="Rectangle 4"/>
          <p:cNvSpPr>
            <a:spLocks noChangeArrowheads="1"/>
          </p:cNvSpPr>
          <p:nvPr/>
        </p:nvSpPr>
        <p:spPr bwMode="auto">
          <a:xfrm>
            <a:off x="4859338" y="3021013"/>
            <a:ext cx="2362200" cy="406400"/>
          </a:xfrm>
          <a:prstGeom prst="rect">
            <a:avLst/>
          </a:prstGeom>
          <a:solidFill>
            <a:schemeClr val="accent1"/>
          </a:solidFill>
          <a:ln w="9525">
            <a:solidFill>
              <a:srgbClr val="990000"/>
            </a:solidFill>
            <a:miter lim="800000"/>
            <a:headEnd/>
            <a:tailEnd/>
          </a:ln>
        </p:spPr>
        <p:txBody>
          <a:bodyPr lIns="92072" tIns="46036" rIns="92072" bIns="46036">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US" altLang="en-US" sz="2000" b="1">
                <a:solidFill>
                  <a:schemeClr val="bg1"/>
                </a:solidFill>
              </a:rPr>
              <a:t>Quantitative</a:t>
            </a:r>
          </a:p>
        </p:txBody>
      </p:sp>
      <p:sp>
        <p:nvSpPr>
          <p:cNvPr id="22532" name="Rectangle 5"/>
          <p:cNvSpPr>
            <a:spLocks noChangeArrowheads="1"/>
          </p:cNvSpPr>
          <p:nvPr/>
        </p:nvSpPr>
        <p:spPr bwMode="auto">
          <a:xfrm>
            <a:off x="4872038" y="3763963"/>
            <a:ext cx="2427287" cy="1201737"/>
          </a:xfrm>
          <a:prstGeom prst="rect">
            <a:avLst/>
          </a:prstGeom>
          <a:solidFill>
            <a:schemeClr val="bg1">
              <a:lumMod val="75000"/>
            </a:schemeClr>
          </a:solidFill>
          <a:ln w="9525">
            <a:solidFill>
              <a:srgbClr val="990000"/>
            </a:solidFill>
            <a:miter lim="800000"/>
            <a:headEnd/>
            <a:tailEnd/>
          </a:ln>
        </p:spPr>
        <p:txBody>
          <a:bodyPr lIns="92072" tIns="46036" rIns="92072" bIns="46036">
            <a:spAutoFit/>
          </a:bodyPr>
          <a:lstStyle>
            <a:lvl1pPr defTabSz="762000" eaLnBrk="0" hangingPunct="0">
              <a:defRPr sz="2000" b="1">
                <a:solidFill>
                  <a:schemeClr val="tx1"/>
                </a:solidFill>
                <a:latin typeface="Arial" pitchFamily="34" charset="0"/>
              </a:defRPr>
            </a:lvl1pPr>
            <a:lvl2pPr marL="742950" indent="-285750" defTabSz="762000" eaLnBrk="0" hangingPunct="0">
              <a:defRPr sz="2000" b="1">
                <a:solidFill>
                  <a:schemeClr val="tx1"/>
                </a:solidFill>
                <a:latin typeface="Arial" pitchFamily="34" charset="0"/>
              </a:defRPr>
            </a:lvl2pPr>
            <a:lvl3pPr marL="1143000" indent="-228600" defTabSz="762000" eaLnBrk="0" hangingPunct="0">
              <a:defRPr sz="2000" b="1">
                <a:solidFill>
                  <a:schemeClr val="tx1"/>
                </a:solidFill>
                <a:latin typeface="Arial" pitchFamily="34" charset="0"/>
              </a:defRPr>
            </a:lvl3pPr>
            <a:lvl4pPr marL="1600200" indent="-228600" defTabSz="762000" eaLnBrk="0" hangingPunct="0">
              <a:defRPr sz="2000" b="1">
                <a:solidFill>
                  <a:schemeClr val="tx1"/>
                </a:solidFill>
                <a:latin typeface="Arial" pitchFamily="34" charset="0"/>
              </a:defRPr>
            </a:lvl4pPr>
            <a:lvl5pPr marL="2057400" indent="-228600" defTabSz="762000" eaLnBrk="0" hangingPunct="0">
              <a:defRPr sz="2000" b="1">
                <a:solidFill>
                  <a:schemeClr val="tx1"/>
                </a:solidFill>
                <a:latin typeface="Arial" pitchFamily="34" charset="0"/>
              </a:defRPr>
            </a:lvl5pPr>
            <a:lvl6pPr marL="2514600" indent="-228600" defTabSz="762000" eaLnBrk="0" fontAlgn="base" hangingPunct="0">
              <a:spcBef>
                <a:spcPct val="0"/>
              </a:spcBef>
              <a:spcAft>
                <a:spcPct val="0"/>
              </a:spcAft>
              <a:defRPr sz="2000" b="1">
                <a:solidFill>
                  <a:schemeClr val="tx1"/>
                </a:solidFill>
                <a:latin typeface="Arial" pitchFamily="34" charset="0"/>
              </a:defRPr>
            </a:lvl6pPr>
            <a:lvl7pPr marL="2971800" indent="-228600" defTabSz="762000" eaLnBrk="0" fontAlgn="base" hangingPunct="0">
              <a:spcBef>
                <a:spcPct val="0"/>
              </a:spcBef>
              <a:spcAft>
                <a:spcPct val="0"/>
              </a:spcAft>
              <a:defRPr sz="2000" b="1">
                <a:solidFill>
                  <a:schemeClr val="tx1"/>
                </a:solidFill>
                <a:latin typeface="Arial" pitchFamily="34" charset="0"/>
              </a:defRPr>
            </a:lvl7pPr>
            <a:lvl8pPr marL="3429000" indent="-228600" defTabSz="762000" eaLnBrk="0" fontAlgn="base" hangingPunct="0">
              <a:spcBef>
                <a:spcPct val="0"/>
              </a:spcBef>
              <a:spcAft>
                <a:spcPct val="0"/>
              </a:spcAft>
              <a:defRPr sz="2000" b="1">
                <a:solidFill>
                  <a:schemeClr val="tx1"/>
                </a:solidFill>
                <a:latin typeface="Arial" pitchFamily="34" charset="0"/>
              </a:defRPr>
            </a:lvl8pPr>
            <a:lvl9pPr marL="3886200" indent="-228600" defTabSz="762000" eaLnBrk="0" fontAlgn="base" hangingPunct="0">
              <a:spcBef>
                <a:spcPct val="0"/>
              </a:spcBef>
              <a:spcAft>
                <a:spcPct val="0"/>
              </a:spcAft>
              <a:defRPr sz="2000" b="1">
                <a:solidFill>
                  <a:schemeClr val="tx1"/>
                </a:solidFill>
                <a:latin typeface="Arial" pitchFamily="34" charset="0"/>
              </a:defRPr>
            </a:lvl9pPr>
          </a:lstStyle>
          <a:p>
            <a:pPr>
              <a:lnSpc>
                <a:spcPct val="90000"/>
              </a:lnSpc>
              <a:defRPr/>
            </a:pPr>
            <a:r>
              <a:rPr lang="en-US" altLang="en-US" dirty="0" smtClean="0">
                <a:ea typeface="+mn-ea"/>
                <a:cs typeface="Arial" panose="020B0604020202020204" pitchFamily="34" charset="0"/>
              </a:rPr>
              <a:t>Face To Face</a:t>
            </a:r>
          </a:p>
          <a:p>
            <a:pPr>
              <a:lnSpc>
                <a:spcPct val="90000"/>
              </a:lnSpc>
              <a:defRPr/>
            </a:pPr>
            <a:r>
              <a:rPr lang="en-US" altLang="en-US" dirty="0" smtClean="0">
                <a:ea typeface="+mn-ea"/>
                <a:cs typeface="Arial" panose="020B0604020202020204" pitchFamily="34" charset="0"/>
              </a:rPr>
              <a:t>Telephone</a:t>
            </a:r>
          </a:p>
          <a:p>
            <a:pPr>
              <a:lnSpc>
                <a:spcPct val="90000"/>
              </a:lnSpc>
              <a:defRPr/>
            </a:pPr>
            <a:r>
              <a:rPr lang="en-US" altLang="en-US" dirty="0" smtClean="0">
                <a:ea typeface="+mn-ea"/>
                <a:cs typeface="Arial" panose="020B0604020202020204" pitchFamily="34" charset="0"/>
              </a:rPr>
              <a:t>Self Completion</a:t>
            </a:r>
          </a:p>
          <a:p>
            <a:pPr>
              <a:lnSpc>
                <a:spcPct val="90000"/>
              </a:lnSpc>
              <a:defRPr/>
            </a:pPr>
            <a:r>
              <a:rPr lang="en-US" altLang="en-US" dirty="0" smtClean="0">
                <a:ea typeface="+mn-ea"/>
                <a:cs typeface="Arial" panose="020B0604020202020204" pitchFamily="34" charset="0"/>
              </a:rPr>
              <a:t>Observation</a:t>
            </a:r>
          </a:p>
        </p:txBody>
      </p:sp>
      <p:sp>
        <p:nvSpPr>
          <p:cNvPr id="35845" name="Rectangle 6"/>
          <p:cNvSpPr>
            <a:spLocks noChangeArrowheads="1"/>
          </p:cNvSpPr>
          <p:nvPr/>
        </p:nvSpPr>
        <p:spPr bwMode="auto">
          <a:xfrm>
            <a:off x="1331913" y="3021013"/>
            <a:ext cx="2667000" cy="406400"/>
          </a:xfrm>
          <a:prstGeom prst="rect">
            <a:avLst/>
          </a:prstGeom>
          <a:solidFill>
            <a:schemeClr val="accent1"/>
          </a:solidFill>
          <a:ln w="9525">
            <a:solidFill>
              <a:srgbClr val="990000"/>
            </a:solidFill>
            <a:miter lim="800000"/>
            <a:headEnd/>
            <a:tailEnd/>
          </a:ln>
        </p:spPr>
        <p:txBody>
          <a:bodyPr lIns="92072" tIns="46036" rIns="92072" bIns="46036">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US" altLang="en-US" sz="2000" b="1">
                <a:solidFill>
                  <a:schemeClr val="bg1"/>
                </a:solidFill>
              </a:rPr>
              <a:t>Qualitative</a:t>
            </a:r>
          </a:p>
        </p:txBody>
      </p:sp>
      <p:sp>
        <p:nvSpPr>
          <p:cNvPr id="22534" name="Rectangle 7"/>
          <p:cNvSpPr>
            <a:spLocks noChangeArrowheads="1"/>
          </p:cNvSpPr>
          <p:nvPr/>
        </p:nvSpPr>
        <p:spPr bwMode="auto">
          <a:xfrm>
            <a:off x="1319213" y="3671888"/>
            <a:ext cx="2679700" cy="1293812"/>
          </a:xfrm>
          <a:prstGeom prst="rect">
            <a:avLst/>
          </a:prstGeom>
          <a:solidFill>
            <a:schemeClr val="bg1">
              <a:lumMod val="75000"/>
            </a:schemeClr>
          </a:solidFill>
          <a:ln w="9525">
            <a:solidFill>
              <a:srgbClr val="990000"/>
            </a:solidFill>
            <a:miter lim="800000"/>
            <a:headEnd/>
            <a:tailEnd/>
          </a:ln>
        </p:spPr>
        <p:txBody>
          <a:bodyPr lIns="92072" tIns="46036" rIns="92072" bIns="46036">
            <a:spAutoFit/>
          </a:bodyPr>
          <a:lstStyle>
            <a:lvl1pPr defTabSz="762000" eaLnBrk="0" hangingPunct="0">
              <a:defRPr sz="2000" b="1">
                <a:solidFill>
                  <a:schemeClr val="tx1"/>
                </a:solidFill>
                <a:latin typeface="Arial" pitchFamily="34" charset="0"/>
              </a:defRPr>
            </a:lvl1pPr>
            <a:lvl2pPr marL="742950" indent="-285750" defTabSz="762000" eaLnBrk="0" hangingPunct="0">
              <a:defRPr sz="2000" b="1">
                <a:solidFill>
                  <a:schemeClr val="tx1"/>
                </a:solidFill>
                <a:latin typeface="Arial" pitchFamily="34" charset="0"/>
              </a:defRPr>
            </a:lvl2pPr>
            <a:lvl3pPr marL="1143000" indent="-228600" defTabSz="762000" eaLnBrk="0" hangingPunct="0">
              <a:defRPr sz="2000" b="1">
                <a:solidFill>
                  <a:schemeClr val="tx1"/>
                </a:solidFill>
                <a:latin typeface="Arial" pitchFamily="34" charset="0"/>
              </a:defRPr>
            </a:lvl3pPr>
            <a:lvl4pPr marL="1600200" indent="-228600" defTabSz="762000" eaLnBrk="0" hangingPunct="0">
              <a:defRPr sz="2000" b="1">
                <a:solidFill>
                  <a:schemeClr val="tx1"/>
                </a:solidFill>
                <a:latin typeface="Arial" pitchFamily="34" charset="0"/>
              </a:defRPr>
            </a:lvl4pPr>
            <a:lvl5pPr marL="2057400" indent="-228600" defTabSz="762000" eaLnBrk="0" hangingPunct="0">
              <a:defRPr sz="2000" b="1">
                <a:solidFill>
                  <a:schemeClr val="tx1"/>
                </a:solidFill>
                <a:latin typeface="Arial" pitchFamily="34" charset="0"/>
              </a:defRPr>
            </a:lvl5pPr>
            <a:lvl6pPr marL="2514600" indent="-228600" defTabSz="762000" eaLnBrk="0" fontAlgn="base" hangingPunct="0">
              <a:spcBef>
                <a:spcPct val="0"/>
              </a:spcBef>
              <a:spcAft>
                <a:spcPct val="0"/>
              </a:spcAft>
              <a:defRPr sz="2000" b="1">
                <a:solidFill>
                  <a:schemeClr val="tx1"/>
                </a:solidFill>
                <a:latin typeface="Arial" pitchFamily="34" charset="0"/>
              </a:defRPr>
            </a:lvl6pPr>
            <a:lvl7pPr marL="2971800" indent="-228600" defTabSz="762000" eaLnBrk="0" fontAlgn="base" hangingPunct="0">
              <a:spcBef>
                <a:spcPct val="0"/>
              </a:spcBef>
              <a:spcAft>
                <a:spcPct val="0"/>
              </a:spcAft>
              <a:defRPr sz="2000" b="1">
                <a:solidFill>
                  <a:schemeClr val="tx1"/>
                </a:solidFill>
                <a:latin typeface="Arial" pitchFamily="34" charset="0"/>
              </a:defRPr>
            </a:lvl7pPr>
            <a:lvl8pPr marL="3429000" indent="-228600" defTabSz="762000" eaLnBrk="0" fontAlgn="base" hangingPunct="0">
              <a:spcBef>
                <a:spcPct val="0"/>
              </a:spcBef>
              <a:spcAft>
                <a:spcPct val="0"/>
              </a:spcAft>
              <a:defRPr sz="2000" b="1">
                <a:solidFill>
                  <a:schemeClr val="tx1"/>
                </a:solidFill>
                <a:latin typeface="Arial" pitchFamily="34" charset="0"/>
              </a:defRPr>
            </a:lvl8pPr>
            <a:lvl9pPr marL="3886200" indent="-228600" defTabSz="762000" eaLnBrk="0" fontAlgn="base" hangingPunct="0">
              <a:spcBef>
                <a:spcPct val="0"/>
              </a:spcBef>
              <a:spcAft>
                <a:spcPct val="0"/>
              </a:spcAft>
              <a:defRPr sz="2000" b="1">
                <a:solidFill>
                  <a:schemeClr val="tx1"/>
                </a:solidFill>
                <a:latin typeface="Arial" pitchFamily="34" charset="0"/>
              </a:defRPr>
            </a:lvl9pPr>
          </a:lstStyle>
          <a:p>
            <a:pPr>
              <a:lnSpc>
                <a:spcPct val="130000"/>
              </a:lnSpc>
              <a:defRPr/>
            </a:pPr>
            <a:r>
              <a:rPr lang="en-US" altLang="en-US" smtClean="0">
                <a:ea typeface="+mn-ea"/>
                <a:cs typeface="Arial" panose="020B0604020202020204" pitchFamily="34" charset="0"/>
              </a:rPr>
              <a:t>In depth Interviews</a:t>
            </a:r>
          </a:p>
          <a:p>
            <a:pPr>
              <a:lnSpc>
                <a:spcPct val="130000"/>
              </a:lnSpc>
              <a:defRPr/>
            </a:pPr>
            <a:r>
              <a:rPr lang="en-US" altLang="en-US" smtClean="0">
                <a:ea typeface="+mn-ea"/>
                <a:cs typeface="Arial" panose="020B0604020202020204" pitchFamily="34" charset="0"/>
              </a:rPr>
              <a:t>Focus Groups</a:t>
            </a:r>
          </a:p>
          <a:p>
            <a:pPr>
              <a:lnSpc>
                <a:spcPct val="130000"/>
              </a:lnSpc>
              <a:defRPr/>
            </a:pPr>
            <a:r>
              <a:rPr lang="en-US" altLang="en-US" smtClean="0">
                <a:ea typeface="+mn-ea"/>
                <a:cs typeface="Arial" panose="020B0604020202020204" pitchFamily="34" charset="0"/>
              </a:rPr>
              <a:t>Observation</a:t>
            </a:r>
          </a:p>
        </p:txBody>
      </p:sp>
      <p:sp>
        <p:nvSpPr>
          <p:cNvPr id="525320" name="Text Box 8"/>
          <p:cNvSpPr txBox="1">
            <a:spLocks noChangeArrowheads="1"/>
          </p:cNvSpPr>
          <p:nvPr/>
        </p:nvSpPr>
        <p:spPr bwMode="auto">
          <a:xfrm>
            <a:off x="1116013" y="1735138"/>
            <a:ext cx="7416800" cy="862012"/>
          </a:xfrm>
          <a:prstGeom prst="rect">
            <a:avLst/>
          </a:prstGeom>
          <a:noFill/>
          <a:ln>
            <a:noFill/>
          </a:ln>
          <a:effectLst>
            <a:outerShdw blurRad="40000" dist="20000" dir="5400000" rotWithShape="0">
              <a:srgbClr val="000000">
                <a:alpha val="37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spcBef>
                <a:spcPct val="50000"/>
              </a:spcBef>
            </a:pPr>
            <a:r>
              <a:rPr lang="en-GB" altLang="en-US"/>
              <a:t>What information will help you to be more successful? </a:t>
            </a:r>
          </a:p>
          <a:p>
            <a:pPr algn="ctr">
              <a:spcBef>
                <a:spcPct val="50000"/>
              </a:spcBef>
            </a:pPr>
            <a:r>
              <a:rPr lang="en-GB" altLang="en-US"/>
              <a:t>How are you going to collect it?</a:t>
            </a:r>
            <a:endParaRPr lang="en-US" altLang="en-US"/>
          </a:p>
        </p:txBody>
      </p:sp>
    </p:spTree>
    <p:extLst>
      <p:ext uri="{BB962C8B-B14F-4D97-AF65-F5344CB8AC3E}">
        <p14:creationId xmlns:p14="http://schemas.microsoft.com/office/powerpoint/2010/main" val="1163917152"/>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68313" y="260350"/>
            <a:ext cx="8229600" cy="1143000"/>
          </a:xfrm>
        </p:spPr>
        <p:txBody>
          <a:bodyPr/>
          <a:lstStyle/>
          <a:p>
            <a:r>
              <a:rPr lang="en-GB" altLang="en-US">
                <a:latin typeface="Arial" charset="0"/>
                <a:cs typeface="Arial" charset="0"/>
              </a:rPr>
              <a:t>The focus group….</a:t>
            </a:r>
          </a:p>
        </p:txBody>
      </p:sp>
      <p:pic>
        <p:nvPicPr>
          <p:cNvPr id="36867" name="Picture 1">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55688" y="1628800"/>
            <a:ext cx="7054850" cy="275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546449" y="4797152"/>
            <a:ext cx="6540648" cy="1569660"/>
          </a:xfrm>
          <a:prstGeom prst="rect">
            <a:avLst/>
          </a:prstGeom>
          <a:noFill/>
        </p:spPr>
        <p:txBody>
          <a:bodyPr wrap="square" rtlCol="0">
            <a:spAutoFit/>
          </a:bodyPr>
          <a:lstStyle/>
          <a:p>
            <a:r>
              <a:rPr lang="en-US" sz="2400" dirty="0" smtClean="0"/>
              <a:t>”A gathering of 6-10 people carefully selected for demographic, psychographic, or </a:t>
            </a:r>
            <a:r>
              <a:rPr lang="en-US" sz="2400" smtClean="0"/>
              <a:t>other considerations and convened to discuss various topics”</a:t>
            </a:r>
            <a:endParaRPr lang="en-US" sz="2400"/>
          </a:p>
        </p:txBody>
      </p:sp>
    </p:spTree>
    <p:extLst>
      <p:ext uri="{BB962C8B-B14F-4D97-AF65-F5344CB8AC3E}">
        <p14:creationId xmlns:p14="http://schemas.microsoft.com/office/powerpoint/2010/main" val="5270331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0" y="333375"/>
            <a:ext cx="9144000" cy="1143000"/>
          </a:xfrm>
        </p:spPr>
        <p:txBody>
          <a:bodyPr>
            <a:normAutofit fontScale="90000"/>
          </a:bodyPr>
          <a:lstStyle/>
          <a:p>
            <a:r>
              <a:rPr lang="en-US" altLang="en-US" b="1">
                <a:latin typeface="Arial" charset="0"/>
                <a:cs typeface="Arial" charset="0"/>
              </a:rPr>
              <a:t> Developing Marketing Information</a:t>
            </a:r>
          </a:p>
        </p:txBody>
      </p:sp>
      <p:sp>
        <p:nvSpPr>
          <p:cNvPr id="37891" name="Rectangle 3"/>
          <p:cNvSpPr>
            <a:spLocks noGrp="1" noChangeArrowheads="1"/>
          </p:cNvSpPr>
          <p:nvPr>
            <p:ph type="body" sz="quarter" idx="13"/>
          </p:nvPr>
        </p:nvSpPr>
        <p:spPr/>
        <p:txBody>
          <a:bodyPr>
            <a:normAutofit fontScale="25000" lnSpcReduction="20000"/>
          </a:bodyPr>
          <a:lstStyle/>
          <a:p>
            <a:pPr>
              <a:lnSpc>
                <a:spcPts val="2800"/>
              </a:lnSpc>
              <a:spcBef>
                <a:spcPct val="0"/>
              </a:spcBef>
            </a:pPr>
            <a:r>
              <a:rPr lang="en-US" altLang="en-US" sz="2400">
                <a:latin typeface="Arial" charset="0"/>
                <a:cs typeface="Arial" charset="0"/>
              </a:rPr>
              <a:t>Marketing Research Strengths and </a:t>
            </a:r>
          </a:p>
          <a:p>
            <a:pPr>
              <a:lnSpc>
                <a:spcPts val="2800"/>
              </a:lnSpc>
              <a:spcBef>
                <a:spcPct val="0"/>
              </a:spcBef>
            </a:pPr>
            <a:r>
              <a:rPr lang="en-US" altLang="en-US" sz="2400">
                <a:latin typeface="Arial" charset="0"/>
                <a:cs typeface="Arial" charset="0"/>
              </a:rPr>
              <a:t>Weakness of Contact Methods</a:t>
            </a:r>
          </a:p>
        </p:txBody>
      </p:sp>
      <p:graphicFrame>
        <p:nvGraphicFramePr>
          <p:cNvPr id="56380" name="Group 60"/>
          <p:cNvGraphicFramePr>
            <a:graphicFrameLocks noGrp="1"/>
          </p:cNvGraphicFramePr>
          <p:nvPr/>
        </p:nvGraphicFramePr>
        <p:xfrm>
          <a:off x="304800" y="2514600"/>
          <a:ext cx="8153400" cy="3718212"/>
        </p:xfrm>
        <a:graphic>
          <a:graphicData uri="http://schemas.openxmlformats.org/drawingml/2006/table">
            <a:tbl>
              <a:tblPr/>
              <a:tblGrid>
                <a:gridCol w="1630363"/>
                <a:gridCol w="1630362"/>
                <a:gridCol w="1631950"/>
                <a:gridCol w="1630363"/>
                <a:gridCol w="1630362"/>
              </a:tblGrid>
              <a:tr h="304800">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1" i="0" u="none" strike="noStrike" cap="none" normalizeH="0" baseline="0">
                        <a:ln>
                          <a:noFill/>
                        </a:ln>
                        <a:solidFill>
                          <a:srgbClr val="FFFFFF"/>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FFFFFF"/>
                          </a:solidFill>
                          <a:effectLst/>
                          <a:latin typeface="Arial" charset="0"/>
                          <a:ea typeface="ヒラギノ角ゴ Pro W3" charset="-128"/>
                          <a:cs typeface="ヒラギノ角ゴ Pro W3" charset="-128"/>
                        </a:rPr>
                        <a:t>Mail</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FFFFFF"/>
                          </a:solidFill>
                          <a:effectLst/>
                          <a:latin typeface="Arial" charset="0"/>
                          <a:ea typeface="ヒラギノ角ゴ Pro W3" charset="-128"/>
                          <a:cs typeface="ヒラギノ角ゴ Pro W3" charset="-128"/>
                        </a:rPr>
                        <a:t>Telephone</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FFFFFF"/>
                          </a:solidFill>
                          <a:effectLst/>
                          <a:latin typeface="Arial" charset="0"/>
                          <a:ea typeface="ヒラギノ角ゴ Pro W3" charset="-128"/>
                          <a:cs typeface="ヒラギノ角ゴ Pro W3" charset="-128"/>
                        </a:rPr>
                        <a:t>Personal</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FFFFFF"/>
                          </a:solidFill>
                          <a:effectLst/>
                          <a:latin typeface="Arial" charset="0"/>
                          <a:ea typeface="ヒラギノ角ゴ Pro W3" charset="-128"/>
                          <a:cs typeface="ヒラギノ角ゴ Pro W3" charset="-128"/>
                        </a:rPr>
                        <a:t>Online</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304800">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Flexibility</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Poor</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r>
              <a:tr h="517525">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Quantity of data collected</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Fair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r>
              <a:tr h="517525">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Control of interviewer effects</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Fair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Poor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Fair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r>
              <a:tr h="517525">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Control of sample</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Fair</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r>
              <a:tr h="517525">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Speed of data collection</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Poor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r>
              <a:tr h="517525">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Response rate</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Poor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Poor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r>
              <a:tr h="517525">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Cost</a:t>
                      </a: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Good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Fair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Poor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rPr>
                        <a:t>Excellent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a:ln>
                          <a:noFill/>
                        </a:ln>
                        <a:solidFill>
                          <a:srgbClr val="000000"/>
                        </a:solidFill>
                        <a:effectLst/>
                        <a:latin typeface="Arial" charset="0"/>
                        <a:ea typeface="ヒラギノ角ゴ Pro W3" charset="-128"/>
                        <a:cs typeface="ヒラギノ角ゴ Pro W3" charset="-128"/>
                      </a:endParaRPr>
                    </a:p>
                  </a:txBody>
                  <a:tcPr marT="45691" marB="4569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r>
            </a:tbl>
          </a:graphicData>
        </a:graphic>
      </p:graphicFrame>
      <p:sp>
        <p:nvSpPr>
          <p:cNvPr id="37948"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385739978"/>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sz="3600">
                <a:latin typeface="Arial" charset="0"/>
                <a:cs typeface="Arial" charset="0"/>
              </a:rPr>
              <a:t>Sampling </a:t>
            </a:r>
          </a:p>
        </p:txBody>
      </p:sp>
      <p:sp>
        <p:nvSpPr>
          <p:cNvPr id="39939" name="Content Placeholder 3"/>
          <p:cNvSpPr>
            <a:spLocks noGrp="1"/>
          </p:cNvSpPr>
          <p:nvPr>
            <p:ph idx="1"/>
          </p:nvPr>
        </p:nvSpPr>
        <p:spPr>
          <a:xfrm>
            <a:off x="685800" y="2060575"/>
            <a:ext cx="7772400" cy="4114800"/>
          </a:xfrm>
        </p:spPr>
        <p:txBody>
          <a:bodyPr/>
          <a:lstStyle/>
          <a:p>
            <a:pPr>
              <a:buFontTx/>
              <a:buNone/>
            </a:pPr>
            <a:r>
              <a:rPr lang="en-US" altLang="en-US" b="1">
                <a:latin typeface="Arial" charset="0"/>
                <a:cs typeface="Arial" charset="0"/>
              </a:rPr>
              <a:t>Sample</a:t>
            </a:r>
            <a:r>
              <a:rPr lang="en-US" altLang="en-US">
                <a:latin typeface="Arial" charset="0"/>
                <a:cs typeface="Arial" charset="0"/>
              </a:rPr>
              <a:t> is a segment of the population selected for marketing research to represent the population as a whole</a:t>
            </a:r>
          </a:p>
          <a:p>
            <a:pPr lvl="1"/>
            <a:r>
              <a:rPr lang="en-US" altLang="en-US">
                <a:latin typeface="Arial" charset="0"/>
                <a:cs typeface="Arial" charset="0"/>
              </a:rPr>
              <a:t>Who is to be studied?</a:t>
            </a:r>
          </a:p>
          <a:p>
            <a:pPr lvl="1"/>
            <a:r>
              <a:rPr lang="en-US" altLang="en-US">
                <a:latin typeface="Arial" charset="0"/>
                <a:cs typeface="Arial" charset="0"/>
              </a:rPr>
              <a:t>How many people should be studied?</a:t>
            </a:r>
          </a:p>
          <a:p>
            <a:pPr lvl="1"/>
            <a:r>
              <a:rPr lang="en-US" altLang="en-US">
                <a:latin typeface="Arial" charset="0"/>
                <a:cs typeface="Arial" charset="0"/>
              </a:rPr>
              <a:t>How should the people be chosen?</a:t>
            </a:r>
          </a:p>
          <a:p>
            <a:endParaRPr lang="en-US" altLang="en-US">
              <a:latin typeface="Arial" charset="0"/>
              <a:cs typeface="Arial" charset="0"/>
            </a:endParaRPr>
          </a:p>
        </p:txBody>
      </p:sp>
      <p:sp>
        <p:nvSpPr>
          <p:cNvPr id="39940"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390881885"/>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5800" y="228600"/>
            <a:ext cx="7772400" cy="990600"/>
          </a:xfrm>
        </p:spPr>
        <p:txBody>
          <a:bodyPr/>
          <a:lstStyle/>
          <a:p>
            <a:r>
              <a:rPr lang="en-US" altLang="en-US" sz="3600">
                <a:latin typeface="Arial" charset="0"/>
                <a:cs typeface="Arial" charset="0"/>
              </a:rPr>
              <a:t>Developing Marketing Information</a:t>
            </a:r>
          </a:p>
        </p:txBody>
      </p:sp>
      <p:graphicFrame>
        <p:nvGraphicFramePr>
          <p:cNvPr id="63520" name="Group 32"/>
          <p:cNvGraphicFramePr>
            <a:graphicFrameLocks noGrp="1"/>
          </p:cNvGraphicFramePr>
          <p:nvPr>
            <p:ph idx="1"/>
          </p:nvPr>
        </p:nvGraphicFramePr>
        <p:xfrm>
          <a:off x="533400" y="2286000"/>
          <a:ext cx="7772400" cy="4010025"/>
        </p:xfrm>
        <a:graphic>
          <a:graphicData uri="http://schemas.openxmlformats.org/drawingml/2006/table">
            <a:tbl>
              <a:tblPr/>
              <a:tblGrid>
                <a:gridCol w="2438400">
                  <a:extLst>
                    <a:ext uri="{9D8B030D-6E8A-4147-A177-3AD203B41FA5}">
                      <a16:colId xmlns:a16="http://schemas.microsoft.com/office/drawing/2014/main" xmlns="" val="20000"/>
                    </a:ext>
                  </a:extLst>
                </a:gridCol>
                <a:gridCol w="5334000">
                  <a:extLst>
                    <a:ext uri="{9D8B030D-6E8A-4147-A177-3AD203B41FA5}">
                      <a16:colId xmlns:a16="http://schemas.microsoft.com/office/drawing/2014/main" xmlns="" val="20001"/>
                    </a:ext>
                  </a:extLst>
                </a:gridCol>
              </a:tblGrid>
              <a:tr h="371475">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smtClean="0">
                          <a:ln>
                            <a:noFill/>
                          </a:ln>
                          <a:solidFill>
                            <a:srgbClr val="FFFFFF"/>
                          </a:solidFill>
                          <a:effectLst/>
                          <a:latin typeface="Arial" charset="0"/>
                          <a:ea typeface="ヒラギノ角ゴ Pro W3" charset="-128"/>
                        </a:rPr>
                        <a:t>Probability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hMerge="1">
                  <a:txBody>
                    <a:bodyPr/>
                    <a:lstStyle/>
                    <a:p>
                      <a:endParaRPr lang="en-US"/>
                    </a:p>
                  </a:txBody>
                  <a:tcPr/>
                </a:tc>
                <a:extLst>
                  <a:ext uri="{0D108BD9-81ED-4DB2-BD59-A6C34878D82A}">
                    <a16:rowId xmlns:a16="http://schemas.microsoft.com/office/drawing/2014/main" xmlns="" val="10000"/>
                  </a:ext>
                </a:extLst>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Simple random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Every member of the population has a known and equal chance of selection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xmlns="" val="10001"/>
                  </a:ext>
                </a:extLst>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Stratified random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The population is divided into mutually exclusive groups and random samples are drawn from each group</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extLst>
                  <a:ext uri="{0D108BD9-81ED-4DB2-BD59-A6C34878D82A}">
                    <a16:rowId xmlns:a16="http://schemas.microsoft.com/office/drawing/2014/main" xmlns="" val="10002"/>
                  </a:ext>
                </a:extLst>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Cluster (area)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The population is divided into mutually exclusive groups and the researcher draws a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xmlns="" val="10003"/>
                  </a:ext>
                </a:extLst>
              </a:tr>
              <a:tr h="371475">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smtClean="0">
                          <a:ln>
                            <a:noFill/>
                          </a:ln>
                          <a:solidFill>
                            <a:srgbClr val="FFFFFF"/>
                          </a:solidFill>
                          <a:effectLst/>
                          <a:latin typeface="Arial" charset="0"/>
                          <a:ea typeface="ヒラギノ角ゴ Pro W3" charset="-128"/>
                        </a:rPr>
                        <a:t>Nonprobability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0070C0"/>
                    </a:solidFill>
                  </a:tcPr>
                </a:tc>
                <a:tc hMerge="1">
                  <a:txBody>
                    <a:bodyPr/>
                    <a:lstStyle/>
                    <a:p>
                      <a:endParaRPr lang="en-US"/>
                    </a:p>
                  </a:txBody>
                  <a:tcPr/>
                </a:tc>
                <a:extLst>
                  <a:ext uri="{0D108BD9-81ED-4DB2-BD59-A6C34878D82A}">
                    <a16:rowId xmlns:a16="http://schemas.microsoft.com/office/drawing/2014/main" xmlns="" val="10004"/>
                  </a:ext>
                </a:extLst>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Convenience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The research selects the easiest population members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xmlns="" val="10005"/>
                  </a:ext>
                </a:extLst>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Judgment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The researcher uses their judgment to select population members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extLst>
                  <a:ext uri="{0D108BD9-81ED-4DB2-BD59-A6C34878D82A}">
                    <a16:rowId xmlns:a16="http://schemas.microsoft.com/office/drawing/2014/main" xmlns="" val="10006"/>
                  </a:ext>
                </a:extLst>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Quota sample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Arial" charset="0"/>
                          <a:ea typeface="ヒラギノ角ゴ Pro W3" charset="-128"/>
                        </a:rPr>
                        <a:t>The researcher finds and interviews a prescribed number of people in each of several categories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xmlns="" val="10007"/>
                  </a:ext>
                </a:extLst>
              </a:tr>
            </a:tbl>
          </a:graphicData>
        </a:graphic>
      </p:graphicFrame>
      <p:sp>
        <p:nvSpPr>
          <p:cNvPr id="42015" name="Rectangle 3"/>
          <p:cNvSpPr>
            <a:spLocks noGrp="1" noChangeArrowheads="1"/>
          </p:cNvSpPr>
          <p:nvPr>
            <p:ph type="body" sz="quarter" idx="13"/>
          </p:nvPr>
        </p:nvSpPr>
        <p:spPr>
          <a:xfrm>
            <a:off x="914400" y="1295400"/>
            <a:ext cx="7162800" cy="533400"/>
          </a:xfrm>
        </p:spPr>
        <p:txBody>
          <a:bodyPr>
            <a:normAutofit fontScale="25000" lnSpcReduction="20000"/>
          </a:bodyPr>
          <a:lstStyle/>
          <a:p>
            <a:pPr>
              <a:spcBef>
                <a:spcPct val="0"/>
              </a:spcBef>
            </a:pPr>
            <a:r>
              <a:rPr lang="en-US" altLang="en-US" sz="2400">
                <a:latin typeface="Arial" charset="0"/>
                <a:cs typeface="Arial" charset="0"/>
              </a:rPr>
              <a:t>Marketing Research</a:t>
            </a:r>
          </a:p>
          <a:p>
            <a:pPr>
              <a:spcBef>
                <a:spcPct val="0"/>
              </a:spcBef>
            </a:pPr>
            <a:r>
              <a:rPr lang="en-US" altLang="en-US" sz="2400">
                <a:latin typeface="Arial" charset="0"/>
                <a:cs typeface="Arial" charset="0"/>
              </a:rPr>
              <a:t>Sampling Plan – Types of Samples</a:t>
            </a:r>
          </a:p>
        </p:txBody>
      </p:sp>
      <p:sp>
        <p:nvSpPr>
          <p:cNvPr id="42016"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548975043"/>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3347864" y="1196752"/>
            <a:ext cx="2520280"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Rectangle 21"/>
          <p:cNvSpPr/>
          <p:nvPr/>
        </p:nvSpPr>
        <p:spPr>
          <a:xfrm>
            <a:off x="3131840" y="2348880"/>
            <a:ext cx="2952328"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ectangle 22"/>
          <p:cNvSpPr/>
          <p:nvPr/>
        </p:nvSpPr>
        <p:spPr>
          <a:xfrm>
            <a:off x="467544" y="3933056"/>
            <a:ext cx="2952328"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Rectangle 23"/>
          <p:cNvSpPr/>
          <p:nvPr/>
        </p:nvSpPr>
        <p:spPr>
          <a:xfrm>
            <a:off x="5796136" y="4005064"/>
            <a:ext cx="2952328"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Rectangle 24"/>
          <p:cNvSpPr/>
          <p:nvPr/>
        </p:nvSpPr>
        <p:spPr>
          <a:xfrm>
            <a:off x="3491880" y="5661248"/>
            <a:ext cx="2160240"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4049" name="Rectangle 2"/>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b="1"/>
          </a:p>
        </p:txBody>
      </p:sp>
      <p:sp>
        <p:nvSpPr>
          <p:cNvPr id="44050"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p>
        </p:txBody>
      </p:sp>
      <p:sp>
        <p:nvSpPr>
          <p:cNvPr id="44051" name="Rectangle 9"/>
          <p:cNvSpPr>
            <a:spLocks noGrp="1" noChangeArrowheads="1"/>
          </p:cNvSpPr>
          <p:nvPr>
            <p:ph type="title"/>
          </p:nvPr>
        </p:nvSpPr>
        <p:spPr>
          <a:xfrm>
            <a:off x="685800" y="115888"/>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nchor="t"/>
          <a:lstStyle/>
          <a:p>
            <a:r>
              <a:rPr lang="en-US" altLang="en-US">
                <a:solidFill>
                  <a:srgbClr val="000000"/>
                </a:solidFill>
                <a:latin typeface="Calibri" charset="0"/>
                <a:cs typeface="Arial" charset="0"/>
              </a:rPr>
              <a:t>The Sampling Process</a:t>
            </a:r>
          </a:p>
        </p:txBody>
      </p:sp>
      <p:sp>
        <p:nvSpPr>
          <p:cNvPr id="44052" name="Rectangle 10"/>
          <p:cNvSpPr>
            <a:spLocks noChangeArrowheads="1"/>
          </p:cNvSpPr>
          <p:nvPr/>
        </p:nvSpPr>
        <p:spPr bwMode="auto">
          <a:xfrm>
            <a:off x="3486150" y="1196975"/>
            <a:ext cx="2241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1800">
                <a:latin typeface="Calibri" charset="0"/>
              </a:rPr>
              <a:t>Define the population</a:t>
            </a:r>
          </a:p>
        </p:txBody>
      </p:sp>
      <p:sp>
        <p:nvSpPr>
          <p:cNvPr id="44053" name="Rectangle 11"/>
          <p:cNvSpPr>
            <a:spLocks noChangeArrowheads="1"/>
          </p:cNvSpPr>
          <p:nvPr/>
        </p:nvSpPr>
        <p:spPr bwMode="auto">
          <a:xfrm>
            <a:off x="3114675" y="2281238"/>
            <a:ext cx="29114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2000">
                <a:latin typeface="Calibri" charset="0"/>
              </a:rPr>
              <a:t>Search for sampling frame</a:t>
            </a:r>
          </a:p>
        </p:txBody>
      </p:sp>
      <p:sp>
        <p:nvSpPr>
          <p:cNvPr id="44054" name="Rectangle 12"/>
          <p:cNvSpPr>
            <a:spLocks noChangeArrowheads="1"/>
          </p:cNvSpPr>
          <p:nvPr/>
        </p:nvSpPr>
        <p:spPr bwMode="auto">
          <a:xfrm>
            <a:off x="441325" y="3983038"/>
            <a:ext cx="286067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2000">
                <a:latin typeface="Calibri" charset="0"/>
              </a:rPr>
              <a:t>Specify sampling method </a:t>
            </a:r>
          </a:p>
          <a:p>
            <a:pPr algn="ctr" eaLnBrk="1" hangingPunct="1">
              <a:spcBef>
                <a:spcPct val="0"/>
              </a:spcBef>
              <a:buFontTx/>
              <a:buNone/>
            </a:pPr>
            <a:r>
              <a:rPr lang="en-US" altLang="en-US" sz="2000">
                <a:latin typeface="Calibri" charset="0"/>
              </a:rPr>
              <a:t>eg random, snowball</a:t>
            </a:r>
          </a:p>
        </p:txBody>
      </p:sp>
      <p:sp>
        <p:nvSpPr>
          <p:cNvPr id="44055" name="Rectangle 13"/>
          <p:cNvSpPr>
            <a:spLocks noChangeArrowheads="1"/>
          </p:cNvSpPr>
          <p:nvPr/>
        </p:nvSpPr>
        <p:spPr bwMode="auto">
          <a:xfrm>
            <a:off x="5997575" y="3983038"/>
            <a:ext cx="2546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2000">
                <a:latin typeface="Calibri" charset="0"/>
              </a:rPr>
              <a:t>Determine sample size</a:t>
            </a:r>
          </a:p>
        </p:txBody>
      </p:sp>
      <p:sp>
        <p:nvSpPr>
          <p:cNvPr id="44056" name="Rectangle 14"/>
          <p:cNvSpPr>
            <a:spLocks noChangeArrowheads="1"/>
          </p:cNvSpPr>
          <p:nvPr/>
        </p:nvSpPr>
        <p:spPr bwMode="auto">
          <a:xfrm>
            <a:off x="3556000" y="5643563"/>
            <a:ext cx="20288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2000">
                <a:latin typeface="Calibri" charset="0"/>
              </a:rPr>
              <a:t>Select the sample</a:t>
            </a:r>
          </a:p>
        </p:txBody>
      </p:sp>
      <p:sp>
        <p:nvSpPr>
          <p:cNvPr id="44057" name="Freeform 16"/>
          <p:cNvSpPr>
            <a:spLocks/>
          </p:cNvSpPr>
          <p:nvPr/>
        </p:nvSpPr>
        <p:spPr bwMode="auto">
          <a:xfrm>
            <a:off x="1878013" y="3429000"/>
            <a:ext cx="5389562" cy="603250"/>
          </a:xfrm>
          <a:custGeom>
            <a:avLst/>
            <a:gdLst>
              <a:gd name="T0" fmla="*/ 0 w 3395"/>
              <a:gd name="T1" fmla="*/ 2147483646 h 380"/>
              <a:gd name="T2" fmla="*/ 0 w 3395"/>
              <a:gd name="T3" fmla="*/ 0 h 380"/>
              <a:gd name="T4" fmla="*/ 2147483646 w 3395"/>
              <a:gd name="T5" fmla="*/ 0 h 380"/>
              <a:gd name="T6" fmla="*/ 2147483646 w 3395"/>
              <a:gd name="T7" fmla="*/ 2147483646 h 380"/>
              <a:gd name="T8" fmla="*/ 0 60000 65536"/>
              <a:gd name="T9" fmla="*/ 0 60000 65536"/>
              <a:gd name="T10" fmla="*/ 0 60000 65536"/>
              <a:gd name="T11" fmla="*/ 0 60000 65536"/>
              <a:gd name="T12" fmla="*/ 0 w 3395"/>
              <a:gd name="T13" fmla="*/ 0 h 380"/>
              <a:gd name="T14" fmla="*/ 3395 w 3395"/>
              <a:gd name="T15" fmla="*/ 380 h 380"/>
            </a:gdLst>
            <a:ahLst/>
            <a:cxnLst>
              <a:cxn ang="T8">
                <a:pos x="T0" y="T1"/>
              </a:cxn>
              <a:cxn ang="T9">
                <a:pos x="T2" y="T3"/>
              </a:cxn>
              <a:cxn ang="T10">
                <a:pos x="T4" y="T5"/>
              </a:cxn>
              <a:cxn ang="T11">
                <a:pos x="T6" y="T7"/>
              </a:cxn>
            </a:cxnLst>
            <a:rect l="T12" t="T13" r="T14" b="T15"/>
            <a:pathLst>
              <a:path w="3395" h="380">
                <a:moveTo>
                  <a:pt x="0" y="355"/>
                </a:moveTo>
                <a:lnTo>
                  <a:pt x="0" y="0"/>
                </a:lnTo>
                <a:lnTo>
                  <a:pt x="3394" y="0"/>
                </a:lnTo>
                <a:lnTo>
                  <a:pt x="3394" y="379"/>
                </a:lnTo>
              </a:path>
            </a:pathLst>
          </a:custGeom>
          <a:noFill/>
          <a:ln w="50800" cap="rnd">
            <a:solidFill>
              <a:srgbClr val="732888"/>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58" name="Line 17"/>
          <p:cNvSpPr>
            <a:spLocks noChangeShapeType="1"/>
          </p:cNvSpPr>
          <p:nvPr/>
        </p:nvSpPr>
        <p:spPr bwMode="auto">
          <a:xfrm flipV="1">
            <a:off x="4572000" y="2714625"/>
            <a:ext cx="0" cy="739775"/>
          </a:xfrm>
          <a:prstGeom prst="line">
            <a:avLst/>
          </a:prstGeom>
          <a:noFill/>
          <a:ln w="508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4059" name="Freeform 18"/>
          <p:cNvSpPr>
            <a:spLocks/>
          </p:cNvSpPr>
          <p:nvPr/>
        </p:nvSpPr>
        <p:spPr bwMode="auto">
          <a:xfrm>
            <a:off x="1878013" y="4351338"/>
            <a:ext cx="5389562" cy="603250"/>
          </a:xfrm>
          <a:custGeom>
            <a:avLst/>
            <a:gdLst>
              <a:gd name="T0" fmla="*/ 0 w 3395"/>
              <a:gd name="T1" fmla="*/ 2147483646 h 380"/>
              <a:gd name="T2" fmla="*/ 0 w 3395"/>
              <a:gd name="T3" fmla="*/ 2147483646 h 380"/>
              <a:gd name="T4" fmla="*/ 2147483646 w 3395"/>
              <a:gd name="T5" fmla="*/ 2147483646 h 380"/>
              <a:gd name="T6" fmla="*/ 2147483646 w 3395"/>
              <a:gd name="T7" fmla="*/ 0 h 380"/>
              <a:gd name="T8" fmla="*/ 0 60000 65536"/>
              <a:gd name="T9" fmla="*/ 0 60000 65536"/>
              <a:gd name="T10" fmla="*/ 0 60000 65536"/>
              <a:gd name="T11" fmla="*/ 0 60000 65536"/>
              <a:gd name="T12" fmla="*/ 0 w 3395"/>
              <a:gd name="T13" fmla="*/ 0 h 380"/>
              <a:gd name="T14" fmla="*/ 3395 w 3395"/>
              <a:gd name="T15" fmla="*/ 380 h 380"/>
            </a:gdLst>
            <a:ahLst/>
            <a:cxnLst>
              <a:cxn ang="T8">
                <a:pos x="T0" y="T1"/>
              </a:cxn>
              <a:cxn ang="T9">
                <a:pos x="T2" y="T3"/>
              </a:cxn>
              <a:cxn ang="T10">
                <a:pos x="T4" y="T5"/>
              </a:cxn>
              <a:cxn ang="T11">
                <a:pos x="T6" y="T7"/>
              </a:cxn>
            </a:cxnLst>
            <a:rect l="T12" t="T13" r="T14" b="T15"/>
            <a:pathLst>
              <a:path w="3395" h="380">
                <a:moveTo>
                  <a:pt x="0" y="24"/>
                </a:moveTo>
                <a:lnTo>
                  <a:pt x="0" y="379"/>
                </a:lnTo>
                <a:lnTo>
                  <a:pt x="3394" y="379"/>
                </a:lnTo>
                <a:lnTo>
                  <a:pt x="3394" y="0"/>
                </a:lnTo>
              </a:path>
            </a:pathLst>
          </a:custGeom>
          <a:noFill/>
          <a:ln w="50800" cap="rnd">
            <a:solidFill>
              <a:srgbClr val="732888"/>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0" name="Line 19"/>
          <p:cNvSpPr>
            <a:spLocks noChangeShapeType="1"/>
          </p:cNvSpPr>
          <p:nvPr/>
        </p:nvSpPr>
        <p:spPr bwMode="auto">
          <a:xfrm>
            <a:off x="4572000" y="4978400"/>
            <a:ext cx="0" cy="638175"/>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44061" name="Line 20"/>
          <p:cNvSpPr>
            <a:spLocks noChangeShapeType="1"/>
          </p:cNvSpPr>
          <p:nvPr/>
        </p:nvSpPr>
        <p:spPr bwMode="auto">
          <a:xfrm>
            <a:off x="4572000" y="1628775"/>
            <a:ext cx="0" cy="638175"/>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 name="Cloud 1"/>
          <p:cNvSpPr/>
          <p:nvPr/>
        </p:nvSpPr>
        <p:spPr bwMode="auto">
          <a:xfrm>
            <a:off x="6516688" y="765175"/>
            <a:ext cx="2303462" cy="1800225"/>
          </a:xfrm>
          <a:prstGeom prst="cloud">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r>
              <a:rPr lang="en-GB" sz="2000" dirty="0">
                <a:latin typeface="Calibri" panose="020F0502020204030204" pitchFamily="34" charset="0"/>
                <a:ea typeface="+mn-ea"/>
                <a:cs typeface="Arial" panose="020B0604020202020204" pitchFamily="34" charset="0"/>
              </a:rPr>
              <a:t>Who can </a:t>
            </a:r>
          </a:p>
          <a:p>
            <a:pPr>
              <a:defRPr/>
            </a:pPr>
            <a:r>
              <a:rPr lang="en-GB" sz="2000" dirty="0">
                <a:latin typeface="Calibri" panose="020F0502020204030204" pitchFamily="34" charset="0"/>
                <a:ea typeface="+mn-ea"/>
                <a:cs typeface="Arial" panose="020B0604020202020204" pitchFamily="34" charset="0"/>
              </a:rPr>
              <a:t>give me the right answer?</a:t>
            </a:r>
          </a:p>
        </p:txBody>
      </p:sp>
      <p:sp>
        <p:nvSpPr>
          <p:cNvPr id="44063" name="Rectangle 2"/>
          <p:cNvSpPr>
            <a:spLocks noChangeArrowheads="1"/>
          </p:cNvSpPr>
          <p:nvPr/>
        </p:nvSpPr>
        <p:spPr bwMode="auto">
          <a:xfrm>
            <a:off x="28575" y="5797550"/>
            <a:ext cx="4572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a:latin typeface="Calibri" charset="0"/>
              </a:rPr>
              <a:t>(Source: Jobber &amp; Fahy, 2012)</a:t>
            </a:r>
          </a:p>
        </p:txBody>
      </p:sp>
    </p:spTree>
    <p:extLst>
      <p:ext uri="{BB962C8B-B14F-4D97-AF65-F5344CB8AC3E}">
        <p14:creationId xmlns:p14="http://schemas.microsoft.com/office/powerpoint/2010/main" val="9703581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6250"/>
            <a:ext cx="9144000" cy="49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681456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sz="3600">
                <a:latin typeface="Arial" charset="0"/>
                <a:cs typeface="Arial" charset="0"/>
              </a:rPr>
              <a:t>Developing Marketing Information</a:t>
            </a:r>
          </a:p>
        </p:txBody>
      </p:sp>
      <p:graphicFrame>
        <p:nvGraphicFramePr>
          <p:cNvPr id="9" name="Content Placeholder 8"/>
          <p:cNvGraphicFramePr>
            <a:graphicFrameLocks noGrp="1"/>
          </p:cNvGraphicFramePr>
          <p:nvPr>
            <p:ph idx="1"/>
          </p:nvPr>
        </p:nvGraphicFramePr>
        <p:xfrm>
          <a:off x="615709" y="2456776"/>
          <a:ext cx="7696803" cy="4116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7108" name="Rectangle 3"/>
          <p:cNvSpPr>
            <a:spLocks noGrp="1" noChangeArrowheads="1"/>
          </p:cNvSpPr>
          <p:nvPr>
            <p:ph type="body" sz="quarter" idx="13"/>
          </p:nvPr>
        </p:nvSpPr>
        <p:spPr/>
        <p:txBody>
          <a:bodyPr>
            <a:normAutofit fontScale="25000" lnSpcReduction="20000"/>
          </a:bodyPr>
          <a:lstStyle/>
          <a:p>
            <a:pPr>
              <a:spcBef>
                <a:spcPct val="0"/>
              </a:spcBef>
            </a:pPr>
            <a:r>
              <a:rPr lang="en-US" altLang="en-US">
                <a:latin typeface="Arial" charset="0"/>
                <a:cs typeface="Arial" charset="0"/>
              </a:rPr>
              <a:t>Marketing Research</a:t>
            </a:r>
          </a:p>
          <a:p>
            <a:pPr>
              <a:spcBef>
                <a:spcPct val="0"/>
              </a:spcBef>
            </a:pPr>
            <a:r>
              <a:rPr lang="en-US" altLang="en-US">
                <a:latin typeface="Arial" charset="0"/>
                <a:cs typeface="Arial" charset="0"/>
              </a:rPr>
              <a:t>Research Instruments</a:t>
            </a:r>
          </a:p>
        </p:txBody>
      </p:sp>
      <p:sp>
        <p:nvSpPr>
          <p:cNvPr id="47109"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029731352"/>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a:latin typeface="Arial" charset="0"/>
                <a:cs typeface="Arial" charset="0"/>
              </a:rPr>
              <a:t>Interpreting and Reporting Findings</a:t>
            </a:r>
          </a:p>
        </p:txBody>
      </p:sp>
      <p:sp>
        <p:nvSpPr>
          <p:cNvPr id="49155" name="Content Placeholder 2"/>
          <p:cNvSpPr>
            <a:spLocks noGrp="1"/>
          </p:cNvSpPr>
          <p:nvPr>
            <p:ph idx="1"/>
          </p:nvPr>
        </p:nvSpPr>
        <p:spPr>
          <a:xfrm>
            <a:off x="395288" y="1557338"/>
            <a:ext cx="8229600" cy="4525962"/>
          </a:xfrm>
        </p:spPr>
        <p:txBody>
          <a:bodyPr/>
          <a:lstStyle/>
          <a:p>
            <a:r>
              <a:rPr lang="en-GB" altLang="en-US">
                <a:latin typeface="Arial" charset="0"/>
                <a:cs typeface="Arial" charset="0"/>
              </a:rPr>
              <a:t>The research should present IMPORTANT findings that are related to decision making</a:t>
            </a:r>
          </a:p>
        </p:txBody>
      </p:sp>
      <p:pic>
        <p:nvPicPr>
          <p:cNvPr id="49156" name="Picture 3" descr="C:\Users\bus-bc\AppData\Local\Microsoft\Windows\Temporary Internet Files\Content.IE5\YBD90DBW\MC90038920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6813" y="2852738"/>
            <a:ext cx="2557462" cy="282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0000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2575" y="1196975"/>
            <a:ext cx="8177213" cy="3908425"/>
          </a:xfrm>
          <a:prstGeom prst="rect">
            <a:avLst/>
          </a:prstGeom>
          <a:noFill/>
        </p:spPr>
        <p:txBody>
          <a:bodyPr>
            <a:spAutoFit/>
          </a:bodyPr>
          <a:lstStyle/>
          <a:p>
            <a:pPr>
              <a:defRPr/>
            </a:pPr>
            <a:r>
              <a:rPr lang="en-GB" sz="2000" dirty="0">
                <a:latin typeface="+mn-lt"/>
                <a:ea typeface="+mn-ea"/>
                <a:cs typeface="Arial" panose="020B0604020202020204" pitchFamily="34" charset="0"/>
              </a:rPr>
              <a:t>How should organisations measure </a:t>
            </a:r>
            <a:r>
              <a:rPr lang="en-GB" sz="2000" dirty="0">
                <a:latin typeface="+mn-lt"/>
                <a:ea typeface="+mn-ea"/>
                <a:cs typeface="Arial" panose="020B0604020202020204" pitchFamily="34" charset="0"/>
              </a:rPr>
              <a:t>the effectiveness </a:t>
            </a:r>
            <a:r>
              <a:rPr lang="en-GB" sz="2000" dirty="0">
                <a:latin typeface="+mn-lt"/>
                <a:ea typeface="+mn-ea"/>
                <a:cs typeface="Arial" panose="020B0604020202020204" pitchFamily="34" charset="0"/>
              </a:rPr>
              <a:t>of all touchpoints in interactions </a:t>
            </a:r>
            <a:r>
              <a:rPr lang="en-GB" sz="2000" dirty="0">
                <a:latin typeface="+mn-lt"/>
                <a:ea typeface="+mn-ea"/>
                <a:cs typeface="Arial" panose="020B0604020202020204" pitchFamily="34" charset="0"/>
              </a:rPr>
              <a:t>with customers</a:t>
            </a:r>
            <a:r>
              <a:rPr lang="en-GB" sz="2000" dirty="0">
                <a:latin typeface="+mn-lt"/>
                <a:ea typeface="+mn-ea"/>
                <a:cs typeface="Arial" panose="020B0604020202020204" pitchFamily="34" charset="0"/>
              </a:rPr>
              <a:t>, not just marketing communications?</a:t>
            </a:r>
            <a:r>
              <a:rPr lang="en-GB" sz="2000" dirty="0">
                <a:latin typeface="Arial" panose="020B0604020202020204" pitchFamily="34" charset="0"/>
                <a:ea typeface="+mn-ea"/>
                <a:cs typeface="Arial" panose="020B0604020202020204" pitchFamily="34" charset="0"/>
              </a:rPr>
              <a:t/>
            </a:r>
            <a:br>
              <a:rPr lang="en-GB" sz="2000" dirty="0">
                <a:latin typeface="Arial" panose="020B0604020202020204" pitchFamily="34" charset="0"/>
                <a:ea typeface="+mn-ea"/>
                <a:cs typeface="Arial" panose="020B0604020202020204" pitchFamily="34" charset="0"/>
              </a:rPr>
            </a:br>
            <a:r>
              <a:rPr lang="en-GB" sz="2000" dirty="0">
                <a:latin typeface="Arial" panose="020B0604020202020204" pitchFamily="34" charset="0"/>
                <a:ea typeface="+mn-ea"/>
                <a:cs typeface="Arial" panose="020B0604020202020204" pitchFamily="34" charset="0"/>
              </a:rPr>
              <a:t>MESH Planning is an innovative market research </a:t>
            </a:r>
            <a:r>
              <a:rPr lang="en-GB" sz="2000" dirty="0">
                <a:latin typeface="Arial" panose="020B0604020202020204" pitchFamily="34" charset="0"/>
                <a:ea typeface="+mn-ea"/>
                <a:cs typeface="Arial" panose="020B0604020202020204" pitchFamily="34" charset="0"/>
              </a:rPr>
              <a:t>agency </a:t>
            </a:r>
            <a:r>
              <a:rPr lang="en-GB" sz="2000" dirty="0">
                <a:latin typeface="Arial" panose="020B0604020202020204" pitchFamily="34" charset="0"/>
                <a:ea typeface="+mn-ea"/>
                <a:cs typeface="Arial" panose="020B0604020202020204" pitchFamily="34" charset="0"/>
              </a:rPr>
              <a:t>based in Camden, London, specialising in </a:t>
            </a:r>
            <a:r>
              <a:rPr lang="en-GB" sz="2000" dirty="0">
                <a:latin typeface="Arial" panose="020B0604020202020204" pitchFamily="34" charset="0"/>
                <a:ea typeface="+mn-ea"/>
                <a:cs typeface="Arial" panose="020B0604020202020204" pitchFamily="34" charset="0"/>
              </a:rPr>
              <a:t>understanding </a:t>
            </a:r>
            <a:r>
              <a:rPr lang="en-GB" sz="2000" dirty="0">
                <a:latin typeface="Arial" panose="020B0604020202020204" pitchFamily="34" charset="0"/>
                <a:ea typeface="+mn-ea"/>
                <a:cs typeface="Arial" panose="020B0604020202020204" pitchFamily="34" charset="0"/>
              </a:rPr>
              <a:t>people's experiences to help clients </a:t>
            </a:r>
            <a:r>
              <a:rPr lang="en-GB" sz="2000" dirty="0">
                <a:latin typeface="Arial" panose="020B0604020202020204" pitchFamily="34" charset="0"/>
                <a:ea typeface="+mn-ea"/>
                <a:cs typeface="Arial" panose="020B0604020202020204" pitchFamily="34" charset="0"/>
              </a:rPr>
              <a:t>make </a:t>
            </a:r>
            <a:r>
              <a:rPr lang="en-GB" sz="2000" dirty="0">
                <a:latin typeface="Arial" panose="020B0604020202020204" pitchFamily="34" charset="0"/>
                <a:ea typeface="+mn-ea"/>
                <a:cs typeface="Arial" panose="020B0604020202020204" pitchFamily="34" charset="0"/>
              </a:rPr>
              <a:t>quicker and smarter marketing and trade </a:t>
            </a:r>
          </a:p>
          <a:p>
            <a:pPr>
              <a:defRPr/>
            </a:pPr>
            <a:r>
              <a:rPr lang="en-GB" sz="2000" dirty="0">
                <a:latin typeface="Arial" panose="020B0604020202020204" pitchFamily="34" charset="0"/>
                <a:ea typeface="+mn-ea"/>
                <a:cs typeface="Arial" panose="020B0604020202020204" pitchFamily="34" charset="0"/>
              </a:rPr>
              <a:t>investments</a:t>
            </a:r>
            <a:endParaRPr lang="en-GB" sz="2000" dirty="0">
              <a:latin typeface="+mn-lt"/>
              <a:ea typeface="+mn-ea"/>
              <a:cs typeface="Arial" panose="020B0604020202020204" pitchFamily="34" charset="0"/>
            </a:endParaRPr>
          </a:p>
          <a:p>
            <a:pPr>
              <a:defRPr/>
            </a:pPr>
            <a:endParaRPr lang="en-GB" sz="2400" dirty="0">
              <a:latin typeface="+mn-lt"/>
              <a:ea typeface="+mn-ea"/>
              <a:cs typeface="Arial" panose="020B0604020202020204" pitchFamily="34" charset="0"/>
            </a:endParaRPr>
          </a:p>
          <a:p>
            <a:pPr>
              <a:defRPr/>
            </a:pPr>
            <a:r>
              <a:rPr lang="en-GB" sz="2400" b="1" dirty="0">
                <a:latin typeface="+mn-lt"/>
                <a:ea typeface="+mn-ea"/>
                <a:cs typeface="Arial" panose="020B0604020202020204" pitchFamily="34" charset="0"/>
              </a:rPr>
              <a:t>Listen to interview</a:t>
            </a:r>
            <a:r>
              <a:rPr lang="en-GB" sz="2400" dirty="0">
                <a:latin typeface="+mn-lt"/>
                <a:ea typeface="+mn-ea"/>
                <a:cs typeface="Arial" panose="020B0604020202020204" pitchFamily="34" charset="0"/>
              </a:rPr>
              <a:t> with MESH Planning’s CEO, Fiona Blades.</a:t>
            </a:r>
          </a:p>
          <a:p>
            <a:pPr>
              <a:defRPr/>
            </a:pPr>
            <a:endParaRPr lang="en-GB" sz="2800" dirty="0">
              <a:latin typeface="+mn-lt"/>
              <a:ea typeface="+mn-ea"/>
              <a:cs typeface="Arial" panose="020B0604020202020204" pitchFamily="34" charset="0"/>
            </a:endParaRPr>
          </a:p>
          <a:p>
            <a:pPr>
              <a:defRPr/>
            </a:pPr>
            <a:r>
              <a:rPr lang="en-GB" sz="2800" dirty="0">
                <a:latin typeface="+mn-lt"/>
                <a:ea typeface="+mn-ea"/>
                <a:cs typeface="Arial" panose="020B0604020202020204" pitchFamily="34" charset="0"/>
              </a:rPr>
              <a:t>Listen and make notes for discussion </a:t>
            </a:r>
            <a:endParaRPr lang="en-GB" sz="2800" dirty="0">
              <a:latin typeface="+mn-lt"/>
              <a:ea typeface="+mn-ea"/>
              <a:cs typeface="Arial" panose="020B0604020202020204" pitchFamily="34" charset="0"/>
            </a:endParaRPr>
          </a:p>
        </p:txBody>
      </p:sp>
      <p:sp>
        <p:nvSpPr>
          <p:cNvPr id="50179" name="TextBox 5"/>
          <p:cNvSpPr txBox="1">
            <a:spLocks noChangeArrowheads="1"/>
          </p:cNvSpPr>
          <p:nvPr/>
        </p:nvSpPr>
        <p:spPr bwMode="auto">
          <a:xfrm>
            <a:off x="261938" y="5611813"/>
            <a:ext cx="88788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1800">
                <a:hlinkClick r:id="rId2"/>
              </a:rPr>
              <a:t>http://global.oup.com/uk/orc/busecon/business/baines3e/studentlecturer/videos/ch03/</a:t>
            </a:r>
            <a:endParaRPr lang="en-GB" altLang="en-US" sz="1800"/>
          </a:p>
        </p:txBody>
      </p:sp>
      <p:sp>
        <p:nvSpPr>
          <p:cNvPr id="50180" name="Rectangle 2"/>
          <p:cNvSpPr>
            <a:spLocks noGrp="1" noChangeArrowheads="1"/>
          </p:cNvSpPr>
          <p:nvPr>
            <p:ph type="title"/>
          </p:nvPr>
        </p:nvSpPr>
        <p:spPr>
          <a:xfrm>
            <a:off x="282575" y="188913"/>
            <a:ext cx="8177213" cy="838200"/>
          </a:xfrm>
          <a:solidFill>
            <a:schemeClr val="bg2"/>
          </a:solidFill>
        </p:spPr>
        <p:txBody>
          <a:bodyPr anchor="t"/>
          <a:lstStyle/>
          <a:p>
            <a:r>
              <a:rPr lang="en-GB" altLang="en-US" sz="3200" b="1">
                <a:latin typeface="Arial" charset="0"/>
                <a:ea typeface="MS PGothic" charset="-128"/>
              </a:rPr>
              <a:t>Case Insight </a:t>
            </a:r>
          </a:p>
        </p:txBody>
      </p:sp>
    </p:spTree>
    <p:extLst>
      <p:ext uri="{BB962C8B-B14F-4D97-AF65-F5344CB8AC3E}">
        <p14:creationId xmlns:p14="http://schemas.microsoft.com/office/powerpoint/2010/main" val="49116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684213" y="188913"/>
            <a:ext cx="7772400" cy="1143000"/>
          </a:xfrm>
          <a:solidFill>
            <a:schemeClr val="bg2">
              <a:lumMod val="90000"/>
            </a:schemeClr>
          </a:solidFill>
        </p:spPr>
        <p:txBody>
          <a:bodyPr anchor="t"/>
          <a:lstStyle/>
          <a:p>
            <a:pPr>
              <a:defRPr/>
            </a:pPr>
            <a:r>
              <a:rPr lang="en-GB" altLang="en-US" dirty="0" smtClean="0">
                <a:solidFill>
                  <a:srgbClr val="000000"/>
                </a:solidFill>
                <a:latin typeface="Calibri" panose="020F0502020204030204" pitchFamily="34" charset="0"/>
                <a:ea typeface="+mj-ea"/>
              </a:rPr>
              <a:t>Summary</a:t>
            </a:r>
          </a:p>
        </p:txBody>
      </p:sp>
      <p:sp>
        <p:nvSpPr>
          <p:cNvPr id="51203" name="Rectangle 3"/>
          <p:cNvSpPr>
            <a:spLocks noGrp="1" noChangeArrowheads="1"/>
          </p:cNvSpPr>
          <p:nvPr>
            <p:ph type="body" idx="1"/>
          </p:nvPr>
        </p:nvSpPr>
        <p:spPr>
          <a:xfrm>
            <a:off x="323850" y="1296988"/>
            <a:ext cx="7991475" cy="4967287"/>
          </a:xfrm>
        </p:spPr>
        <p:txBody>
          <a:bodyPr/>
          <a:lstStyle/>
          <a:p>
            <a:pPr>
              <a:lnSpc>
                <a:spcPct val="90000"/>
              </a:lnSpc>
            </a:pPr>
            <a:r>
              <a:rPr lang="en-GB" altLang="en-US" sz="2000">
                <a:latin typeface="Arial" charset="0"/>
                <a:cs typeface="Arial" charset="0"/>
              </a:rPr>
              <a:t>Marketing research (MR) is key for an organisation to be considered as market-led.</a:t>
            </a:r>
          </a:p>
          <a:p>
            <a:pPr>
              <a:lnSpc>
                <a:spcPct val="90000"/>
              </a:lnSpc>
            </a:pPr>
            <a:r>
              <a:rPr lang="en-GB" altLang="en-US" sz="2000">
                <a:latin typeface="Arial" charset="0"/>
                <a:cs typeface="Arial" charset="0"/>
              </a:rPr>
              <a:t>There are various types of MR: ad hoc, continuous.</a:t>
            </a:r>
          </a:p>
          <a:p>
            <a:pPr>
              <a:lnSpc>
                <a:spcPct val="90000"/>
              </a:lnSpc>
            </a:pPr>
            <a:r>
              <a:rPr lang="en-GB" altLang="en-US" sz="2000">
                <a:latin typeface="Arial" charset="0"/>
                <a:cs typeface="Arial" charset="0"/>
              </a:rPr>
              <a:t>MR can be conducted either by the organisation itself or by a professional MR firms.</a:t>
            </a:r>
          </a:p>
          <a:p>
            <a:pPr>
              <a:lnSpc>
                <a:spcPct val="90000"/>
              </a:lnSpc>
            </a:pPr>
            <a:r>
              <a:rPr lang="en-GB" altLang="en-US" sz="2000">
                <a:latin typeface="Arial" charset="0"/>
                <a:cs typeface="Arial" charset="0"/>
              </a:rPr>
              <a:t>The stages in the MR process include: the initial contact, the research brief, the proposal, exploratory research, the main data collection phase, data analysis and report writing and presentation.</a:t>
            </a:r>
          </a:p>
          <a:p>
            <a:pPr>
              <a:lnSpc>
                <a:spcPct val="90000"/>
              </a:lnSpc>
            </a:pPr>
            <a:r>
              <a:rPr lang="en-GB" altLang="en-US" sz="2000">
                <a:latin typeface="Arial" charset="0"/>
                <a:cs typeface="Arial" charset="0"/>
              </a:rPr>
              <a:t>Qualitative research techniques include: focus groups, in-depth interviews and observation.</a:t>
            </a:r>
          </a:p>
          <a:p>
            <a:pPr>
              <a:lnSpc>
                <a:spcPct val="90000"/>
              </a:lnSpc>
            </a:pPr>
            <a:r>
              <a:rPr lang="en-GB" altLang="en-US" sz="2000">
                <a:latin typeface="Arial" charset="0"/>
                <a:cs typeface="Arial" charset="0"/>
              </a:rPr>
              <a:t>The four main survey methods are: face-to-face, telephone, mail and Internet.</a:t>
            </a:r>
          </a:p>
          <a:p>
            <a:pPr>
              <a:lnSpc>
                <a:spcPct val="90000"/>
              </a:lnSpc>
            </a:pPr>
            <a:r>
              <a:rPr lang="en-GB" altLang="en-US" sz="2000">
                <a:latin typeface="Arial" charset="0"/>
                <a:cs typeface="Arial" charset="0"/>
              </a:rPr>
              <a:t>Marketing information systems are the systems in which marketing information is formally gathered, stored and distributed on a regular and planned basis</a:t>
            </a:r>
            <a:r>
              <a:rPr lang="en-GB" altLang="en-US" sz="2000">
                <a:solidFill>
                  <a:srgbClr val="124992"/>
                </a:solidFill>
                <a:latin typeface="Calibri" charset="0"/>
                <a:cs typeface="Arial" charset="0"/>
              </a:rPr>
              <a:t>.</a:t>
            </a:r>
          </a:p>
        </p:txBody>
      </p:sp>
    </p:spTree>
    <p:extLst>
      <p:ext uri="{BB962C8B-B14F-4D97-AF65-F5344CB8AC3E}">
        <p14:creationId xmlns:p14="http://schemas.microsoft.com/office/powerpoint/2010/main" val="94599187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468313" y="260350"/>
            <a:ext cx="8229600" cy="1143000"/>
          </a:xfrm>
        </p:spPr>
        <p:txBody>
          <a:bodyPr/>
          <a:lstStyle/>
          <a:p>
            <a:r>
              <a:rPr lang="en-GB" altLang="en-US">
                <a:latin typeface="Arial" charset="0"/>
                <a:cs typeface="Arial" charset="0"/>
              </a:rPr>
              <a:t>Useful Websites </a:t>
            </a:r>
          </a:p>
        </p:txBody>
      </p:sp>
      <p:sp>
        <p:nvSpPr>
          <p:cNvPr id="53251" name="TextBox 6"/>
          <p:cNvSpPr>
            <a:spLocks noGrp="1" noChangeArrowheads="1"/>
          </p:cNvSpPr>
          <p:nvPr>
            <p:ph idx="1"/>
          </p:nvPr>
        </p:nvSpPr>
        <p:spPr>
          <a:xfrm>
            <a:off x="457200" y="1570038"/>
            <a:ext cx="8229600" cy="4524375"/>
          </a:xfrm>
        </p:spPr>
        <p:txBody>
          <a:bodyPr>
            <a:spAutoFit/>
          </a:bodyPr>
          <a:lstStyle/>
          <a:p>
            <a:pPr eaLnBrk="1" hangingPunct="1">
              <a:spcBef>
                <a:spcPct val="0"/>
              </a:spcBef>
              <a:buFontTx/>
              <a:buNone/>
            </a:pPr>
            <a:r>
              <a:rPr lang="en-GB" altLang="en-US" sz="1600">
                <a:latin typeface="Arial" charset="0"/>
                <a:cs typeface="Arial" charset="0"/>
              </a:rPr>
              <a:t>Advertising Research Foundation</a:t>
            </a:r>
          </a:p>
          <a:p>
            <a:pPr eaLnBrk="1" hangingPunct="1">
              <a:spcBef>
                <a:spcPct val="0"/>
              </a:spcBef>
              <a:buFontTx/>
              <a:buNone/>
            </a:pPr>
            <a:r>
              <a:rPr lang="en-GB" altLang="en-US" sz="1600">
                <a:latin typeface="Arial" charset="0"/>
                <a:cs typeface="Arial" charset="0"/>
                <a:hlinkClick r:id="rId2"/>
              </a:rPr>
              <a:t>http://www.thearf.org/</a:t>
            </a:r>
            <a:endParaRPr lang="en-GB" altLang="en-US" sz="1600">
              <a:latin typeface="Arial" charset="0"/>
              <a:cs typeface="Arial" charset="0"/>
            </a:endParaRPr>
          </a:p>
          <a:p>
            <a:pPr eaLnBrk="1" hangingPunct="1">
              <a:spcBef>
                <a:spcPct val="0"/>
              </a:spcBef>
              <a:buFontTx/>
              <a:buNone/>
            </a:pPr>
            <a:r>
              <a:rPr lang="en-GB" altLang="en-US" sz="1600">
                <a:latin typeface="Arial" charset="0"/>
                <a:cs typeface="Arial" charset="0"/>
              </a:rPr>
              <a:t>Datamonitor</a:t>
            </a:r>
          </a:p>
          <a:p>
            <a:pPr eaLnBrk="1" hangingPunct="1">
              <a:spcBef>
                <a:spcPct val="0"/>
              </a:spcBef>
              <a:buFontTx/>
              <a:buNone/>
            </a:pPr>
            <a:r>
              <a:rPr lang="en-GB" altLang="en-US" sz="1600">
                <a:latin typeface="Arial" charset="0"/>
                <a:cs typeface="Arial" charset="0"/>
                <a:hlinkClick r:id="rId3"/>
              </a:rPr>
              <a:t>www.datamonitor.com</a:t>
            </a:r>
            <a:endParaRPr lang="en-GB" altLang="en-US" sz="1600">
              <a:latin typeface="Arial" charset="0"/>
              <a:cs typeface="Arial" charset="0"/>
            </a:endParaRPr>
          </a:p>
          <a:p>
            <a:pPr eaLnBrk="1" hangingPunct="1">
              <a:spcBef>
                <a:spcPct val="0"/>
              </a:spcBef>
              <a:buFontTx/>
              <a:buNone/>
            </a:pPr>
            <a:r>
              <a:rPr lang="en-GB" altLang="en-US" sz="1600">
                <a:latin typeface="Arial" charset="0"/>
                <a:cs typeface="Arial" charset="0"/>
              </a:rPr>
              <a:t>Euromonitor</a:t>
            </a:r>
          </a:p>
          <a:p>
            <a:pPr eaLnBrk="1" hangingPunct="1">
              <a:spcBef>
                <a:spcPct val="0"/>
              </a:spcBef>
              <a:buFontTx/>
              <a:buNone/>
            </a:pPr>
            <a:r>
              <a:rPr lang="en-GB" altLang="en-US" sz="1600">
                <a:latin typeface="Arial" charset="0"/>
                <a:cs typeface="Arial" charset="0"/>
                <a:hlinkClick r:id="rId4"/>
              </a:rPr>
              <a:t>www.euromonitor.com</a:t>
            </a:r>
            <a:endParaRPr lang="en-GB" altLang="en-US" sz="1600">
              <a:latin typeface="Arial" charset="0"/>
              <a:cs typeface="Arial" charset="0"/>
            </a:endParaRPr>
          </a:p>
          <a:p>
            <a:pPr eaLnBrk="1" hangingPunct="1">
              <a:spcBef>
                <a:spcPct val="0"/>
              </a:spcBef>
              <a:buFontTx/>
              <a:buNone/>
            </a:pPr>
            <a:r>
              <a:rPr lang="en-GB" altLang="en-US" sz="1600">
                <a:latin typeface="Arial" charset="0"/>
                <a:cs typeface="Arial" charset="0"/>
              </a:rPr>
              <a:t>European Society for Opinion and Market Research (ESOMAR) </a:t>
            </a:r>
          </a:p>
          <a:p>
            <a:pPr eaLnBrk="1" hangingPunct="1">
              <a:spcBef>
                <a:spcPct val="0"/>
              </a:spcBef>
              <a:buFontTx/>
              <a:buNone/>
            </a:pPr>
            <a:r>
              <a:rPr lang="en-GB" altLang="en-US" sz="1600" u="sng">
                <a:latin typeface="Arial" charset="0"/>
                <a:cs typeface="Arial" charset="0"/>
                <a:hlinkClick r:id="rId5"/>
              </a:rPr>
              <a:t>http://www.esomar.org/ </a:t>
            </a:r>
            <a:endParaRPr lang="en-GB" altLang="en-US" sz="1600" u="sng">
              <a:latin typeface="Arial" charset="0"/>
              <a:cs typeface="Arial" charset="0"/>
            </a:endParaRPr>
          </a:p>
          <a:p>
            <a:pPr eaLnBrk="1" hangingPunct="1">
              <a:spcBef>
                <a:spcPct val="0"/>
              </a:spcBef>
              <a:buFontTx/>
              <a:buNone/>
            </a:pPr>
            <a:r>
              <a:rPr lang="en-GB" altLang="en-US" sz="1600">
                <a:latin typeface="Arial" charset="0"/>
                <a:cs typeface="Arial" charset="0"/>
              </a:rPr>
              <a:t>Kantar Media – Target Group Index</a:t>
            </a:r>
          </a:p>
          <a:p>
            <a:pPr eaLnBrk="1" hangingPunct="1">
              <a:spcBef>
                <a:spcPct val="0"/>
              </a:spcBef>
              <a:buFontTx/>
              <a:buNone/>
            </a:pPr>
            <a:r>
              <a:rPr lang="en-GB" altLang="en-US" sz="1600" u="sng">
                <a:latin typeface="Arial" charset="0"/>
                <a:cs typeface="Arial" charset="0"/>
                <a:hlinkClick r:id="rId6"/>
              </a:rPr>
              <a:t>http://www.kantarmedia-tgigb.com/</a:t>
            </a:r>
            <a:endParaRPr lang="en-GB" altLang="en-US" sz="1600" u="sng">
              <a:latin typeface="Arial" charset="0"/>
              <a:cs typeface="Arial" charset="0"/>
            </a:endParaRPr>
          </a:p>
          <a:p>
            <a:pPr eaLnBrk="1" hangingPunct="1">
              <a:spcBef>
                <a:spcPct val="0"/>
              </a:spcBef>
              <a:buFontTx/>
              <a:buNone/>
            </a:pPr>
            <a:r>
              <a:rPr lang="en-GB" altLang="en-US" sz="1600">
                <a:latin typeface="Arial" charset="0"/>
                <a:cs typeface="Arial" charset="0"/>
              </a:rPr>
              <a:t>The British Market Research Bureau (TNS BMRB)</a:t>
            </a:r>
          </a:p>
          <a:p>
            <a:pPr eaLnBrk="1" hangingPunct="1">
              <a:spcBef>
                <a:spcPct val="0"/>
              </a:spcBef>
              <a:buFontTx/>
              <a:buNone/>
            </a:pPr>
            <a:r>
              <a:rPr lang="en-GB" altLang="en-US" sz="1600" u="sng">
                <a:latin typeface="Arial" charset="0"/>
                <a:cs typeface="Arial" charset="0"/>
                <a:hlinkClick r:id="rId7"/>
              </a:rPr>
              <a:t>http://www.tns-bmrb.co.uk/</a:t>
            </a:r>
            <a:endParaRPr lang="en-GB" altLang="en-US" sz="1600" u="sng">
              <a:latin typeface="Arial" charset="0"/>
              <a:cs typeface="Arial" charset="0"/>
            </a:endParaRPr>
          </a:p>
          <a:p>
            <a:pPr eaLnBrk="1" hangingPunct="1">
              <a:spcBef>
                <a:spcPct val="0"/>
              </a:spcBef>
              <a:buFontTx/>
              <a:buNone/>
            </a:pPr>
            <a:r>
              <a:rPr lang="en-GB" altLang="en-US" sz="1600">
                <a:latin typeface="Arial" charset="0"/>
                <a:cs typeface="Arial" charset="0"/>
              </a:rPr>
              <a:t>Market Research Society (MRS) </a:t>
            </a:r>
          </a:p>
          <a:p>
            <a:pPr eaLnBrk="1" hangingPunct="1">
              <a:spcBef>
                <a:spcPct val="0"/>
              </a:spcBef>
              <a:buFontTx/>
              <a:buNone/>
            </a:pPr>
            <a:r>
              <a:rPr lang="en-GB" altLang="en-US" sz="1600" u="sng">
                <a:latin typeface="Arial" charset="0"/>
                <a:cs typeface="Arial" charset="0"/>
                <a:hlinkClick r:id="rId8"/>
              </a:rPr>
              <a:t>http://www.marketresearch.org.uk </a:t>
            </a:r>
            <a:endParaRPr lang="en-GB" altLang="en-US" sz="1600" u="sng">
              <a:latin typeface="Arial" charset="0"/>
              <a:cs typeface="Arial" charset="0"/>
            </a:endParaRPr>
          </a:p>
          <a:p>
            <a:pPr eaLnBrk="1" hangingPunct="1">
              <a:spcBef>
                <a:spcPct val="0"/>
              </a:spcBef>
              <a:buFontTx/>
              <a:buNone/>
            </a:pPr>
            <a:r>
              <a:rPr lang="en-GB" altLang="en-US" sz="1600">
                <a:latin typeface="Arial" charset="0"/>
                <a:cs typeface="Arial" charset="0"/>
              </a:rPr>
              <a:t>Mintel International Group</a:t>
            </a:r>
          </a:p>
          <a:p>
            <a:pPr eaLnBrk="1" hangingPunct="1">
              <a:spcBef>
                <a:spcPct val="0"/>
              </a:spcBef>
              <a:buFontTx/>
              <a:buNone/>
            </a:pPr>
            <a:r>
              <a:rPr lang="en-GB" altLang="en-US" sz="1600" u="sng">
                <a:latin typeface="Arial" charset="0"/>
                <a:cs typeface="Arial" charset="0"/>
                <a:hlinkClick r:id="rId9"/>
              </a:rPr>
              <a:t>http://www.mintel.com/</a:t>
            </a:r>
            <a:endParaRPr lang="en-GB" altLang="en-US" sz="1600" u="sng">
              <a:latin typeface="Arial" charset="0"/>
              <a:cs typeface="Arial" charset="0"/>
            </a:endParaRPr>
          </a:p>
          <a:p>
            <a:pPr eaLnBrk="1" hangingPunct="1">
              <a:spcBef>
                <a:spcPct val="0"/>
              </a:spcBef>
              <a:buFontTx/>
              <a:buNone/>
            </a:pPr>
            <a:r>
              <a:rPr lang="en-GB" altLang="en-US" sz="1600">
                <a:latin typeface="Arial" charset="0"/>
                <a:cs typeface="Arial" charset="0"/>
              </a:rPr>
              <a:t>ICC Key Note</a:t>
            </a:r>
          </a:p>
          <a:p>
            <a:pPr eaLnBrk="1" hangingPunct="1">
              <a:spcBef>
                <a:spcPct val="0"/>
              </a:spcBef>
              <a:buFontTx/>
              <a:buNone/>
            </a:pPr>
            <a:r>
              <a:rPr lang="en-GB" altLang="en-US" sz="1600" u="sng">
                <a:latin typeface="Arial" charset="0"/>
                <a:cs typeface="Arial" charset="0"/>
                <a:hlinkClick r:id="rId10"/>
              </a:rPr>
              <a:t>https://www.keynote.co.uk/about-key-note/who-we-are/</a:t>
            </a:r>
            <a:endParaRPr lang="en-GB" altLang="en-US" sz="1600">
              <a:latin typeface="Arial" charset="0"/>
              <a:cs typeface="Arial" charset="0"/>
            </a:endParaRPr>
          </a:p>
        </p:txBody>
      </p:sp>
    </p:spTree>
    <p:extLst>
      <p:ext uri="{BB962C8B-B14F-4D97-AF65-F5344CB8AC3E}">
        <p14:creationId xmlns:p14="http://schemas.microsoft.com/office/powerpoint/2010/main" val="41043203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68313" y="260350"/>
            <a:ext cx="8229600" cy="1143000"/>
          </a:xfrm>
        </p:spPr>
        <p:txBody>
          <a:bodyPr/>
          <a:lstStyle/>
          <a:p>
            <a:r>
              <a:rPr lang="en-GB" altLang="en-US">
                <a:latin typeface="Arial" charset="0"/>
                <a:cs typeface="Arial" charset="0"/>
              </a:rPr>
              <a:t>Reading &amp; Useful Websites</a:t>
            </a:r>
          </a:p>
        </p:txBody>
      </p:sp>
      <p:sp>
        <p:nvSpPr>
          <p:cNvPr id="54275" name="Content Placeholder 2"/>
          <p:cNvSpPr>
            <a:spLocks noGrp="1"/>
          </p:cNvSpPr>
          <p:nvPr>
            <p:ph idx="1"/>
          </p:nvPr>
        </p:nvSpPr>
        <p:spPr/>
        <p:txBody>
          <a:bodyPr/>
          <a:lstStyle/>
          <a:p>
            <a:r>
              <a:rPr lang="en-GB" altLang="en-US">
                <a:latin typeface="Arial" charset="0"/>
                <a:cs typeface="Arial" charset="0"/>
              </a:rPr>
              <a:t>Library resources – Reading!!</a:t>
            </a:r>
          </a:p>
          <a:p>
            <a:pPr lvl="1"/>
            <a:r>
              <a:rPr lang="en-GB" altLang="en-US">
                <a:latin typeface="Arial" charset="0"/>
                <a:cs typeface="Arial" charset="0"/>
              </a:rPr>
              <a:t>Marketing Week</a:t>
            </a:r>
          </a:p>
          <a:p>
            <a:pPr lvl="1"/>
            <a:r>
              <a:rPr lang="en-GB" altLang="en-US">
                <a:latin typeface="Arial" charset="0"/>
                <a:cs typeface="Arial" charset="0"/>
              </a:rPr>
              <a:t>Brand Republic</a:t>
            </a:r>
          </a:p>
          <a:p>
            <a:pPr lvl="1"/>
            <a:r>
              <a:rPr lang="en-GB" altLang="en-US">
                <a:latin typeface="Arial" charset="0"/>
                <a:cs typeface="Arial" charset="0"/>
              </a:rPr>
              <a:t>Marketing</a:t>
            </a:r>
          </a:p>
          <a:p>
            <a:pPr lvl="1"/>
            <a:r>
              <a:rPr lang="en-GB" altLang="en-US">
                <a:latin typeface="Arial" charset="0"/>
                <a:cs typeface="Arial" charset="0"/>
              </a:rPr>
              <a:t>The Grocer </a:t>
            </a:r>
          </a:p>
        </p:txBody>
      </p:sp>
    </p:spTree>
    <p:extLst>
      <p:ext uri="{BB962C8B-B14F-4D97-AF65-F5344CB8AC3E}">
        <p14:creationId xmlns:p14="http://schemas.microsoft.com/office/powerpoint/2010/main" val="4136708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lstStyle/>
          <a:p>
            <a:r>
              <a:rPr lang="en-GB" dirty="0" smtClean="0"/>
              <a:t>Armstrong, G. and Kotler, P., </a:t>
            </a:r>
            <a:r>
              <a:rPr lang="en-GB" u="sng" dirty="0" smtClean="0"/>
              <a:t>Marketing: An Introduction</a:t>
            </a:r>
            <a:r>
              <a:rPr lang="en-GB" dirty="0" smtClean="0"/>
              <a:t>, (2015), Pearson Education.  </a:t>
            </a:r>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35</a:t>
            </a:fld>
            <a:endParaRPr lang="en-GB"/>
          </a:p>
        </p:txBody>
      </p:sp>
    </p:spTree>
    <p:extLst>
      <p:ext uri="{BB962C8B-B14F-4D97-AF65-F5344CB8AC3E}">
        <p14:creationId xmlns:p14="http://schemas.microsoft.com/office/powerpoint/2010/main" val="477384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TotalTime>
  <Words>3210</Words>
  <Application>Microsoft Macintosh PowerPoint</Application>
  <PresentationFormat>On-screen Show (4:3)</PresentationFormat>
  <Paragraphs>308</Paragraphs>
  <Slides>35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MS PGothic</vt:lpstr>
      <vt:lpstr>ＭＳ Ｐゴシック</vt:lpstr>
      <vt:lpstr>Arial</vt:lpstr>
      <vt:lpstr>Calibri</vt:lpstr>
      <vt:lpstr>Monotype Sorts</vt:lpstr>
      <vt:lpstr>ヒラギノ角ゴ Pro W3</vt:lpstr>
      <vt:lpstr>Office Theme</vt:lpstr>
      <vt:lpstr>Marketing Information</vt:lpstr>
      <vt:lpstr>Marketing Information</vt:lpstr>
      <vt:lpstr>Managing Marketing Information  </vt:lpstr>
      <vt:lpstr>Market Research </vt:lpstr>
      <vt:lpstr>Question? </vt:lpstr>
      <vt:lpstr>#lifewithoutmarketresearch </vt:lpstr>
      <vt:lpstr>The Role Of Market Research</vt:lpstr>
      <vt:lpstr>Research Brief:</vt:lpstr>
      <vt:lpstr>Types of Marketing Research</vt:lpstr>
      <vt:lpstr>Marketing Information and Customer Insights</vt:lpstr>
      <vt:lpstr>Marketing Information and Customer Insights</vt:lpstr>
      <vt:lpstr>The Marketing Information System</vt:lpstr>
      <vt:lpstr>The Marketing Information System</vt:lpstr>
      <vt:lpstr>Marketing Information System</vt:lpstr>
      <vt:lpstr>PowerPoint Presentation</vt:lpstr>
      <vt:lpstr>Tutorial Task</vt:lpstr>
      <vt:lpstr>Developing Marketing Information</vt:lpstr>
      <vt:lpstr>Developing Marketing Information</vt:lpstr>
      <vt:lpstr>Developing the Research Plan </vt:lpstr>
      <vt:lpstr>Types of Data</vt:lpstr>
      <vt:lpstr>Gathering Secondary Data</vt:lpstr>
      <vt:lpstr>PowerPoint Presentation</vt:lpstr>
      <vt:lpstr>The focus group….</vt:lpstr>
      <vt:lpstr> Developing Marketing Information</vt:lpstr>
      <vt:lpstr>Sampling </vt:lpstr>
      <vt:lpstr>Developing Marketing Information</vt:lpstr>
      <vt:lpstr>The Sampling Process</vt:lpstr>
      <vt:lpstr>PowerPoint Presentation</vt:lpstr>
      <vt:lpstr>Developing Marketing Information</vt:lpstr>
      <vt:lpstr>Interpreting and Reporting Findings</vt:lpstr>
      <vt:lpstr>Case Insight </vt:lpstr>
      <vt:lpstr>Summary</vt:lpstr>
      <vt:lpstr>Useful Websites </vt:lpstr>
      <vt:lpstr>Reading &amp; Useful Websites</vt:lpstr>
      <vt:lpstr>Reference</vt:lpstr>
    </vt:vector>
  </TitlesOfParts>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dc:title>
  <dc:creator>Hughes, Alan</dc:creator>
  <cp:lastModifiedBy>Carl Singleton</cp:lastModifiedBy>
  <cp:revision>29</cp:revision>
  <dcterms:created xsi:type="dcterms:W3CDTF">2015-01-08T13:54:39Z</dcterms:created>
  <dcterms:modified xsi:type="dcterms:W3CDTF">2017-10-20T14:00:42Z</dcterms:modified>
</cp:coreProperties>
</file>