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71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2616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2700000">
            <a:off x="-1613002" y="-1920240"/>
            <a:ext cx="3840480" cy="3840480"/>
          </a:xfrm>
          <a:prstGeom prst="triangl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 rot="13500000">
            <a:off x="10148011" y="4817059"/>
            <a:ext cx="3291840" cy="3291840"/>
          </a:xfrm>
          <a:prstGeom prst="triangle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Shape 2"/>
          <p:cNvSpPr/>
          <p:nvPr/>
        </p:nvSpPr>
        <p:spPr>
          <a:xfrm>
            <a:off x="10744200" y="502920"/>
            <a:ext cx="310896" cy="310896"/>
          </a:xfrm>
          <a:prstGeom prst="ellipse">
            <a:avLst/>
          </a:prstGeom>
          <a:solidFill>
            <a:srgbClr val="D9C7A3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1292840" y="1005840"/>
            <a:ext cx="137160" cy="13716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Image 0" descr="/home/claude/build/img/image-1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457200"/>
            <a:ext cx="1005840" cy="41513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21792" y="1920240"/>
            <a:ext cx="9144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b="1" kern="0" spc="3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QT-AI-2025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566928" y="2377440"/>
            <a:ext cx="9875520" cy="1508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3000"/>
              </a:lnSpc>
              <a:buNone/>
            </a:pPr>
            <a:r>
              <a:rPr lang="en-US" sz="42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Digital Forensic</a:t>
            </a:r>
            <a:endParaRPr lang="en-US" sz="4200" dirty="0"/>
          </a:p>
          <a:p>
            <a:pPr marL="0" indent="0">
              <a:lnSpc>
                <a:spcPct val="103000"/>
              </a:lnSpc>
              <a:buNone/>
            </a:pPr>
            <a:r>
              <a:rPr lang="en-US" sz="42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Investigation Report</a:t>
            </a:r>
            <a:endParaRPr lang="en-US" sz="4200" dirty="0"/>
          </a:p>
        </p:txBody>
      </p:sp>
      <p:sp>
        <p:nvSpPr>
          <p:cNvPr id="9" name="Text 6"/>
          <p:cNvSpPr/>
          <p:nvPr/>
        </p:nvSpPr>
        <p:spPr>
          <a:xfrm>
            <a:off x="621792" y="3913632"/>
            <a:ext cx="8778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Corporate IP Theft — Quantum Tech AI Chip Design Patent</a:t>
            </a:r>
            <a:endParaRPr lang="en-US" sz="1500" dirty="0"/>
          </a:p>
        </p:txBody>
      </p:sp>
      <p:sp>
        <p:nvSpPr>
          <p:cNvPr id="10" name="Shape 7"/>
          <p:cNvSpPr/>
          <p:nvPr/>
        </p:nvSpPr>
        <p:spPr>
          <a:xfrm>
            <a:off x="621792" y="4526280"/>
            <a:ext cx="2743200" cy="0"/>
          </a:xfrm>
          <a:prstGeom prst="line">
            <a:avLst/>
          </a:prstGeom>
          <a:noFill/>
          <a:ln w="28575">
            <a:solidFill>
              <a:srgbClr val="D9C7A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621792" y="4754880"/>
            <a:ext cx="7863840" cy="160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8000"/>
              </a:lnSpc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by: </a:t>
            </a: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Mohammadsadab Mohammadyunus Kureshi
</a:t>
            </a: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250" dirty="0" smtClean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2530072</a:t>
            </a: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
</a:t>
            </a: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ACCA7031 Digital Forensics Analysis
</a:t>
            </a: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
</a:t>
            </a: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Institution: </a:t>
            </a: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2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2700000">
            <a:off x="-883310" y="-1051560"/>
            <a:ext cx="2103120" cy="2103120"/>
          </a:xfrm>
          <a:prstGeom prst="triangl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 — INTRODUCTION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Case Background &amp; Objectives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487131"/>
            <a:ext cx="11064240" cy="877824"/>
          </a:xfrm>
          <a:prstGeom prst="roundRect">
            <a:avLst>
              <a:gd name="adj" fmla="val 4706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41248" y="1600200"/>
            <a:ext cx="10515600" cy="1280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Quantum Tech's IT security team detected unauthorised access to its proprietary patent database — specifically the AI chip design patent QT-AI-2025. Emma, a recently joined senior engineer, is the primary suspect, believed to have attempted to sell the design to competitor NexGen Circuits through an intermediary, Joe. Norman and NexGen's R&amp;D Director, Vanessa, are suspected buyer-side parties. The incident was formally reported to law enforcement.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48640" y="2690401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914400" y="1648382"/>
            <a:ext cx="10424160" cy="21463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Forensic acquisition of four seized Android devices under continuity-of-evidence protocol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48640" y="3202465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914400" y="2229956"/>
            <a:ext cx="10424160" cy="20768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analysis across WhatsApp, Facebook and email artefacts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48640" y="3714529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914400" y="2766797"/>
            <a:ext cx="10424160" cy="205209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 log correlation to identify contact between the three suspects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548640" y="4226593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914400" y="3282202"/>
            <a:ext cx="10424160" cy="20487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 and metadata analysis of transferred/stolen material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548640" y="4738657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914400" y="3714529"/>
            <a:ext cx="10424160" cy="21284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Suspect profiling — roles and motives of Emma, Joe and Norman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548640" y="5250721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914400" y="4306824"/>
            <a:ext cx="10424160" cy="20482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Own-device acquisition demonstration (practical skills exercise, kept separate from case evidence)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 |  Digital Forensic Investigation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— METHODOLOGY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Evidence Acquisition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557784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Android devices were seized under continuity-of-evidence protocols and imaged using Cellebrite Physical Analyzer v7.73.0.11 (File System / Android ADB / Android Backup extractions). Every image was hash-verified (SHA-256) immediately after acquisition to confirm integrity.</a:t>
            </a:r>
            <a:endParaRPr lang="en-US" sz="12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2651760"/>
          <a:ext cx="5577840" cy="1828800"/>
        </p:xfrm>
        <a:graphic>
          <a:graphicData uri="http://schemas.openxmlformats.org/drawingml/2006/table">
            <a:tbl>
              <a:tblPr/>
              <a:tblGrid>
                <a:gridCol w="914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Exhibit</a:t>
                      </a:r>
                      <a:endParaRPr lang="en-US" sz="110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4B4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Device</a:t>
                      </a:r>
                      <a:endParaRPr lang="en-US" sz="110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4B4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Role</a:t>
                      </a:r>
                      <a:endParaRPr lang="en-US" sz="110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4B4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EX-01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Huawei POT-LX1 P Smart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Emma — Perpetrator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EX-02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Nokia C2 (2nd Edition)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Norman — Buyer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EX-03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Samsung Galaxy A13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Joe — Intermediary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3ECD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EX-04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Ulefone "Note 14"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1F2430"/>
                          </a:solidFill>
                        </a:rPr>
                        <a:t>Peripheral (unattributed)</a:t>
                      </a:r>
                      <a:endParaRPr lang="en-US" sz="1050" dirty="0"/>
                    </a:p>
                  </a:txBody>
                  <a:tcPr>
                    <a:lnL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4DCC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6327648" y="1389888"/>
            <a:ext cx="5340096" cy="302780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0" descr="/home/claude/build/img/image-3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5080" y="1389888"/>
            <a:ext cx="5285232" cy="297294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355080" y="4434840"/>
            <a:ext cx="528523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 — Combined multi-device extraction summary, all four extractions hash-verified.</a:t>
            </a:r>
            <a:endParaRPr lang="en-US" sz="1000" dirty="0"/>
          </a:p>
        </p:txBody>
      </p:sp>
      <p:sp>
        <p:nvSpPr>
          <p:cNvPr id="9" name="Text 5"/>
          <p:cNvSpPr/>
          <p:nvPr/>
        </p:nvSpPr>
        <p:spPr>
          <a:xfrm>
            <a:off x="6355080" y="4773168"/>
            <a:ext cx="5285232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Chain of custody: each exhibit's Android ID, IMEI, extraction ID and decoding timestamp were logged directly from the tool's Device Info panel, forming an unbroken audit trail from seizure to analysis.</a:t>
            </a:r>
            <a:endParaRPr lang="en-US" sz="1100" dirty="0"/>
          </a:p>
        </p:txBody>
      </p:sp>
      <p:sp>
        <p:nvSpPr>
          <p:cNvPr id="12" name="Text 7"/>
          <p:cNvSpPr/>
          <p:nvPr/>
        </p:nvSpPr>
        <p:spPr>
          <a:xfrm>
            <a:off x="3429000" y="4663440"/>
            <a:ext cx="2606040" cy="1463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3" name="Text 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4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 — METHODOLOGY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Hash Verification — All Four Exhibits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298448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exhibit image was hash-verified (SHA-256) in Cellebrite Physical Analyzer immediately after acquisition. Values were read directly from each extraction's Image Hashes panel and confirmed “Verified” against the source device.</a:t>
            </a:r>
            <a:endParaRPr lang="en-US" sz="1150" dirty="0"/>
          </a:p>
        </p:txBody>
      </p:sp>
      <p:sp>
        <p:nvSpPr>
          <p:cNvPr id="5" name="Shape 3"/>
          <p:cNvSpPr/>
          <p:nvPr/>
        </p:nvSpPr>
        <p:spPr>
          <a:xfrm>
            <a:off x="2240280" y="1764792"/>
            <a:ext cx="146304" cy="146304"/>
          </a:xfrm>
          <a:prstGeom prst="roundRect">
            <a:avLst>
              <a:gd name="adj" fmla="val 18750"/>
            </a:avLst>
          </a:prstGeom>
          <a:solidFill>
            <a:srgbClr val="2E6B4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2459736" y="1728216"/>
            <a:ext cx="33375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EX-01  Huawei POT-LX1 P Smart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2212848" y="2011680"/>
            <a:ext cx="3666744" cy="208654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6"/>
          <p:cNvSpPr/>
          <p:nvPr/>
        </p:nvSpPr>
        <p:spPr>
          <a:xfrm>
            <a:off x="6309360" y="1764792"/>
            <a:ext cx="146304" cy="146304"/>
          </a:xfrm>
          <a:prstGeom prst="roundRect">
            <a:avLst>
              <a:gd name="adj" fmla="val 18750"/>
            </a:avLst>
          </a:prstGeom>
          <a:solidFill>
            <a:srgbClr val="2E6B4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6528816" y="1728216"/>
            <a:ext cx="33375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EX-02  Nokia C2 (2nd Edition)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6281928" y="2011680"/>
            <a:ext cx="3666744" cy="208654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2" name="Image 1" descr="/home/claude/build/img/hash_verifed_nokia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9360" y="2039112"/>
            <a:ext cx="3611880" cy="2031683"/>
          </a:xfrm>
          <a:prstGeom prst="rect">
            <a:avLst/>
          </a:prstGeom>
        </p:spPr>
      </p:pic>
      <p:sp>
        <p:nvSpPr>
          <p:cNvPr id="13" name="Shape 9"/>
          <p:cNvSpPr/>
          <p:nvPr/>
        </p:nvSpPr>
        <p:spPr>
          <a:xfrm>
            <a:off x="2240280" y="4253675"/>
            <a:ext cx="146304" cy="146304"/>
          </a:xfrm>
          <a:prstGeom prst="roundRect">
            <a:avLst>
              <a:gd name="adj" fmla="val 18750"/>
            </a:avLst>
          </a:prstGeom>
          <a:solidFill>
            <a:srgbClr val="2E6B4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0"/>
          <p:cNvSpPr/>
          <p:nvPr/>
        </p:nvSpPr>
        <p:spPr>
          <a:xfrm>
            <a:off x="2459736" y="4217099"/>
            <a:ext cx="33375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EX-03  Samsung Galaxy A13</a:t>
            </a: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2212848" y="4500563"/>
            <a:ext cx="3666744" cy="208654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6" name="Image 2" descr="/home/claude/build/img/hash_samsun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0280" y="4527995"/>
            <a:ext cx="3611880" cy="2031683"/>
          </a:xfrm>
          <a:prstGeom prst="rect">
            <a:avLst/>
          </a:prstGeom>
        </p:spPr>
      </p:pic>
      <p:sp>
        <p:nvSpPr>
          <p:cNvPr id="17" name="Shape 12"/>
          <p:cNvSpPr/>
          <p:nvPr/>
        </p:nvSpPr>
        <p:spPr>
          <a:xfrm>
            <a:off x="6309360" y="4253675"/>
            <a:ext cx="146304" cy="146304"/>
          </a:xfrm>
          <a:prstGeom prst="roundRect">
            <a:avLst>
              <a:gd name="adj" fmla="val 18750"/>
            </a:avLst>
          </a:prstGeom>
          <a:solidFill>
            <a:srgbClr val="2E6B4F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3"/>
          <p:cNvSpPr/>
          <p:nvPr/>
        </p:nvSpPr>
        <p:spPr>
          <a:xfrm>
            <a:off x="6528816" y="4217099"/>
            <a:ext cx="33375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EX-04  Ulefone “Note 14”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6281928" y="4500563"/>
            <a:ext cx="3666744" cy="208654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20" name="Image 3" descr="/home/claude/build/img/detexhed_model_14__verify_hash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9360" y="4527995"/>
            <a:ext cx="3611880" cy="2031683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234461" y="656539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2" name="Text 1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pic>
        <p:nvPicPr>
          <p:cNvPr id="24" name="Image 1" descr="/home/claude/build/img/image-3-2.png">
            <a:extLst>
              <a:ext uri="{FF2B5EF4-FFF2-40B4-BE49-F238E27FC236}">
                <a16:creationId xmlns:a16="http://schemas.microsoft.com/office/drawing/2014/main" id="{EC666B1F-3DC9-6CCA-45B8-DFA295D0222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5416" y="2010251"/>
            <a:ext cx="3711956" cy="208797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 Analysis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21208" y="1344168"/>
            <a:ext cx="3392424" cy="193224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5" name="Image 0" descr="/home/claude/build/img/EMMMMA_AND_JOI_PATENT_TALK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71600"/>
            <a:ext cx="3337560" cy="187737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3291840"/>
            <a:ext cx="3337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2 — 21 Aug 2024, 09:58–10:10: opening proposal; contact addresses the owner directly as “Emma”.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4133088" y="1344168"/>
            <a:ext cx="3392424" cy="193224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/home/claude/build/img/image-5-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0520" y="1371600"/>
            <a:ext cx="3337560" cy="187737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160520" y="3255264"/>
            <a:ext cx="33375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3 — 31 Jan 2025, 10:24: “detailed breakdown” and offshore arrangement discussed.</a:t>
            </a:r>
            <a:endParaRPr lang="en-US" sz="1000" dirty="0"/>
          </a:p>
        </p:txBody>
      </p:sp>
      <p:sp>
        <p:nvSpPr>
          <p:cNvPr id="10" name="Shape 6"/>
          <p:cNvSpPr/>
          <p:nvPr/>
        </p:nvSpPr>
        <p:spPr>
          <a:xfrm>
            <a:off x="7744968" y="1344168"/>
            <a:ext cx="3346704" cy="1906524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1" name="Image 2" descr="/home/claude/build/img/image-5-2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400" y="1371600"/>
            <a:ext cx="3291840" cy="1851660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7772400" y="3246120"/>
            <a:ext cx="3291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4 — Contact confirms “5M secured. Waiting for confirmation.”</a:t>
            </a:r>
            <a:endParaRPr lang="en-US" sz="1000" dirty="0"/>
          </a:p>
        </p:txBody>
      </p:sp>
      <p:sp>
        <p:nvSpPr>
          <p:cNvPr id="13" name="Shape 8"/>
          <p:cNvSpPr/>
          <p:nvPr/>
        </p:nvSpPr>
        <p:spPr>
          <a:xfrm>
            <a:off x="548640" y="4251960"/>
            <a:ext cx="6684498" cy="1965960"/>
          </a:xfrm>
          <a:prstGeom prst="roundRect">
            <a:avLst>
              <a:gd name="adj" fmla="val 3721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9"/>
          <p:cNvSpPr/>
          <p:nvPr/>
        </p:nvSpPr>
        <p:spPr>
          <a:xfrm>
            <a:off x="804672" y="4370832"/>
            <a:ext cx="54864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Discussion Points</a:t>
            </a:r>
            <a:endParaRPr lang="en-US" sz="1300" dirty="0"/>
          </a:p>
        </p:txBody>
      </p:sp>
      <p:sp>
        <p:nvSpPr>
          <p:cNvPr id="15" name="Shape 10"/>
          <p:cNvSpPr/>
          <p:nvPr/>
        </p:nvSpPr>
        <p:spPr>
          <a:xfrm>
            <a:off x="868680" y="4782312"/>
            <a:ext cx="100584" cy="100584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1"/>
          <p:cNvSpPr/>
          <p:nvPr/>
        </p:nvSpPr>
        <p:spPr>
          <a:xfrm>
            <a:off x="1078992" y="4709160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2024, 09:58 — Emma opens the sale proposal, referencing the “Neuro” product</a:t>
            </a:r>
            <a:endParaRPr lang="en-US" sz="1100" dirty="0"/>
          </a:p>
        </p:txBody>
      </p:sp>
      <p:sp>
        <p:nvSpPr>
          <p:cNvPr id="17" name="Shape 12"/>
          <p:cNvSpPr/>
          <p:nvPr/>
        </p:nvSpPr>
        <p:spPr>
          <a:xfrm>
            <a:off x="868680" y="5065776"/>
            <a:ext cx="100584" cy="100584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3"/>
          <p:cNvSpPr/>
          <p:nvPr/>
        </p:nvSpPr>
        <p:spPr>
          <a:xfrm>
            <a:off x="1078992" y="4992624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2024, 10:06–10:10 — contact replies, addressing the owner as “Emma” and referencing “Joe”</a:t>
            </a:r>
            <a:endParaRPr lang="en-US" sz="1100" dirty="0"/>
          </a:p>
        </p:txBody>
      </p:sp>
      <p:sp>
        <p:nvSpPr>
          <p:cNvPr id="19" name="Shape 14"/>
          <p:cNvSpPr/>
          <p:nvPr/>
        </p:nvSpPr>
        <p:spPr>
          <a:xfrm>
            <a:off x="868680" y="5349240"/>
            <a:ext cx="100584" cy="100584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Text 15"/>
          <p:cNvSpPr/>
          <p:nvPr/>
        </p:nvSpPr>
        <p:spPr>
          <a:xfrm>
            <a:off x="1078992" y="5276088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Aug–Nov 2024 — buyer meetings coordinated</a:t>
            </a:r>
            <a:endParaRPr lang="en-US" sz="1100" dirty="0"/>
          </a:p>
        </p:txBody>
      </p:sp>
      <p:sp>
        <p:nvSpPr>
          <p:cNvPr id="21" name="Shape 16"/>
          <p:cNvSpPr/>
          <p:nvPr/>
        </p:nvSpPr>
        <p:spPr>
          <a:xfrm>
            <a:off x="868680" y="5632704"/>
            <a:ext cx="100584" cy="100584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17"/>
          <p:cNvSpPr/>
          <p:nvPr/>
        </p:nvSpPr>
        <p:spPr>
          <a:xfrm>
            <a:off x="1078992" y="5559552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2025, 10:24 — Emma agrees to send a “detailed breakdown”</a:t>
            </a:r>
            <a:endParaRPr lang="en-US" sz="1100" dirty="0"/>
          </a:p>
        </p:txBody>
      </p:sp>
      <p:sp>
        <p:nvSpPr>
          <p:cNvPr id="23" name="Shape 18"/>
          <p:cNvSpPr/>
          <p:nvPr/>
        </p:nvSpPr>
        <p:spPr>
          <a:xfrm>
            <a:off x="868680" y="5916168"/>
            <a:ext cx="100584" cy="100584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19"/>
          <p:cNvSpPr/>
          <p:nvPr/>
        </p:nvSpPr>
        <p:spPr>
          <a:xfrm>
            <a:off x="1078992" y="5843016"/>
            <a:ext cx="10332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 — payment confirmed: “5M secured”, offshore arrangement referenced</a:t>
            </a:r>
            <a:endParaRPr lang="en-US" sz="1100" dirty="0"/>
          </a:p>
        </p:txBody>
      </p:sp>
      <p:sp>
        <p:nvSpPr>
          <p:cNvPr id="25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6" name="Text 21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Call Log Cross-Reference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138160" y="731520"/>
            <a:ext cx="3474720" cy="384048"/>
          </a:xfrm>
          <a:prstGeom prst="roundRect">
            <a:avLst>
              <a:gd name="adj" fmla="val 19048"/>
            </a:avLst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138160" y="731520"/>
            <a:ext cx="34747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HIGHEST-WEIGHTED FINDING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521208" y="1389888"/>
            <a:ext cx="4992624" cy="2832354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7" name="Image 0" descr="/home/claude/build/img/image-6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17320"/>
            <a:ext cx="4937760" cy="277749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548640" y="4224528"/>
            <a:ext cx="5212080" cy="5669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Fig.5  — EX-01 (Huawei) native call log: 15 outgoing calls to “SA No.”, clustered 17–19 Aug 2024, mostly Not Answered.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5943600" y="1417320"/>
            <a:ext cx="5715000" cy="3072384"/>
          </a:xfrm>
          <a:prstGeom prst="roundRect">
            <a:avLst>
              <a:gd name="adj" fmla="val 2623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6172200" y="1554480"/>
            <a:ext cx="53035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Escalation Chain: Calls → Messaging → Sale</a:t>
            </a:r>
            <a:endParaRPr lang="en-US" sz="1250" dirty="0"/>
          </a:p>
        </p:txBody>
      </p:sp>
      <p:sp>
        <p:nvSpPr>
          <p:cNvPr id="11" name="Text 8"/>
          <p:cNvSpPr/>
          <p:nvPr/>
        </p:nvSpPr>
        <p:spPr>
          <a:xfrm>
            <a:off x="6172200" y="1965960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17–19 Aug 2024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7726680" y="1965960"/>
            <a:ext cx="3794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outbound calls, EX-01 → “SA No.” (mostly unanswered)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6172200" y="2532888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7726680" y="2532888"/>
            <a:ext cx="3794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WhatsApp sale proposal opens on EX-01 — first written contact</a:t>
            </a:r>
            <a:endParaRPr lang="en-US" sz="1050" dirty="0"/>
          </a:p>
        </p:txBody>
      </p:sp>
      <p:sp>
        <p:nvSpPr>
          <p:cNvPr id="15" name="Text 12"/>
          <p:cNvSpPr/>
          <p:nvPr/>
        </p:nvSpPr>
        <p:spPr>
          <a:xfrm>
            <a:off x="6172200" y="3099816"/>
            <a:ext cx="1554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</a:t>
            </a:r>
            <a:endParaRPr lang="en-US" sz="1050" dirty="0"/>
          </a:p>
        </p:txBody>
      </p:sp>
      <p:sp>
        <p:nvSpPr>
          <p:cNvPr id="16" name="Text 13"/>
          <p:cNvSpPr/>
          <p:nvPr/>
        </p:nvSpPr>
        <p:spPr>
          <a:xfrm>
            <a:off x="7726680" y="3099816"/>
            <a:ext cx="3794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“5M secured” — offshore payment arrangement referenced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6172200" y="3712464"/>
            <a:ext cx="5257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20" i="1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attribution proven by SIM registration: Joe's WhatsApp contact number matches the SIM registration on EX-03 (Samsung) — confirming EX-03 as Joe's device.</a:t>
            </a:r>
            <a:endParaRPr lang="en-US" sz="1020" dirty="0"/>
          </a:p>
        </p:txBody>
      </p:sp>
      <p:sp>
        <p:nvSpPr>
          <p:cNvPr id="18" name="Shape 15"/>
          <p:cNvSpPr/>
          <p:nvPr/>
        </p:nvSpPr>
        <p:spPr>
          <a:xfrm>
            <a:off x="548640" y="4892040"/>
            <a:ext cx="10607040" cy="962406"/>
          </a:xfrm>
          <a:prstGeom prst="roundRect">
            <a:avLst>
              <a:gd name="adj" fmla="val 5161"/>
            </a:avLst>
          </a:prstGeom>
          <a:solidFill>
            <a:srgbClr val="FBF3E9"/>
          </a:solidFill>
          <a:ln w="12700">
            <a:solidFill>
              <a:srgbClr val="D9C7A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6"/>
          <p:cNvSpPr/>
          <p:nvPr/>
        </p:nvSpPr>
        <p:spPr>
          <a:xfrm>
            <a:off x="804672" y="5001768"/>
            <a:ext cx="45720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8C3A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Transparency Note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773254" y="4862322"/>
            <a:ext cx="10607040" cy="133731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Native call logs on EX-02 (Nokia) and EX-03 (Samsung) were examined; neither surfaced a directly attributable call linking all three parties. Attribution for these two devices instead rests on independently corroborated artefacts — SIM registration and account details (see Fig. 8, next).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2" name="Text 1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Identity Attribution — Cross-Device Confirmation</a:t>
            </a:r>
            <a:endParaRPr lang="en-US" sz="2300" dirty="0"/>
          </a:p>
        </p:txBody>
      </p:sp>
      <p:sp>
        <p:nvSpPr>
          <p:cNvPr id="4" name="Shape 2"/>
          <p:cNvSpPr/>
          <p:nvPr/>
        </p:nvSpPr>
        <p:spPr>
          <a:xfrm>
            <a:off x="521208" y="143560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5" name="Image 0" descr="/home/claude/build/img/CONTACT_JO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63040"/>
            <a:ext cx="5349240" cy="300894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448056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 6— EX-01 (Huawei) contact “Joe Marsh”, number 00447476538686.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6236208" y="143560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/home/claude/build/img/SSAMSSU_G_1A1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463040"/>
            <a:ext cx="5349240" cy="300894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63640" y="448056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7 — EX-03 (Samsung) About Phone: registered number +447383368785.</a:t>
            </a:r>
            <a:endParaRPr lang="en-US" sz="1000" dirty="0"/>
          </a:p>
        </p:txBody>
      </p:sp>
      <p:sp>
        <p:nvSpPr>
          <p:cNvPr id="10" name="Shape 6"/>
          <p:cNvSpPr/>
          <p:nvPr/>
        </p:nvSpPr>
        <p:spPr>
          <a:xfrm>
            <a:off x="548640" y="4983480"/>
            <a:ext cx="11109960" cy="684628"/>
          </a:xfrm>
          <a:prstGeom prst="roundRect">
            <a:avLst>
              <a:gd name="adj" fmla="val 5926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7"/>
          <p:cNvSpPr/>
          <p:nvPr/>
        </p:nvSpPr>
        <p:spPr>
          <a:xfrm>
            <a:off x="804672" y="5120640"/>
            <a:ext cx="1060704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Match confirmed: </a:t>
            </a:r>
            <a:r>
              <a:rPr lang="en-US" sz="11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Joe's WhatsApp contact number on EX-01 (00447476538686) matches the SIM registration number recovered from EX-03. The device's separate “About Phone” number (+447383368785) is a distinct identifier — noted here for transparency; attribution is based on the SIM registration match, not the About Phone entry.</a:t>
            </a:r>
            <a:endParaRPr lang="en-US" sz="115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File &amp; Metadata Analysis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21208" y="143560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5" name="Image 0" descr="/home/claude/build/img/image-7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63040"/>
            <a:ext cx="5349240" cy="300894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448056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8 — EX-02 (Nokia): photograph geotagged 51.625252, -3.996134 (UK), captured 04/09/2024 — camera EXIF confirms device and location.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6236208" y="143560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1" descr="/home/claude/build/img/image-7-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463040"/>
            <a:ext cx="5349240" cy="300894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263640" y="448056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9 — EX-03 (Samsung): screenshot referencing route “WIG → MCZ”, camera metadata confirms device of origin, 22/11/2024.</a:t>
            </a:r>
            <a:endParaRPr lang="en-US" sz="1000" dirty="0"/>
          </a:p>
        </p:txBody>
      </p:sp>
      <p:sp>
        <p:nvSpPr>
          <p:cNvPr id="10" name="Shape 6"/>
          <p:cNvSpPr/>
          <p:nvPr/>
        </p:nvSpPr>
        <p:spPr>
          <a:xfrm>
            <a:off x="548640" y="4983480"/>
            <a:ext cx="11109960" cy="749105"/>
          </a:xfrm>
          <a:prstGeom prst="roundRect">
            <a:avLst>
              <a:gd name="adj" fmla="val 5926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7"/>
          <p:cNvSpPr/>
          <p:nvPr/>
        </p:nvSpPr>
        <p:spPr>
          <a:xfrm>
            <a:off x="804672" y="5120640"/>
            <a:ext cx="10607040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File metadata (EXIF timestamps, GPS coordinates, camera make/model) was cross-checked against each device's own extraction identifiers, confirming both images originated from the device on which they were found — no third-party or copied source.</a:t>
            </a:r>
            <a:endParaRPr lang="en-US" sz="1150" dirty="0"/>
          </a:p>
        </p:txBody>
      </p:sp>
      <p:sp>
        <p:nvSpPr>
          <p:cNvPr id="12" name="Text 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Email &amp; Additional Channel Analysis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21208" y="1435608"/>
            <a:ext cx="6729984" cy="3809619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5" name="Image 0" descr="/home/claude/build/img/Huawei_Email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463040"/>
            <a:ext cx="6675120" cy="375475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5212080"/>
            <a:ext cx="6675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10 — EX-01 Gmail account (dovp59@gmail.com), 71 messages reviewed in full.</a:t>
            </a:r>
            <a:endParaRPr lang="en-US" sz="1000" dirty="0"/>
          </a:p>
        </p:txBody>
      </p:sp>
      <p:sp>
        <p:nvSpPr>
          <p:cNvPr id="7" name="Shape 4"/>
          <p:cNvSpPr/>
          <p:nvPr/>
        </p:nvSpPr>
        <p:spPr>
          <a:xfrm>
            <a:off x="7452360" y="1463041"/>
            <a:ext cx="4160520" cy="2124222"/>
          </a:xfrm>
          <a:prstGeom prst="roundRect">
            <a:avLst>
              <a:gd name="adj" fmla="val 1860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5"/>
          <p:cNvSpPr/>
          <p:nvPr/>
        </p:nvSpPr>
        <p:spPr>
          <a:xfrm>
            <a:off x="7680960" y="1627632"/>
            <a:ext cx="37490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Confirmed Absence of Evidence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7680960" y="2103120"/>
            <a:ext cx="374904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71 emails across EX-01's associated Gmail account were individually reviewed. None relate to the QT-AI-2025 transaction — all are automated or promotional (SIM plan notices, app registrations, retail offers).</a:t>
            </a:r>
            <a:endParaRPr lang="en-US" sz="1130" dirty="0"/>
          </a:p>
        </p:txBody>
      </p:sp>
      <p:sp>
        <p:nvSpPr>
          <p:cNvPr id="10" name="Text 7"/>
          <p:cNvSpPr/>
          <p:nvPr/>
        </p:nvSpPr>
        <p:spPr>
          <a:xfrm>
            <a:off x="7680960" y="2878015"/>
            <a:ext cx="3749040" cy="59670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30" i="1" dirty="0">
                <a:solidFill>
                  <a:srgbClr val="1236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Finding: communication in this case occurred exclusively via WhatsApp and Facebook Messenger — consistent with deliberate avoidance of traceable corporate email channels.</a:t>
            </a:r>
            <a:endParaRPr lang="en-US" sz="1130" dirty="0"/>
          </a:p>
        </p:txBody>
      </p:sp>
      <p:sp>
        <p:nvSpPr>
          <p:cNvPr id="11" name="Text 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Reconstructed Timeline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1371600" y="3017520"/>
            <a:ext cx="9509760" cy="0"/>
          </a:xfrm>
          <a:prstGeom prst="line">
            <a:avLst/>
          </a:prstGeom>
          <a:noFill/>
          <a:ln w="38100">
            <a:solidFill>
              <a:srgbClr val="D9C7A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271016" y="2916936"/>
            <a:ext cx="201168" cy="201168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196596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17–19 Aug</a:t>
            </a:r>
            <a:endParaRPr lang="en-US" sz="1050" dirty="0"/>
          </a:p>
          <a:p>
            <a:pPr marL="0" indent="0" algn="l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2024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548640" y="1280160"/>
            <a:ext cx="2286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9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outbound calls, EX-01 → “SA No.”, mostly unanswered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3648456" y="2916936"/>
            <a:ext cx="201168" cy="201168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2971800" y="3291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21 Aug 2024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09:58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743200" y="3886200"/>
            <a:ext cx="2011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opens WhatsApp sale proposal for “Neuro” product information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6025896" y="2916936"/>
            <a:ext cx="201168" cy="201168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349240" y="196596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Aug–Nov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2024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5120640" y="1280160"/>
            <a:ext cx="2011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 meetings coordinated across WhatsApp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8403336" y="2916936"/>
            <a:ext cx="201168" cy="201168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7726680" y="3291840"/>
            <a:ext cx="1554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10:24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7498080" y="3886200"/>
            <a:ext cx="20116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Emma agrees to send a “detailed breakdown” of the design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10780776" y="2916936"/>
            <a:ext cx="201168" cy="201168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9464040" y="1965960"/>
            <a:ext cx="1828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5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 Jan 2025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9189720" y="1280160"/>
            <a:ext cx="22860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Contact confirms “5M secured” — offshore payment arrangement referenced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548640" y="5212080"/>
            <a:ext cx="11109960" cy="640081"/>
          </a:xfrm>
          <a:prstGeom prst="roundRect">
            <a:avLst>
              <a:gd name="adj" fmla="val 6957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804672" y="5349240"/>
            <a:ext cx="106070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progression from voice contact, through a written sale proposal and coordinated meetings, to an explicit payment confirmation forms a coherent, independently corroborated narrative.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Suspect Roles &amp; Motives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3566160" cy="4480560"/>
          </a:xfrm>
          <a:prstGeom prst="roundRect">
            <a:avLst>
              <a:gd name="adj" fmla="val 2564"/>
            </a:avLst>
          </a:prstGeom>
          <a:solidFill>
            <a:srgbClr val="F3E3D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548640" y="157276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Emma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1417320" y="2057400"/>
            <a:ext cx="1828800" cy="310896"/>
          </a:xfrm>
          <a:prstGeom prst="roundRect">
            <a:avLst>
              <a:gd name="adj" fmla="val 50000"/>
            </a:avLst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1417320" y="2057400"/>
            <a:ext cx="1828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PERPETRATOR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777240" y="251460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EX-01 — Huawei POT-LX1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(Peter Dover, dovp59@gmail.com)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822960" y="3364992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1005840" y="2852928"/>
            <a:ext cx="2880360" cy="11247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Initiates WhatsApp sale proposal, 21 Aug 2024</a:t>
            </a:r>
            <a:endParaRPr lang="en-US" sz="1030" dirty="0"/>
          </a:p>
        </p:txBody>
      </p:sp>
      <p:sp>
        <p:nvSpPr>
          <p:cNvPr id="11" name="Shape 9"/>
          <p:cNvSpPr/>
          <p:nvPr/>
        </p:nvSpPr>
        <p:spPr>
          <a:xfrm>
            <a:off x="822960" y="4078224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1005840" y="3534508"/>
            <a:ext cx="2880360" cy="11563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Agrees to send “detailed breakdown”, 31 Jan 2025</a:t>
            </a:r>
            <a:endParaRPr lang="en-US" sz="1030" dirty="0"/>
          </a:p>
        </p:txBody>
      </p:sp>
      <p:sp>
        <p:nvSpPr>
          <p:cNvPr id="13" name="Shape 11"/>
          <p:cNvSpPr/>
          <p:nvPr/>
        </p:nvSpPr>
        <p:spPr>
          <a:xfrm>
            <a:off x="822960" y="4791456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1005840" y="4261104"/>
            <a:ext cx="288036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Calls to “SA No.” precede first written contact</a:t>
            </a:r>
            <a:endParaRPr lang="en-US" sz="1030" dirty="0"/>
          </a:p>
        </p:txBody>
      </p:sp>
      <p:sp>
        <p:nvSpPr>
          <p:cNvPr id="15" name="Shape 13"/>
          <p:cNvSpPr/>
          <p:nvPr/>
        </p:nvSpPr>
        <p:spPr>
          <a:xfrm>
            <a:off x="4297680" y="1417320"/>
            <a:ext cx="3566160" cy="4480560"/>
          </a:xfrm>
          <a:prstGeom prst="roundRect">
            <a:avLst>
              <a:gd name="adj" fmla="val 2564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4297680" y="157276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Joe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5166360" y="2057400"/>
            <a:ext cx="1828800" cy="310896"/>
          </a:xfrm>
          <a:prstGeom prst="roundRect">
            <a:avLst>
              <a:gd name="adj" fmla="val 50000"/>
            </a:avLst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5166360" y="2057400"/>
            <a:ext cx="1828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INTERMEDIARY</a:t>
            </a:r>
            <a:endParaRPr lang="en-US" sz="1000" dirty="0"/>
          </a:p>
        </p:txBody>
      </p:sp>
      <p:sp>
        <p:nvSpPr>
          <p:cNvPr id="19" name="Text 17"/>
          <p:cNvSpPr/>
          <p:nvPr/>
        </p:nvSpPr>
        <p:spPr>
          <a:xfrm>
            <a:off x="4526280" y="251460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EX-03 — Samsung SM-A137F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(SIM 07476538686)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572000" y="3364992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4754880" y="2852928"/>
            <a:ext cx="2880360" cy="11247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 registration matches Joe's WhatsApp number</a:t>
            </a:r>
            <a:endParaRPr lang="en-US" sz="1030" dirty="0"/>
          </a:p>
        </p:txBody>
      </p:sp>
      <p:sp>
        <p:nvSpPr>
          <p:cNvPr id="22" name="Shape 20"/>
          <p:cNvSpPr/>
          <p:nvPr/>
        </p:nvSpPr>
        <p:spPr>
          <a:xfrm>
            <a:off x="4572000" y="4078224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4754880" y="3593592"/>
            <a:ext cx="288036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Coordinates buyer meetings, Aug–Nov 2024</a:t>
            </a:r>
            <a:endParaRPr lang="en-US" sz="1030" dirty="0"/>
          </a:p>
        </p:txBody>
      </p:sp>
      <p:sp>
        <p:nvSpPr>
          <p:cNvPr id="24" name="Shape 22"/>
          <p:cNvSpPr/>
          <p:nvPr/>
        </p:nvSpPr>
        <p:spPr>
          <a:xfrm>
            <a:off x="4572000" y="4791456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4754880" y="4169665"/>
            <a:ext cx="33375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Confirms “5M secured” with offshore arrangement</a:t>
            </a:r>
            <a:endParaRPr lang="en-US" sz="1030" dirty="0"/>
          </a:p>
        </p:txBody>
      </p:sp>
      <p:sp>
        <p:nvSpPr>
          <p:cNvPr id="26" name="Shape 24"/>
          <p:cNvSpPr/>
          <p:nvPr/>
        </p:nvSpPr>
        <p:spPr>
          <a:xfrm>
            <a:off x="8046720" y="1417320"/>
            <a:ext cx="3566160" cy="4480560"/>
          </a:xfrm>
          <a:prstGeom prst="roundRect">
            <a:avLst>
              <a:gd name="adj" fmla="val 2564"/>
            </a:avLst>
          </a:prstGeom>
          <a:solidFill>
            <a:srgbClr val="E4EE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8046720" y="1572768"/>
            <a:ext cx="3566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Norman</a:t>
            </a:r>
            <a:endParaRPr lang="en-US" sz="2000" dirty="0"/>
          </a:p>
        </p:txBody>
      </p:sp>
      <p:sp>
        <p:nvSpPr>
          <p:cNvPr id="28" name="Shape 26"/>
          <p:cNvSpPr/>
          <p:nvPr/>
        </p:nvSpPr>
        <p:spPr>
          <a:xfrm>
            <a:off x="8915400" y="2057400"/>
            <a:ext cx="1828800" cy="310896"/>
          </a:xfrm>
          <a:prstGeom prst="roundRect">
            <a:avLst>
              <a:gd name="adj" fmla="val 50000"/>
            </a:avLst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9" name="Text 27"/>
          <p:cNvSpPr/>
          <p:nvPr/>
        </p:nvSpPr>
        <p:spPr>
          <a:xfrm>
            <a:off x="8915400" y="2057400"/>
            <a:ext cx="18288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BUYER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8275320" y="2514600"/>
            <a:ext cx="3108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EX-02 — Nokia C2 2nd Ed.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(Google account “Norman”)</a:t>
            </a:r>
            <a:endParaRPr lang="en-US" sz="1000" dirty="0"/>
          </a:p>
        </p:txBody>
      </p:sp>
      <p:sp>
        <p:nvSpPr>
          <p:cNvPr id="31" name="Shape 29"/>
          <p:cNvSpPr/>
          <p:nvPr/>
        </p:nvSpPr>
        <p:spPr>
          <a:xfrm>
            <a:off x="8321040" y="3364992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2" name="Text 30"/>
          <p:cNvSpPr/>
          <p:nvPr/>
        </p:nvSpPr>
        <p:spPr>
          <a:xfrm>
            <a:off x="8503920" y="2852928"/>
            <a:ext cx="2880360" cy="11247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account artefact confirms attribution</a:t>
            </a:r>
            <a:endParaRPr lang="en-US" sz="1030" dirty="0"/>
          </a:p>
        </p:txBody>
      </p:sp>
      <p:sp>
        <p:nvSpPr>
          <p:cNvPr id="33" name="Shape 31"/>
          <p:cNvSpPr/>
          <p:nvPr/>
        </p:nvSpPr>
        <p:spPr>
          <a:xfrm>
            <a:off x="8321040" y="4078224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4" name="Text 32"/>
          <p:cNvSpPr/>
          <p:nvPr/>
        </p:nvSpPr>
        <p:spPr>
          <a:xfrm>
            <a:off x="8503920" y="3534508"/>
            <a:ext cx="2880360" cy="11563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UK-geotagged photo places device active in-period</a:t>
            </a:r>
            <a:endParaRPr lang="en-US" sz="1030" dirty="0"/>
          </a:p>
        </p:txBody>
      </p:sp>
      <p:sp>
        <p:nvSpPr>
          <p:cNvPr id="35" name="Shape 33"/>
          <p:cNvSpPr/>
          <p:nvPr/>
        </p:nvSpPr>
        <p:spPr>
          <a:xfrm>
            <a:off x="8321040" y="4791456"/>
            <a:ext cx="91440" cy="9144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Text 34"/>
          <p:cNvSpPr/>
          <p:nvPr/>
        </p:nvSpPr>
        <p:spPr>
          <a:xfrm>
            <a:off x="8503920" y="4214446"/>
            <a:ext cx="2880360" cy="118965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Named directly as buyer-side party in negotiation</a:t>
            </a:r>
            <a:endParaRPr lang="en-US" sz="1030" dirty="0"/>
          </a:p>
        </p:txBody>
      </p:sp>
      <p:sp>
        <p:nvSpPr>
          <p:cNvPr id="37" name="Text 35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8" name="Text 36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 — FINDINGS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Additional &amp; Unresolved Evidence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298448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Documented transparently, in line with forensic best practice — nothing here is fabricated or assumed.</a:t>
            </a:r>
            <a:endParaRPr lang="en-US" sz="1150" dirty="0"/>
          </a:p>
        </p:txBody>
      </p:sp>
      <p:sp>
        <p:nvSpPr>
          <p:cNvPr id="5" name="Shape 3"/>
          <p:cNvSpPr/>
          <p:nvPr/>
        </p:nvSpPr>
        <p:spPr>
          <a:xfrm>
            <a:off x="521208" y="175564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6" name="Image 0" descr="/home/claude/build/img/image-10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783080"/>
            <a:ext cx="5349240" cy="300894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48640" y="480060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11 — EX-03 Timeline: anomalous 2005-dated cluster traced to a com.CarXTech.highWay game asset — non-genuine, not real device movement.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6236208" y="1755648"/>
            <a:ext cx="5404104" cy="3063812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9" name="Image 1" descr="/home/claude/build/img/image-10-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3640" y="1783080"/>
            <a:ext cx="5349240" cy="3008948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263640" y="4800600"/>
            <a:ext cx="5349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12 — EX-03 Installed Applications: “Unknown” category packages are AOSP system/test components, not genuine user-installed apps.</a:t>
            </a:r>
            <a:endParaRPr lang="en-US" sz="1000" dirty="0"/>
          </a:p>
        </p:txBody>
      </p:sp>
      <p:sp>
        <p:nvSpPr>
          <p:cNvPr id="11" name="Shape 7"/>
          <p:cNvSpPr/>
          <p:nvPr/>
        </p:nvSpPr>
        <p:spPr>
          <a:xfrm>
            <a:off x="548640" y="5806440"/>
            <a:ext cx="11109960" cy="502920"/>
          </a:xfrm>
          <a:prstGeom prst="roundRect">
            <a:avLst>
              <a:gd name="adj" fmla="val 10909"/>
            </a:avLst>
          </a:prstGeom>
          <a:solidFill>
            <a:srgbClr val="FBF3E9"/>
          </a:solidFill>
          <a:ln w="12700">
            <a:solidFill>
              <a:srgbClr val="D9C7A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8"/>
          <p:cNvSpPr/>
          <p:nvPr/>
        </p:nvSpPr>
        <p:spPr>
          <a:xfrm>
            <a:off x="777240" y="5806440"/>
            <a:ext cx="106527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8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Limitations: no call log or device was provided for Vanessa — her involvement remains inferential. EX-02's own phone number was never disclosed in SMS/MMS backups.</a:t>
            </a:r>
            <a:endParaRPr lang="en-US" sz="980" dirty="0"/>
          </a:p>
        </p:txBody>
      </p:sp>
      <p:sp>
        <p:nvSpPr>
          <p:cNvPr id="13" name="Text 9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 — PRACTICAL SKILLS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Own-Device Forensic Acquisition (EX-05)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8823960" y="777240"/>
            <a:ext cx="2788920" cy="365760"/>
          </a:xfrm>
          <a:prstGeom prst="roundRect">
            <a:avLst>
              <a:gd name="adj" fmla="val 20000"/>
            </a:avLst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823960" y="77724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SEPARATE FROM CASE EVIDENCE</a:t>
            </a:r>
            <a:endParaRPr lang="en-US" sz="850" dirty="0"/>
          </a:p>
        </p:txBody>
      </p:sp>
      <p:sp>
        <p:nvSpPr>
          <p:cNvPr id="6" name="Text 4"/>
          <p:cNvSpPr/>
          <p:nvPr/>
        </p:nvSpPr>
        <p:spPr>
          <a:xfrm>
            <a:off x="548640" y="1325880"/>
            <a:ext cx="11064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a required practical demonstration, a full forensic acquisition was independently performed on the examiner's own device using Cellebrite UFED. Used solely to demonstrate methodology — no personal content is reported.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521208" y="1938528"/>
            <a:ext cx="2752344" cy="157219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8" name="Image 0" descr="/home/claude/build/img/image-11-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965960"/>
            <a:ext cx="2697480" cy="1517333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548640" y="3556445"/>
            <a:ext cx="2697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13 — Case details entered (examiner, evidence ID, department)</a:t>
            </a:r>
            <a:endParaRPr lang="en-US" sz="1000" dirty="0"/>
          </a:p>
        </p:txBody>
      </p:sp>
      <p:sp>
        <p:nvSpPr>
          <p:cNvPr id="10" name="Shape 7"/>
          <p:cNvSpPr/>
          <p:nvPr/>
        </p:nvSpPr>
        <p:spPr>
          <a:xfrm>
            <a:off x="3355848" y="1938528"/>
            <a:ext cx="2752344" cy="157219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1" name="Image 1" descr="/home/claude/build/img/image-11-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280" y="1965960"/>
            <a:ext cx="2697480" cy="1517333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83280" y="3556445"/>
            <a:ext cx="2697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14 — Auto-detect identifies device model (CPH2213)</a:t>
            </a:r>
            <a:endParaRPr lang="en-US" sz="1000" dirty="0"/>
          </a:p>
        </p:txBody>
      </p:sp>
      <p:sp>
        <p:nvSpPr>
          <p:cNvPr id="13" name="Shape 9"/>
          <p:cNvSpPr/>
          <p:nvPr/>
        </p:nvSpPr>
        <p:spPr>
          <a:xfrm>
            <a:off x="6190488" y="1938528"/>
            <a:ext cx="2752344" cy="157219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4" name="Image 2" descr="/home/claude/build/img/image-11-3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7920" y="1965960"/>
            <a:ext cx="2697480" cy="1517333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6217920" y="3556445"/>
            <a:ext cx="2697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14 — Device properties confirmed (Android 13, IMEI, storage)</a:t>
            </a:r>
            <a:endParaRPr lang="en-US" sz="1000" dirty="0"/>
          </a:p>
        </p:txBody>
      </p:sp>
      <p:sp>
        <p:nvSpPr>
          <p:cNvPr id="16" name="Shape 11"/>
          <p:cNvSpPr/>
          <p:nvPr/>
        </p:nvSpPr>
        <p:spPr>
          <a:xfrm>
            <a:off x="9025128" y="1938528"/>
            <a:ext cx="2752344" cy="1572197"/>
          </a:xfrm>
          <a:prstGeom prst="rect">
            <a:avLst/>
          </a:prstGeom>
          <a:solidFill>
            <a:srgbClr val="FFFFFF"/>
          </a:solidFill>
          <a:ln w="12700">
            <a:solidFill>
              <a:srgbClr val="D8D2C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pic>
        <p:nvPicPr>
          <p:cNvPr id="17" name="Image 3" descr="/home/claude/build/img/image-11-4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52560" y="1965960"/>
            <a:ext cx="2697480" cy="1517333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9052560" y="3556445"/>
            <a:ext cx="2697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15 — Extraction completed: Contacts, SMS, MMS, Calendar, Call Logs, Locations</a:t>
            </a:r>
            <a:endParaRPr lang="en-US" sz="1000" dirty="0"/>
          </a:p>
        </p:txBody>
      </p:sp>
      <p:sp>
        <p:nvSpPr>
          <p:cNvPr id="19" name="Text 13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0" name="Text 1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13500000">
            <a:off x="10714939" y="5383987"/>
            <a:ext cx="2377440" cy="2377440"/>
          </a:xfrm>
          <a:prstGeom prst="triangl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 — CONCLUSION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Summary of Proof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457200" cy="45720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16002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188720" y="1572768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evidence (WhatsApp) establishes Emma's proposal, negotiation, and confirmation of a 5M offshore payment for stolen patent data.</a:t>
            </a:r>
            <a:endParaRPr lang="en-US" sz="1230" dirty="0"/>
          </a:p>
        </p:txBody>
      </p:sp>
      <p:sp>
        <p:nvSpPr>
          <p:cNvPr id="8" name="Shape 6"/>
          <p:cNvSpPr/>
          <p:nvPr/>
        </p:nvSpPr>
        <p:spPr>
          <a:xfrm>
            <a:off x="548640" y="2258568"/>
            <a:ext cx="457200" cy="45720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548640" y="2258568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188720" y="2231136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Call log evidence shows an escalation pattern — voice contact preceding the first written approach by two days.</a:t>
            </a:r>
            <a:endParaRPr lang="en-US" sz="1230" dirty="0"/>
          </a:p>
        </p:txBody>
      </p:sp>
      <p:sp>
        <p:nvSpPr>
          <p:cNvPr id="11" name="Shape 9"/>
          <p:cNvSpPr/>
          <p:nvPr/>
        </p:nvSpPr>
        <p:spPr>
          <a:xfrm>
            <a:off x="548640" y="2916936"/>
            <a:ext cx="457200" cy="45720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48640" y="2916936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1188720" y="2889504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Photographic and location metadata place each exhibit's owner in the timeframe and geography consistent with the WhatsApp negotiation.</a:t>
            </a:r>
            <a:endParaRPr lang="en-US" sz="1230" dirty="0"/>
          </a:p>
        </p:txBody>
      </p:sp>
      <p:sp>
        <p:nvSpPr>
          <p:cNvPr id="14" name="Shape 12"/>
          <p:cNvSpPr/>
          <p:nvPr/>
        </p:nvSpPr>
        <p:spPr>
          <a:xfrm>
            <a:off x="548640" y="3575304"/>
            <a:ext cx="457200" cy="45720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548640" y="3575304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188720" y="3547872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 attribution is independently corroborated for all three principal suspects: account artefacts, SIM registration, and metadata all converge.</a:t>
            </a:r>
            <a:endParaRPr lang="en-US" sz="1230" dirty="0"/>
          </a:p>
        </p:txBody>
      </p:sp>
      <p:sp>
        <p:nvSpPr>
          <p:cNvPr id="17" name="Shape 15"/>
          <p:cNvSpPr/>
          <p:nvPr/>
        </p:nvSpPr>
        <p:spPr>
          <a:xfrm>
            <a:off x="548640" y="4233672"/>
            <a:ext cx="457200" cy="457200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548640" y="4233672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188720" y="4206240"/>
            <a:ext cx="103327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3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Email channels were examined and eliminated — reinforcing WhatsApp/Facebook as the sole communication path.</a:t>
            </a:r>
            <a:endParaRPr lang="en-US" sz="1230" dirty="0"/>
          </a:p>
        </p:txBody>
      </p:sp>
      <p:sp>
        <p:nvSpPr>
          <p:cNvPr id="20" name="Shape 18"/>
          <p:cNvSpPr/>
          <p:nvPr/>
        </p:nvSpPr>
        <p:spPr>
          <a:xfrm>
            <a:off x="548640" y="5486400"/>
            <a:ext cx="11109960" cy="777240"/>
          </a:xfrm>
          <a:prstGeom prst="roundRect">
            <a:avLst>
              <a:gd name="adj" fmla="val 9412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804672" y="5596128"/>
            <a:ext cx="106070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Together, these independent evidence streams — communications, calls, and device identity — corroborate the same narrative and meet the burden of a balanced, defensible forensic conclusion.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 — RECOMMENDATIONS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For Quantum Tech &amp; Law Enforcement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5394960" cy="4206240"/>
          </a:xfrm>
          <a:prstGeom prst="roundRect">
            <a:avLst>
              <a:gd name="adj" fmla="val 2174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548640" y="1508760"/>
            <a:ext cx="5394960" cy="594360"/>
          </a:xfrm>
          <a:prstGeom prst="rect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548640" y="1508760"/>
            <a:ext cx="5394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Law Enforcement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868680" y="2423160"/>
            <a:ext cx="118872" cy="118872"/>
          </a:xfrm>
          <a:prstGeom prst="ellipse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1097280" y="233172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 the case for prosecution under corporate espionage and trade secret theft statutes.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868680" y="3474720"/>
            <a:ext cx="118872" cy="118872"/>
          </a:xfrm>
          <a:prstGeom prst="ellipse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1097280" y="338328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Subpoena financial records to trace the referenced offshore payment arrangement.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868680" y="4526280"/>
            <a:ext cx="118872" cy="118872"/>
          </a:xfrm>
          <a:prstGeom prst="ellipse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1097280" y="443484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Request co-operation from NexGen Circuits regarding Vanessa's role, given the current evidentiary gap.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263640" y="1508760"/>
            <a:ext cx="5394960" cy="4206240"/>
          </a:xfrm>
          <a:prstGeom prst="roundRect">
            <a:avLst>
              <a:gd name="adj" fmla="val 2174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6263640" y="1508760"/>
            <a:ext cx="5394960" cy="594360"/>
          </a:xfrm>
          <a:prstGeom prst="rect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6263640" y="1508760"/>
            <a:ext cx="53949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Quantum Tech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6583680" y="2423160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6812280" y="233172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internal access controls and DLP monitoring for the patent database.</a:t>
            </a:r>
            <a:endParaRPr lang="en-US" sz="1200" dirty="0"/>
          </a:p>
        </p:txBody>
      </p:sp>
      <p:sp>
        <p:nvSpPr>
          <p:cNvPr id="18" name="Shape 16"/>
          <p:cNvSpPr/>
          <p:nvPr/>
        </p:nvSpPr>
        <p:spPr>
          <a:xfrm>
            <a:off x="6583680" y="3474720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6812280" y="338328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 all four device images under a documented retention policy pending legal proceedings.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6583680" y="4526280"/>
            <a:ext cx="118872" cy="118872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812280" y="4434840"/>
            <a:ext cx="45262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Conduct a post-incident review of onboarding/vetting for recently joined senior engineers.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 |  Digital Forensic Investigation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4B4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 — REFLECTION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Personal &amp; Technical Reflection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5394960" cy="4480560"/>
          </a:xfrm>
          <a:prstGeom prst="roundRect">
            <a:avLst>
              <a:gd name="adj" fmla="val 2041"/>
            </a:avLst>
          </a:prstGeom>
          <a:solidFill>
            <a:srgbClr val="E4EEE9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822960" y="173736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 Challenges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822960" y="2194560"/>
            <a:ext cx="484632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18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Cross-referencing evidence across four independently extracted devices — each with its own hash, timestamp format, and account structure — required careful discipline to keep exhibit identifiers separate. Distinguishing genuine artefacts from tool/OS noise, such as AOSP test packages and impossible pre-2010 location entries, was an important exercise in critical evaluation of automated tool output.</a:t>
            </a:r>
            <a:endParaRPr lang="en-US" sz="1180" dirty="0"/>
          </a:p>
        </p:txBody>
      </p:sp>
      <p:sp>
        <p:nvSpPr>
          <p:cNvPr id="7" name="Shape 5"/>
          <p:cNvSpPr/>
          <p:nvPr/>
        </p:nvSpPr>
        <p:spPr>
          <a:xfrm>
            <a:off x="6263640" y="1508760"/>
            <a:ext cx="5394960" cy="4480560"/>
          </a:xfrm>
          <a:prstGeom prst="roundRect">
            <a:avLst>
              <a:gd name="adj" fmla="val 2041"/>
            </a:avLst>
          </a:prstGeom>
          <a:solidFill>
            <a:srgbClr val="F3EC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537960" y="1737360"/>
            <a:ext cx="48463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Reflection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6537960" y="2194560"/>
            <a:ext cx="4846320" cy="3566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8000"/>
              </a:lnSpc>
              <a:buNone/>
            </a:pPr>
            <a:r>
              <a:rPr lang="en-US" sz="118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across four extractions simultaneously improved my ability to cross-reference disparate data types — chat, call, location, metadata — into one coherent narrative. Confirming the absence of evidence (email, cross-device call logs) required as much rigour as confirming its presence, an important lesson in avoiding confirmation bias. The own-device exercise (EX-05) reinforced correct tool workflow before applying the same rigour to real case exhibits.</a:t>
            </a:r>
            <a:endParaRPr lang="en-US" sz="1180" dirty="0"/>
          </a:p>
        </p:txBody>
      </p:sp>
      <p:sp>
        <p:nvSpPr>
          <p:cNvPr id="10" name="Text 8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QT-AI-2025  |  Digital Forensic Investigation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 rot="2700000">
            <a:off x="-883310" y="-1051560"/>
            <a:ext cx="2103120" cy="2103120"/>
          </a:xfrm>
          <a:prstGeom prst="triangle">
            <a:avLst/>
          </a:prstGeom>
          <a:solidFill>
            <a:srgbClr val="1B2A4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548640" y="384048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1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 — REFERENCES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548640" y="68580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B2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94360" y="1911096"/>
            <a:ext cx="82296" cy="82296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1828800"/>
            <a:ext cx="10607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(2025) Cellebrite Physical Analyzer (Version 7.73.0.11) [Software]. Cellebrite DI Ltd.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94360" y="2532888"/>
            <a:ext cx="82296" cy="82296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2450592"/>
            <a:ext cx="10607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Cellebrite (2025) Cellebrite UFED (Version 7.76.0.24) [Software]. Cellebrite DI Ltd.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594360" y="3154680"/>
            <a:ext cx="82296" cy="82296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822960" y="3072384"/>
            <a:ext cx="10607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Institute of Standards and Technology (NIST) (2023) Guidelines on Mobile Device Forensics (SP 800-101 Rev. 1). Gaithersburg, MD: NIST.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94360" y="3776472"/>
            <a:ext cx="82296" cy="82296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3694176"/>
            <a:ext cx="10607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Association of Chief Police Officers (ACPO) (2012) Good Practice Guide for Digital Evidence. London: ACPO.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94360" y="4398264"/>
            <a:ext cx="82296" cy="82296"/>
          </a:xfrm>
          <a:prstGeom prst="ellipse">
            <a:avLst/>
          </a:prstGeom>
          <a:solidFill>
            <a:srgbClr val="1B4B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822960" y="4315968"/>
            <a:ext cx="106070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(2026) ACCA7031 Digital Forensics Analysis — Module Handbook and Assessment Brief.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457200" y="6473952"/>
            <a:ext cx="7315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1274552" y="6473952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1908</Words>
  <Application>Microsoft Office PowerPoint</Application>
  <PresentationFormat>Widescreen</PresentationFormat>
  <Paragraphs>208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DELL</cp:lastModifiedBy>
  <cp:revision>3</cp:revision>
  <dcterms:created xsi:type="dcterms:W3CDTF">2026-08-10T23:42:25Z</dcterms:created>
  <dcterms:modified xsi:type="dcterms:W3CDTF">2026-08-11T13:31:59Z</dcterms:modified>
</cp:coreProperties>
</file>