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9" r:id="rId1"/>
  </p:sldMasterIdLst>
  <p:sldIdLst>
    <p:sldId id="259" r:id="rId2"/>
    <p:sldId id="261" r:id="rId3"/>
    <p:sldId id="273" r:id="rId4"/>
    <p:sldId id="277" r:id="rId5"/>
    <p:sldId id="263" r:id="rId6"/>
    <p:sldId id="266" r:id="rId7"/>
    <p:sldId id="267" r:id="rId8"/>
    <p:sldId id="265" r:id="rId9"/>
    <p:sldId id="268" r:id="rId10"/>
    <p:sldId id="269" r:id="rId11"/>
    <p:sldId id="270" r:id="rId12"/>
    <p:sldId id="271" r:id="rId13"/>
    <p:sldId id="262" r:id="rId14"/>
    <p:sldId id="264" r:id="rId15"/>
    <p:sldId id="272" r:id="rId16"/>
    <p:sldId id="274" r:id="rId17"/>
    <p:sldId id="278" r:id="rId18"/>
    <p:sldId id="279" r:id="rId19"/>
    <p:sldId id="281" r:id="rId20"/>
    <p:sldId id="282" r:id="rId21"/>
    <p:sldId id="28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28"/>
  </p:normalViewPr>
  <p:slideViewPr>
    <p:cSldViewPr snapToGrid="0">
      <p:cViewPr>
        <p:scale>
          <a:sx n="88" d="100"/>
          <a:sy n="88" d="100"/>
        </p:scale>
        <p:origin x="944"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CE673F4-A2A8-6149-85CE-D7F7FEB558B7}" type="datetimeFigureOut">
              <a:rPr lang="en-US" smtClean="0"/>
              <a:t>2/15/26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1595846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E673F4-A2A8-6149-85CE-D7F7FEB558B7}" type="datetimeFigureOut">
              <a:rPr lang="en-US" smtClean="0"/>
              <a:t>2/15/26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113289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CE673F4-A2A8-6149-85CE-D7F7FEB558B7}" type="datetimeFigureOut">
              <a:rPr lang="en-US" smtClean="0"/>
              <a:t>2/15/26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671041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5CE673F4-A2A8-6149-85CE-D7F7FEB558B7}" type="datetimeFigureOut">
              <a:rPr lang="en-US" smtClean="0"/>
              <a:t>2/15/26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1624410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5CE673F4-A2A8-6149-85CE-D7F7FEB558B7}" type="datetimeFigureOut">
              <a:rPr lang="en-US" smtClean="0"/>
              <a:t>2/15/26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3F93EF-B1A2-AD43-9D08-430F7DB1C174}"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4030173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E673F4-A2A8-6149-85CE-D7F7FEB558B7}" type="datetimeFigureOut">
              <a:rPr lang="en-US" smtClean="0"/>
              <a:t>2/15/26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1276673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3F4-A2A8-6149-85CE-D7F7FEB558B7}" type="datetimeFigureOut">
              <a:rPr lang="en-US" smtClean="0"/>
              <a:t>2/15/26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665524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5CE673F4-A2A8-6149-85CE-D7F7FEB558B7}" type="datetimeFigureOut">
              <a:rPr lang="en-US" smtClean="0"/>
              <a:t>2/15/26</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157449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CE673F4-A2A8-6149-85CE-D7F7FEB558B7}" type="datetimeFigureOut">
              <a:rPr lang="en-US" smtClean="0"/>
              <a:t>2/15/26</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3959280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E673F4-A2A8-6149-85CE-D7F7FEB558B7}" type="datetimeFigureOut">
              <a:rPr lang="en-US" smtClean="0"/>
              <a:t>2/15/26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3779793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E673F4-A2A8-6149-85CE-D7F7FEB558B7}" type="datetimeFigureOut">
              <a:rPr lang="en-US" smtClean="0"/>
              <a:t>2/15/26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F93EF-B1A2-AD43-9D08-430F7DB1C174}" type="slidenum">
              <a:rPr lang="en-US" smtClean="0"/>
              <a:t>‹#›</a:t>
            </a:fld>
            <a:endParaRPr lang="en-US"/>
          </a:p>
        </p:txBody>
      </p:sp>
    </p:spTree>
    <p:extLst>
      <p:ext uri="{BB962C8B-B14F-4D97-AF65-F5344CB8AC3E}">
        <p14:creationId xmlns:p14="http://schemas.microsoft.com/office/powerpoint/2010/main" val="2920977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CE673F4-A2A8-6149-85CE-D7F7FEB558B7}" type="datetimeFigureOut">
              <a:rPr lang="en-US" smtClean="0"/>
              <a:t>2/15/26</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F3F93EF-B1A2-AD43-9D08-430F7DB1C174}" type="slidenum">
              <a:rPr lang="en-US" smtClean="0"/>
              <a:t>‹#›</a:t>
            </a:fld>
            <a:endParaRPr lang="en-US"/>
          </a:p>
        </p:txBody>
      </p:sp>
    </p:spTree>
    <p:extLst>
      <p:ext uri="{BB962C8B-B14F-4D97-AF65-F5344CB8AC3E}">
        <p14:creationId xmlns:p14="http://schemas.microsoft.com/office/powerpoint/2010/main" val="260683665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bda.uk.com/resource/diet-behaviour-and-learning-children.html" TargetMode="External"/><Relationship Id="rId7" Type="http://schemas.openxmlformats.org/officeDocument/2006/relationships/hyperlink" Target="https://www.gov.uk/become-sole-trader/register-sole-trader" TargetMode="External"/><Relationship Id="rId2" Type="http://schemas.openxmlformats.org/officeDocument/2006/relationships/hyperlink" Target="https://athletekitchen.co.uk/" TargetMode="External"/><Relationship Id="rId1" Type="http://schemas.openxmlformats.org/officeDocument/2006/relationships/slideLayout" Target="../slideLayouts/slideLayout2.xml"/><Relationship Id="rId6" Type="http://schemas.openxmlformats.org/officeDocument/2006/relationships/hyperlink" Target="https://www.forksoverknives.com/how-tos/what-is-chickpea-flour/" TargetMode="External"/><Relationship Id="rId5" Type="http://schemas.openxmlformats.org/officeDocument/2006/relationships/hyperlink" Target="https://www.food.gov.uk/allergen-labelling-changes-for-prepacked-for-direct-sale-ppds-food" TargetMode="External"/><Relationship Id="rId4" Type="http://schemas.openxmlformats.org/officeDocument/2006/relationships/hyperlink" Target="https://www.bda.uk.com/resource/healthy-eating-for-children.html"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swansea.gov.uk/article/41438/Tackling-Poverty-Strategy" TargetMode="External"/><Relationship Id="rId13" Type="http://schemas.openxmlformats.org/officeDocument/2006/relationships/hyperlink" Target="https://www.gov.wales/workplace-recycling" TargetMode="External"/><Relationship Id="rId3" Type="http://schemas.openxmlformats.org/officeDocument/2006/relationships/hyperlink" Target="https://www.gov.uk/planning-permission-england-wales" TargetMode="External"/><Relationship Id="rId7" Type="http://schemas.openxmlformats.org/officeDocument/2006/relationships/hyperlink" Target="https://www.swansea.gov.uk/flyingstart" TargetMode="External"/><Relationship Id="rId12" Type="http://schemas.openxmlformats.org/officeDocument/2006/relationships/hyperlink" Target="https://www.gov.wales/sites/default/files/publications/2022-03/an-overview-of-the-healthy-child-wales-programme.pdf" TargetMode="External"/><Relationship Id="rId2" Type="http://schemas.openxmlformats.org/officeDocument/2006/relationships/hyperlink" Target="https://www.gov.uk/run-business-from-home" TargetMode="External"/><Relationship Id="rId1" Type="http://schemas.openxmlformats.org/officeDocument/2006/relationships/slideLayout" Target="../slideLayouts/slideLayout2.xml"/><Relationship Id="rId6" Type="http://schemas.openxmlformats.org/officeDocument/2006/relationships/hyperlink" Target="https://phw.nhs.wales/" TargetMode="External"/><Relationship Id="rId11" Type="http://schemas.openxmlformats.org/officeDocument/2006/relationships/hyperlink" Target="https://www.unicef.org.uk/press-releases/poor-diets-damaging-childrens-health-warns-unicef/" TargetMode="External"/><Relationship Id="rId5" Type="http://schemas.openxmlformats.org/officeDocument/2006/relationships/hyperlink" Target="https://researchbriefings.files.parliament.uk/documents/POST-PN-0522/POST-PN-0522.pdf" TargetMode="External"/><Relationship Id="rId10" Type="http://schemas.openxmlformats.org/officeDocument/2006/relationships/hyperlink" Target="https://www.gov.uk/government/publications/social-value-act-information-and-resources/social-value-act-information-and-resources" TargetMode="External"/><Relationship Id="rId4" Type="http://schemas.openxmlformats.org/officeDocument/2006/relationships/hyperlink" Target="https://www.gov.uk/set-up-sole-trader" TargetMode="External"/><Relationship Id="rId9" Type="http://schemas.openxmlformats.org/officeDocument/2006/relationships/hyperlink" Target="https://www.trusselltrust.org/"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3E1503-4D15-7678-EA01-B6CEB55D6672}"/>
              </a:ext>
            </a:extLst>
          </p:cNvPr>
          <p:cNvPicPr>
            <a:picLocks noChangeAspect="1"/>
          </p:cNvPicPr>
          <p:nvPr/>
        </p:nvPicPr>
        <p:blipFill>
          <a:blip r:embed="rId2"/>
          <a:srcRect b="15746"/>
          <a:stretch>
            <a:fillRect/>
          </a:stretch>
        </p:blipFill>
        <p:spPr>
          <a:xfrm>
            <a:off x="20" y="1282"/>
            <a:ext cx="12191980" cy="6856718"/>
          </a:xfrm>
          <a:prstGeom prst="rect">
            <a:avLst/>
          </a:prstGeom>
        </p:spPr>
      </p:pic>
    </p:spTree>
    <p:extLst>
      <p:ext uri="{BB962C8B-B14F-4D97-AF65-F5344CB8AC3E}">
        <p14:creationId xmlns:p14="http://schemas.microsoft.com/office/powerpoint/2010/main" val="1152020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9EFF1-638D-46E4-C966-0C08A18D6F23}"/>
              </a:ext>
            </a:extLst>
          </p:cNvPr>
          <p:cNvSpPr>
            <a:spLocks noGrp="1"/>
          </p:cNvSpPr>
          <p:nvPr>
            <p:ph type="title"/>
          </p:nvPr>
        </p:nvSpPr>
        <p:spPr>
          <a:xfrm>
            <a:off x="6900672" y="978776"/>
            <a:ext cx="4486656" cy="1174991"/>
          </a:xfrm>
        </p:spPr>
        <p:txBody>
          <a:bodyPr>
            <a:normAutofit/>
          </a:bodyPr>
          <a:lstStyle/>
          <a:p>
            <a:r>
              <a:rPr lang="en-US" sz="2400">
                <a:latin typeface="Baloo Bhaijaan" panose="03080902040302020200" pitchFamily="66" charset="-78"/>
                <a:cs typeface="Baloo Bhaijaan" panose="03080902040302020200" pitchFamily="66" charset="-78"/>
              </a:rPr>
              <a:t>My Product.</a:t>
            </a:r>
          </a:p>
        </p:txBody>
      </p:sp>
      <p:sp>
        <p:nvSpPr>
          <p:cNvPr id="5126" name="Content Placeholder 5125">
            <a:extLst>
              <a:ext uri="{FF2B5EF4-FFF2-40B4-BE49-F238E27FC236}">
                <a16:creationId xmlns:a16="http://schemas.microsoft.com/office/drawing/2014/main" id="{85C03219-8973-E4CD-D164-74BD1CC5DC0C}"/>
              </a:ext>
            </a:extLst>
          </p:cNvPr>
          <p:cNvSpPr>
            <a:spLocks noGrp="1"/>
          </p:cNvSpPr>
          <p:nvPr>
            <p:ph idx="1"/>
          </p:nvPr>
        </p:nvSpPr>
        <p:spPr>
          <a:xfrm>
            <a:off x="6900672" y="2640692"/>
            <a:ext cx="4486656" cy="3255252"/>
          </a:xfrm>
        </p:spPr>
        <p:txBody>
          <a:bodyPr>
            <a:normAutofit/>
          </a:bodyPr>
          <a:lstStyle/>
          <a:p>
            <a:r>
              <a:rPr lang="en-US">
                <a:latin typeface="American Typewriter" panose="02090604020004020304" pitchFamily="18" charset="77"/>
              </a:rPr>
              <a:t>Locally sourced chicken breast and beef</a:t>
            </a:r>
          </a:p>
          <a:p>
            <a:r>
              <a:rPr lang="en-US">
                <a:latin typeface="American Typewriter" panose="02090604020004020304" pitchFamily="18" charset="77"/>
              </a:rPr>
              <a:t>Gower-grown vegetables</a:t>
            </a:r>
          </a:p>
          <a:p>
            <a:r>
              <a:rPr lang="en-US">
                <a:latin typeface="American Typewriter" panose="02090604020004020304" pitchFamily="18" charset="77"/>
              </a:rPr>
              <a:t>7 meals per box</a:t>
            </a:r>
          </a:p>
          <a:p>
            <a:r>
              <a:rPr lang="en-US">
                <a:latin typeface="American Typewriter" panose="02090604020004020304" pitchFamily="18" charset="77"/>
              </a:rPr>
              <a:t>Butter, olive oil and tomato sauce (minimal ingredients)</a:t>
            </a:r>
          </a:p>
        </p:txBody>
      </p:sp>
      <p:pic>
        <p:nvPicPr>
          <p:cNvPr id="5122" name="Picture 2" descr="Generated image">
            <a:extLst>
              <a:ext uri="{FF2B5EF4-FFF2-40B4-BE49-F238E27FC236}">
                <a16:creationId xmlns:a16="http://schemas.microsoft.com/office/drawing/2014/main" id="{0862E0EB-F02E-483F-3EF7-FEEEA62213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985" r="12772" b="-1"/>
          <a:stretch>
            <a:fillRect/>
          </a:stretch>
        </p:blipFill>
        <p:spPr bwMode="auto">
          <a:xfrm>
            <a:off x="20" y="10"/>
            <a:ext cx="6086621"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62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6DB4C9D6-6FF2-551A-7BB4-2CD9978B2CED}"/>
              </a:ext>
            </a:extLst>
          </p:cNvPr>
          <p:cNvSpPr>
            <a:spLocks noGrp="1"/>
          </p:cNvSpPr>
          <p:nvPr>
            <p:ph idx="1"/>
          </p:nvPr>
        </p:nvSpPr>
        <p:spPr>
          <a:xfrm>
            <a:off x="960121" y="964692"/>
            <a:ext cx="3707652" cy="4775335"/>
          </a:xfrm>
        </p:spPr>
        <p:txBody>
          <a:bodyPr>
            <a:normAutofit/>
          </a:bodyPr>
          <a:lstStyle/>
          <a:p>
            <a:r>
              <a:rPr lang="en-US" sz="2400" dirty="0">
                <a:latin typeface="American Typewriter" panose="02090604020004020304" pitchFamily="18" charset="77"/>
              </a:rPr>
              <a:t>Fried in olive oil</a:t>
            </a:r>
          </a:p>
          <a:p>
            <a:r>
              <a:rPr lang="en-US" sz="2400" dirty="0">
                <a:latin typeface="American Typewriter" panose="02090604020004020304" pitchFamily="18" charset="77"/>
              </a:rPr>
              <a:t>Hidden veggies</a:t>
            </a:r>
          </a:p>
          <a:p>
            <a:r>
              <a:rPr lang="en-US" sz="2400" dirty="0">
                <a:latin typeface="American Typewriter" panose="02090604020004020304" pitchFamily="18" charset="77"/>
              </a:rPr>
              <a:t>Heat-stable vitamins- Egg wash, fortified breadcrumbs</a:t>
            </a:r>
          </a:p>
          <a:p>
            <a:r>
              <a:rPr lang="en-US" sz="2400" dirty="0">
                <a:latin typeface="American Typewriter" panose="02090604020004020304" pitchFamily="18" charset="77"/>
              </a:rPr>
              <a:t>Single processed</a:t>
            </a:r>
          </a:p>
          <a:p>
            <a:r>
              <a:rPr lang="en-US" sz="2400" dirty="0">
                <a:latin typeface="American Typewriter" panose="02090604020004020304" pitchFamily="18" charset="77"/>
              </a:rPr>
              <a:t>Healthier alternatives</a:t>
            </a:r>
          </a:p>
          <a:p>
            <a:r>
              <a:rPr lang="en-US" sz="2400" dirty="0">
                <a:latin typeface="American Typewriter" panose="02090604020004020304" pitchFamily="18" charset="77"/>
              </a:rPr>
              <a:t>Rich in nutrients</a:t>
            </a:r>
          </a:p>
        </p:txBody>
      </p:sp>
      <p:pic>
        <p:nvPicPr>
          <p:cNvPr id="8" name="Picture 7">
            <a:extLst>
              <a:ext uri="{FF2B5EF4-FFF2-40B4-BE49-F238E27FC236}">
                <a16:creationId xmlns:a16="http://schemas.microsoft.com/office/drawing/2014/main" id="{D7B65671-F712-2768-8CEB-5C4D4629B4C4}"/>
              </a:ext>
            </a:extLst>
          </p:cNvPr>
          <p:cNvPicPr>
            <a:picLocks noChangeAspect="1"/>
          </p:cNvPicPr>
          <p:nvPr/>
        </p:nvPicPr>
        <p:blipFill>
          <a:blip r:embed="rId2"/>
          <a:srcRect l="11454" r="41456" b="4"/>
          <a:stretch>
            <a:fillRect/>
          </a:stretch>
        </p:blipFill>
        <p:spPr>
          <a:xfrm>
            <a:off x="5138928" y="2414646"/>
            <a:ext cx="2378003" cy="3370746"/>
          </a:xfrm>
          <a:prstGeom prst="rect">
            <a:avLst/>
          </a:prstGeom>
          <a:ln w="31750" cap="sq">
            <a:solidFill>
              <a:srgbClr val="FFFFFF"/>
            </a:solidFill>
            <a:miter lim="800000"/>
          </a:ln>
        </p:spPr>
      </p:pic>
      <p:pic>
        <p:nvPicPr>
          <p:cNvPr id="9" name="Picture 8">
            <a:extLst>
              <a:ext uri="{FF2B5EF4-FFF2-40B4-BE49-F238E27FC236}">
                <a16:creationId xmlns:a16="http://schemas.microsoft.com/office/drawing/2014/main" id="{FEFFA023-4D6F-D3FE-961C-9C200E3BE390}"/>
              </a:ext>
            </a:extLst>
          </p:cNvPr>
          <p:cNvPicPr>
            <a:picLocks noChangeAspect="1"/>
          </p:cNvPicPr>
          <p:nvPr/>
        </p:nvPicPr>
        <p:blipFill>
          <a:blip r:embed="rId3"/>
          <a:srcRect t="3394" r="-2" b="28671"/>
          <a:stretch>
            <a:fillRect/>
          </a:stretch>
        </p:blipFill>
        <p:spPr>
          <a:xfrm>
            <a:off x="7677798" y="2414646"/>
            <a:ext cx="3554082" cy="1611626"/>
          </a:xfrm>
          <a:prstGeom prst="rect">
            <a:avLst/>
          </a:prstGeom>
          <a:ln w="31750" cap="sq">
            <a:solidFill>
              <a:srgbClr val="FFFFFF"/>
            </a:solidFill>
            <a:miter lim="800000"/>
          </a:ln>
        </p:spPr>
      </p:pic>
      <p:pic>
        <p:nvPicPr>
          <p:cNvPr id="5" name="Content Placeholder 4">
            <a:extLst>
              <a:ext uri="{FF2B5EF4-FFF2-40B4-BE49-F238E27FC236}">
                <a16:creationId xmlns:a16="http://schemas.microsoft.com/office/drawing/2014/main" id="{775C3D04-6014-B206-EE8D-C3FC365BDEAF}"/>
              </a:ext>
            </a:extLst>
          </p:cNvPr>
          <p:cNvPicPr>
            <a:picLocks noChangeAspect="1"/>
          </p:cNvPicPr>
          <p:nvPr/>
        </p:nvPicPr>
        <p:blipFill>
          <a:blip r:embed="rId4"/>
          <a:srcRect t="15261" r="5" b="20397"/>
          <a:stretch>
            <a:fillRect/>
          </a:stretch>
        </p:blipFill>
        <p:spPr>
          <a:xfrm>
            <a:off x="7677799" y="4187139"/>
            <a:ext cx="1696606" cy="1599543"/>
          </a:xfrm>
          <a:prstGeom prst="rect">
            <a:avLst/>
          </a:prstGeom>
          <a:ln w="31750" cap="sq">
            <a:solidFill>
              <a:srgbClr val="FFFFFF"/>
            </a:solidFill>
            <a:miter lim="800000"/>
          </a:ln>
        </p:spPr>
      </p:pic>
      <p:pic>
        <p:nvPicPr>
          <p:cNvPr id="7" name="Picture 6">
            <a:extLst>
              <a:ext uri="{FF2B5EF4-FFF2-40B4-BE49-F238E27FC236}">
                <a16:creationId xmlns:a16="http://schemas.microsoft.com/office/drawing/2014/main" id="{B872A9F3-816C-633D-DB3B-4CE581D0D7DD}"/>
              </a:ext>
            </a:extLst>
          </p:cNvPr>
          <p:cNvPicPr>
            <a:picLocks noChangeAspect="1"/>
          </p:cNvPicPr>
          <p:nvPr/>
        </p:nvPicPr>
        <p:blipFill>
          <a:blip r:embed="rId5"/>
          <a:srcRect t="11363" r="-5" b="22639"/>
          <a:stretch>
            <a:fillRect/>
          </a:stretch>
        </p:blipFill>
        <p:spPr>
          <a:xfrm>
            <a:off x="9535272" y="4187139"/>
            <a:ext cx="1696608" cy="1599543"/>
          </a:xfrm>
          <a:prstGeom prst="rect">
            <a:avLst/>
          </a:prstGeom>
          <a:ln w="31750" cap="sq">
            <a:solidFill>
              <a:srgbClr val="FFFFFF"/>
            </a:solidFill>
            <a:miter lim="800000"/>
          </a:ln>
        </p:spPr>
      </p:pic>
    </p:spTree>
    <p:extLst>
      <p:ext uri="{BB962C8B-B14F-4D97-AF65-F5344CB8AC3E}">
        <p14:creationId xmlns:p14="http://schemas.microsoft.com/office/powerpoint/2010/main" val="636740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5369" name="Rectangle 15368">
            <a:extLst>
              <a:ext uri="{FF2B5EF4-FFF2-40B4-BE49-F238E27FC236}">
                <a16:creationId xmlns:a16="http://schemas.microsoft.com/office/drawing/2014/main" id="{0358FD32-AA91-47A4-9758-8C172B3066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795" y="964692"/>
            <a:ext cx="6885432"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1" name="Rectangle 15370">
            <a:extLst>
              <a:ext uri="{FF2B5EF4-FFF2-40B4-BE49-F238E27FC236}">
                <a16:creationId xmlns:a16="http://schemas.microsoft.com/office/drawing/2014/main" id="{86B5B18B-0170-4F1B-BF40-89BD5772C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8415" y="1128683"/>
            <a:ext cx="6558192"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4" name="Picture 4" descr="Generated image">
            <a:extLst>
              <a:ext uri="{FF2B5EF4-FFF2-40B4-BE49-F238E27FC236}">
                <a16:creationId xmlns:a16="http://schemas.microsoft.com/office/drawing/2014/main" id="{8E2AD70B-8D3D-BAA2-1774-39095AE1AC0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143979" y="1354688"/>
            <a:ext cx="6227064" cy="41565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2CB911-B3D5-98A8-E7C9-02D0368BA47C}"/>
              </a:ext>
            </a:extLst>
          </p:cNvPr>
          <p:cNvSpPr txBox="1"/>
          <p:nvPr/>
        </p:nvSpPr>
        <p:spPr>
          <a:xfrm>
            <a:off x="8149820" y="1476901"/>
            <a:ext cx="3063765" cy="3263206"/>
          </a:xfrm>
          <a:prstGeom prst="rect">
            <a:avLst/>
          </a:prstGeom>
        </p:spPr>
        <p:txBody>
          <a:bodyPr vert="horz" lIns="91440" tIns="45720" rIns="91440" bIns="45720" rtlCol="0">
            <a:normAutofit/>
          </a:bodyPr>
          <a:lstStyle/>
          <a:p>
            <a:pPr indent="-228600" defTabSz="914400">
              <a:spcBef>
                <a:spcPts val="1000"/>
              </a:spcBef>
              <a:buClr>
                <a:schemeClr val="accent2"/>
              </a:buClr>
              <a:buFont typeface="Arial" panose="020B0604020202020204" pitchFamily="34" charset="0"/>
              <a:buChar char="•"/>
            </a:pPr>
            <a:r>
              <a:rPr lang="en-US" dirty="0">
                <a:solidFill>
                  <a:schemeClr val="tx1">
                    <a:lumMod val="85000"/>
                    <a:lumOff val="15000"/>
                  </a:schemeClr>
                </a:solidFill>
              </a:rPr>
              <a:t>Coated with egg, enriched breadcrumbs, and meticulously chosen oils to naturally deliver critical nutrients that support children's growth and development.</a:t>
            </a:r>
          </a:p>
          <a:p>
            <a:pPr indent="-228600" defTabSz="914400">
              <a:spcBef>
                <a:spcPts val="1000"/>
              </a:spcBef>
              <a:buClr>
                <a:schemeClr val="accent2"/>
              </a:buClr>
              <a:buFont typeface="Arial" panose="020B0604020202020204" pitchFamily="34" charset="0"/>
              <a:buChar char="•"/>
            </a:pPr>
            <a:r>
              <a:rPr lang="en-US" dirty="0">
                <a:solidFill>
                  <a:schemeClr val="tx1">
                    <a:lumMod val="85000"/>
                    <a:lumOff val="15000"/>
                  </a:schemeClr>
                </a:solidFill>
              </a:rPr>
              <a:t>Chickpea flour- high in protein, fiber contains iron, folate, magnesium and vitamin B </a:t>
            </a:r>
          </a:p>
        </p:txBody>
      </p:sp>
    </p:spTree>
    <p:extLst>
      <p:ext uri="{BB962C8B-B14F-4D97-AF65-F5344CB8AC3E}">
        <p14:creationId xmlns:p14="http://schemas.microsoft.com/office/powerpoint/2010/main" val="3534553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7E513-0706-8DD6-4FB1-8C516684AF15}"/>
              </a:ext>
            </a:extLst>
          </p:cNvPr>
          <p:cNvSpPr>
            <a:spLocks noGrp="1"/>
          </p:cNvSpPr>
          <p:nvPr>
            <p:ph type="title"/>
          </p:nvPr>
        </p:nvSpPr>
        <p:spPr>
          <a:xfrm>
            <a:off x="5138928" y="964692"/>
            <a:ext cx="6092952" cy="1188720"/>
          </a:xfrm>
        </p:spPr>
        <p:txBody>
          <a:bodyPr>
            <a:normAutofit/>
          </a:bodyPr>
          <a:lstStyle/>
          <a:p>
            <a:r>
              <a:rPr lang="en-US">
                <a:latin typeface="Baloo Bhaijaan" panose="03080902040302020200" pitchFamily="66" charset="-78"/>
                <a:cs typeface="Baloo Bhaijaan" panose="03080902040302020200" pitchFamily="66" charset="-78"/>
              </a:rPr>
              <a:t>TinyTable App</a:t>
            </a:r>
          </a:p>
        </p:txBody>
      </p:sp>
      <p:sp>
        <p:nvSpPr>
          <p:cNvPr id="7176" name="Content Placeholder 7175">
            <a:extLst>
              <a:ext uri="{FF2B5EF4-FFF2-40B4-BE49-F238E27FC236}">
                <a16:creationId xmlns:a16="http://schemas.microsoft.com/office/drawing/2014/main" id="{1A4F99B0-6B58-546E-6665-8E78AFE27AAD}"/>
              </a:ext>
            </a:extLst>
          </p:cNvPr>
          <p:cNvSpPr>
            <a:spLocks noGrp="1"/>
          </p:cNvSpPr>
          <p:nvPr>
            <p:ph idx="1"/>
          </p:nvPr>
        </p:nvSpPr>
        <p:spPr>
          <a:xfrm>
            <a:off x="960121" y="964692"/>
            <a:ext cx="3707652" cy="4775335"/>
          </a:xfrm>
        </p:spPr>
        <p:txBody>
          <a:bodyPr>
            <a:normAutofit/>
          </a:bodyPr>
          <a:lstStyle/>
          <a:p>
            <a:r>
              <a:rPr lang="en-US" sz="2800" dirty="0">
                <a:latin typeface="American Typewriter" panose="02090604020004020304" pitchFamily="18" charset="77"/>
              </a:rPr>
              <a:t>Easy to navigate</a:t>
            </a:r>
          </a:p>
          <a:p>
            <a:r>
              <a:rPr lang="en-US" sz="2800" dirty="0">
                <a:latin typeface="American Typewriter" panose="02090604020004020304" pitchFamily="18" charset="77"/>
              </a:rPr>
              <a:t>Designed for busy families</a:t>
            </a:r>
          </a:p>
          <a:p>
            <a:r>
              <a:rPr lang="en-US" sz="2800" dirty="0">
                <a:latin typeface="American Typewriter" panose="02090604020004020304" pitchFamily="18" charset="77"/>
              </a:rPr>
              <a:t>Free choice of each meal</a:t>
            </a:r>
          </a:p>
          <a:p>
            <a:r>
              <a:rPr lang="en-US" sz="2800" dirty="0">
                <a:latin typeface="American Typewriter" panose="02090604020004020304" pitchFamily="18" charset="77"/>
              </a:rPr>
              <a:t>Accessible</a:t>
            </a:r>
          </a:p>
          <a:p>
            <a:r>
              <a:rPr lang="en-US" sz="2800" dirty="0">
                <a:latin typeface="American Typewriter" panose="02090604020004020304" pitchFamily="18" charset="77"/>
              </a:rPr>
              <a:t>Ingredient breakdown</a:t>
            </a:r>
          </a:p>
          <a:p>
            <a:pPr marL="0" indent="0">
              <a:buNone/>
            </a:pPr>
            <a:endParaRPr lang="en-US" dirty="0">
              <a:latin typeface="American Typewriter" panose="02090604020004020304" pitchFamily="18" charset="77"/>
            </a:endParaRPr>
          </a:p>
        </p:txBody>
      </p:sp>
      <p:pic>
        <p:nvPicPr>
          <p:cNvPr id="7170" name="Picture 2" descr="Generated image">
            <a:extLst>
              <a:ext uri="{FF2B5EF4-FFF2-40B4-BE49-F238E27FC236}">
                <a16:creationId xmlns:a16="http://schemas.microsoft.com/office/drawing/2014/main" id="{93482A36-12EF-36C2-6BE6-00C9F84E3E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295" r="-3" b="19448"/>
          <a:stretch>
            <a:fillRect/>
          </a:stretch>
        </p:blipFill>
        <p:spPr bwMode="auto">
          <a:xfrm>
            <a:off x="5203583" y="2475145"/>
            <a:ext cx="2820953" cy="3264882"/>
          </a:xfrm>
          <a:prstGeom prst="rect">
            <a:avLst/>
          </a:prstGeom>
          <a:noFill/>
          <a:ln w="31750" cap="sq">
            <a:solidFill>
              <a:srgbClr val="FFFFFF"/>
            </a:solidFill>
            <a:miter lim="800000"/>
          </a:ln>
          <a:extLst>
            <a:ext uri="{909E8E84-426E-40DD-AFC4-6F175D3DCCD1}">
              <a14:hiddenFill xmlns:a14="http://schemas.microsoft.com/office/drawing/2010/main">
                <a:solidFill>
                  <a:srgbClr val="FFFFFF"/>
                </a:solidFill>
              </a14:hiddenFill>
            </a:ext>
          </a:extLst>
        </p:spPr>
      </p:pic>
      <p:pic>
        <p:nvPicPr>
          <p:cNvPr id="7172" name="Picture 4" descr="Generated image">
            <a:extLst>
              <a:ext uri="{FF2B5EF4-FFF2-40B4-BE49-F238E27FC236}">
                <a16:creationId xmlns:a16="http://schemas.microsoft.com/office/drawing/2014/main" id="{6CB203F9-E922-E567-24EF-1BCA6ED75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2174" r="4" b="12306"/>
          <a:stretch>
            <a:fillRect/>
          </a:stretch>
        </p:blipFill>
        <p:spPr bwMode="auto">
          <a:xfrm>
            <a:off x="8346269" y="2475145"/>
            <a:ext cx="2885611" cy="3264882"/>
          </a:xfrm>
          <a:prstGeom prst="rect">
            <a:avLst/>
          </a:prstGeom>
          <a:noFill/>
          <a:ln w="31750" cap="sq">
            <a:solidFill>
              <a:srgbClr val="FFFFF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524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22" name="Picture 6">
            <a:extLst>
              <a:ext uri="{FF2B5EF4-FFF2-40B4-BE49-F238E27FC236}">
                <a16:creationId xmlns:a16="http://schemas.microsoft.com/office/drawing/2014/main" id="{77FFD774-FBD3-4A50-3E7A-651701E1261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612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42" name="Picture 2" descr="Generated image">
            <a:extLst>
              <a:ext uri="{FF2B5EF4-FFF2-40B4-BE49-F238E27FC236}">
                <a16:creationId xmlns:a16="http://schemas.microsoft.com/office/drawing/2014/main" id="{0803F45F-5EBD-30DC-E841-705DE6AF32F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5730"/>
          <a:stretch>
            <a:fillRect/>
          </a:stretch>
        </p:blipFill>
        <p:spPr bwMode="auto">
          <a:xfrm>
            <a:off x="20" y="1"/>
            <a:ext cx="1219197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155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4" name="Picture 2" descr="Generated image">
            <a:extLst>
              <a:ext uri="{FF2B5EF4-FFF2-40B4-BE49-F238E27FC236}">
                <a16:creationId xmlns:a16="http://schemas.microsoft.com/office/drawing/2014/main" id="{88DCB440-D1BF-40C8-EF5E-B1465FD88053}"/>
              </a:ext>
            </a:extLst>
          </p:cNvPr>
          <p:cNvPicPr>
            <a:picLocks noChangeAspect="1" noChangeArrowheads="1"/>
          </p:cNvPicPr>
          <p:nvPr/>
        </p:nvPicPr>
        <p:blipFill>
          <a:blip r:embed="rId2">
            <a:alphaModFix amt="40000"/>
            <a:extLst>
              <a:ext uri="{28A0092B-C50C-407E-A947-70E740481C1C}">
                <a14:useLocalDpi xmlns:a14="http://schemas.microsoft.com/office/drawing/2010/main" val="0"/>
              </a:ext>
            </a:extLst>
          </a:blip>
          <a:srcRect b="15730"/>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8198" name="Content Placeholder 8197">
            <a:extLst>
              <a:ext uri="{FF2B5EF4-FFF2-40B4-BE49-F238E27FC236}">
                <a16:creationId xmlns:a16="http://schemas.microsoft.com/office/drawing/2014/main" id="{37189948-E8DA-E2A3-ABF0-494F4A3FF108}"/>
              </a:ext>
            </a:extLst>
          </p:cNvPr>
          <p:cNvSpPr>
            <a:spLocks noGrp="1"/>
          </p:cNvSpPr>
          <p:nvPr>
            <p:ph idx="1"/>
          </p:nvPr>
        </p:nvSpPr>
        <p:spPr/>
        <p:txBody>
          <a:bodyPr>
            <a:normAutofit/>
          </a:bodyPr>
          <a:lstStyle/>
          <a:p>
            <a:endParaRPr lang="en-US"/>
          </a:p>
        </p:txBody>
      </p:sp>
    </p:spTree>
    <p:extLst>
      <p:ext uri="{BB962C8B-B14F-4D97-AF65-F5344CB8AC3E}">
        <p14:creationId xmlns:p14="http://schemas.microsoft.com/office/powerpoint/2010/main" val="136876141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Vegetables and fruits in a row">
            <a:extLst>
              <a:ext uri="{FF2B5EF4-FFF2-40B4-BE49-F238E27FC236}">
                <a16:creationId xmlns:a16="http://schemas.microsoft.com/office/drawing/2014/main" id="{29A5A5CF-5DFE-E366-E66C-A3B0BA6E5297}"/>
              </a:ext>
            </a:extLst>
          </p:cNvPr>
          <p:cNvPicPr>
            <a:picLocks noChangeAspect="1"/>
          </p:cNvPicPr>
          <p:nvPr/>
        </p:nvPicPr>
        <p:blipFill>
          <a:blip r:embed="rId2"/>
          <a:srcRect t="15730"/>
          <a:stretch>
            <a:fillRect/>
          </a:stretch>
        </p:blipFill>
        <p:spPr>
          <a:xfrm>
            <a:off x="-3047" y="10"/>
            <a:ext cx="12191999" cy="6857990"/>
          </a:xfrm>
          <a:prstGeom prst="rect">
            <a:avLst/>
          </a:prstGeom>
        </p:spPr>
      </p:pic>
      <p:sp>
        <p:nvSpPr>
          <p:cNvPr id="2" name="Title 1">
            <a:extLst>
              <a:ext uri="{FF2B5EF4-FFF2-40B4-BE49-F238E27FC236}">
                <a16:creationId xmlns:a16="http://schemas.microsoft.com/office/drawing/2014/main" id="{1F3E576C-1A54-8D01-EED5-D26E28659B6C}"/>
              </a:ext>
            </a:extLst>
          </p:cNvPr>
          <p:cNvSpPr>
            <a:spLocks noGrp="1"/>
          </p:cNvSpPr>
          <p:nvPr>
            <p:ph type="title"/>
          </p:nvPr>
        </p:nvSpPr>
        <p:spPr>
          <a:xfrm>
            <a:off x="889580" y="5319599"/>
            <a:ext cx="10058400" cy="1162702"/>
          </a:xfrm>
          <a:effectLst>
            <a:outerShdw blurRad="50800" dist="38100" dir="2700000" algn="tl" rotWithShape="0">
              <a:prstClr val="black">
                <a:alpha val="40000"/>
              </a:prstClr>
            </a:outerShdw>
          </a:effectLst>
        </p:spPr>
        <p:txBody>
          <a:bodyPr vert="horz" lIns="91440" tIns="45720" rIns="91440" bIns="45720" rtlCol="0" anchor="b">
            <a:normAutofit fontScale="90000"/>
          </a:bodyPr>
          <a:lstStyle/>
          <a:p>
            <a:pPr algn="ctr"/>
            <a:br>
              <a:rPr lang="en-US" sz="5200" dirty="0">
                <a:latin typeface="Baloo Bhaijaan" panose="03080902040302020200" pitchFamily="66" charset="-78"/>
                <a:cs typeface="Baloo Bhaijaan" panose="03080902040302020200" pitchFamily="66" charset="-78"/>
              </a:rPr>
            </a:br>
            <a:br>
              <a:rPr lang="en-US" sz="5200" dirty="0">
                <a:latin typeface="Baloo Bhaijaan" panose="03080902040302020200" pitchFamily="66" charset="-78"/>
                <a:cs typeface="Baloo Bhaijaan" panose="03080902040302020200" pitchFamily="66" charset="-78"/>
              </a:rPr>
            </a:br>
            <a:br>
              <a:rPr lang="en-US" sz="5200" dirty="0">
                <a:latin typeface="Baloo Bhaijaan" panose="03080902040302020200" pitchFamily="66" charset="-78"/>
                <a:cs typeface="Baloo Bhaijaan" panose="03080902040302020200" pitchFamily="66" charset="-78"/>
              </a:rPr>
            </a:br>
            <a:br>
              <a:rPr lang="en-US" sz="5200" dirty="0">
                <a:latin typeface="Baloo Bhaijaan" panose="03080902040302020200" pitchFamily="66" charset="-78"/>
                <a:cs typeface="Baloo Bhaijaan" panose="03080902040302020200" pitchFamily="66" charset="-78"/>
              </a:rPr>
            </a:br>
            <a:r>
              <a:rPr lang="en-US" sz="5200" dirty="0">
                <a:latin typeface="Baloo Bhaijaan" panose="03080902040302020200" pitchFamily="66" charset="-78"/>
                <a:cs typeface="Baloo Bhaijaan" panose="03080902040302020200" pitchFamily="66" charset="-78"/>
              </a:rPr>
              <a:t>Feeding Bodies, Growing Brains  </a:t>
            </a:r>
          </a:p>
        </p:txBody>
      </p:sp>
    </p:spTree>
    <p:extLst>
      <p:ext uri="{BB962C8B-B14F-4D97-AF65-F5344CB8AC3E}">
        <p14:creationId xmlns:p14="http://schemas.microsoft.com/office/powerpoint/2010/main" val="936400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Generated image">
            <a:extLst>
              <a:ext uri="{FF2B5EF4-FFF2-40B4-BE49-F238E27FC236}">
                <a16:creationId xmlns:a16="http://schemas.microsoft.com/office/drawing/2014/main" id="{E5CAD5D6-3B93-7ED0-F740-DF34146EC1B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b="15746"/>
          <a:stretch>
            <a:fill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847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A262A-EA79-5613-7E37-4DBCB04279A2}"/>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latin typeface="Baloo Bhaijaan" panose="03080902040302020200" pitchFamily="66" charset="-78"/>
                <a:cs typeface="Baloo Bhaijaan" panose="03080902040302020200" pitchFamily="66" charset="-78"/>
              </a:rPr>
              <a:t>Environmental Factor</a:t>
            </a:r>
          </a:p>
        </p:txBody>
      </p:sp>
      <p:pic>
        <p:nvPicPr>
          <p:cNvPr id="12290" name="Picture 2" descr="Generated image">
            <a:extLst>
              <a:ext uri="{FF2B5EF4-FFF2-40B4-BE49-F238E27FC236}">
                <a16:creationId xmlns:a16="http://schemas.microsoft.com/office/drawing/2014/main" id="{2039D05A-5688-65B5-DB29-C1DD275CFCF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3756" b="1974"/>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8627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314" name="Picture 2" descr="Generated image">
            <a:extLst>
              <a:ext uri="{FF2B5EF4-FFF2-40B4-BE49-F238E27FC236}">
                <a16:creationId xmlns:a16="http://schemas.microsoft.com/office/drawing/2014/main" id="{C2204C8F-91AC-A502-5539-20C661ABE84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5746"/>
          <a:stretch>
            <a:fill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9635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C66A1-F511-2D07-FC57-5E8CC2867CDA}"/>
              </a:ext>
            </a:extLst>
          </p:cNvPr>
          <p:cNvSpPr>
            <a:spLocks noGrp="1"/>
          </p:cNvSpPr>
          <p:nvPr>
            <p:ph type="title"/>
          </p:nvPr>
        </p:nvSpPr>
        <p:spPr>
          <a:xfrm>
            <a:off x="5138928" y="964692"/>
            <a:ext cx="6092952" cy="1188720"/>
          </a:xfrm>
        </p:spPr>
        <p:txBody>
          <a:bodyPr>
            <a:normAutofit/>
          </a:bodyPr>
          <a:lstStyle/>
          <a:p>
            <a:r>
              <a:rPr lang="en-US">
                <a:latin typeface="Baloo Bhaijaan" panose="03080902040302020200" pitchFamily="66" charset="-78"/>
                <a:cs typeface="Baloo Bhaijaan" panose="03080902040302020200" pitchFamily="66" charset="-78"/>
              </a:rPr>
              <a:t>Future Social Value</a:t>
            </a:r>
          </a:p>
        </p:txBody>
      </p:sp>
      <p:sp>
        <p:nvSpPr>
          <p:cNvPr id="6157" name="Content Placeholder 6156">
            <a:extLst>
              <a:ext uri="{FF2B5EF4-FFF2-40B4-BE49-F238E27FC236}">
                <a16:creationId xmlns:a16="http://schemas.microsoft.com/office/drawing/2014/main" id="{64A5E9DD-09B9-3FB3-6459-9EE5CAA4C418}"/>
              </a:ext>
            </a:extLst>
          </p:cNvPr>
          <p:cNvSpPr>
            <a:spLocks noGrp="1"/>
          </p:cNvSpPr>
          <p:nvPr>
            <p:ph idx="1"/>
          </p:nvPr>
        </p:nvSpPr>
        <p:spPr>
          <a:xfrm>
            <a:off x="5089646" y="2475145"/>
            <a:ext cx="6142233" cy="3409259"/>
          </a:xfrm>
        </p:spPr>
        <p:txBody>
          <a:bodyPr>
            <a:normAutofit/>
          </a:bodyPr>
          <a:lstStyle/>
          <a:p>
            <a:r>
              <a:rPr lang="en-US" dirty="0">
                <a:latin typeface="American Typewriter" panose="02090604020004020304" pitchFamily="18" charset="77"/>
              </a:rPr>
              <a:t>Strategic partnerships</a:t>
            </a:r>
          </a:p>
          <a:p>
            <a:r>
              <a:rPr lang="en-US" dirty="0">
                <a:latin typeface="American Typewriter" panose="02090604020004020304" pitchFamily="18" charset="77"/>
              </a:rPr>
              <a:t>Health visitors </a:t>
            </a:r>
          </a:p>
          <a:p>
            <a:r>
              <a:rPr lang="en-US" dirty="0">
                <a:latin typeface="American Typewriter" panose="02090604020004020304" pitchFamily="18" charset="77"/>
              </a:rPr>
              <a:t>Pediatric dietitians</a:t>
            </a:r>
          </a:p>
          <a:p>
            <a:r>
              <a:rPr lang="en-US" dirty="0">
                <a:latin typeface="American Typewriter" panose="02090604020004020304" pitchFamily="18" charset="77"/>
              </a:rPr>
              <a:t>Public Health Wales</a:t>
            </a:r>
          </a:p>
          <a:p>
            <a:r>
              <a:rPr lang="en-US" dirty="0">
                <a:latin typeface="American Typewriter" panose="02090604020004020304" pitchFamily="18" charset="77"/>
              </a:rPr>
              <a:t>Local Food Partnerships Grants</a:t>
            </a:r>
          </a:p>
          <a:p>
            <a:endParaRPr lang="en-US" dirty="0">
              <a:latin typeface="American Typewriter" panose="02090604020004020304" pitchFamily="18" charset="77"/>
            </a:endParaRPr>
          </a:p>
        </p:txBody>
      </p:sp>
      <p:pic>
        <p:nvPicPr>
          <p:cNvPr id="5" name="Content Placeholder 4" descr="People touching hands">
            <a:extLst>
              <a:ext uri="{FF2B5EF4-FFF2-40B4-BE49-F238E27FC236}">
                <a16:creationId xmlns:a16="http://schemas.microsoft.com/office/drawing/2014/main" id="{F0162112-7B17-1CDD-EE27-DBBB3FC7FD72}"/>
              </a:ext>
            </a:extLst>
          </p:cNvPr>
          <p:cNvPicPr>
            <a:picLocks noChangeAspect="1"/>
          </p:cNvPicPr>
          <p:nvPr/>
        </p:nvPicPr>
        <p:blipFill>
          <a:blip r:embed="rId2"/>
          <a:srcRect r="-1" b="6925"/>
          <a:stretch>
            <a:fillRect/>
          </a:stretch>
        </p:blipFill>
        <p:spPr>
          <a:xfrm>
            <a:off x="960121" y="964692"/>
            <a:ext cx="3707652" cy="2303442"/>
          </a:xfrm>
          <a:prstGeom prst="rect">
            <a:avLst/>
          </a:prstGeom>
          <a:ln w="31750" cap="sq">
            <a:solidFill>
              <a:srgbClr val="FFFFFF"/>
            </a:solidFill>
            <a:miter lim="800000"/>
          </a:ln>
        </p:spPr>
      </p:pic>
      <p:pic>
        <p:nvPicPr>
          <p:cNvPr id="6146" name="Picture 2">
            <a:extLst>
              <a:ext uri="{FF2B5EF4-FFF2-40B4-BE49-F238E27FC236}">
                <a16:creationId xmlns:a16="http://schemas.microsoft.com/office/drawing/2014/main" id="{37505D3C-8A6E-1CAA-E7EB-F6821C8EDD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 b="7285"/>
          <a:stretch>
            <a:fillRect/>
          </a:stretch>
        </p:blipFill>
        <p:spPr bwMode="auto">
          <a:xfrm>
            <a:off x="960120" y="3589868"/>
            <a:ext cx="3707652" cy="2294537"/>
          </a:xfrm>
          <a:prstGeom prst="rect">
            <a:avLst/>
          </a:prstGeom>
          <a:noFill/>
          <a:ln w="31750" cap="sq">
            <a:solidFill>
              <a:srgbClr val="FFFFF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648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Hands on keyboard and mouse">
            <a:extLst>
              <a:ext uri="{FF2B5EF4-FFF2-40B4-BE49-F238E27FC236}">
                <a16:creationId xmlns:a16="http://schemas.microsoft.com/office/drawing/2014/main" id="{D5A96E7D-C49D-1B54-7D97-C6D81401B8A6}"/>
              </a:ext>
            </a:extLst>
          </p:cNvPr>
          <p:cNvPicPr>
            <a:picLocks noChangeAspect="1"/>
          </p:cNvPicPr>
          <p:nvPr/>
        </p:nvPicPr>
        <p:blipFill>
          <a:blip r:embed="rId2">
            <a:alphaModFix amt="40000"/>
          </a:blip>
          <a:srcRect t="7865" b="7865"/>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B7C8F0F9-56D6-0E02-257C-3F987FB5247A}"/>
              </a:ext>
            </a:extLst>
          </p:cNvPr>
          <p:cNvSpPr>
            <a:spLocks noGrp="1"/>
          </p:cNvSpPr>
          <p:nvPr>
            <p:ph type="title"/>
          </p:nvPr>
        </p:nvSpPr>
        <p:spPr>
          <a:xfrm>
            <a:off x="2231136" y="964692"/>
            <a:ext cx="7729728" cy="1188720"/>
          </a:xfrm>
          <a:noFill/>
          <a:ln>
            <a:solidFill>
              <a:srgbClr val="FFFFFF"/>
            </a:solidFill>
          </a:ln>
        </p:spPr>
        <p:txBody>
          <a:bodyPr vert="horz" lIns="91440" tIns="45720" rIns="91440" bIns="45720" rtlCol="0">
            <a:normAutofit/>
          </a:bodyPr>
          <a:lstStyle/>
          <a:p>
            <a:r>
              <a:rPr lang="en-US">
                <a:solidFill>
                  <a:schemeClr val="tx1"/>
                </a:solidFill>
                <a:latin typeface="Baloo Bhaijaan" panose="03080902040302020200" pitchFamily="66" charset="-78"/>
                <a:cs typeface="Baloo Bhaijaan" panose="03080902040302020200" pitchFamily="66" charset="-78"/>
              </a:rPr>
              <a:t>Steps taken to set up TinyTable</a:t>
            </a:r>
          </a:p>
        </p:txBody>
      </p:sp>
      <p:sp>
        <p:nvSpPr>
          <p:cNvPr id="9" name="Content Placeholder 8">
            <a:extLst>
              <a:ext uri="{FF2B5EF4-FFF2-40B4-BE49-F238E27FC236}">
                <a16:creationId xmlns:a16="http://schemas.microsoft.com/office/drawing/2014/main" id="{3FD06BA8-4920-55E3-DAF7-B093BCE925EA}"/>
              </a:ext>
            </a:extLst>
          </p:cNvPr>
          <p:cNvSpPr>
            <a:spLocks noGrp="1"/>
          </p:cNvSpPr>
          <p:nvPr>
            <p:ph idx="1"/>
          </p:nvPr>
        </p:nvSpPr>
        <p:spPr>
          <a:xfrm>
            <a:off x="2231136" y="2638044"/>
            <a:ext cx="7729728" cy="3101983"/>
          </a:xfrm>
        </p:spPr>
        <p:txBody>
          <a:bodyPr>
            <a:normAutofit/>
          </a:bodyPr>
          <a:lstStyle/>
          <a:p>
            <a:endParaRPr lang="en-US"/>
          </a:p>
        </p:txBody>
      </p:sp>
    </p:spTree>
    <p:extLst>
      <p:ext uri="{BB962C8B-B14F-4D97-AF65-F5344CB8AC3E}">
        <p14:creationId xmlns:p14="http://schemas.microsoft.com/office/powerpoint/2010/main" val="694662185"/>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EE003-AF31-DC91-49A4-41975E0A89CE}"/>
              </a:ext>
            </a:extLst>
          </p:cNvPr>
          <p:cNvSpPr>
            <a:spLocks noGrp="1"/>
          </p:cNvSpPr>
          <p:nvPr>
            <p:ph type="title"/>
          </p:nvPr>
        </p:nvSpPr>
        <p:spPr>
          <a:xfrm>
            <a:off x="381001" y="370319"/>
            <a:ext cx="4621600" cy="1851885"/>
          </a:xfrm>
        </p:spPr>
        <p:txBody>
          <a:bodyPr>
            <a:normAutofit/>
          </a:bodyPr>
          <a:lstStyle/>
          <a:p>
            <a:r>
              <a:rPr lang="en-US" sz="4000" dirty="0">
                <a:latin typeface="Baloo Bhaijaan" panose="03080902040302020200" pitchFamily="66" charset="-78"/>
                <a:cs typeface="Baloo Bhaijaan" panose="03080902040302020200" pitchFamily="66" charset="-78"/>
              </a:rPr>
              <a:t>Advertisement</a:t>
            </a:r>
          </a:p>
        </p:txBody>
      </p:sp>
      <p:sp>
        <p:nvSpPr>
          <p:cNvPr id="14342" name="Content Placeholder 14341">
            <a:extLst>
              <a:ext uri="{FF2B5EF4-FFF2-40B4-BE49-F238E27FC236}">
                <a16:creationId xmlns:a16="http://schemas.microsoft.com/office/drawing/2014/main" id="{EB88293D-42C7-0EAF-53E2-46A2808E8504}"/>
              </a:ext>
            </a:extLst>
          </p:cNvPr>
          <p:cNvSpPr>
            <a:spLocks noGrp="1"/>
          </p:cNvSpPr>
          <p:nvPr>
            <p:ph idx="1"/>
          </p:nvPr>
        </p:nvSpPr>
        <p:spPr>
          <a:xfrm>
            <a:off x="5188941" y="370319"/>
            <a:ext cx="6298971" cy="1851885"/>
          </a:xfrm>
        </p:spPr>
        <p:txBody>
          <a:bodyPr anchor="ctr">
            <a:normAutofit/>
          </a:bodyPr>
          <a:lstStyle/>
          <a:p>
            <a:r>
              <a:rPr lang="en-US" sz="2000" dirty="0">
                <a:latin typeface="American Typewriter" panose="02090604020004020304" pitchFamily="18" charset="77"/>
              </a:rPr>
              <a:t>Social media</a:t>
            </a:r>
          </a:p>
          <a:p>
            <a:r>
              <a:rPr lang="en-US" sz="2000" dirty="0">
                <a:latin typeface="American Typewriter" panose="02090604020004020304" pitchFamily="18" charset="77"/>
              </a:rPr>
              <a:t>Partnerships</a:t>
            </a:r>
          </a:p>
          <a:p>
            <a:r>
              <a:rPr lang="en-US" sz="2000" dirty="0">
                <a:latin typeface="American Typewriter" panose="02090604020004020304" pitchFamily="18" charset="77"/>
              </a:rPr>
              <a:t>Local community</a:t>
            </a:r>
          </a:p>
        </p:txBody>
      </p:sp>
      <p:pic>
        <p:nvPicPr>
          <p:cNvPr id="14338" name="Picture 2" descr="Generated image">
            <a:extLst>
              <a:ext uri="{FF2B5EF4-FFF2-40B4-BE49-F238E27FC236}">
                <a16:creationId xmlns:a16="http://schemas.microsoft.com/office/drawing/2014/main" id="{877EAE6C-DFB6-347A-25D0-439811851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477" r="18559" b="-1"/>
          <a:stretch>
            <a:fillRect/>
          </a:stretch>
        </p:blipFill>
        <p:spPr bwMode="auto">
          <a:xfrm>
            <a:off x="381001" y="2392326"/>
            <a:ext cx="4621612" cy="391720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rrows pointing up">
            <a:extLst>
              <a:ext uri="{FF2B5EF4-FFF2-40B4-BE49-F238E27FC236}">
                <a16:creationId xmlns:a16="http://schemas.microsoft.com/office/drawing/2014/main" id="{66BAA7B1-FD39-77D3-5B03-D6DA04D6C319}"/>
              </a:ext>
            </a:extLst>
          </p:cNvPr>
          <p:cNvPicPr>
            <a:picLocks noChangeAspect="1"/>
          </p:cNvPicPr>
          <p:nvPr/>
        </p:nvPicPr>
        <p:blipFill>
          <a:blip r:embed="rId3"/>
          <a:srcRect t="9867" r="-3" b="7214"/>
          <a:stretch>
            <a:fillRect/>
          </a:stretch>
        </p:blipFill>
        <p:spPr>
          <a:xfrm>
            <a:off x="5188940" y="2392326"/>
            <a:ext cx="6298971" cy="3917209"/>
          </a:xfrm>
          <a:prstGeom prst="rect">
            <a:avLst/>
          </a:prstGeom>
        </p:spPr>
      </p:pic>
    </p:spTree>
    <p:extLst>
      <p:ext uri="{BB962C8B-B14F-4D97-AF65-F5344CB8AC3E}">
        <p14:creationId xmlns:p14="http://schemas.microsoft.com/office/powerpoint/2010/main" val="3678059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7" name="Content Placeholder 6" descr="Video camera recording person baking with blueberries">
            <a:extLst>
              <a:ext uri="{FF2B5EF4-FFF2-40B4-BE49-F238E27FC236}">
                <a16:creationId xmlns:a16="http://schemas.microsoft.com/office/drawing/2014/main" id="{7CA78865-A374-A6B7-5C1F-286731839203}"/>
              </a:ext>
            </a:extLst>
          </p:cNvPr>
          <p:cNvPicPr>
            <a:picLocks noGrp="1" noChangeAspect="1"/>
          </p:cNvPicPr>
          <p:nvPr>
            <p:ph idx="1"/>
          </p:nvPr>
        </p:nvPicPr>
        <p:blipFill>
          <a:blip r:embed="rId2"/>
          <a:srcRect l="9091" t="19074" b="4317"/>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BCE3A79F-99A5-6A6F-2508-77F2CAC0A270}"/>
              </a:ext>
            </a:extLst>
          </p:cNvPr>
          <p:cNvSpPr>
            <a:spLocks noGrp="1"/>
          </p:cNvSpPr>
          <p:nvPr>
            <p:ph type="title"/>
          </p:nvPr>
        </p:nvSpPr>
        <p:spPr>
          <a:xfrm>
            <a:off x="2231136" y="5045160"/>
            <a:ext cx="7729728" cy="731520"/>
          </a:xfrm>
          <a:solidFill>
            <a:srgbClr val="000000">
              <a:alpha val="70000"/>
            </a:srgbClr>
          </a:solidFill>
          <a:ln>
            <a:noFill/>
          </a:ln>
        </p:spPr>
        <p:txBody>
          <a:bodyPr vert="horz" lIns="182880" tIns="182880" rIns="182880" bIns="182880" rtlCol="0" anchor="ctr">
            <a:normAutofit/>
          </a:bodyPr>
          <a:lstStyle/>
          <a:p>
            <a:r>
              <a:rPr lang="en-US" sz="2400">
                <a:solidFill>
                  <a:srgbClr val="FFFFFF"/>
                </a:solidFill>
              </a:rPr>
              <a:t>marketing</a:t>
            </a:r>
          </a:p>
        </p:txBody>
      </p:sp>
      <p:sp>
        <p:nvSpPr>
          <p:cNvPr id="14" name="Rectangle 13">
            <a:extLst>
              <a:ext uri="{FF2B5EF4-FFF2-40B4-BE49-F238E27FC236}">
                <a16:creationId xmlns:a16="http://schemas.microsoft.com/office/drawing/2014/main" id="{557EA09B-31A1-4D1A-B597-DE2E7E676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68068" y="4880568"/>
            <a:ext cx="8055864" cy="106070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6944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Person using futuristic technology">
            <a:extLst>
              <a:ext uri="{FF2B5EF4-FFF2-40B4-BE49-F238E27FC236}">
                <a16:creationId xmlns:a16="http://schemas.microsoft.com/office/drawing/2014/main" id="{0E50EAE9-670E-1476-5228-25DD33DA7037}"/>
              </a:ext>
            </a:extLst>
          </p:cNvPr>
          <p:cNvPicPr>
            <a:picLocks noChangeAspect="1"/>
          </p:cNvPicPr>
          <p:nvPr/>
        </p:nvPicPr>
        <p:blipFill>
          <a:blip r:embed="rId2">
            <a:alphaModFix amt="40000"/>
          </a:blip>
          <a:srcRect t="21329"/>
          <a:stretch>
            <a:fillRect/>
          </a:stretch>
        </p:blipFill>
        <p:spPr>
          <a:xfrm>
            <a:off x="20" y="0"/>
            <a:ext cx="12191980" cy="6857990"/>
          </a:xfrm>
          <a:prstGeom prst="rect">
            <a:avLst/>
          </a:prstGeom>
        </p:spPr>
      </p:pic>
      <p:sp>
        <p:nvSpPr>
          <p:cNvPr id="2" name="Title 1">
            <a:extLst>
              <a:ext uri="{FF2B5EF4-FFF2-40B4-BE49-F238E27FC236}">
                <a16:creationId xmlns:a16="http://schemas.microsoft.com/office/drawing/2014/main" id="{85645B14-A977-D497-5CA7-B75218D4ECB0}"/>
              </a:ext>
            </a:extLst>
          </p:cNvPr>
          <p:cNvSpPr>
            <a:spLocks noGrp="1"/>
          </p:cNvSpPr>
          <p:nvPr>
            <p:ph type="title"/>
          </p:nvPr>
        </p:nvSpPr>
        <p:spPr>
          <a:xfrm>
            <a:off x="2231136" y="964692"/>
            <a:ext cx="7729728" cy="1188720"/>
          </a:xfrm>
          <a:noFill/>
          <a:ln>
            <a:solidFill>
              <a:srgbClr val="FFFFFF"/>
            </a:solidFill>
          </a:ln>
        </p:spPr>
        <p:txBody>
          <a:bodyPr>
            <a:normAutofit/>
          </a:bodyPr>
          <a:lstStyle/>
          <a:p>
            <a:r>
              <a:rPr lang="en-US">
                <a:solidFill>
                  <a:schemeClr val="tx1"/>
                </a:solidFill>
              </a:rPr>
              <a:t>Future Aspirations</a:t>
            </a:r>
          </a:p>
        </p:txBody>
      </p:sp>
      <p:sp>
        <p:nvSpPr>
          <p:cNvPr id="9" name="Content Placeholder 8">
            <a:extLst>
              <a:ext uri="{FF2B5EF4-FFF2-40B4-BE49-F238E27FC236}">
                <a16:creationId xmlns:a16="http://schemas.microsoft.com/office/drawing/2014/main" id="{4F9136F6-9FCB-D054-6BAC-D8279E22D13C}"/>
              </a:ext>
            </a:extLst>
          </p:cNvPr>
          <p:cNvSpPr>
            <a:spLocks noGrp="1"/>
          </p:cNvSpPr>
          <p:nvPr>
            <p:ph idx="1"/>
          </p:nvPr>
        </p:nvSpPr>
        <p:spPr>
          <a:xfrm>
            <a:off x="2231136" y="2638044"/>
            <a:ext cx="7729728" cy="3101983"/>
          </a:xfrm>
        </p:spPr>
        <p:txBody>
          <a:bodyPr>
            <a:normAutofit/>
          </a:bodyPr>
          <a:lstStyle/>
          <a:p>
            <a:endParaRPr lang="en-US"/>
          </a:p>
        </p:txBody>
      </p:sp>
    </p:spTree>
    <p:extLst>
      <p:ext uri="{BB962C8B-B14F-4D97-AF65-F5344CB8AC3E}">
        <p14:creationId xmlns:p14="http://schemas.microsoft.com/office/powerpoint/2010/main" val="375583091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Question mark on green pastel background">
            <a:extLst>
              <a:ext uri="{FF2B5EF4-FFF2-40B4-BE49-F238E27FC236}">
                <a16:creationId xmlns:a16="http://schemas.microsoft.com/office/drawing/2014/main" id="{DDA80C0A-05A4-35C7-95ED-AF9AD627EC72}"/>
              </a:ext>
            </a:extLst>
          </p:cNvPr>
          <p:cNvPicPr>
            <a:picLocks noChangeAspect="1"/>
          </p:cNvPicPr>
          <p:nvPr/>
        </p:nvPicPr>
        <p:blipFill>
          <a:blip r:embed="rId2">
            <a:alphaModFix amt="40000"/>
          </a:blip>
          <a:srcRect t="4038" b="20962"/>
          <a:stretch>
            <a:fillRect/>
          </a:stretch>
        </p:blipFill>
        <p:spPr>
          <a:xfrm>
            <a:off x="20" y="10"/>
            <a:ext cx="12191980" cy="6857990"/>
          </a:xfrm>
          <a:prstGeom prst="rect">
            <a:avLst/>
          </a:prstGeom>
        </p:spPr>
      </p:pic>
    </p:spTree>
    <p:extLst>
      <p:ext uri="{BB962C8B-B14F-4D97-AF65-F5344CB8AC3E}">
        <p14:creationId xmlns:p14="http://schemas.microsoft.com/office/powerpoint/2010/main" val="1895357678"/>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429541-4743-7357-4EF1-6B4A79ED8522}"/>
              </a:ext>
            </a:extLst>
          </p:cNvPr>
          <p:cNvSpPr>
            <a:spLocks noGrp="1"/>
          </p:cNvSpPr>
          <p:nvPr>
            <p:ph idx="1"/>
          </p:nvPr>
        </p:nvSpPr>
        <p:spPr>
          <a:xfrm>
            <a:off x="159657" y="261258"/>
            <a:ext cx="11872686" cy="6429828"/>
          </a:xfrm>
        </p:spPr>
        <p:txBody>
          <a:bodyPr>
            <a:normAutofit fontScale="85000" lnSpcReduction="10000"/>
          </a:bodyPr>
          <a:lstStyle/>
          <a:p>
            <a:r>
              <a:rPr lang="en-GB" b="1" u="sng" dirty="0"/>
              <a:t>Reference List. </a:t>
            </a:r>
            <a:endParaRPr lang="en-GB" dirty="0"/>
          </a:p>
          <a:p>
            <a:r>
              <a:rPr lang="en-GB" dirty="0"/>
              <a:t>Athlete Kitchen (2026). </a:t>
            </a:r>
            <a:r>
              <a:rPr lang="en-GB" i="1" dirty="0"/>
              <a:t>Athlete Kitchen: Healthy Meal Prep and Delivery</a:t>
            </a:r>
            <a:r>
              <a:rPr lang="en-GB" dirty="0"/>
              <a:t>. Available at: </a:t>
            </a:r>
            <a:r>
              <a:rPr lang="en-GB" u="sng" dirty="0">
                <a:hlinkClick r:id="rId2"/>
              </a:rPr>
              <a:t>https://athletekitchen.co.uk</a:t>
            </a:r>
            <a:r>
              <a:rPr lang="en-GB" dirty="0"/>
              <a:t> (Accessed: 16 February 2026).</a:t>
            </a:r>
          </a:p>
          <a:p>
            <a:r>
              <a:rPr lang="en-GB" dirty="0"/>
              <a:t>BDA (2026). </a:t>
            </a:r>
            <a:r>
              <a:rPr lang="en-GB" i="1" dirty="0"/>
              <a:t>Diet, Behaviour and Learning in Children. </a:t>
            </a:r>
            <a:r>
              <a:rPr lang="en-GB" dirty="0"/>
              <a:t>Available at: </a:t>
            </a:r>
            <a:r>
              <a:rPr lang="en-GB" u="sng" dirty="0">
                <a:hlinkClick r:id="rId3"/>
              </a:rPr>
              <a:t>https://www.bda.uk.com/resource/diet-behaviour-and-learning-children.html</a:t>
            </a:r>
            <a:r>
              <a:rPr lang="en-GB" dirty="0"/>
              <a:t> (Accessed: 3 February 2026).</a:t>
            </a:r>
          </a:p>
          <a:p>
            <a:r>
              <a:rPr lang="en-GB" dirty="0"/>
              <a:t>BDA (2026) </a:t>
            </a:r>
            <a:r>
              <a:rPr lang="en-GB" i="1" dirty="0"/>
              <a:t>Healthy Eating for Children</a:t>
            </a:r>
            <a:r>
              <a:rPr lang="en-GB" dirty="0"/>
              <a:t>. British Dietetic Association. Available at: </a:t>
            </a:r>
            <a:r>
              <a:rPr lang="en-GB" u="sng" dirty="0">
                <a:hlinkClick r:id="rId4"/>
              </a:rPr>
              <a:t>https://www.bda.uk.com/resource/healthy-eating-for-children.html</a:t>
            </a:r>
            <a:r>
              <a:rPr lang="en-GB" dirty="0"/>
              <a:t> (Accessed: 17 February 2026).</a:t>
            </a:r>
          </a:p>
          <a:p>
            <a:r>
              <a:rPr lang="en-GB" dirty="0"/>
              <a:t>Birch, L.L. and Ventura, A.K. (2009) ‘Preventing childhood obesity: what works?’, International Journal of Obesity, 33(S1), pp.S74–S81. doi:10.1038/ijo.2009.22. </a:t>
            </a:r>
          </a:p>
          <a:p>
            <a:r>
              <a:rPr lang="en-GB" dirty="0"/>
              <a:t>Burrows, T., Martin, R. and Collins, C.E. (2010) ‘A systematic review of the validity of dietary assessment methods in children when compared with the method of doubly labelled water’, Journal of the American Dietetic Association, 110(10), pp.1501–1510. doi:10.1016/j.jada.2010.07.008.</a:t>
            </a:r>
          </a:p>
          <a:p>
            <a:r>
              <a:rPr lang="en-GB" dirty="0"/>
              <a:t>Clusters (2025). </a:t>
            </a:r>
            <a:r>
              <a:rPr lang="en-GB" i="1" dirty="0"/>
              <a:t>What’s Cooking in the Meal Kit Market?</a:t>
            </a:r>
            <a:r>
              <a:rPr lang="en-GB" dirty="0"/>
              <a:t> Available at: https://</a:t>
            </a:r>
            <a:r>
              <a:rPr lang="en-GB" dirty="0" err="1"/>
              <a:t>clusters.uk.com</a:t>
            </a:r>
            <a:r>
              <a:rPr lang="en-GB" dirty="0"/>
              <a:t>/articles/</a:t>
            </a:r>
            <a:r>
              <a:rPr lang="en-GB" dirty="0" err="1"/>
              <a:t>whats</a:t>
            </a:r>
            <a:r>
              <a:rPr lang="en-GB" dirty="0"/>
              <a:t>-cooking-in-the-meal-kit-market/ (Accessed: 16 February 2026).</a:t>
            </a:r>
          </a:p>
          <a:p>
            <a:r>
              <a:rPr lang="en-GB" dirty="0"/>
              <a:t>Darmon, N. and Drewnowski, A. (2008) ‘Does social class predict diet quality?’, The American Journal of Clinical Nutrition, 87(5), pp.1107–1117. doi:10.1093/</a:t>
            </a:r>
            <a:r>
              <a:rPr lang="en-GB" dirty="0" err="1"/>
              <a:t>ajcn</a:t>
            </a:r>
            <a:r>
              <a:rPr lang="en-GB" dirty="0"/>
              <a:t>/87.5.1107. </a:t>
            </a:r>
          </a:p>
          <a:p>
            <a:r>
              <a:rPr lang="en-GB" dirty="0"/>
              <a:t>Food Standards Agency (no date). </a:t>
            </a:r>
            <a:r>
              <a:rPr lang="en-GB" i="1" dirty="0"/>
              <a:t>Allergen Labelling Changes for Prepacked for Direct Sale (PPDS) Food (Natasha’s Law).</a:t>
            </a:r>
            <a:r>
              <a:rPr lang="en-GB" dirty="0"/>
              <a:t> Available at: </a:t>
            </a:r>
            <a:r>
              <a:rPr lang="en-GB" u="sng" dirty="0">
                <a:hlinkClick r:id="rId5"/>
              </a:rPr>
              <a:t>https://www.food.gov.uk/allergen-labelling-changes-for-prepacked-for-direct-sale-ppds-food</a:t>
            </a:r>
            <a:r>
              <a:rPr lang="en-GB" dirty="0"/>
              <a:t> (Accessed: 17 February 2026).</a:t>
            </a:r>
          </a:p>
          <a:p>
            <a:r>
              <a:rPr lang="en-GB" dirty="0"/>
              <a:t>Forks Over Knives (2026). </a:t>
            </a:r>
            <a:r>
              <a:rPr lang="en-GB" i="1" dirty="0"/>
              <a:t>What is Chickpea Flour?</a:t>
            </a:r>
            <a:r>
              <a:rPr lang="en-GB" dirty="0"/>
              <a:t> Available at: </a:t>
            </a:r>
            <a:r>
              <a:rPr lang="en-GB" u="sng" dirty="0">
                <a:hlinkClick r:id="rId6"/>
              </a:rPr>
              <a:t>https://www.forksoverknives.com/how-tos/what-is-chickpea-flour/</a:t>
            </a:r>
            <a:r>
              <a:rPr lang="en-GB" dirty="0"/>
              <a:t> (Accessed: 17 February 2026).</a:t>
            </a:r>
          </a:p>
          <a:p>
            <a:r>
              <a:rPr lang="en-GB" dirty="0" err="1"/>
              <a:t>Geissdoerfer</a:t>
            </a:r>
            <a:r>
              <a:rPr lang="en-GB" dirty="0"/>
              <a:t>, M., </a:t>
            </a:r>
            <a:r>
              <a:rPr lang="en-GB" dirty="0" err="1"/>
              <a:t>Savaget</a:t>
            </a:r>
            <a:r>
              <a:rPr lang="en-GB" dirty="0"/>
              <a:t>, P., </a:t>
            </a:r>
            <a:r>
              <a:rPr lang="en-GB" dirty="0" err="1"/>
              <a:t>Bocken</a:t>
            </a:r>
            <a:r>
              <a:rPr lang="en-GB" dirty="0"/>
              <a:t>, N.M.P. and </a:t>
            </a:r>
            <a:r>
              <a:rPr lang="en-GB" dirty="0" err="1"/>
              <a:t>Hultink</a:t>
            </a:r>
            <a:r>
              <a:rPr lang="en-GB" dirty="0"/>
              <a:t>, E.J. (2017) ‘The circular economy – a new sustainability paradigm?’, Journal of Cleaner Production, 143, pp.757–768. doi:10.1016/j.jclepro.2016.12.048.</a:t>
            </a:r>
          </a:p>
          <a:p>
            <a:r>
              <a:rPr lang="en-GB" dirty="0"/>
              <a:t>Gibney, M.J., Lanham-New, S.A., Cassidy, A. and Vorster, H.H. (2013) </a:t>
            </a:r>
            <a:r>
              <a:rPr lang="en-GB" i="1" dirty="0"/>
              <a:t>Introduction to Human Nutrition.</a:t>
            </a:r>
            <a:r>
              <a:rPr lang="en-GB" dirty="0"/>
              <a:t> 2nd </a:t>
            </a:r>
            <a:r>
              <a:rPr lang="en-GB" dirty="0" err="1"/>
              <a:t>edn</a:t>
            </a:r>
            <a:r>
              <a:rPr lang="en-GB" dirty="0"/>
              <a:t>. Chichester: Wiley-Blackwell.</a:t>
            </a:r>
          </a:p>
          <a:p>
            <a:r>
              <a:rPr lang="en-GB" dirty="0" err="1"/>
              <a:t>Gov.uk</a:t>
            </a:r>
            <a:r>
              <a:rPr lang="en-GB" dirty="0"/>
              <a:t> (2025). </a:t>
            </a:r>
            <a:r>
              <a:rPr lang="en-GB" i="1" dirty="0"/>
              <a:t>Register as a Sole Trader.</a:t>
            </a:r>
            <a:r>
              <a:rPr lang="en-GB" dirty="0"/>
              <a:t> Available at: </a:t>
            </a:r>
            <a:r>
              <a:rPr lang="en-GB" u="sng" dirty="0">
                <a:hlinkClick r:id="rId7"/>
              </a:rPr>
              <a:t>https://www.gov.uk/become-sole-trader/register-sole-trader</a:t>
            </a:r>
            <a:r>
              <a:rPr lang="en-GB" dirty="0"/>
              <a:t> (Accessed: 17 February 2026).</a:t>
            </a:r>
          </a:p>
          <a:p>
            <a:endParaRPr lang="en-US" dirty="0"/>
          </a:p>
        </p:txBody>
      </p:sp>
    </p:spTree>
    <p:extLst>
      <p:ext uri="{BB962C8B-B14F-4D97-AF65-F5344CB8AC3E}">
        <p14:creationId xmlns:p14="http://schemas.microsoft.com/office/powerpoint/2010/main" val="560518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EA2F0B-C318-5F2A-352E-00F38B6EB3B1}"/>
              </a:ext>
            </a:extLst>
          </p:cNvPr>
          <p:cNvSpPr>
            <a:spLocks noGrp="1"/>
          </p:cNvSpPr>
          <p:nvPr>
            <p:ph idx="1"/>
          </p:nvPr>
        </p:nvSpPr>
        <p:spPr>
          <a:xfrm>
            <a:off x="0" y="174172"/>
            <a:ext cx="12192000" cy="6683828"/>
          </a:xfrm>
        </p:spPr>
        <p:txBody>
          <a:bodyPr>
            <a:normAutofit fontScale="85000" lnSpcReduction="10000"/>
          </a:bodyPr>
          <a:lstStyle/>
          <a:p>
            <a:r>
              <a:rPr lang="en-GB" dirty="0" err="1"/>
              <a:t>Gov.uk</a:t>
            </a:r>
            <a:r>
              <a:rPr lang="en-GB" dirty="0"/>
              <a:t> (2025). </a:t>
            </a:r>
            <a:r>
              <a:rPr lang="en-GB" i="1" dirty="0"/>
              <a:t>Public Liability Insurance.</a:t>
            </a:r>
            <a:r>
              <a:rPr lang="en-GB" dirty="0"/>
              <a:t> Available at: https://</a:t>
            </a:r>
            <a:r>
              <a:rPr lang="en-GB" dirty="0" err="1"/>
              <a:t>www.gov.uk</a:t>
            </a:r>
            <a:r>
              <a:rPr lang="en-GB" dirty="0"/>
              <a:t>/public-liability-insurance (Accessed: 17 February 2026).</a:t>
            </a:r>
          </a:p>
          <a:p>
            <a:r>
              <a:rPr lang="en-GB" dirty="0" err="1"/>
              <a:t>Gov.uk</a:t>
            </a:r>
            <a:r>
              <a:rPr lang="en-GB" dirty="0"/>
              <a:t> (no date). </a:t>
            </a:r>
            <a:r>
              <a:rPr lang="en-GB" i="1" dirty="0"/>
              <a:t>Run a Business From Home.</a:t>
            </a:r>
            <a:r>
              <a:rPr lang="en-GB" dirty="0"/>
              <a:t> Available at: </a:t>
            </a:r>
            <a:r>
              <a:rPr lang="en-GB" u="sng" dirty="0">
                <a:hlinkClick r:id="rId2"/>
              </a:rPr>
              <a:t>https://www.gov.uk/run-business-from-home</a:t>
            </a:r>
            <a:r>
              <a:rPr lang="en-GB" dirty="0"/>
              <a:t> (Accessed: 17 February 2026).</a:t>
            </a:r>
          </a:p>
          <a:p>
            <a:r>
              <a:rPr lang="en-GB" dirty="0" err="1"/>
              <a:t>Gov.uk</a:t>
            </a:r>
            <a:r>
              <a:rPr lang="en-GB" dirty="0"/>
              <a:t> (no date). </a:t>
            </a:r>
            <a:r>
              <a:rPr lang="en-GB" i="1" dirty="0"/>
              <a:t>Planning Permission.</a:t>
            </a:r>
            <a:r>
              <a:rPr lang="en-GB" dirty="0"/>
              <a:t> Available at: </a:t>
            </a:r>
            <a:r>
              <a:rPr lang="en-GB" u="sng" dirty="0">
                <a:hlinkClick r:id="rId3"/>
              </a:rPr>
              <a:t>https://www.gov.uk/planning-permission-england-wales</a:t>
            </a:r>
            <a:r>
              <a:rPr lang="en-GB" dirty="0"/>
              <a:t> (Accessed: 17 February 2026).</a:t>
            </a:r>
          </a:p>
          <a:p>
            <a:r>
              <a:rPr lang="en-GB" dirty="0" err="1"/>
              <a:t>Gov.uk</a:t>
            </a:r>
            <a:r>
              <a:rPr lang="en-GB" dirty="0"/>
              <a:t> (no date). </a:t>
            </a:r>
            <a:r>
              <a:rPr lang="en-GB" i="1" dirty="0"/>
              <a:t>Set Up as a Sole Trader. </a:t>
            </a:r>
            <a:r>
              <a:rPr lang="en-GB" dirty="0"/>
              <a:t>Available at: </a:t>
            </a:r>
            <a:r>
              <a:rPr lang="en-GB" u="sng" dirty="0">
                <a:hlinkClick r:id="rId4"/>
              </a:rPr>
              <a:t>https://www.gov.uk/set-up-sole-trader</a:t>
            </a:r>
            <a:r>
              <a:rPr lang="en-GB" dirty="0"/>
              <a:t> (Accessed: 17 February 2026).</a:t>
            </a:r>
          </a:p>
          <a:p>
            <a:r>
              <a:rPr lang="en-GB" dirty="0"/>
              <a:t>House of Parliament (2016). </a:t>
            </a:r>
            <a:r>
              <a:rPr lang="en-GB" i="1" dirty="0"/>
              <a:t>Barriers to Healthy Food.</a:t>
            </a:r>
            <a:r>
              <a:rPr lang="en-GB" dirty="0"/>
              <a:t> Available at: </a:t>
            </a:r>
            <a:r>
              <a:rPr lang="en-GB" u="sng" dirty="0">
                <a:hlinkClick r:id="rId5"/>
              </a:rPr>
              <a:t>https://researchbriefings.files.parliament.uk/documents/POST-PN-0522/POST-PN-0522.pdf</a:t>
            </a:r>
            <a:r>
              <a:rPr lang="en-GB" dirty="0"/>
              <a:t> (Accessed: 3 February 2026).</a:t>
            </a:r>
          </a:p>
          <a:p>
            <a:r>
              <a:rPr lang="en-GB" dirty="0"/>
              <a:t>Mortimore, S. and Wallace, C. (2013) HACCP: </a:t>
            </a:r>
            <a:r>
              <a:rPr lang="en-GB" i="1" dirty="0"/>
              <a:t>A Practical Approach</a:t>
            </a:r>
            <a:r>
              <a:rPr lang="en-GB" dirty="0"/>
              <a:t>. 3rd </a:t>
            </a:r>
            <a:r>
              <a:rPr lang="en-GB" dirty="0" err="1"/>
              <a:t>edn</a:t>
            </a:r>
            <a:r>
              <a:rPr lang="en-GB" dirty="0"/>
              <a:t>. London: Springer.</a:t>
            </a:r>
          </a:p>
          <a:p>
            <a:r>
              <a:rPr lang="en-GB" dirty="0"/>
              <a:t>NHS (2024). </a:t>
            </a:r>
            <a:r>
              <a:rPr lang="en-GB" i="1" dirty="0"/>
              <a:t>Malnutrition. National Health Service.</a:t>
            </a:r>
            <a:r>
              <a:rPr lang="en-GB" dirty="0"/>
              <a:t> Available at: https://</a:t>
            </a:r>
            <a:r>
              <a:rPr lang="en-GB" dirty="0" err="1"/>
              <a:t>www.nhs.uk</a:t>
            </a:r>
            <a:r>
              <a:rPr lang="en-GB" dirty="0"/>
              <a:t>/conditions/malnutrition/ (Accessed: 17 February 2026).</a:t>
            </a:r>
          </a:p>
          <a:p>
            <a:r>
              <a:rPr lang="en-GB" dirty="0"/>
              <a:t>Public Health Wales (2026). </a:t>
            </a:r>
            <a:r>
              <a:rPr lang="en-GB" i="1" dirty="0"/>
              <a:t>Child Measurement Programme</a:t>
            </a:r>
            <a:r>
              <a:rPr lang="en-GB" dirty="0"/>
              <a:t>. Available at: </a:t>
            </a:r>
            <a:r>
              <a:rPr lang="en-GB" u="sng" dirty="0">
                <a:hlinkClick r:id="rId6"/>
              </a:rPr>
              <a:t>https://phw.nhs.wales</a:t>
            </a:r>
            <a:r>
              <a:rPr lang="en-GB" dirty="0"/>
              <a:t> (Accessed: 16 February 2026).</a:t>
            </a:r>
          </a:p>
          <a:p>
            <a:r>
              <a:rPr lang="en-GB" dirty="0"/>
              <a:t>Redmond, E.C. and Griffiths, M.W. (2015). </a:t>
            </a:r>
            <a:r>
              <a:rPr lang="en-GB" i="1" dirty="0"/>
              <a:t>Essentials of Food Safety and Hygiene: For the UK and Ireland</a:t>
            </a:r>
            <a:r>
              <a:rPr lang="en-GB" dirty="0"/>
              <a:t>. Oxford: Wiley-Blackwell.</a:t>
            </a:r>
          </a:p>
          <a:p>
            <a:r>
              <a:rPr lang="en-GB" dirty="0"/>
              <a:t>Swansea Council (2026). </a:t>
            </a:r>
            <a:r>
              <a:rPr lang="en-GB" i="1" dirty="0"/>
              <a:t>Flying Start</a:t>
            </a:r>
            <a:r>
              <a:rPr lang="en-GB" dirty="0"/>
              <a:t>. Available at: </a:t>
            </a:r>
            <a:r>
              <a:rPr lang="en-GB" u="sng" dirty="0">
                <a:hlinkClick r:id="rId7"/>
              </a:rPr>
              <a:t>https://www.swansea.gov.uk/flyingstart</a:t>
            </a:r>
            <a:r>
              <a:rPr lang="en-GB" dirty="0"/>
              <a:t> (Accessed: 16 February 2026).</a:t>
            </a:r>
          </a:p>
          <a:p>
            <a:r>
              <a:rPr lang="en-GB" dirty="0"/>
              <a:t>Swansea Council (2026). </a:t>
            </a:r>
            <a:r>
              <a:rPr lang="en-GB" i="1" dirty="0"/>
              <a:t>Tackling Poverty Strategy.</a:t>
            </a:r>
            <a:r>
              <a:rPr lang="en-GB" dirty="0"/>
              <a:t> Available at: </a:t>
            </a:r>
            <a:r>
              <a:rPr lang="en-GB" u="sng" dirty="0">
                <a:hlinkClick r:id="rId8"/>
              </a:rPr>
              <a:t>https://www.swansea.gov.uk/article/41438/Tackling-Poverty-Strategy</a:t>
            </a:r>
            <a:r>
              <a:rPr lang="en-GB" dirty="0"/>
              <a:t> (Accessed: 16 February 2026).</a:t>
            </a:r>
          </a:p>
          <a:p>
            <a:r>
              <a:rPr lang="en-GB" dirty="0"/>
              <a:t>Trussell Trust (no date). </a:t>
            </a:r>
            <a:r>
              <a:rPr lang="en-GB" i="1" dirty="0"/>
              <a:t>Food Poverty and Hunger in the UK.</a:t>
            </a:r>
            <a:r>
              <a:rPr lang="en-GB" dirty="0"/>
              <a:t> Available at: </a:t>
            </a:r>
            <a:r>
              <a:rPr lang="en-GB" u="sng" dirty="0">
                <a:hlinkClick r:id="rId9"/>
              </a:rPr>
              <a:t>https://www.trusselltrust.org</a:t>
            </a:r>
            <a:r>
              <a:rPr lang="en-GB" dirty="0"/>
              <a:t> (Accessed: 16 February 2026).</a:t>
            </a:r>
          </a:p>
          <a:p>
            <a:r>
              <a:rPr lang="en-GB" b="1" dirty="0"/>
              <a:t>UK Government (2021)</a:t>
            </a:r>
            <a:r>
              <a:rPr lang="en-GB" dirty="0"/>
              <a:t>. </a:t>
            </a:r>
            <a:r>
              <a:rPr lang="en-GB" b="1" i="1" dirty="0"/>
              <a:t>Social Value Act: Information and Resources. </a:t>
            </a:r>
            <a:r>
              <a:rPr lang="en-GB" b="1" dirty="0"/>
              <a:t>Available at: </a:t>
            </a:r>
            <a:r>
              <a:rPr lang="en-GB" u="sng" dirty="0">
                <a:hlinkClick r:id="rId10"/>
              </a:rPr>
              <a:t>https://www.gov.uk/government/publications/social-value-act-information-and-resources/social-value-act-information-and-resources</a:t>
            </a:r>
            <a:r>
              <a:rPr lang="en-GB" b="1" dirty="0"/>
              <a:t> (Accessed: 3 February 2026).</a:t>
            </a:r>
            <a:endParaRPr lang="en-GB" dirty="0"/>
          </a:p>
          <a:p>
            <a:r>
              <a:rPr lang="en-GB" b="1" dirty="0"/>
              <a:t>UNICEF (2026)</a:t>
            </a:r>
            <a:r>
              <a:rPr lang="en-GB" dirty="0"/>
              <a:t>.</a:t>
            </a:r>
            <a:r>
              <a:rPr lang="en-GB" b="1" dirty="0"/>
              <a:t> </a:t>
            </a:r>
            <a:r>
              <a:rPr lang="en-GB" b="1" i="1" dirty="0"/>
              <a:t>Poor Diets Damaging Children’s Health, Warns UNICEF. </a:t>
            </a:r>
            <a:r>
              <a:rPr lang="en-GB" b="1" dirty="0"/>
              <a:t>Available at: </a:t>
            </a:r>
            <a:r>
              <a:rPr lang="en-GB" u="sng" dirty="0">
                <a:hlinkClick r:id="rId11"/>
              </a:rPr>
              <a:t>https://www.unicef.org.uk/press-releases/poor-diets-damaging-childrens-health-warns-unicef/</a:t>
            </a:r>
            <a:r>
              <a:rPr lang="en-GB" b="1" dirty="0"/>
              <a:t> (Accessed: 3 February 2026).</a:t>
            </a:r>
            <a:endParaRPr lang="en-GB" dirty="0"/>
          </a:p>
          <a:p>
            <a:r>
              <a:rPr lang="en-GB" dirty="0"/>
              <a:t>Welsh Government (2022). </a:t>
            </a:r>
            <a:r>
              <a:rPr lang="en-GB" i="1" dirty="0"/>
              <a:t>An Overview of The Healthy Child Wales Programme.</a:t>
            </a:r>
            <a:r>
              <a:rPr lang="en-GB" dirty="0"/>
              <a:t> Available at: </a:t>
            </a:r>
            <a:r>
              <a:rPr lang="en-GB" u="sng" dirty="0">
                <a:hlinkClick r:id="rId12"/>
              </a:rPr>
              <a:t>https://www.gov.wales/sites/default/files/publications/2022-03/an-overview-of-the-healthy-child-wales-programme.pdf</a:t>
            </a:r>
            <a:r>
              <a:rPr lang="en-GB" dirty="0"/>
              <a:t> (Accessed: 17 February 2026).</a:t>
            </a:r>
          </a:p>
          <a:p>
            <a:r>
              <a:rPr lang="en-GB" dirty="0"/>
              <a:t>Welsh Government (2024). </a:t>
            </a:r>
            <a:r>
              <a:rPr lang="en-GB" i="1" dirty="0"/>
              <a:t>Workplace Recycling.</a:t>
            </a:r>
            <a:r>
              <a:rPr lang="en-GB" dirty="0"/>
              <a:t> Available at: </a:t>
            </a:r>
            <a:r>
              <a:rPr lang="en-GB" u="sng" dirty="0">
                <a:hlinkClick r:id="rId13"/>
              </a:rPr>
              <a:t>https://www.gov.wales/workplace-recycling</a:t>
            </a:r>
            <a:r>
              <a:rPr lang="en-GB" dirty="0"/>
              <a:t> (Accessed: 17 February 2026).</a:t>
            </a:r>
          </a:p>
          <a:p>
            <a:endParaRPr lang="en-US" dirty="0"/>
          </a:p>
        </p:txBody>
      </p:sp>
    </p:spTree>
    <p:extLst>
      <p:ext uri="{BB962C8B-B14F-4D97-AF65-F5344CB8AC3E}">
        <p14:creationId xmlns:p14="http://schemas.microsoft.com/office/powerpoint/2010/main" val="22716672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9C2ED3-B05C-5506-F23D-4FA9C074FB4B}"/>
              </a:ext>
            </a:extLst>
          </p:cNvPr>
          <p:cNvSpPr>
            <a:spLocks noGrp="1"/>
          </p:cNvSpPr>
          <p:nvPr>
            <p:ph idx="1"/>
          </p:nvPr>
        </p:nvSpPr>
        <p:spPr>
          <a:xfrm>
            <a:off x="2361764" y="939872"/>
            <a:ext cx="7729728" cy="3101983"/>
          </a:xfrm>
        </p:spPr>
        <p:txBody>
          <a:bodyPr>
            <a:normAutofit fontScale="77500" lnSpcReduction="20000"/>
          </a:bodyPr>
          <a:lstStyle/>
          <a:p>
            <a:pPr marL="0" indent="0">
              <a:buNone/>
            </a:pPr>
            <a:r>
              <a:rPr lang="en-GB" b="1" dirty="0"/>
              <a:t>Basic Acknowledgement format of AI tool use:</a:t>
            </a:r>
            <a:endParaRPr lang="en-GB" dirty="0"/>
          </a:p>
          <a:p>
            <a:br>
              <a:rPr lang="en-GB" dirty="0"/>
            </a:br>
            <a:r>
              <a:rPr lang="en-GB" dirty="0"/>
              <a:t>I acknowledge the use of ChatGPT [https://</a:t>
            </a:r>
            <a:r>
              <a:rPr lang="en-GB" dirty="0" err="1"/>
              <a:t>chatgpt.com</a:t>
            </a:r>
            <a:r>
              <a:rPr lang="en-GB" dirty="0"/>
              <a:t>]. </a:t>
            </a:r>
          </a:p>
          <a:p>
            <a:r>
              <a:rPr lang="en-GB" dirty="0"/>
              <a:t>I used the prompt(s): </a:t>
            </a:r>
          </a:p>
          <a:p>
            <a:br>
              <a:rPr lang="en-GB" dirty="0"/>
            </a:br>
            <a:r>
              <a:rPr lang="en-GB" dirty="0"/>
              <a:t> 1. [Help me create a cashflow showing the cost of products] </a:t>
            </a:r>
            <a:br>
              <a:rPr lang="en-GB" dirty="0"/>
            </a:br>
            <a:r>
              <a:rPr lang="en-GB" dirty="0"/>
              <a:t>2. [Explain the steps to becoming a sole trader] </a:t>
            </a:r>
            <a:br>
              <a:rPr lang="en-GB" dirty="0"/>
            </a:br>
            <a:r>
              <a:rPr lang="en-GB" dirty="0"/>
              <a:t>3. [Create images of </a:t>
            </a:r>
            <a:r>
              <a:rPr lang="en-GB" dirty="0" err="1"/>
              <a:t>TinyTable</a:t>
            </a:r>
            <a:r>
              <a:rPr lang="en-GB" dirty="0"/>
              <a:t> and what it would look like if a real product]</a:t>
            </a:r>
          </a:p>
          <a:p>
            <a:br>
              <a:rPr lang="en-GB" dirty="0"/>
            </a:br>
            <a:r>
              <a:rPr lang="en-GB" dirty="0"/>
              <a:t>I confirm that I have not presented any AI generated text as my own work</a:t>
            </a:r>
          </a:p>
          <a:p>
            <a:br>
              <a:rPr lang="en-GB" dirty="0"/>
            </a:br>
            <a:r>
              <a:rPr lang="en-GB" dirty="0"/>
              <a:t>I confirm I have copies of my drafts, notes, and other resources I used before, and after the use of AI tools which I may be asked to provide in evidence</a:t>
            </a:r>
          </a:p>
          <a:p>
            <a:endParaRPr lang="en-US" dirty="0"/>
          </a:p>
        </p:txBody>
      </p:sp>
    </p:spTree>
    <p:extLst>
      <p:ext uri="{BB962C8B-B14F-4D97-AF65-F5344CB8AC3E}">
        <p14:creationId xmlns:p14="http://schemas.microsoft.com/office/powerpoint/2010/main" val="386373156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Parcel</Template>
  <TotalTime>10114</TotalTime>
  <Words>1291</Words>
  <Application>Microsoft Macintosh PowerPoint</Application>
  <PresentationFormat>Widescreen</PresentationFormat>
  <Paragraphs>69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American Typewriter</vt:lpstr>
      <vt:lpstr>Arial</vt:lpstr>
      <vt:lpstr>Baloo Bhaijaan</vt:lpstr>
      <vt:lpstr>Gill Sans MT</vt:lpstr>
      <vt:lpstr>Parcel</vt:lpstr>
      <vt:lpstr>PowerPoint Presentation</vt:lpstr>
      <vt:lpstr>My Product.</vt:lpstr>
      <vt:lpstr>PowerPoint Presentation</vt:lpstr>
      <vt:lpstr>PowerPoint Presentation</vt:lpstr>
      <vt:lpstr>TinyTable App</vt:lpstr>
      <vt:lpstr>PowerPoint Presentation</vt:lpstr>
      <vt:lpstr>PowerPoint Presentation</vt:lpstr>
      <vt:lpstr>PowerPoint Presentation</vt:lpstr>
      <vt:lpstr>    Feeding Bodies, Growing Brains  </vt:lpstr>
      <vt:lpstr>PowerPoint Presentation</vt:lpstr>
      <vt:lpstr>Environmental Factor</vt:lpstr>
      <vt:lpstr>PowerPoint Presentation</vt:lpstr>
      <vt:lpstr>Future Social Value</vt:lpstr>
      <vt:lpstr>Steps taken to set up TinyTable</vt:lpstr>
      <vt:lpstr>Advertisement</vt:lpstr>
      <vt:lpstr>marketing</vt:lpstr>
      <vt:lpstr>Future Aspirations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JEF17835292 (Casey Elise Jeffs)</dc:creator>
  <cp:lastModifiedBy>JEF17835292 (Casey Elise Jeffs)</cp:lastModifiedBy>
  <cp:revision>6</cp:revision>
  <dcterms:created xsi:type="dcterms:W3CDTF">2026-02-15T20:56:08Z</dcterms:created>
  <dcterms:modified xsi:type="dcterms:W3CDTF">2026-02-22T21:30:30Z</dcterms:modified>
</cp:coreProperties>
</file>