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handoutMasterIdLst>
    <p:handoutMasterId r:id="rId21"/>
  </p:handoutMasterIdLst>
  <p:sldIdLst>
    <p:sldId id="256" r:id="rId2"/>
    <p:sldId id="287" r:id="rId3"/>
    <p:sldId id="271" r:id="rId4"/>
    <p:sldId id="258" r:id="rId5"/>
    <p:sldId id="272" r:id="rId6"/>
    <p:sldId id="260" r:id="rId7"/>
    <p:sldId id="273" r:id="rId8"/>
    <p:sldId id="262" r:id="rId9"/>
    <p:sldId id="257" r:id="rId10"/>
    <p:sldId id="292" r:id="rId11"/>
    <p:sldId id="288" r:id="rId12"/>
    <p:sldId id="280" r:id="rId13"/>
    <p:sldId id="282" r:id="rId14"/>
    <p:sldId id="278" r:id="rId15"/>
    <p:sldId id="289" r:id="rId16"/>
    <p:sldId id="286" r:id="rId17"/>
    <p:sldId id="284" r:id="rId18"/>
    <p:sldId id="290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2"/>
  </p:normalViewPr>
  <p:slideViewPr>
    <p:cSldViewPr snapToGrid="0" snapToObjects="1">
      <p:cViewPr varScale="1">
        <p:scale>
          <a:sx n="106" d="100"/>
          <a:sy n="106" d="100"/>
        </p:scale>
        <p:origin x="1800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9B3054-DF96-4A02-9682-0F65FCB21C4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B7FF1C-0512-42EC-AD6E-54C0B5C8C5D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Project Proposal – Due 27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October, 2023 (10% of module mark)</a:t>
          </a:r>
        </a:p>
      </dgm:t>
    </dgm:pt>
    <dgm:pt modelId="{01E04B5B-E614-4420-9FFB-5BFA84EFD7BE}" type="parTrans" cxnId="{4A2570E4-D662-4E1A-B40F-6F72412BBBD4}">
      <dgm:prSet/>
      <dgm:spPr/>
      <dgm:t>
        <a:bodyPr/>
        <a:lstStyle/>
        <a:p>
          <a:endParaRPr lang="en-US"/>
        </a:p>
      </dgm:t>
    </dgm:pt>
    <dgm:pt modelId="{167B03C3-77BA-4363-B09E-4A68E9B3DB78}" type="sibTrans" cxnId="{4A2570E4-D662-4E1A-B40F-6F72412BBBD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9C22910-9C12-4D50-B872-B3E80F83D0A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Oral presentation / Poster presentation – Due 17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May, 2024 (10% of module mark)</a:t>
          </a:r>
        </a:p>
      </dgm:t>
    </dgm:pt>
    <dgm:pt modelId="{311C798C-F1B9-4AD9-8A7C-DEBA5DF85207}" type="parTrans" cxnId="{18CA3F85-4DB2-4385-A282-08FC603532F5}">
      <dgm:prSet/>
      <dgm:spPr/>
      <dgm:t>
        <a:bodyPr/>
        <a:lstStyle/>
        <a:p>
          <a:endParaRPr lang="en-US"/>
        </a:p>
      </dgm:t>
    </dgm:pt>
    <dgm:pt modelId="{57705C23-7680-4BA4-AC4C-395BB39153DF}" type="sibTrans" cxnId="{18CA3F85-4DB2-4385-A282-08FC603532F5}">
      <dgm:prSet/>
      <dgm:spPr/>
      <dgm:t>
        <a:bodyPr/>
        <a:lstStyle/>
        <a:p>
          <a:endParaRPr lang="en-US"/>
        </a:p>
      </dgm:t>
    </dgm:pt>
    <dgm:pt modelId="{0B95B38B-7D74-4D1E-936B-AC46E525614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CW2 – Written Dissertation </a:t>
          </a:r>
          <a:r>
            <a:rPr lang="en-US" b="1" u="sng" dirty="0">
              <a:solidFill>
                <a:schemeClr val="tx1"/>
              </a:solidFill>
            </a:rPr>
            <a:t>OR</a:t>
          </a:r>
          <a:r>
            <a:rPr lang="en-US" dirty="0">
              <a:solidFill>
                <a:schemeClr val="tx1"/>
              </a:solidFill>
            </a:rPr>
            <a:t> Applied Project – Due 19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April, 2024 (80% of module mark) </a:t>
          </a:r>
        </a:p>
      </dgm:t>
    </dgm:pt>
    <dgm:pt modelId="{7852B898-10BA-49F9-90E7-C1E958AF1684}" type="parTrans" cxnId="{CFF9C2EE-2E49-42C4-A2DB-E4F0819A7C31}">
      <dgm:prSet/>
      <dgm:spPr/>
      <dgm:t>
        <a:bodyPr/>
        <a:lstStyle/>
        <a:p>
          <a:endParaRPr lang="en-US"/>
        </a:p>
      </dgm:t>
    </dgm:pt>
    <dgm:pt modelId="{56A534A0-BC70-41FB-B949-C78FBDE25D04}" type="sibTrans" cxnId="{CFF9C2EE-2E49-42C4-A2DB-E4F0819A7C31}">
      <dgm:prSet/>
      <dgm:spPr/>
      <dgm:t>
        <a:bodyPr/>
        <a:lstStyle/>
        <a:p>
          <a:endParaRPr lang="en-US"/>
        </a:p>
      </dgm:t>
    </dgm:pt>
    <dgm:pt modelId="{8E6C223B-9EA4-014A-9342-BC974A96FC72}" type="pres">
      <dgm:prSet presAssocID="{FF9B3054-DF96-4A02-9682-0F65FCB21C4E}" presName="outerComposite" presStyleCnt="0">
        <dgm:presLayoutVars>
          <dgm:chMax val="5"/>
          <dgm:dir/>
          <dgm:resizeHandles val="exact"/>
        </dgm:presLayoutVars>
      </dgm:prSet>
      <dgm:spPr/>
    </dgm:pt>
    <dgm:pt modelId="{F0B24E9D-D1DF-E84E-AE8D-E519C50CC22B}" type="pres">
      <dgm:prSet presAssocID="{FF9B3054-DF96-4A02-9682-0F65FCB21C4E}" presName="dummyMaxCanvas" presStyleCnt="0">
        <dgm:presLayoutVars/>
      </dgm:prSet>
      <dgm:spPr/>
    </dgm:pt>
    <dgm:pt modelId="{5633D42D-EC43-0041-895D-F081A31FC311}" type="pres">
      <dgm:prSet presAssocID="{FF9B3054-DF96-4A02-9682-0F65FCB21C4E}" presName="ThreeNodes_1" presStyleLbl="node1" presStyleIdx="0" presStyleCnt="3">
        <dgm:presLayoutVars>
          <dgm:bulletEnabled val="1"/>
        </dgm:presLayoutVars>
      </dgm:prSet>
      <dgm:spPr/>
    </dgm:pt>
    <dgm:pt modelId="{33C40C86-9D4A-834B-BCA1-82A2F5E9A0E3}" type="pres">
      <dgm:prSet presAssocID="{FF9B3054-DF96-4A02-9682-0F65FCB21C4E}" presName="ThreeNodes_2" presStyleLbl="node1" presStyleIdx="1" presStyleCnt="3" custLinFactY="28032" custLinFactNeighborX="8176" custLinFactNeighborY="100000">
        <dgm:presLayoutVars>
          <dgm:bulletEnabled val="1"/>
        </dgm:presLayoutVars>
      </dgm:prSet>
      <dgm:spPr/>
    </dgm:pt>
    <dgm:pt modelId="{BAB347CC-1A66-8248-9B12-A0B86F1D483B}" type="pres">
      <dgm:prSet presAssocID="{FF9B3054-DF96-4A02-9682-0F65FCB21C4E}" presName="ThreeNodes_3" presStyleLbl="node1" presStyleIdx="2" presStyleCnt="3" custLinFactY="-12605" custLinFactNeighborX="-10358" custLinFactNeighborY="-100000">
        <dgm:presLayoutVars>
          <dgm:bulletEnabled val="1"/>
        </dgm:presLayoutVars>
      </dgm:prSet>
      <dgm:spPr/>
    </dgm:pt>
    <dgm:pt modelId="{2B3A11AE-162A-B144-BA68-FA8687BCC3E5}" type="pres">
      <dgm:prSet presAssocID="{FF9B3054-DF96-4A02-9682-0F65FCB21C4E}" presName="ThreeConn_1-2" presStyleLbl="fgAccFollowNode1" presStyleIdx="0" presStyleCnt="2">
        <dgm:presLayoutVars>
          <dgm:bulletEnabled val="1"/>
        </dgm:presLayoutVars>
      </dgm:prSet>
      <dgm:spPr/>
    </dgm:pt>
    <dgm:pt modelId="{4917C7CD-4A89-F344-839D-142782DE3F57}" type="pres">
      <dgm:prSet presAssocID="{FF9B3054-DF96-4A02-9682-0F65FCB21C4E}" presName="ThreeConn_2-3" presStyleLbl="fgAccFollowNode1" presStyleIdx="1" presStyleCnt="2" custLinFactNeighborX="-26336" custLinFactNeighborY="6584">
        <dgm:presLayoutVars>
          <dgm:bulletEnabled val="1"/>
        </dgm:presLayoutVars>
      </dgm:prSet>
      <dgm:spPr/>
    </dgm:pt>
    <dgm:pt modelId="{93635DA2-17B4-C346-9433-9D7088F2D7AB}" type="pres">
      <dgm:prSet presAssocID="{FF9B3054-DF96-4A02-9682-0F65FCB21C4E}" presName="ThreeNodes_1_text" presStyleLbl="node1" presStyleIdx="2" presStyleCnt="3">
        <dgm:presLayoutVars>
          <dgm:bulletEnabled val="1"/>
        </dgm:presLayoutVars>
      </dgm:prSet>
      <dgm:spPr/>
    </dgm:pt>
    <dgm:pt modelId="{6FF14525-4E1C-0743-839C-5724D4AF24B4}" type="pres">
      <dgm:prSet presAssocID="{FF9B3054-DF96-4A02-9682-0F65FCB21C4E}" presName="ThreeNodes_2_text" presStyleLbl="node1" presStyleIdx="2" presStyleCnt="3">
        <dgm:presLayoutVars>
          <dgm:bulletEnabled val="1"/>
        </dgm:presLayoutVars>
      </dgm:prSet>
      <dgm:spPr/>
    </dgm:pt>
    <dgm:pt modelId="{873A4D48-723F-0445-A831-B45C43DB6309}" type="pres">
      <dgm:prSet presAssocID="{FF9B3054-DF96-4A02-9682-0F65FCB21C4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773A707-124C-574D-86B3-6E6174F359F7}" type="presOf" srcId="{76B7FF1C-0512-42EC-AD6E-54C0B5C8C5D3}" destId="{5633D42D-EC43-0041-895D-F081A31FC311}" srcOrd="0" destOrd="0" presId="urn:microsoft.com/office/officeart/2005/8/layout/vProcess5"/>
    <dgm:cxn modelId="{F0C3CB15-D9F0-ED4D-942E-50B32ECAF16E}" type="presOf" srcId="{76B7FF1C-0512-42EC-AD6E-54C0B5C8C5D3}" destId="{93635DA2-17B4-C346-9433-9D7088F2D7AB}" srcOrd="1" destOrd="0" presId="urn:microsoft.com/office/officeart/2005/8/layout/vProcess5"/>
    <dgm:cxn modelId="{6B456B5E-504F-9F4C-A03B-C7F7386203BC}" type="presOf" srcId="{167B03C3-77BA-4363-B09E-4A68E9B3DB78}" destId="{2B3A11AE-162A-B144-BA68-FA8687BCC3E5}" srcOrd="0" destOrd="0" presId="urn:microsoft.com/office/officeart/2005/8/layout/vProcess5"/>
    <dgm:cxn modelId="{19124F63-E1FA-0341-A2D1-351A0E803E32}" type="presOf" srcId="{57705C23-7680-4BA4-AC4C-395BB39153DF}" destId="{4917C7CD-4A89-F344-839D-142782DE3F57}" srcOrd="0" destOrd="0" presId="urn:microsoft.com/office/officeart/2005/8/layout/vProcess5"/>
    <dgm:cxn modelId="{18CA3F85-4DB2-4385-A282-08FC603532F5}" srcId="{FF9B3054-DF96-4A02-9682-0F65FCB21C4E}" destId="{C9C22910-9C12-4D50-B872-B3E80F83D0A6}" srcOrd="1" destOrd="0" parTransId="{311C798C-F1B9-4AD9-8A7C-DEBA5DF85207}" sibTransId="{57705C23-7680-4BA4-AC4C-395BB39153DF}"/>
    <dgm:cxn modelId="{94871A89-C139-3941-B13A-62D15647AF33}" type="presOf" srcId="{FF9B3054-DF96-4A02-9682-0F65FCB21C4E}" destId="{8E6C223B-9EA4-014A-9342-BC974A96FC72}" srcOrd="0" destOrd="0" presId="urn:microsoft.com/office/officeart/2005/8/layout/vProcess5"/>
    <dgm:cxn modelId="{947B10B7-919F-B14B-8CA0-3A2F985EE73F}" type="presOf" srcId="{C9C22910-9C12-4D50-B872-B3E80F83D0A6}" destId="{6FF14525-4E1C-0743-839C-5724D4AF24B4}" srcOrd="1" destOrd="0" presId="urn:microsoft.com/office/officeart/2005/8/layout/vProcess5"/>
    <dgm:cxn modelId="{C4680AB8-3037-4F4B-87DA-2EEDA8C9AC32}" type="presOf" srcId="{0B95B38B-7D74-4D1E-936B-AC46E5256143}" destId="{873A4D48-723F-0445-A831-B45C43DB6309}" srcOrd="1" destOrd="0" presId="urn:microsoft.com/office/officeart/2005/8/layout/vProcess5"/>
    <dgm:cxn modelId="{22EEFCC7-3A8F-8D42-BA6C-2C76DB23B825}" type="presOf" srcId="{0B95B38B-7D74-4D1E-936B-AC46E5256143}" destId="{BAB347CC-1A66-8248-9B12-A0B86F1D483B}" srcOrd="0" destOrd="0" presId="urn:microsoft.com/office/officeart/2005/8/layout/vProcess5"/>
    <dgm:cxn modelId="{F5870AD1-9B19-5342-88CD-E78B1A09EA78}" type="presOf" srcId="{C9C22910-9C12-4D50-B872-B3E80F83D0A6}" destId="{33C40C86-9D4A-834B-BCA1-82A2F5E9A0E3}" srcOrd="0" destOrd="0" presId="urn:microsoft.com/office/officeart/2005/8/layout/vProcess5"/>
    <dgm:cxn modelId="{4A2570E4-D662-4E1A-B40F-6F72412BBBD4}" srcId="{FF9B3054-DF96-4A02-9682-0F65FCB21C4E}" destId="{76B7FF1C-0512-42EC-AD6E-54C0B5C8C5D3}" srcOrd="0" destOrd="0" parTransId="{01E04B5B-E614-4420-9FFB-5BFA84EFD7BE}" sibTransId="{167B03C3-77BA-4363-B09E-4A68E9B3DB78}"/>
    <dgm:cxn modelId="{CFF9C2EE-2E49-42C4-A2DB-E4F0819A7C31}" srcId="{FF9B3054-DF96-4A02-9682-0F65FCB21C4E}" destId="{0B95B38B-7D74-4D1E-936B-AC46E5256143}" srcOrd="2" destOrd="0" parTransId="{7852B898-10BA-49F9-90E7-C1E958AF1684}" sibTransId="{56A534A0-BC70-41FB-B949-C78FBDE25D04}"/>
    <dgm:cxn modelId="{B6428C2A-86A4-3647-BBCC-3E2567D06691}" type="presParOf" srcId="{8E6C223B-9EA4-014A-9342-BC974A96FC72}" destId="{F0B24E9D-D1DF-E84E-AE8D-E519C50CC22B}" srcOrd="0" destOrd="0" presId="urn:microsoft.com/office/officeart/2005/8/layout/vProcess5"/>
    <dgm:cxn modelId="{3C8178DA-C97C-1F4C-B0AC-55C26C74A5E9}" type="presParOf" srcId="{8E6C223B-9EA4-014A-9342-BC974A96FC72}" destId="{5633D42D-EC43-0041-895D-F081A31FC311}" srcOrd="1" destOrd="0" presId="urn:microsoft.com/office/officeart/2005/8/layout/vProcess5"/>
    <dgm:cxn modelId="{68E3533F-D11F-C241-B850-1172FE33C87B}" type="presParOf" srcId="{8E6C223B-9EA4-014A-9342-BC974A96FC72}" destId="{33C40C86-9D4A-834B-BCA1-82A2F5E9A0E3}" srcOrd="2" destOrd="0" presId="urn:microsoft.com/office/officeart/2005/8/layout/vProcess5"/>
    <dgm:cxn modelId="{F77F057E-550A-F940-B3BD-4BA7970D9FB1}" type="presParOf" srcId="{8E6C223B-9EA4-014A-9342-BC974A96FC72}" destId="{BAB347CC-1A66-8248-9B12-A0B86F1D483B}" srcOrd="3" destOrd="0" presId="urn:microsoft.com/office/officeart/2005/8/layout/vProcess5"/>
    <dgm:cxn modelId="{E3B5BA1D-6251-C84F-9814-8000F667D227}" type="presParOf" srcId="{8E6C223B-9EA4-014A-9342-BC974A96FC72}" destId="{2B3A11AE-162A-B144-BA68-FA8687BCC3E5}" srcOrd="4" destOrd="0" presId="urn:microsoft.com/office/officeart/2005/8/layout/vProcess5"/>
    <dgm:cxn modelId="{3CD3712D-C82E-B840-B417-CE68924AA20D}" type="presParOf" srcId="{8E6C223B-9EA4-014A-9342-BC974A96FC72}" destId="{4917C7CD-4A89-F344-839D-142782DE3F57}" srcOrd="5" destOrd="0" presId="urn:microsoft.com/office/officeart/2005/8/layout/vProcess5"/>
    <dgm:cxn modelId="{573F87DF-1CEC-2943-90F2-132CDF368746}" type="presParOf" srcId="{8E6C223B-9EA4-014A-9342-BC974A96FC72}" destId="{93635DA2-17B4-C346-9433-9D7088F2D7AB}" srcOrd="6" destOrd="0" presId="urn:microsoft.com/office/officeart/2005/8/layout/vProcess5"/>
    <dgm:cxn modelId="{A2B9064D-59C5-5F4E-B810-53A3A8865C72}" type="presParOf" srcId="{8E6C223B-9EA4-014A-9342-BC974A96FC72}" destId="{6FF14525-4E1C-0743-839C-5724D4AF24B4}" srcOrd="7" destOrd="0" presId="urn:microsoft.com/office/officeart/2005/8/layout/vProcess5"/>
    <dgm:cxn modelId="{68199314-4FD4-C542-8CEA-40382910990B}" type="presParOf" srcId="{8E6C223B-9EA4-014A-9342-BC974A96FC72}" destId="{873A4D48-723F-0445-A831-B45C43DB630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9B3054-DF96-4A02-9682-0F65FCB21C4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B7FF1C-0512-42EC-AD6E-54C0B5C8C5D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Formative Assessment (</a:t>
          </a:r>
          <a:r>
            <a: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Compulsory</a:t>
          </a:r>
          <a:r>
            <a:rPr lang="en-US" dirty="0">
              <a:solidFill>
                <a:schemeClr val="tx1"/>
              </a:solidFill>
            </a:rPr>
            <a:t>) – Project Proposal – Due 27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October, 2023</a:t>
          </a:r>
        </a:p>
      </dgm:t>
    </dgm:pt>
    <dgm:pt modelId="{01E04B5B-E614-4420-9FFB-5BFA84EFD7BE}" type="parTrans" cxnId="{4A2570E4-D662-4E1A-B40F-6F72412BBBD4}">
      <dgm:prSet/>
      <dgm:spPr/>
      <dgm:t>
        <a:bodyPr/>
        <a:lstStyle/>
        <a:p>
          <a:endParaRPr lang="en-US"/>
        </a:p>
      </dgm:t>
    </dgm:pt>
    <dgm:pt modelId="{167B03C3-77BA-4363-B09E-4A68E9B3DB78}" type="sibTrans" cxnId="{4A2570E4-D662-4E1A-B40F-6F72412BBBD4}">
      <dgm:prSet/>
      <dgm:spPr/>
      <dgm:t>
        <a:bodyPr/>
        <a:lstStyle/>
        <a:p>
          <a:endParaRPr lang="en-US"/>
        </a:p>
      </dgm:t>
    </dgm:pt>
    <dgm:pt modelId="{C9C22910-9C12-4D50-B872-B3E80F83D0A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Poster presentation and </a:t>
          </a:r>
          <a:r>
            <a:rPr lang="en-US" dirty="0" err="1">
              <a:solidFill>
                <a:schemeClr val="tx1"/>
              </a:solidFill>
            </a:rPr>
            <a:t>defence</a:t>
          </a:r>
          <a:r>
            <a:rPr lang="en-US" dirty="0">
              <a:solidFill>
                <a:schemeClr val="tx1"/>
              </a:solidFill>
            </a:rPr>
            <a:t> – Due 17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May, 2024 (25% of module mark)</a:t>
          </a:r>
        </a:p>
      </dgm:t>
    </dgm:pt>
    <dgm:pt modelId="{311C798C-F1B9-4AD9-8A7C-DEBA5DF85207}" type="parTrans" cxnId="{18CA3F85-4DB2-4385-A282-08FC603532F5}">
      <dgm:prSet/>
      <dgm:spPr/>
      <dgm:t>
        <a:bodyPr/>
        <a:lstStyle/>
        <a:p>
          <a:endParaRPr lang="en-US"/>
        </a:p>
      </dgm:t>
    </dgm:pt>
    <dgm:pt modelId="{57705C23-7680-4BA4-AC4C-395BB39153DF}" type="sibTrans" cxnId="{18CA3F85-4DB2-4385-A282-08FC603532F5}">
      <dgm:prSet/>
      <dgm:spPr/>
      <dgm:t>
        <a:bodyPr/>
        <a:lstStyle/>
        <a:p>
          <a:endParaRPr lang="en-US"/>
        </a:p>
      </dgm:t>
    </dgm:pt>
    <dgm:pt modelId="{0B95B38B-7D74-4D1E-936B-AC46E525614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CW2 – Research Article – Due 19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April, 2024 (75% of module mark)</a:t>
          </a:r>
        </a:p>
      </dgm:t>
    </dgm:pt>
    <dgm:pt modelId="{7852B898-10BA-49F9-90E7-C1E958AF1684}" type="parTrans" cxnId="{CFF9C2EE-2E49-42C4-A2DB-E4F0819A7C31}">
      <dgm:prSet/>
      <dgm:spPr/>
      <dgm:t>
        <a:bodyPr/>
        <a:lstStyle/>
        <a:p>
          <a:endParaRPr lang="en-US"/>
        </a:p>
      </dgm:t>
    </dgm:pt>
    <dgm:pt modelId="{56A534A0-BC70-41FB-B949-C78FBDE25D04}" type="sibTrans" cxnId="{CFF9C2EE-2E49-42C4-A2DB-E4F0819A7C31}">
      <dgm:prSet/>
      <dgm:spPr/>
      <dgm:t>
        <a:bodyPr/>
        <a:lstStyle/>
        <a:p>
          <a:endParaRPr lang="en-US"/>
        </a:p>
      </dgm:t>
    </dgm:pt>
    <dgm:pt modelId="{8E6C223B-9EA4-014A-9342-BC974A96FC72}" type="pres">
      <dgm:prSet presAssocID="{FF9B3054-DF96-4A02-9682-0F65FCB21C4E}" presName="outerComposite" presStyleCnt="0">
        <dgm:presLayoutVars>
          <dgm:chMax val="5"/>
          <dgm:dir/>
          <dgm:resizeHandles val="exact"/>
        </dgm:presLayoutVars>
      </dgm:prSet>
      <dgm:spPr/>
    </dgm:pt>
    <dgm:pt modelId="{F0B24E9D-D1DF-E84E-AE8D-E519C50CC22B}" type="pres">
      <dgm:prSet presAssocID="{FF9B3054-DF96-4A02-9682-0F65FCB21C4E}" presName="dummyMaxCanvas" presStyleCnt="0">
        <dgm:presLayoutVars/>
      </dgm:prSet>
      <dgm:spPr/>
    </dgm:pt>
    <dgm:pt modelId="{5633D42D-EC43-0041-895D-F081A31FC311}" type="pres">
      <dgm:prSet presAssocID="{FF9B3054-DF96-4A02-9682-0F65FCB21C4E}" presName="ThreeNodes_1" presStyleLbl="node1" presStyleIdx="0" presStyleCnt="3">
        <dgm:presLayoutVars>
          <dgm:bulletEnabled val="1"/>
        </dgm:presLayoutVars>
      </dgm:prSet>
      <dgm:spPr/>
    </dgm:pt>
    <dgm:pt modelId="{33C40C86-9D4A-834B-BCA1-82A2F5E9A0E3}" type="pres">
      <dgm:prSet presAssocID="{FF9B3054-DF96-4A02-9682-0F65FCB21C4E}" presName="ThreeNodes_2" presStyleLbl="node1" presStyleIdx="1" presStyleCnt="3" custLinFactY="28032" custLinFactNeighborX="8176" custLinFactNeighborY="100000">
        <dgm:presLayoutVars>
          <dgm:bulletEnabled val="1"/>
        </dgm:presLayoutVars>
      </dgm:prSet>
      <dgm:spPr/>
    </dgm:pt>
    <dgm:pt modelId="{BAB347CC-1A66-8248-9B12-A0B86F1D483B}" type="pres">
      <dgm:prSet presAssocID="{FF9B3054-DF96-4A02-9682-0F65FCB21C4E}" presName="ThreeNodes_3" presStyleLbl="node1" presStyleIdx="2" presStyleCnt="3" custLinFactY="-12605" custLinFactNeighborX="-10358" custLinFactNeighborY="-100000">
        <dgm:presLayoutVars>
          <dgm:bulletEnabled val="1"/>
        </dgm:presLayoutVars>
      </dgm:prSet>
      <dgm:spPr/>
    </dgm:pt>
    <dgm:pt modelId="{2B3A11AE-162A-B144-BA68-FA8687BCC3E5}" type="pres">
      <dgm:prSet presAssocID="{FF9B3054-DF96-4A02-9682-0F65FCB21C4E}" presName="ThreeConn_1-2" presStyleLbl="fgAccFollowNode1" presStyleIdx="0" presStyleCnt="2">
        <dgm:presLayoutVars>
          <dgm:bulletEnabled val="1"/>
        </dgm:presLayoutVars>
      </dgm:prSet>
      <dgm:spPr/>
    </dgm:pt>
    <dgm:pt modelId="{4917C7CD-4A89-F344-839D-142782DE3F57}" type="pres">
      <dgm:prSet presAssocID="{FF9B3054-DF96-4A02-9682-0F65FCB21C4E}" presName="ThreeConn_2-3" presStyleLbl="fgAccFollowNode1" presStyleIdx="1" presStyleCnt="2" custLinFactNeighborX="-26336" custLinFactNeighborY="6584">
        <dgm:presLayoutVars>
          <dgm:bulletEnabled val="1"/>
        </dgm:presLayoutVars>
      </dgm:prSet>
      <dgm:spPr/>
    </dgm:pt>
    <dgm:pt modelId="{93635DA2-17B4-C346-9433-9D7088F2D7AB}" type="pres">
      <dgm:prSet presAssocID="{FF9B3054-DF96-4A02-9682-0F65FCB21C4E}" presName="ThreeNodes_1_text" presStyleLbl="node1" presStyleIdx="2" presStyleCnt="3">
        <dgm:presLayoutVars>
          <dgm:bulletEnabled val="1"/>
        </dgm:presLayoutVars>
      </dgm:prSet>
      <dgm:spPr/>
    </dgm:pt>
    <dgm:pt modelId="{6FF14525-4E1C-0743-839C-5724D4AF24B4}" type="pres">
      <dgm:prSet presAssocID="{FF9B3054-DF96-4A02-9682-0F65FCB21C4E}" presName="ThreeNodes_2_text" presStyleLbl="node1" presStyleIdx="2" presStyleCnt="3">
        <dgm:presLayoutVars>
          <dgm:bulletEnabled val="1"/>
        </dgm:presLayoutVars>
      </dgm:prSet>
      <dgm:spPr/>
    </dgm:pt>
    <dgm:pt modelId="{873A4D48-723F-0445-A831-B45C43DB6309}" type="pres">
      <dgm:prSet presAssocID="{FF9B3054-DF96-4A02-9682-0F65FCB21C4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773A707-124C-574D-86B3-6E6174F359F7}" type="presOf" srcId="{76B7FF1C-0512-42EC-AD6E-54C0B5C8C5D3}" destId="{5633D42D-EC43-0041-895D-F081A31FC311}" srcOrd="0" destOrd="0" presId="urn:microsoft.com/office/officeart/2005/8/layout/vProcess5"/>
    <dgm:cxn modelId="{F0C3CB15-D9F0-ED4D-942E-50B32ECAF16E}" type="presOf" srcId="{76B7FF1C-0512-42EC-AD6E-54C0B5C8C5D3}" destId="{93635DA2-17B4-C346-9433-9D7088F2D7AB}" srcOrd="1" destOrd="0" presId="urn:microsoft.com/office/officeart/2005/8/layout/vProcess5"/>
    <dgm:cxn modelId="{6B456B5E-504F-9F4C-A03B-C7F7386203BC}" type="presOf" srcId="{167B03C3-77BA-4363-B09E-4A68E9B3DB78}" destId="{2B3A11AE-162A-B144-BA68-FA8687BCC3E5}" srcOrd="0" destOrd="0" presId="urn:microsoft.com/office/officeart/2005/8/layout/vProcess5"/>
    <dgm:cxn modelId="{19124F63-E1FA-0341-A2D1-351A0E803E32}" type="presOf" srcId="{57705C23-7680-4BA4-AC4C-395BB39153DF}" destId="{4917C7CD-4A89-F344-839D-142782DE3F57}" srcOrd="0" destOrd="0" presId="urn:microsoft.com/office/officeart/2005/8/layout/vProcess5"/>
    <dgm:cxn modelId="{18CA3F85-4DB2-4385-A282-08FC603532F5}" srcId="{FF9B3054-DF96-4A02-9682-0F65FCB21C4E}" destId="{C9C22910-9C12-4D50-B872-B3E80F83D0A6}" srcOrd="1" destOrd="0" parTransId="{311C798C-F1B9-4AD9-8A7C-DEBA5DF85207}" sibTransId="{57705C23-7680-4BA4-AC4C-395BB39153DF}"/>
    <dgm:cxn modelId="{94871A89-C139-3941-B13A-62D15647AF33}" type="presOf" srcId="{FF9B3054-DF96-4A02-9682-0F65FCB21C4E}" destId="{8E6C223B-9EA4-014A-9342-BC974A96FC72}" srcOrd="0" destOrd="0" presId="urn:microsoft.com/office/officeart/2005/8/layout/vProcess5"/>
    <dgm:cxn modelId="{947B10B7-919F-B14B-8CA0-3A2F985EE73F}" type="presOf" srcId="{C9C22910-9C12-4D50-B872-B3E80F83D0A6}" destId="{6FF14525-4E1C-0743-839C-5724D4AF24B4}" srcOrd="1" destOrd="0" presId="urn:microsoft.com/office/officeart/2005/8/layout/vProcess5"/>
    <dgm:cxn modelId="{C4680AB8-3037-4F4B-87DA-2EEDA8C9AC32}" type="presOf" srcId="{0B95B38B-7D74-4D1E-936B-AC46E5256143}" destId="{873A4D48-723F-0445-A831-B45C43DB6309}" srcOrd="1" destOrd="0" presId="urn:microsoft.com/office/officeart/2005/8/layout/vProcess5"/>
    <dgm:cxn modelId="{22EEFCC7-3A8F-8D42-BA6C-2C76DB23B825}" type="presOf" srcId="{0B95B38B-7D74-4D1E-936B-AC46E5256143}" destId="{BAB347CC-1A66-8248-9B12-A0B86F1D483B}" srcOrd="0" destOrd="0" presId="urn:microsoft.com/office/officeart/2005/8/layout/vProcess5"/>
    <dgm:cxn modelId="{F5870AD1-9B19-5342-88CD-E78B1A09EA78}" type="presOf" srcId="{C9C22910-9C12-4D50-B872-B3E80F83D0A6}" destId="{33C40C86-9D4A-834B-BCA1-82A2F5E9A0E3}" srcOrd="0" destOrd="0" presId="urn:microsoft.com/office/officeart/2005/8/layout/vProcess5"/>
    <dgm:cxn modelId="{4A2570E4-D662-4E1A-B40F-6F72412BBBD4}" srcId="{FF9B3054-DF96-4A02-9682-0F65FCB21C4E}" destId="{76B7FF1C-0512-42EC-AD6E-54C0B5C8C5D3}" srcOrd="0" destOrd="0" parTransId="{01E04B5B-E614-4420-9FFB-5BFA84EFD7BE}" sibTransId="{167B03C3-77BA-4363-B09E-4A68E9B3DB78}"/>
    <dgm:cxn modelId="{CFF9C2EE-2E49-42C4-A2DB-E4F0819A7C31}" srcId="{FF9B3054-DF96-4A02-9682-0F65FCB21C4E}" destId="{0B95B38B-7D74-4D1E-936B-AC46E5256143}" srcOrd="2" destOrd="0" parTransId="{7852B898-10BA-49F9-90E7-C1E958AF1684}" sibTransId="{56A534A0-BC70-41FB-B949-C78FBDE25D04}"/>
    <dgm:cxn modelId="{B6428C2A-86A4-3647-BBCC-3E2567D06691}" type="presParOf" srcId="{8E6C223B-9EA4-014A-9342-BC974A96FC72}" destId="{F0B24E9D-D1DF-E84E-AE8D-E519C50CC22B}" srcOrd="0" destOrd="0" presId="urn:microsoft.com/office/officeart/2005/8/layout/vProcess5"/>
    <dgm:cxn modelId="{3C8178DA-C97C-1F4C-B0AC-55C26C74A5E9}" type="presParOf" srcId="{8E6C223B-9EA4-014A-9342-BC974A96FC72}" destId="{5633D42D-EC43-0041-895D-F081A31FC311}" srcOrd="1" destOrd="0" presId="urn:microsoft.com/office/officeart/2005/8/layout/vProcess5"/>
    <dgm:cxn modelId="{68E3533F-D11F-C241-B850-1172FE33C87B}" type="presParOf" srcId="{8E6C223B-9EA4-014A-9342-BC974A96FC72}" destId="{33C40C86-9D4A-834B-BCA1-82A2F5E9A0E3}" srcOrd="2" destOrd="0" presId="urn:microsoft.com/office/officeart/2005/8/layout/vProcess5"/>
    <dgm:cxn modelId="{F77F057E-550A-F940-B3BD-4BA7970D9FB1}" type="presParOf" srcId="{8E6C223B-9EA4-014A-9342-BC974A96FC72}" destId="{BAB347CC-1A66-8248-9B12-A0B86F1D483B}" srcOrd="3" destOrd="0" presId="urn:microsoft.com/office/officeart/2005/8/layout/vProcess5"/>
    <dgm:cxn modelId="{E3B5BA1D-6251-C84F-9814-8000F667D227}" type="presParOf" srcId="{8E6C223B-9EA4-014A-9342-BC974A96FC72}" destId="{2B3A11AE-162A-B144-BA68-FA8687BCC3E5}" srcOrd="4" destOrd="0" presId="urn:microsoft.com/office/officeart/2005/8/layout/vProcess5"/>
    <dgm:cxn modelId="{3CD3712D-C82E-B840-B417-CE68924AA20D}" type="presParOf" srcId="{8E6C223B-9EA4-014A-9342-BC974A96FC72}" destId="{4917C7CD-4A89-F344-839D-142782DE3F57}" srcOrd="5" destOrd="0" presId="urn:microsoft.com/office/officeart/2005/8/layout/vProcess5"/>
    <dgm:cxn modelId="{573F87DF-1CEC-2943-90F2-132CDF368746}" type="presParOf" srcId="{8E6C223B-9EA4-014A-9342-BC974A96FC72}" destId="{93635DA2-17B4-C346-9433-9D7088F2D7AB}" srcOrd="6" destOrd="0" presId="urn:microsoft.com/office/officeart/2005/8/layout/vProcess5"/>
    <dgm:cxn modelId="{A2B9064D-59C5-5F4E-B810-53A3A8865C72}" type="presParOf" srcId="{8E6C223B-9EA4-014A-9342-BC974A96FC72}" destId="{6FF14525-4E1C-0743-839C-5724D4AF24B4}" srcOrd="7" destOrd="0" presId="urn:microsoft.com/office/officeart/2005/8/layout/vProcess5"/>
    <dgm:cxn modelId="{68199314-4FD4-C542-8CEA-40382910990B}" type="presParOf" srcId="{8E6C223B-9EA4-014A-9342-BC974A96FC72}" destId="{873A4D48-723F-0445-A831-B45C43DB630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33D42D-EC43-0041-895D-F081A31FC311}">
      <dsp:nvSpPr>
        <dsp:cNvPr id="0" name=""/>
        <dsp:cNvSpPr/>
      </dsp:nvSpPr>
      <dsp:spPr>
        <a:xfrm>
          <a:off x="0" y="0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CW1 – Project Proposal – Due 27</a:t>
          </a:r>
          <a:r>
            <a:rPr lang="en-US" sz="2000" kern="1200" baseline="30000" dirty="0">
              <a:solidFill>
                <a:schemeClr val="tx1"/>
              </a:solidFill>
            </a:rPr>
            <a:t>th</a:t>
          </a:r>
          <a:r>
            <a:rPr lang="en-US" sz="2000" kern="1200" dirty="0">
              <a:solidFill>
                <a:schemeClr val="tx1"/>
              </a:solidFill>
            </a:rPr>
            <a:t> of October, 2023 (10% of module mark)</a:t>
          </a:r>
        </a:p>
      </dsp:txBody>
      <dsp:txXfrm>
        <a:off x="23468" y="23468"/>
        <a:ext cx="5450458" cy="754319"/>
      </dsp:txXfrm>
    </dsp:sp>
    <dsp:sp modelId="{33C40C86-9D4A-834B-BCA1-82A2F5E9A0E3}">
      <dsp:nvSpPr>
        <dsp:cNvPr id="0" name=""/>
        <dsp:cNvSpPr/>
      </dsp:nvSpPr>
      <dsp:spPr>
        <a:xfrm>
          <a:off x="1073533" y="1869594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303010"/>
            <a:satOff val="2471"/>
            <a:lumOff val="1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CW1 – Oral presentation / Poster presentation – Due 17</a:t>
          </a:r>
          <a:r>
            <a:rPr lang="en-US" sz="2000" kern="1200" baseline="30000" dirty="0">
              <a:solidFill>
                <a:schemeClr val="tx1"/>
              </a:solidFill>
            </a:rPr>
            <a:t>th</a:t>
          </a:r>
          <a:r>
            <a:rPr lang="en-US" sz="2000" kern="1200" dirty="0">
              <a:solidFill>
                <a:schemeClr val="tx1"/>
              </a:solidFill>
            </a:rPr>
            <a:t> of May, 2024 (10% of module mark)</a:t>
          </a:r>
        </a:p>
      </dsp:txBody>
      <dsp:txXfrm>
        <a:off x="1097001" y="1893062"/>
        <a:ext cx="5190110" cy="754319"/>
      </dsp:txXfrm>
    </dsp:sp>
    <dsp:sp modelId="{BAB347CC-1A66-8248-9B12-A0B86F1D483B}">
      <dsp:nvSpPr>
        <dsp:cNvPr id="0" name=""/>
        <dsp:cNvSpPr/>
      </dsp:nvSpPr>
      <dsp:spPr>
        <a:xfrm>
          <a:off x="460309" y="967341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606019"/>
            <a:satOff val="4942"/>
            <a:lumOff val="239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CW2 – Written Dissertation </a:t>
          </a:r>
          <a:r>
            <a:rPr lang="en-US" sz="2000" b="1" u="sng" kern="1200" dirty="0">
              <a:solidFill>
                <a:schemeClr val="tx1"/>
              </a:solidFill>
            </a:rPr>
            <a:t>OR</a:t>
          </a:r>
          <a:r>
            <a:rPr lang="en-US" sz="2000" kern="1200" dirty="0">
              <a:solidFill>
                <a:schemeClr val="tx1"/>
              </a:solidFill>
            </a:rPr>
            <a:t> Applied Project – Due 19</a:t>
          </a:r>
          <a:r>
            <a:rPr lang="en-US" sz="2000" kern="1200" baseline="30000" dirty="0">
              <a:solidFill>
                <a:schemeClr val="tx1"/>
              </a:solidFill>
            </a:rPr>
            <a:t>th</a:t>
          </a:r>
          <a:r>
            <a:rPr lang="en-US" sz="2000" kern="1200" dirty="0">
              <a:solidFill>
                <a:schemeClr val="tx1"/>
              </a:solidFill>
            </a:rPr>
            <a:t> of April, 2024 (80% of module mark) </a:t>
          </a:r>
        </a:p>
      </dsp:txBody>
      <dsp:txXfrm>
        <a:off x="483777" y="990809"/>
        <a:ext cx="5190110" cy="754319"/>
      </dsp:txXfrm>
    </dsp:sp>
    <dsp:sp modelId="{2B3A11AE-162A-B144-BA68-FA8687BCC3E5}">
      <dsp:nvSpPr>
        <dsp:cNvPr id="0" name=""/>
        <dsp:cNvSpPr/>
      </dsp:nvSpPr>
      <dsp:spPr>
        <a:xfrm>
          <a:off x="5794259" y="607618"/>
          <a:ext cx="520815" cy="520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>
            <a:solidFill>
              <a:schemeClr val="tx1"/>
            </a:solidFill>
          </a:endParaRPr>
        </a:p>
      </dsp:txBody>
      <dsp:txXfrm>
        <a:off x="5911442" y="607618"/>
        <a:ext cx="286449" cy="391913"/>
      </dsp:txXfrm>
    </dsp:sp>
    <dsp:sp modelId="{4917C7CD-4A89-F344-839D-142782DE3F57}">
      <dsp:nvSpPr>
        <dsp:cNvPr id="0" name=""/>
        <dsp:cNvSpPr/>
      </dsp:nvSpPr>
      <dsp:spPr>
        <a:xfrm>
          <a:off x="6214309" y="1571364"/>
          <a:ext cx="520815" cy="520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48382"/>
            <a:satOff val="11319"/>
            <a:lumOff val="333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148382"/>
              <a:satOff val="11319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331492" y="1571364"/>
        <a:ext cx="286449" cy="3919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33D42D-EC43-0041-895D-F081A31FC311}">
      <dsp:nvSpPr>
        <dsp:cNvPr id="0" name=""/>
        <dsp:cNvSpPr/>
      </dsp:nvSpPr>
      <dsp:spPr>
        <a:xfrm>
          <a:off x="0" y="0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solidFill>
                <a:schemeClr val="tx1"/>
              </a:solidFill>
            </a:rPr>
            <a:t>Formative Assessment (</a:t>
          </a:r>
          <a:r>
            <a:rPr lang="en-US" sz="21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Compulsory</a:t>
          </a:r>
          <a:r>
            <a:rPr lang="en-US" sz="2100" kern="1200" dirty="0">
              <a:solidFill>
                <a:schemeClr val="tx1"/>
              </a:solidFill>
            </a:rPr>
            <a:t>) – Project Proposal – Due 27</a:t>
          </a:r>
          <a:r>
            <a:rPr lang="en-US" sz="2100" kern="1200" baseline="30000" dirty="0">
              <a:solidFill>
                <a:schemeClr val="tx1"/>
              </a:solidFill>
            </a:rPr>
            <a:t>th</a:t>
          </a:r>
          <a:r>
            <a:rPr lang="en-US" sz="2100" kern="1200" dirty="0">
              <a:solidFill>
                <a:schemeClr val="tx1"/>
              </a:solidFill>
            </a:rPr>
            <a:t> of October, 2023</a:t>
          </a:r>
        </a:p>
      </dsp:txBody>
      <dsp:txXfrm>
        <a:off x="23468" y="23468"/>
        <a:ext cx="5450458" cy="754319"/>
      </dsp:txXfrm>
    </dsp:sp>
    <dsp:sp modelId="{33C40C86-9D4A-834B-BCA1-82A2F5E9A0E3}">
      <dsp:nvSpPr>
        <dsp:cNvPr id="0" name=""/>
        <dsp:cNvSpPr/>
      </dsp:nvSpPr>
      <dsp:spPr>
        <a:xfrm>
          <a:off x="1073533" y="1869594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303010"/>
            <a:satOff val="2471"/>
            <a:lumOff val="1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solidFill>
                <a:schemeClr val="tx1"/>
              </a:solidFill>
            </a:rPr>
            <a:t>CW1 – Poster presentation and </a:t>
          </a:r>
          <a:r>
            <a:rPr lang="en-US" sz="2100" kern="1200" dirty="0" err="1">
              <a:solidFill>
                <a:schemeClr val="tx1"/>
              </a:solidFill>
            </a:rPr>
            <a:t>defence</a:t>
          </a:r>
          <a:r>
            <a:rPr lang="en-US" sz="2100" kern="1200" dirty="0">
              <a:solidFill>
                <a:schemeClr val="tx1"/>
              </a:solidFill>
            </a:rPr>
            <a:t> – Due 17</a:t>
          </a:r>
          <a:r>
            <a:rPr lang="en-US" sz="2100" kern="1200" baseline="30000" dirty="0">
              <a:solidFill>
                <a:schemeClr val="tx1"/>
              </a:solidFill>
            </a:rPr>
            <a:t>th</a:t>
          </a:r>
          <a:r>
            <a:rPr lang="en-US" sz="2100" kern="1200" dirty="0">
              <a:solidFill>
                <a:schemeClr val="tx1"/>
              </a:solidFill>
            </a:rPr>
            <a:t> of May, 2024 (25% of module mark)</a:t>
          </a:r>
        </a:p>
      </dsp:txBody>
      <dsp:txXfrm>
        <a:off x="1097001" y="1893062"/>
        <a:ext cx="5190110" cy="754319"/>
      </dsp:txXfrm>
    </dsp:sp>
    <dsp:sp modelId="{BAB347CC-1A66-8248-9B12-A0B86F1D483B}">
      <dsp:nvSpPr>
        <dsp:cNvPr id="0" name=""/>
        <dsp:cNvSpPr/>
      </dsp:nvSpPr>
      <dsp:spPr>
        <a:xfrm>
          <a:off x="460309" y="967341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606019"/>
            <a:satOff val="4942"/>
            <a:lumOff val="239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solidFill>
                <a:schemeClr val="tx1"/>
              </a:solidFill>
            </a:rPr>
            <a:t>CW2 – Research Article – Due 19</a:t>
          </a:r>
          <a:r>
            <a:rPr lang="en-US" sz="2100" kern="1200" baseline="30000" dirty="0">
              <a:solidFill>
                <a:schemeClr val="tx1"/>
              </a:solidFill>
            </a:rPr>
            <a:t>th</a:t>
          </a:r>
          <a:r>
            <a:rPr lang="en-US" sz="2100" kern="1200" dirty="0">
              <a:solidFill>
                <a:schemeClr val="tx1"/>
              </a:solidFill>
            </a:rPr>
            <a:t> of April, 2024 (75% of module mark)</a:t>
          </a:r>
        </a:p>
      </dsp:txBody>
      <dsp:txXfrm>
        <a:off x="483777" y="990809"/>
        <a:ext cx="5190110" cy="754319"/>
      </dsp:txXfrm>
    </dsp:sp>
    <dsp:sp modelId="{2B3A11AE-162A-B144-BA68-FA8687BCC3E5}">
      <dsp:nvSpPr>
        <dsp:cNvPr id="0" name=""/>
        <dsp:cNvSpPr/>
      </dsp:nvSpPr>
      <dsp:spPr>
        <a:xfrm>
          <a:off x="5794259" y="607618"/>
          <a:ext cx="520815" cy="520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911442" y="607618"/>
        <a:ext cx="286449" cy="391913"/>
      </dsp:txXfrm>
    </dsp:sp>
    <dsp:sp modelId="{4917C7CD-4A89-F344-839D-142782DE3F57}">
      <dsp:nvSpPr>
        <dsp:cNvPr id="0" name=""/>
        <dsp:cNvSpPr/>
      </dsp:nvSpPr>
      <dsp:spPr>
        <a:xfrm>
          <a:off x="6214309" y="1571364"/>
          <a:ext cx="520815" cy="520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48382"/>
            <a:satOff val="11319"/>
            <a:lumOff val="333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148382"/>
              <a:satOff val="11319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331492" y="1571364"/>
        <a:ext cx="286449" cy="3919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5CF63-9B43-4121-B521-78A2CE8D4C96}" type="datetimeFigureOut">
              <a:rPr lang="en-US" smtClean="0"/>
              <a:t>9/27/23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9448A-2D78-4FCB-BE7F-D45E79F19C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803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1BAE7-F8AA-B34A-9258-A2780BCE4813}" type="datetimeFigureOut">
              <a:rPr lang="en-US" smtClean="0"/>
              <a:t>9/27/23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AD958-E632-914F-B93B-7DD6984C1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0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2F0CC75-B017-A54D-A5FE-49D9554254C4}" type="slidenum">
              <a:rPr lang="en-US" sz="1200"/>
              <a:pPr eaLnBrk="1" hangingPunct="1"/>
              <a:t>4</a:t>
            </a:fld>
            <a:endParaRPr lang="en-US" sz="12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71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F369CC01-9D0A-A34B-93CC-4BAD7F6FB2DD}" type="slidenum">
              <a:rPr lang="en-US" sz="1200"/>
              <a:pPr eaLnBrk="1" hangingPunct="1"/>
              <a:t>6</a:t>
            </a:fld>
            <a:endParaRPr lang="en-US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165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0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5" name="Snip Single Corner Rectangle 14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6" name="Straight Connector 15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ardrop 12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4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7" name="Snip Single Corner Rectangle 16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8" name="Straight Connector 17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ardrop 15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0" y="676835"/>
            <a:ext cx="7543800" cy="2587752"/>
          </a:xfr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flipH="1">
            <a:off x="1600199" y="2126877"/>
            <a:ext cx="7543801" cy="2604247"/>
            <a:chOff x="-1" y="3379694"/>
            <a:chExt cx="7543801" cy="2604247"/>
          </a:xfrm>
        </p:grpSpPr>
        <p:grpSp>
          <p:nvGrpSpPr>
            <p:cNvPr id="7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0" name="Snip Single Corner Rectangle 9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ardrop 8"/>
            <p:cNvSpPr/>
            <p:nvPr/>
          </p:nvSpPr>
          <p:spPr>
            <a:xfrm flipH="1">
              <a:off x="22859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05" y="2653553"/>
            <a:ext cx="5870448" cy="14721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6105" y="4134881"/>
            <a:ext cx="5870448" cy="57607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4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8033590" y="3475037"/>
            <a:ext cx="1828801" cy="365125"/>
          </a:xfrm>
        </p:spPr>
        <p:txBody>
          <a:bodyPr vert="horz" lIns="91440" tIns="0" rIns="91440" bIns="0" rtlCol="0" anchor="t" anchorCtr="0"/>
          <a:lstStyle>
            <a:lvl1pPr marL="0" algn="l" defTabSz="914400" rtl="0" eaLnBrk="1" latinLnBrk="0" hangingPunct="1">
              <a:defRPr sz="11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7658009" y="3475037"/>
            <a:ext cx="1828800" cy="365125"/>
          </a:xfrm>
        </p:spPr>
        <p:txBody>
          <a:bodyPr vert="horz" lIns="91440" tIns="0" rIns="91440" bIns="0" rtlCol="0" anchor="b" anchorCtr="0"/>
          <a:lstStyle>
            <a:lvl1pPr marL="0" algn="l" defTabSz="914400" rtl="0" eaLnBrk="1" latinLnBrk="0" hangingPunct="1">
              <a:defRPr sz="1400" b="1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nip Diagonal Corner Rectangle 10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Snip Diagonal Corner Rectangle 11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535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344488">
              <a:defRPr sz="1800"/>
            </a:lvl6pPr>
            <a:lvl7pPr marL="1946275" indent="-344488">
              <a:defRPr sz="1800"/>
            </a:lvl7pPr>
            <a:lvl8pPr marL="1946275" indent="-344488">
              <a:defRPr sz="1800"/>
            </a:lvl8pPr>
            <a:lvl9pPr marL="1946275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nip Diagonal Corner Rectangle 11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Snip Diagonal Corner Rectangle 12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1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1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nip Diagonal Corner Rectangle 5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1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3" name="Snip Diagonal Corner Rectangle 12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Teardrop 13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5" name="Snip Diagonal Corner Rectangle 14"/>
          <p:cNvSpPr/>
          <p:nvPr/>
        </p:nvSpPr>
        <p:spPr>
          <a:xfrm flipV="1">
            <a:off x="4648200" y="228600"/>
            <a:ext cx="4251960" cy="6387352"/>
          </a:xfrm>
          <a:prstGeom prst="snip2DiagRect">
            <a:avLst>
              <a:gd name="adj1" fmla="val 0"/>
              <a:gd name="adj2" fmla="val 379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" y="2177303"/>
            <a:ext cx="3657600" cy="1162050"/>
          </a:xfrm>
        </p:spPr>
        <p:txBody>
          <a:bodyPr anchor="b">
            <a:normAutofit/>
          </a:bodyPr>
          <a:lstStyle>
            <a:lvl1pPr algn="l">
              <a:defRPr sz="30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380" y="609600"/>
            <a:ext cx="3657600" cy="53340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80" y="3352799"/>
            <a:ext cx="3657600" cy="259080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2000" y="6297706"/>
            <a:ext cx="1295400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297706"/>
            <a:ext cx="2339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4800" y="6297706"/>
            <a:ext cx="443753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0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2" name="Snip Diagonal Corner Rectangle 11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Teardrop 12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2176272"/>
            <a:ext cx="3657600" cy="1161288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4654475" y="228600"/>
            <a:ext cx="4251960" cy="6391656"/>
          </a:xfrm>
          <a:prstGeom prst="snip2DiagRect">
            <a:avLst>
              <a:gd name="adj1" fmla="val 0"/>
              <a:gd name="adj2" fmla="val 4017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3342401"/>
            <a:ext cx="3657600" cy="25952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58952" y="6300216"/>
            <a:ext cx="1298448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300216"/>
            <a:ext cx="234086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1752" y="6300216"/>
            <a:ext cx="448056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4648200"/>
            <a:ext cx="8686800" cy="1963271"/>
          </a:xfrm>
          <a:prstGeom prst="snip2DiagRect">
            <a:avLst>
              <a:gd name="adj1" fmla="val 0"/>
              <a:gd name="adj2" fmla="val 937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48200"/>
            <a:ext cx="8153400" cy="60960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57799"/>
            <a:ext cx="8156448" cy="82027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ct val="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flipH="1">
            <a:off x="228600" y="228600"/>
            <a:ext cx="8677835" cy="4267200"/>
          </a:xfrm>
          <a:prstGeom prst="snip2DiagRect">
            <a:avLst>
              <a:gd name="adj1" fmla="val 0"/>
              <a:gd name="adj2" fmla="val 4332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7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7600" y="838201"/>
            <a:ext cx="1219200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1"/>
            <a:ext cx="6307138" cy="51054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949824"/>
            <a:ext cx="7583488" cy="4007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24391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67400" y="62484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2484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 2" pitchFamily="18" charset="2"/>
        <a:buChar char=""/>
        <a:defRPr sz="22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20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3913281"/>
            <a:ext cx="6449291" cy="1470025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latin typeface="Arial" charset="0"/>
              </a:rPr>
              <a:t>Introduction to the Independent Project Module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9568" y="5383306"/>
            <a:ext cx="5867400" cy="573741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Verdana" charset="0"/>
              </a:rPr>
              <a:t>BMSS6007 / BMST6003</a:t>
            </a:r>
          </a:p>
          <a:p>
            <a:pPr>
              <a:defRPr/>
            </a:pPr>
            <a:r>
              <a:rPr lang="en-GB" dirty="0">
                <a:latin typeface="Verdana" charset="0"/>
              </a:rPr>
              <a:t>2023-24</a:t>
            </a:r>
          </a:p>
          <a:p>
            <a:endParaRPr lang="en-GB" dirty="0"/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3" y="1016145"/>
            <a:ext cx="27432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10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University wide module – BMSS6007 +</a:t>
            </a:r>
            <a:br>
              <a:rPr lang="en-GB" dirty="0"/>
            </a:br>
            <a:r>
              <a:rPr lang="en-GB" dirty="0"/>
              <a:t>SET module BMST6003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Independent project</a:t>
            </a:r>
          </a:p>
          <a:p>
            <a:r>
              <a:rPr lang="en-GB" dirty="0"/>
              <a:t>Devised by a group of academics from a range of disciplines</a:t>
            </a:r>
          </a:p>
          <a:p>
            <a:r>
              <a:rPr lang="en-GB" dirty="0"/>
              <a:t>Broad module – 2 output options – Each programmes decide which is appropriate (e.g. HNL dissertation / research modules linked to competencies </a:t>
            </a:r>
            <a:r>
              <a:rPr lang="en-GB" dirty="0" err="1"/>
              <a:t>AfN</a:t>
            </a:r>
            <a:r>
              <a:rPr lang="en-GB" dirty="0"/>
              <a:t>)</a:t>
            </a:r>
          </a:p>
          <a:p>
            <a:r>
              <a:rPr lang="en-GB" b="1" dirty="0"/>
              <a:t>Only the dissertation option is available for PE, SES, HNL, SET</a:t>
            </a:r>
          </a:p>
          <a:p>
            <a:r>
              <a:rPr lang="en-GB" b="1" dirty="0"/>
              <a:t>Applied Project is an option for OAE</a:t>
            </a:r>
          </a:p>
          <a:p>
            <a:r>
              <a:rPr lang="en-GB" b="1" dirty="0"/>
              <a:t>Module Leader: Alison </a:t>
            </a:r>
            <a:r>
              <a:rPr lang="en-GB" b="1" dirty="0" err="1"/>
              <a:t>Connaughton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941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to be introduced today: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What is a dissertation / independent project?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Why this module may be beneficial for you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will I be assessed?</a:t>
            </a: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the module is structured / organised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support to expect</a:t>
            </a:r>
            <a:r>
              <a:rPr lang="en-US" dirty="0"/>
              <a:t>…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do I need to do now?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72" y="2879146"/>
            <a:ext cx="2165349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4118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03350" y="314036"/>
            <a:ext cx="7313613" cy="1143000"/>
          </a:xfrm>
        </p:spPr>
        <p:txBody>
          <a:bodyPr anchor="ctr">
            <a:normAutofit fontScale="90000"/>
          </a:bodyPr>
          <a:lstStyle/>
          <a:p>
            <a:pPr eaLnBrk="1" hangingPunct="1">
              <a:defRPr/>
            </a:pPr>
            <a:r>
              <a:rPr lang="en-GB" dirty="0">
                <a:cs typeface="+mj-cs"/>
              </a:rPr>
              <a:t>1. What is a </a:t>
            </a:r>
            <a:r>
              <a:rPr lang="en-GB" dirty="0"/>
              <a:t>independent project (dissertation)</a:t>
            </a:r>
            <a:r>
              <a:rPr lang="en-GB" dirty="0">
                <a:cs typeface="+mj-cs"/>
              </a:rPr>
              <a:t>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37309" y="1680586"/>
            <a:ext cx="7972425" cy="547211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/>
              <a:t>The aim of the 40 credit module is to:</a:t>
            </a: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Develop the ability of students to engage critically and innovatively with theory and/or practice relevant to their studied subject areas in order to produce a discipline-specific in-depth project.</a:t>
            </a:r>
            <a:endParaRPr lang="en-GB" dirty="0">
              <a:latin typeface="Verdana" charset="0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914" y="3788569"/>
            <a:ext cx="3543300" cy="155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411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347335" y="3357362"/>
            <a:ext cx="4590473" cy="1282526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1. What is a ‘dissertation’?</a:t>
            </a:r>
            <a:br>
              <a:rPr lang="en-GB" sz="31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</a:rPr>
              <a:t>…It is the opportunity </a:t>
            </a:r>
            <a:r>
              <a:rPr lang="en-GB" sz="1800" dirty="0">
                <a:latin typeface="+mn-lt"/>
              </a:rPr>
              <a:t>to engage in a substantial self managed project, in a field of study related to their degree.</a:t>
            </a:r>
            <a:br>
              <a:rPr lang="en-GB" sz="1600" dirty="0">
                <a:latin typeface="Verdana" charset="0"/>
              </a:rPr>
            </a:br>
            <a:r>
              <a:rPr lang="en-GB" sz="1600" dirty="0">
                <a:latin typeface="Verdana" charset="0"/>
              </a:rPr>
              <a:t>- 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What modules have you studied as part of   your degree?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- Your dissertation can be linked to </a:t>
            </a:r>
            <a:r>
              <a:rPr lang="en-GB" sz="1800" b="1" i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ANY 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area of your degree that you have studied (ideally up to level 5)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You are </a:t>
            </a:r>
            <a:r>
              <a:rPr lang="en-GB" sz="18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NOT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 limited to a specific area of your degree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Task: </a:t>
            </a:r>
            <a:r>
              <a:rPr lang="en-GB" sz="1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What have you studied so far?</a:t>
            </a:r>
            <a:endParaRPr lang="en-US" sz="1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272" y="191511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2" y="1913805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1511"/>
            <a:ext cx="209723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656880"/>
            <a:ext cx="2103871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34586"/>
            <a:ext cx="2110508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191511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5033818"/>
            <a:ext cx="1958944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5033819"/>
            <a:ext cx="2943368" cy="157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3565525"/>
            <a:ext cx="1958944" cy="1468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36" y="5033818"/>
            <a:ext cx="1838036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06" y="5033818"/>
            <a:ext cx="2088430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572" y="191512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426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8451" y="651741"/>
            <a:ext cx="7581900" cy="91440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sz="2400" dirty="0">
                <a:cs typeface="+mj-cs"/>
              </a:rPr>
              <a:t>The module provides an opportunity for you to demonstrate, and have assessed, the extent and quality of your capabilities in:</a:t>
            </a:r>
            <a:br>
              <a:rPr lang="en-GB" sz="2400" dirty="0">
                <a:cs typeface="+mj-cs"/>
              </a:rPr>
            </a:br>
            <a:endParaRPr lang="en-GB" sz="2400" dirty="0"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764145"/>
            <a:ext cx="7783512" cy="417786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Selecting a suitable topic for an independent project;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Justifying the relevance of your chosen topic;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Selecting, devising and applying appropriate methodological and analytical approaches;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US" sz="2000" b="1" dirty="0">
                <a:solidFill>
                  <a:srgbClr val="0070C0"/>
                </a:solidFill>
              </a:rPr>
              <a:t>Qualitative / Quantitative / Mixed methods / Literature Based???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Sustaining independent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Anticipating and solving problems in pursuit of that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Identifying key findings and issues in that study.</a:t>
            </a:r>
          </a:p>
        </p:txBody>
      </p:sp>
    </p:spTree>
    <p:extLst>
      <p:ext uri="{BB962C8B-B14F-4D97-AF65-F5344CB8AC3E}">
        <p14:creationId xmlns:p14="http://schemas.microsoft.com/office/powerpoint/2010/main" val="1988309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309" y="5175623"/>
            <a:ext cx="2018001" cy="16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434379"/>
            <a:ext cx="7583488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2. </a:t>
            </a:r>
            <a:r>
              <a:rPr lang="en-GB" sz="3100" dirty="0"/>
              <a:t>Why this module may be beneficial for you</a:t>
            </a:r>
            <a:br>
              <a:rPr lang="en-GB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05572" y="1736436"/>
            <a:ext cx="7583488" cy="408831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/>
              <a:t>Develop clear graduate skills…</a:t>
            </a:r>
          </a:p>
          <a:p>
            <a:pPr>
              <a:spcBef>
                <a:spcPts val="0"/>
              </a:spcBef>
            </a:pPr>
            <a:r>
              <a:rPr lang="en-GB" sz="2000" dirty="0"/>
              <a:t>Future career - You should be an authority on your area of study after completing the dissertation!</a:t>
            </a:r>
          </a:p>
          <a:p>
            <a:pPr>
              <a:spcBef>
                <a:spcPts val="0"/>
              </a:spcBef>
            </a:pPr>
            <a:r>
              <a:rPr lang="en-GB" sz="2000" dirty="0"/>
              <a:t>CV / Interviews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If you have definite career plans you may want to ensure that your project is in that area.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Many students mention their dissertations to interviews to indicate their potential and it may give the interviewer something specific to discuss.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/>
              <a:t>Postgraduate study – PGCE / MA / MSc</a:t>
            </a:r>
          </a:p>
          <a:p>
            <a:pPr>
              <a:spcBef>
                <a:spcPts val="0"/>
              </a:spcBef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06287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latin typeface="Arial" charset="0"/>
                <a:cs typeface="+mj-cs"/>
              </a:rPr>
              <a:t>3. How will I be assessed? </a:t>
            </a:r>
            <a:endParaRPr lang="en-US" i="1" dirty="0">
              <a:latin typeface="Arial" charset="0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179" y="1700213"/>
            <a:ext cx="7856537" cy="478371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defRPr/>
            </a:pPr>
            <a:endParaRPr lang="en-GB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582" y="5698764"/>
            <a:ext cx="2364509" cy="1367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2864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66007-8409-6B78-2A60-270272F20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111" y="610411"/>
            <a:ext cx="6517178" cy="751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Assessment of the Module – HNL / PE / SES / OAE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358BD45-E3E0-6DCF-FC54-142532F04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4300506"/>
              </p:ext>
            </p:extLst>
          </p:nvPr>
        </p:nvGraphicFramePr>
        <p:xfrm>
          <a:off x="857250" y="2610762"/>
          <a:ext cx="7429500" cy="2670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5-point Star 5">
            <a:extLst>
              <a:ext uri="{FF2B5EF4-FFF2-40B4-BE49-F238E27FC236}">
                <a16:creationId xmlns:a16="http://schemas.microsoft.com/office/drawing/2014/main" id="{86DB1AEC-6685-2408-4676-D77A18EEA7E9}"/>
              </a:ext>
            </a:extLst>
          </p:cNvPr>
          <p:cNvSpPr/>
          <p:nvPr/>
        </p:nvSpPr>
        <p:spPr>
          <a:xfrm>
            <a:off x="6834150" y="864305"/>
            <a:ext cx="2487487" cy="2464216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6D3CC-5315-E8E2-49A2-F0FCAA9C1461}"/>
              </a:ext>
            </a:extLst>
          </p:cNvPr>
          <p:cNvSpPr txBox="1"/>
          <p:nvPr/>
        </p:nvSpPr>
        <p:spPr>
          <a:xfrm>
            <a:off x="7610229" y="1895182"/>
            <a:ext cx="120015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OAE have a choice </a:t>
            </a:r>
          </a:p>
          <a:p>
            <a:r>
              <a:rPr lang="en-US" sz="1050" dirty="0"/>
              <a:t>of  Dissertation </a:t>
            </a:r>
          </a:p>
          <a:p>
            <a:r>
              <a:rPr lang="en-US" sz="1050" dirty="0"/>
              <a:t>OR Applied Project</a:t>
            </a:r>
          </a:p>
        </p:txBody>
      </p:sp>
    </p:spTree>
    <p:extLst>
      <p:ext uri="{BB962C8B-B14F-4D97-AF65-F5344CB8AC3E}">
        <p14:creationId xmlns:p14="http://schemas.microsoft.com/office/powerpoint/2010/main" val="13782403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66007-8409-6B78-2A60-270272F20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936" y="538270"/>
            <a:ext cx="6517178" cy="751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dirty="0"/>
              <a:t>Assessment of the Module - SET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358BD45-E3E0-6DCF-FC54-142532F04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7016775"/>
              </p:ext>
            </p:extLst>
          </p:nvPr>
        </p:nvGraphicFramePr>
        <p:xfrm>
          <a:off x="857250" y="2610762"/>
          <a:ext cx="7429500" cy="2670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1320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details – Moodle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will be doing a research proposal</a:t>
            </a:r>
          </a:p>
          <a:p>
            <a:r>
              <a:rPr lang="en-GB" dirty="0"/>
              <a:t>Regardless of programme / type of dissertation / applied project</a:t>
            </a:r>
          </a:p>
        </p:txBody>
      </p:sp>
    </p:spTree>
    <p:extLst>
      <p:ext uri="{BB962C8B-B14F-4D97-AF65-F5344CB8AC3E}">
        <p14:creationId xmlns:p14="http://schemas.microsoft.com/office/powerpoint/2010/main" val="1790954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4. How the module is structured / organised</a:t>
            </a:r>
            <a:r>
              <a:rPr lang="en-US" sz="2800" dirty="0"/>
              <a:t>…</a:t>
            </a:r>
            <a:br>
              <a:rPr lang="en-GB" sz="2800" dirty="0"/>
            </a:br>
            <a:r>
              <a:rPr lang="en-GB" sz="2800" dirty="0"/>
              <a:t>Lectures: 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3" y="1949824"/>
            <a:ext cx="7583488" cy="4709594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1. Online content and tasks to work through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2. General face to face or online lecture / tutorial session each week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3. Specific tutorial support from your allocated supervisor (10 hours)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Your project supervisor  will provide you with the RM support you need as well as tutorials over the course of the year. 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/>
              <a:t>Support will therefore be provided by your supervisor alongside the online content.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/>
              <a:t>Get a good working relationship going!</a:t>
            </a:r>
          </a:p>
          <a:p>
            <a:pPr marL="349250" lvl="1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Suggested deadlines will be provided for chapters of the dissertation – time management!</a:t>
            </a:r>
          </a:p>
          <a:p>
            <a:endParaRPr lang="en-US" sz="2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7286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01869"/>
            <a:ext cx="7583488" cy="1143000"/>
          </a:xfrm>
        </p:spPr>
        <p:txBody>
          <a:bodyPr/>
          <a:lstStyle/>
          <a:p>
            <a:r>
              <a:rPr lang="en-GB" dirty="0"/>
              <a:t>5. Supervision support 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Allocation of supervisors will be on a first come – first served basis.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If a supervisor’s student allocation is full, you will need to choose a topic which fits with an available supervisor’s areas of teaching / research.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GB" dirty="0"/>
              <a:t>If you have selected a topic which is outside your chosen member of staff’s area, you will be allocated to someone else.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682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6. What do I need to do now?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Work through the ‘Induction to the module section’ on the Moodle page. </a:t>
            </a:r>
          </a:p>
          <a:p>
            <a:r>
              <a:rPr lang="en-GB" dirty="0"/>
              <a:t>Activities to complete / forums to post your ideas. </a:t>
            </a:r>
          </a:p>
          <a:p>
            <a:r>
              <a:rPr lang="en-GB" dirty="0"/>
              <a:t>Have a look through the collection of abstracts – Moodle and Teams page</a:t>
            </a:r>
          </a:p>
          <a:p>
            <a:r>
              <a:rPr lang="en-GB" dirty="0"/>
              <a:t>Proposal examples are available in this section also.</a:t>
            </a:r>
          </a:p>
        </p:txBody>
      </p:sp>
    </p:spTree>
    <p:extLst>
      <p:ext uri="{BB962C8B-B14F-4D97-AF65-F5344CB8AC3E}">
        <p14:creationId xmlns:p14="http://schemas.microsoft.com/office/powerpoint/2010/main" val="36400046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Also…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Contact a member of staff to discuss your initial ideas (this week / early next week).</a:t>
            </a:r>
          </a:p>
          <a:p>
            <a:r>
              <a:rPr lang="en-GB" dirty="0"/>
              <a:t>Upload  your ‘First project ideas’ to the relevant section on Moodle (if you have not already completed the online form). </a:t>
            </a:r>
          </a:p>
          <a:p>
            <a:r>
              <a:rPr lang="en-GB" dirty="0"/>
              <a:t>Indicate if you have been working with a member of staff already! </a:t>
            </a:r>
          </a:p>
          <a:p>
            <a:r>
              <a:rPr lang="en-GB" dirty="0"/>
              <a:t>Supervisors will then be allocated.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2405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182" y="305070"/>
            <a:ext cx="9374909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Staff Research Disciplines (other staff will be available – details to follow)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5423063"/>
              </p:ext>
            </p:extLst>
          </p:nvPr>
        </p:nvGraphicFramePr>
        <p:xfrm>
          <a:off x="779464" y="1773955"/>
          <a:ext cx="7450136" cy="48696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618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882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099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Dave</a:t>
                      </a:r>
                      <a:r>
                        <a:rPr lang="en-US" sz="1600" b="1" i="0" u="none" strike="noStrike" baseline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Gardner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Physiology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Biomechanics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Sports Nutrition</a:t>
                      </a:r>
                      <a:r>
                        <a:rPr lang="en-US" sz="1600" b="1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416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Nalda Wainwright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Physical Literacy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 (related to curriculum)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Simon</a:t>
                      </a:r>
                      <a:r>
                        <a:rPr lang="en-US" sz="1600" b="1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Williams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Physiology / Obesity  / Public Health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8538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Alison </a:t>
                      </a:r>
                      <a:r>
                        <a:rPr lang="en-US" sz="1600" b="1" u="none" strike="noStrike" dirty="0" err="1">
                          <a:solidFill>
                            <a:schemeClr val="tx1"/>
                          </a:solidFill>
                          <a:effectLst/>
                        </a:rPr>
                        <a:t>Connaughton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Psychology –</a:t>
                      </a:r>
                      <a:r>
                        <a:rPr lang="en-US" sz="1600" b="1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600" b="1" u="none" strike="noStrike" baseline="0" dirty="0" err="1">
                          <a:solidFill>
                            <a:schemeClr val="tx1"/>
                          </a:solidFill>
                          <a:effectLst/>
                        </a:rPr>
                        <a:t>behaviour</a:t>
                      </a:r>
                      <a:r>
                        <a:rPr lang="en-US" sz="1600" b="1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change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Sport Psychology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Psychology – Related to adventure / outdoors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Dylan Blain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Physical Education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Psychology - Physical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Geraint Forster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Physiology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Training Methods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err="1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Heddwen</a:t>
                      </a:r>
                      <a:r>
                        <a:rPr lang="en-US" sz="1600" b="1" i="0" u="none" strike="noStrike" baseline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Davies / Kate Piper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Physical</a:t>
                      </a:r>
                      <a:r>
                        <a:rPr lang="en-US" sz="1600" b="1" i="0" u="none" strike="noStrike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Graham Harvey /</a:t>
                      </a:r>
                      <a:r>
                        <a:rPr lang="en-US" sz="1600" b="1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Denise Leonard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76322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Chris </a:t>
                      </a:r>
                      <a:r>
                        <a:rPr lang="en-US" sz="1600" b="1" u="none" strike="noStrike" dirty="0" err="1">
                          <a:solidFill>
                            <a:schemeClr val="tx1"/>
                          </a:solidFill>
                          <a:effectLst/>
                        </a:rPr>
                        <a:t>Cashin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Nutrition (Including Sport and exercise)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Health Promotion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Dietary Analysis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40390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20342"/>
            <a:ext cx="7583488" cy="1143000"/>
          </a:xfrm>
        </p:spPr>
        <p:txBody>
          <a:bodyPr/>
          <a:lstStyle/>
          <a:p>
            <a:r>
              <a:rPr lang="en-GB" dirty="0"/>
              <a:t>What next…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09" y="1828334"/>
            <a:ext cx="6363855" cy="448792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Reading…</a:t>
            </a:r>
          </a:p>
          <a:p>
            <a:r>
              <a:rPr lang="en-GB" dirty="0"/>
              <a:t>Generate some initial ideas…</a:t>
            </a:r>
          </a:p>
          <a:p>
            <a:r>
              <a:rPr lang="en-GB" dirty="0"/>
              <a:t>Contact a member of staff to arrange a time to discuss these. </a:t>
            </a:r>
          </a:p>
          <a:p>
            <a:r>
              <a:rPr lang="en-GB" dirty="0"/>
              <a:t>Any questions –please e-mail or send a message via teams?</a:t>
            </a:r>
          </a:p>
          <a:p>
            <a:r>
              <a:rPr lang="en-GB" dirty="0"/>
              <a:t>Drop in Q and A session later this week. </a:t>
            </a:r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5001638"/>
            <a:ext cx="1634834" cy="150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1825546"/>
            <a:ext cx="1634833" cy="118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145" y="3100969"/>
            <a:ext cx="1732537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3616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Opportunity to ask questions…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340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Pixel">
      <a:majorFont>
        <a:latin typeface="Corbel"/>
        <a:ea typeface=""/>
        <a:cs typeface=""/>
        <a:font script="Jpan" typeface="メイリオ"/>
      </a:majorFont>
      <a:minorFont>
        <a:latin typeface="Corbel"/>
        <a:ea typeface=""/>
        <a:cs typeface=""/>
        <a:font script="Jpan" typeface="メイリオ"/>
      </a:minorFont>
    </a:fontScheme>
    <a:fmtScheme name="Pixel">
      <a:fillStyleLst>
        <a:solidFill>
          <a:schemeClr val="phClr"/>
        </a:solidFill>
        <a:solidFill>
          <a:schemeClr val="phClr">
            <a:satMod val="150000"/>
          </a:schemeClr>
        </a:solidFill>
        <a:solidFill>
          <a:schemeClr val="phClr">
            <a:shade val="80000"/>
            <a:lumMod val="9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63500" dir="2700000" sx="102000" sy="102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/>
          </a:scene3d>
          <a:sp3d>
            <a:bevelT w="0" h="0"/>
          </a:sp3d>
        </a:effectStyle>
        <a:effectStyle>
          <a:effectLst>
            <a:outerShdw blurRad="63500" dist="38100" dir="3600000" sx="103000" sy="103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5400000"/>
            </a:lightRig>
          </a:scene3d>
          <a:sp3d prstMaterial="softmetal">
            <a:bevelT w="635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5000"/>
                <a:satMod val="350000"/>
              </a:schemeClr>
            </a:gs>
            <a:gs pos="100000">
              <a:schemeClr val="phClr">
                <a:shade val="20000"/>
                <a:satMod val="15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satMod val="400000"/>
              </a:schemeClr>
              <a:schemeClr val="phClr">
                <a:tint val="50000"/>
                <a:satMod val="4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Pixel.thmx</Template>
  <TotalTime>798</TotalTime>
  <Words>1075</Words>
  <Application>Microsoft Macintosh PowerPoint</Application>
  <PresentationFormat>On-screen Show (4:3)</PresentationFormat>
  <Paragraphs>124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Corbel</vt:lpstr>
      <vt:lpstr>Verdana</vt:lpstr>
      <vt:lpstr>Wingdings</vt:lpstr>
      <vt:lpstr>Wingdings 2</vt:lpstr>
      <vt:lpstr>Pixel</vt:lpstr>
      <vt:lpstr>Introduction to the Independent Project Module</vt:lpstr>
      <vt:lpstr>University wide module – BMSS6007 + SET module BMST6003</vt:lpstr>
      <vt:lpstr>Topics to be introduced today:</vt:lpstr>
      <vt:lpstr>1. What is a independent project (dissertation)?</vt:lpstr>
      <vt:lpstr>1. What is a ‘dissertation’?  …It is the opportunity to engage in a substantial self managed project, in a field of study related to their degree. - What modules have you studied as part of   your degree? - Your dissertation can be linked to ANY area of your degree that you have studied (ideally up to level 5) You are NOT limited to a specific area of your degree Task: What have you studied so far?</vt:lpstr>
      <vt:lpstr>The module provides an opportunity for you to demonstrate, and have assessed, the extent and quality of your capabilities in: </vt:lpstr>
      <vt:lpstr> 2. Why this module may be beneficial for you </vt:lpstr>
      <vt:lpstr>3. How will I be assessed? </vt:lpstr>
      <vt:lpstr>Assessment of the Module – HNL / PE / SES / OAE</vt:lpstr>
      <vt:lpstr>Assessment of the Module - SET</vt:lpstr>
      <vt:lpstr>Assignment details – Moodle </vt:lpstr>
      <vt:lpstr>4. How the module is structured / organised… Lectures: </vt:lpstr>
      <vt:lpstr>5. Supervision support continued…</vt:lpstr>
      <vt:lpstr>6. What do I need to do now?  </vt:lpstr>
      <vt:lpstr>Also…</vt:lpstr>
      <vt:lpstr>Staff Research Disciplines (other staff will be available – details to follow)</vt:lpstr>
      <vt:lpstr>What next…</vt:lpstr>
      <vt:lpstr>Opportunity to ask questions…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Independent Study (Dissertation) Module</dc:title>
  <dc:creator>SHOE4</dc:creator>
  <cp:lastModifiedBy>Alison Connaughton</cp:lastModifiedBy>
  <cp:revision>61</cp:revision>
  <cp:lastPrinted>2017-05-09T15:55:18Z</cp:lastPrinted>
  <dcterms:created xsi:type="dcterms:W3CDTF">2017-05-09T11:06:03Z</dcterms:created>
  <dcterms:modified xsi:type="dcterms:W3CDTF">2023-09-27T17:50:03Z</dcterms:modified>
</cp:coreProperties>
</file>