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3"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6208-D01B-4B4B-BC87-992485D8BD28}" type="datetimeFigureOut">
              <a:rPr lang="en-GB" smtClean="0"/>
              <a:t>14/07/2021</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A8D7A923-EA90-43C2-AEDE-72E8C8E88E0D}"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1682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6208-D01B-4B4B-BC87-992485D8BD28}" type="datetimeFigureOut">
              <a:rPr lang="en-GB" smtClean="0"/>
              <a:t>14/07/2021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D7A923-EA90-43C2-AEDE-72E8C8E88E0D}"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1175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6208-D01B-4B4B-BC87-992485D8BD28}" type="datetimeFigureOut">
              <a:rPr lang="en-GB" smtClean="0"/>
              <a:t>14/07/2021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D7A923-EA90-43C2-AEDE-72E8C8E88E0D}"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2519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6208-D01B-4B4B-BC87-992485D8BD28}" type="datetimeFigureOut">
              <a:rPr lang="en-GB" smtClean="0"/>
              <a:t>14/07/2021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D7A923-EA90-43C2-AEDE-72E8C8E88E0D}"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4048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6208-D01B-4B4B-BC87-992485D8BD28}" type="datetimeFigureOut">
              <a:rPr lang="en-GB" smtClean="0"/>
              <a:t>14/07/2021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D7A923-EA90-43C2-AEDE-72E8C8E88E0D}"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5064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6208-D01B-4B4B-BC87-992485D8BD28}" type="datetimeFigureOut">
              <a:rPr lang="en-GB" smtClean="0"/>
              <a:t>14/07/2021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D7A923-EA90-43C2-AEDE-72E8C8E88E0D}"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4160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6208-D01B-4B4B-BC87-992485D8BD28}" type="datetimeFigureOut">
              <a:rPr lang="en-GB" smtClean="0"/>
              <a:t>14/07/2021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D7A923-EA90-43C2-AEDE-72E8C8E88E0D}" type="slidenum">
              <a:rPr lang="en-GB" smtClean="0"/>
              <a:t>‹#›</a:t>
            </a:fld>
            <a:endParaRPr lang="en-GB"/>
          </a:p>
        </p:txBody>
      </p:sp>
    </p:spTree>
    <p:extLst>
      <p:ext uri="{BB962C8B-B14F-4D97-AF65-F5344CB8AC3E}">
        <p14:creationId xmlns:p14="http://schemas.microsoft.com/office/powerpoint/2010/main" val="689905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B26208-D01B-4B4B-BC87-992485D8BD28}" type="datetimeFigureOut">
              <a:rPr lang="en-GB" smtClean="0"/>
              <a:t>14/07/2021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D7A923-EA90-43C2-AEDE-72E8C8E88E0D}"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7857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8B26208-D01B-4B4B-BC87-992485D8BD28}" type="datetimeFigureOut">
              <a:rPr lang="en-GB" smtClean="0"/>
              <a:t>14/07/2021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A8D7A923-EA90-43C2-AEDE-72E8C8E88E0D}"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9461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6208-D01B-4B4B-BC87-992485D8BD28}" type="datetimeFigureOut">
              <a:rPr lang="en-GB" smtClean="0"/>
              <a:t>14/07/2021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D7A923-EA90-43C2-AEDE-72E8C8E88E0D}"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7879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6208-D01B-4B4B-BC87-992485D8BD28}" type="datetimeFigureOut">
              <a:rPr lang="en-GB" smtClean="0"/>
              <a:t>14/07/2021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D7A923-EA90-43C2-AEDE-72E8C8E88E0D}"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00774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8B26208-D01B-4B4B-BC87-992485D8BD28}" type="datetimeFigureOut">
              <a:rPr lang="en-GB" smtClean="0"/>
              <a:t>14/07/2021</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8D7A923-EA90-43C2-AEDE-72E8C8E88E0D}"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60767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eb.microsoftstream.com/video/685c4763-77f9-4c1a-aa7f-5259f58187ac"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BC4E6-055B-4CC1-95BA-7653866590E6}"/>
              </a:ext>
            </a:extLst>
          </p:cNvPr>
          <p:cNvSpPr>
            <a:spLocks noGrp="1"/>
          </p:cNvSpPr>
          <p:nvPr>
            <p:ph type="ctrTitle"/>
          </p:nvPr>
        </p:nvSpPr>
        <p:spPr>
          <a:xfrm>
            <a:off x="2417779" y="113185"/>
            <a:ext cx="8637073" cy="2541431"/>
          </a:xfrm>
        </p:spPr>
        <p:txBody>
          <a:bodyPr/>
          <a:lstStyle/>
          <a:p>
            <a:r>
              <a:rPr lang="en-GB" sz="1800" kern="1400" spc="-50" dirty="0">
                <a:effectLst/>
                <a:latin typeface="Arial" panose="020B0604020202020204" pitchFamily="34" charset="0"/>
                <a:ea typeface="Times New Roman" panose="02020603050405020304" pitchFamily="18" charset="0"/>
                <a:cs typeface="Times New Roman" panose="02020603050405020304" pitchFamily="18" charset="0"/>
              </a:rPr>
              <a:t>Individual written response to a given case study of John Deere</a:t>
            </a:r>
            <a:br>
              <a:rPr lang="en-GB" sz="1800" kern="1400" spc="-50" dirty="0">
                <a:latin typeface="Calibri Light" panose="020F0302020204030204" pitchFamily="34" charset="0"/>
                <a:ea typeface="Times New Roman" panose="02020603050405020304" pitchFamily="18" charset="0"/>
                <a:cs typeface="Times New Roman" panose="02020603050405020304" pitchFamily="18" charset="0"/>
              </a:rPr>
            </a:br>
            <a:r>
              <a:rPr lang="en-GB" sz="1800" kern="1400" spc="-50" dirty="0">
                <a:latin typeface="Calibri Light" panose="020F0302020204030204" pitchFamily="34" charset="0"/>
                <a:ea typeface="Times New Roman" panose="02020603050405020304" pitchFamily="18" charset="0"/>
                <a:cs typeface="Times New Roman" panose="02020603050405020304" pitchFamily="18" charset="0"/>
              </a:rPr>
              <a:t>(</a:t>
            </a:r>
            <a:r>
              <a:rPr lang="en-GB" sz="1800" kern="1400" spc="-50" dirty="0" err="1">
                <a:latin typeface="Calibri Light" panose="020F0302020204030204" pitchFamily="34" charset="0"/>
                <a:ea typeface="Times New Roman" panose="02020603050405020304" pitchFamily="18" charset="0"/>
                <a:cs typeface="Times New Roman" panose="02020603050405020304" pitchFamily="18" charset="0"/>
              </a:rPr>
              <a:t>powerpoint</a:t>
            </a:r>
            <a:r>
              <a:rPr lang="en-GB" sz="1800" kern="1400" spc="-50" dirty="0">
                <a:latin typeface="Calibri Light" panose="020F0302020204030204" pitchFamily="34" charset="0"/>
                <a:ea typeface="Times New Roman" panose="02020603050405020304" pitchFamily="18" charset="0"/>
                <a:cs typeface="Times New Roman" panose="02020603050405020304" pitchFamily="18" charset="0"/>
              </a:rPr>
              <a:t>)</a:t>
            </a:r>
            <a:endParaRPr lang="en-GB" dirty="0"/>
          </a:p>
        </p:txBody>
      </p:sp>
      <p:sp>
        <p:nvSpPr>
          <p:cNvPr id="3" name="Subtitle 2">
            <a:extLst>
              <a:ext uri="{FF2B5EF4-FFF2-40B4-BE49-F238E27FC236}">
                <a16:creationId xmlns:a16="http://schemas.microsoft.com/office/drawing/2014/main" id="{93CB92A2-047F-46D0-8BBC-652A84FA1590}"/>
              </a:ext>
            </a:extLst>
          </p:cNvPr>
          <p:cNvSpPr>
            <a:spLocks noGrp="1"/>
          </p:cNvSpPr>
          <p:nvPr>
            <p:ph type="subTitle" idx="1"/>
          </p:nvPr>
        </p:nvSpPr>
        <p:spPr>
          <a:xfrm>
            <a:off x="2417780" y="2654616"/>
            <a:ext cx="8637072" cy="3269106"/>
          </a:xfrm>
        </p:spPr>
        <p:txBody>
          <a:bodyPr>
            <a:normAutofit fontScale="92500" lnSpcReduction="10000"/>
          </a:bodyPr>
          <a:lstStyle/>
          <a:p>
            <a:r>
              <a:rPr lang="en-GB" dirty="0"/>
              <a:t>Mohammed Ashraf Hussain</a:t>
            </a:r>
          </a:p>
          <a:p>
            <a:r>
              <a:rPr lang="en-GB" dirty="0"/>
              <a:t>ID: 1913551</a:t>
            </a:r>
          </a:p>
          <a:p>
            <a:r>
              <a:rPr lang="en-GB" dirty="0"/>
              <a:t>Lecturer: Seyed Navid Nasirpourosgoei</a:t>
            </a:r>
          </a:p>
          <a:p>
            <a:r>
              <a:rPr lang="en-GB" dirty="0"/>
              <a:t>BMSW5106</a:t>
            </a:r>
          </a:p>
          <a:p>
            <a:r>
              <a:rPr lang="en-GB" dirty="0"/>
              <a:t>The video presentation is published on stream</a:t>
            </a:r>
          </a:p>
          <a:p>
            <a:r>
              <a:rPr lang="en-GB" dirty="0"/>
              <a:t>Seyed Navid has permission (owner) of the video</a:t>
            </a:r>
          </a:p>
          <a:p>
            <a:r>
              <a:rPr lang="en-GB" dirty="0">
                <a:hlinkClick r:id="rId2"/>
              </a:rPr>
              <a:t>https://web.microsoftstream.com/video/685c4763-77f9-4c1a-aa7f-5259f58187ac</a:t>
            </a:r>
            <a:endParaRPr lang="en-GB" dirty="0"/>
          </a:p>
          <a:p>
            <a:endParaRPr lang="en-GB" dirty="0"/>
          </a:p>
        </p:txBody>
      </p:sp>
    </p:spTree>
    <p:extLst>
      <p:ext uri="{BB962C8B-B14F-4D97-AF65-F5344CB8AC3E}">
        <p14:creationId xmlns:p14="http://schemas.microsoft.com/office/powerpoint/2010/main" val="1543352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C385C-77C7-4404-98A0-861DCB0BCCB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7D7829C-7EDC-4394-BB2E-42CA8DDE7800}"/>
              </a:ext>
            </a:extLst>
          </p:cNvPr>
          <p:cNvSpPr>
            <a:spLocks noGrp="1"/>
          </p:cNvSpPr>
          <p:nvPr>
            <p:ph idx="1"/>
          </p:nvPr>
        </p:nvSpPr>
        <p:spPr/>
        <p:txBody>
          <a:bodyPr>
            <a:normAutofit lnSpcReduction="10000"/>
          </a:bodyPr>
          <a:lstStyle/>
          <a:p>
            <a:r>
              <a:rPr lang="en-GB" sz="1600" dirty="0"/>
              <a:t>John Deere was an American blacksmith who was well known for his creation. In 1837 Deere developed the very first commercially successful, self-scouring steel plow. He then founded his multinational company which is still named after himself today, located in Grand, Illinois, United States, the headquarters for John Deere’s company can be found in Moline, Illinois, United States. Deere was born in Rutland, Vermont in 1804. The American founded corporation is well known for manufacturing, agricultural, construction, forestry machinery, diesel engines for heavy machinery, drivetrains used in agricultural machinery and also lawn care equipment. Deere died in 1866, leaving behind his company to the next heirs in line for the following century, as of November 2019 John C. May is CEO (Deere.com. 2021). This academic report will Identify information systems implemented within the John Deer company and a list a range of typical data collected to generate knowledge, would CRM systems benefit efficient operation of John Deer, could John Deer apply IS/IT to counter each of Porter’s five forces, can big data analytics help to manage knowledge at the company, and also recommendations on how the company strengthened their knowledge management practices.</a:t>
            </a:r>
          </a:p>
        </p:txBody>
      </p:sp>
    </p:spTree>
    <p:extLst>
      <p:ext uri="{BB962C8B-B14F-4D97-AF65-F5344CB8AC3E}">
        <p14:creationId xmlns:p14="http://schemas.microsoft.com/office/powerpoint/2010/main" val="1926620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1426E-DD48-4226-BF8C-7C38A93D92D1}"/>
              </a:ext>
            </a:extLst>
          </p:cNvPr>
          <p:cNvSpPr>
            <a:spLocks noGrp="1"/>
          </p:cNvSpPr>
          <p:nvPr>
            <p:ph type="title"/>
          </p:nvPr>
        </p:nvSpPr>
        <p:spPr/>
        <p:txBody>
          <a:bodyPr>
            <a:normAutofit/>
          </a:bodyPr>
          <a:lstStyle/>
          <a:p>
            <a:r>
              <a:rPr lang="en-GB" sz="1600" dirty="0"/>
              <a:t>1. Identify information systems implemented within the John Deer company and list a range of typical data collected to generate knowledge from the use of sensors in their machinery.</a:t>
            </a:r>
          </a:p>
        </p:txBody>
      </p:sp>
      <p:sp>
        <p:nvSpPr>
          <p:cNvPr id="3" name="Content Placeholder 2">
            <a:extLst>
              <a:ext uri="{FF2B5EF4-FFF2-40B4-BE49-F238E27FC236}">
                <a16:creationId xmlns:a16="http://schemas.microsoft.com/office/drawing/2014/main" id="{48A63776-9DA7-426A-B719-F664CBD1BBD1}"/>
              </a:ext>
            </a:extLst>
          </p:cNvPr>
          <p:cNvSpPr>
            <a:spLocks noGrp="1"/>
          </p:cNvSpPr>
          <p:nvPr>
            <p:ph idx="1"/>
          </p:nvPr>
        </p:nvSpPr>
        <p:spPr/>
        <p:txBody>
          <a:bodyPr/>
          <a:lstStyle/>
          <a:p>
            <a:r>
              <a:rPr lang="en-GB" dirty="0"/>
              <a:t>R4038 Sprayer containing 400 sensors</a:t>
            </a:r>
          </a:p>
          <a:p>
            <a:r>
              <a:rPr lang="en-GB" dirty="0"/>
              <a:t>The 400 built in sensors allow farmers to manage their crops precisely depending on the type of soil, moisture conditions and also weed pressure. This helps maximise productivity and quality of the overall crop. Smart sensors in machinery like the R4038 are used to help farmers maximise each and every plant full potential and also taking care of crops at a larger scale much faster, this is through the robotic execution which is generated by artificial intelligence (JohnDeereJournal, 2021).</a:t>
            </a:r>
          </a:p>
        </p:txBody>
      </p:sp>
    </p:spTree>
    <p:extLst>
      <p:ext uri="{BB962C8B-B14F-4D97-AF65-F5344CB8AC3E}">
        <p14:creationId xmlns:p14="http://schemas.microsoft.com/office/powerpoint/2010/main" val="3955234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6F630-0684-43F8-9317-07305A8B66F2}"/>
              </a:ext>
            </a:extLst>
          </p:cNvPr>
          <p:cNvSpPr>
            <a:spLocks noGrp="1"/>
          </p:cNvSpPr>
          <p:nvPr>
            <p:ph type="title"/>
          </p:nvPr>
        </p:nvSpPr>
        <p:spPr/>
        <p:txBody>
          <a:bodyPr/>
          <a:lstStyle/>
          <a:p>
            <a:r>
              <a:rPr lang="en-GB" dirty="0"/>
              <a:t>Question 1 Continued</a:t>
            </a:r>
          </a:p>
        </p:txBody>
      </p:sp>
      <p:sp>
        <p:nvSpPr>
          <p:cNvPr id="3" name="Content Placeholder 2">
            <a:extLst>
              <a:ext uri="{FF2B5EF4-FFF2-40B4-BE49-F238E27FC236}">
                <a16:creationId xmlns:a16="http://schemas.microsoft.com/office/drawing/2014/main" id="{8F35750B-62F9-45A3-8AB2-376392AC09EC}"/>
              </a:ext>
            </a:extLst>
          </p:cNvPr>
          <p:cNvSpPr>
            <a:spLocks noGrp="1"/>
          </p:cNvSpPr>
          <p:nvPr>
            <p:ph idx="1"/>
          </p:nvPr>
        </p:nvSpPr>
        <p:spPr/>
        <p:txBody>
          <a:bodyPr/>
          <a:lstStyle/>
          <a:p>
            <a:r>
              <a:rPr lang="en-GB" dirty="0"/>
              <a:t>Worldwide correction network</a:t>
            </a:r>
          </a:p>
          <a:p>
            <a:r>
              <a:rPr lang="en-GB" dirty="0"/>
              <a:t>At john Deere’s company they also have the world’s most accurate GPS Location systems. Called the John Deere’s worldwide correction network. This is a dual band GPS System. The use of this system is extremely useful for farmers because it allows them to track their plants and harvesting to a much accurate level. </a:t>
            </a:r>
          </a:p>
        </p:txBody>
      </p:sp>
    </p:spTree>
    <p:extLst>
      <p:ext uri="{BB962C8B-B14F-4D97-AF65-F5344CB8AC3E}">
        <p14:creationId xmlns:p14="http://schemas.microsoft.com/office/powerpoint/2010/main" val="3859600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6F123-8FFA-42DF-AE91-38895FA54600}"/>
              </a:ext>
            </a:extLst>
          </p:cNvPr>
          <p:cNvSpPr>
            <a:spLocks noGrp="1"/>
          </p:cNvSpPr>
          <p:nvPr>
            <p:ph type="title"/>
          </p:nvPr>
        </p:nvSpPr>
        <p:spPr/>
        <p:txBody>
          <a:bodyPr/>
          <a:lstStyle/>
          <a:p>
            <a:r>
              <a:rPr lang="en-GB" dirty="0"/>
              <a:t>Question 1 continued</a:t>
            </a:r>
          </a:p>
        </p:txBody>
      </p:sp>
      <p:sp>
        <p:nvSpPr>
          <p:cNvPr id="3" name="Content Placeholder 2">
            <a:extLst>
              <a:ext uri="{FF2B5EF4-FFF2-40B4-BE49-F238E27FC236}">
                <a16:creationId xmlns:a16="http://schemas.microsoft.com/office/drawing/2014/main" id="{CD43AAA2-8BB6-4D1F-9261-1925D00D2E09}"/>
              </a:ext>
            </a:extLst>
          </p:cNvPr>
          <p:cNvSpPr>
            <a:spLocks noGrp="1"/>
          </p:cNvSpPr>
          <p:nvPr>
            <p:ph idx="1"/>
          </p:nvPr>
        </p:nvSpPr>
        <p:spPr/>
        <p:txBody>
          <a:bodyPr/>
          <a:lstStyle/>
          <a:p>
            <a:r>
              <a:rPr lang="en-GB" dirty="0"/>
              <a:t>The John Deere Operations Centre.</a:t>
            </a:r>
          </a:p>
          <a:p>
            <a:r>
              <a:rPr lang="en-GB" dirty="0"/>
              <a:t>Another important and a very intelligent information system within the Deere company, is their Operations centre. The John Deere Operations Centre is a management system which farmers can use online from wherever they maybe. The use of this system is highly convenient because it allows farmers to gain access to their machinery remotely. The operations Centre is also used to control the operations of a farmer on a day-today basis. This online based system helps collect data from every smart machinery based across every acre of the farm.</a:t>
            </a:r>
          </a:p>
        </p:txBody>
      </p:sp>
    </p:spTree>
    <p:extLst>
      <p:ext uri="{BB962C8B-B14F-4D97-AF65-F5344CB8AC3E}">
        <p14:creationId xmlns:p14="http://schemas.microsoft.com/office/powerpoint/2010/main" val="2165293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67AD1-4150-49B0-900C-0E56E3C356BB}"/>
              </a:ext>
            </a:extLst>
          </p:cNvPr>
          <p:cNvSpPr>
            <a:spLocks noGrp="1"/>
          </p:cNvSpPr>
          <p:nvPr>
            <p:ph type="title"/>
          </p:nvPr>
        </p:nvSpPr>
        <p:spPr/>
        <p:txBody>
          <a:bodyPr/>
          <a:lstStyle/>
          <a:p>
            <a:r>
              <a:rPr lang="en-GB" dirty="0"/>
              <a:t>Question 1 continued</a:t>
            </a:r>
          </a:p>
        </p:txBody>
      </p:sp>
      <p:sp>
        <p:nvSpPr>
          <p:cNvPr id="3" name="Content Placeholder 2">
            <a:extLst>
              <a:ext uri="{FF2B5EF4-FFF2-40B4-BE49-F238E27FC236}">
                <a16:creationId xmlns:a16="http://schemas.microsoft.com/office/drawing/2014/main" id="{9BE3FF0D-6159-4A5D-A5F3-3D0078588AFE}"/>
              </a:ext>
            </a:extLst>
          </p:cNvPr>
          <p:cNvSpPr>
            <a:spLocks noGrp="1"/>
          </p:cNvSpPr>
          <p:nvPr>
            <p:ph idx="1"/>
          </p:nvPr>
        </p:nvSpPr>
        <p:spPr/>
        <p:txBody>
          <a:bodyPr/>
          <a:lstStyle/>
          <a:p>
            <a:r>
              <a:rPr lang="en-GB" dirty="0"/>
              <a:t>The JDLink.</a:t>
            </a:r>
          </a:p>
          <a:p>
            <a:r>
              <a:rPr lang="en-GB" dirty="0"/>
              <a:t>The John Deere company also have their very own telematics system known as the JDLink which helps track machinery. The system was designed and created for the sole purpose of giving farmers the ability to connect to their equipment remotely. The system can also be used to generate alerts and mechanical information. All the equipment consists of a Gen 4 4600 command processor which allow remote control </a:t>
            </a:r>
          </a:p>
        </p:txBody>
      </p:sp>
    </p:spTree>
    <p:extLst>
      <p:ext uri="{BB962C8B-B14F-4D97-AF65-F5344CB8AC3E}">
        <p14:creationId xmlns:p14="http://schemas.microsoft.com/office/powerpoint/2010/main" val="2550522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9715F-0740-450D-B483-EBCCFD86CDB7}"/>
              </a:ext>
            </a:extLst>
          </p:cNvPr>
          <p:cNvSpPr>
            <a:spLocks noGrp="1"/>
          </p:cNvSpPr>
          <p:nvPr>
            <p:ph type="title"/>
          </p:nvPr>
        </p:nvSpPr>
        <p:spPr/>
        <p:txBody>
          <a:bodyPr>
            <a:normAutofit fontScale="90000"/>
          </a:bodyPr>
          <a:lstStyle/>
          <a:p>
            <a:r>
              <a:rPr lang="en-GB" sz="2000" dirty="0"/>
              <a:t>Question 1 continued</a:t>
            </a:r>
            <a:br>
              <a:rPr lang="en-GB" dirty="0"/>
            </a:br>
            <a:r>
              <a:rPr lang="en-GB" sz="2700" dirty="0"/>
              <a:t>a range of data collected to generate knowledge from the use of sensors in John Deere’s machinery.</a:t>
            </a:r>
            <a:endParaRPr lang="en-GB" dirty="0"/>
          </a:p>
        </p:txBody>
      </p:sp>
      <p:sp>
        <p:nvSpPr>
          <p:cNvPr id="3" name="Content Placeholder 2">
            <a:extLst>
              <a:ext uri="{FF2B5EF4-FFF2-40B4-BE49-F238E27FC236}">
                <a16:creationId xmlns:a16="http://schemas.microsoft.com/office/drawing/2014/main" id="{E58ABCDC-5912-45B8-8AFB-40FE85DC1183}"/>
              </a:ext>
            </a:extLst>
          </p:cNvPr>
          <p:cNvSpPr>
            <a:spLocks noGrp="1"/>
          </p:cNvSpPr>
          <p:nvPr>
            <p:ph idx="1"/>
          </p:nvPr>
        </p:nvSpPr>
        <p:spPr>
          <a:xfrm>
            <a:off x="1458671" y="1853754"/>
            <a:ext cx="9603275" cy="4199727"/>
          </a:xfrm>
        </p:spPr>
        <p:txBody>
          <a:bodyPr>
            <a:normAutofit lnSpcReduction="10000"/>
          </a:bodyPr>
          <a:lstStyle/>
          <a:p>
            <a:r>
              <a:rPr lang="en-GB" dirty="0"/>
              <a:t>Production data is collected as the farmers work throughout their average day completing their tasks to keep the farm in top condition. Some of the data that is stored under production includes, ongoing task details and information including the exact area of work, and how long it’ll take to complete.</a:t>
            </a:r>
          </a:p>
          <a:p>
            <a:r>
              <a:rPr lang="en-GB" dirty="0"/>
              <a:t>Machine data is collected directly from the machinery on the farm, the sensors within the machines help send diagnostic information allowing the farmers to keep track of their machinery health.</a:t>
            </a:r>
          </a:p>
          <a:p>
            <a:r>
              <a:rPr lang="en-GB" dirty="0"/>
              <a:t>Administrative data is the information which is gathered about the overall account, it can hold information regarding the usage of machinery and what its used for. The admin data is also useful as it holds information about the individuals who have permission to access the account containing sensitive information</a:t>
            </a:r>
          </a:p>
        </p:txBody>
      </p:sp>
    </p:spTree>
    <p:extLst>
      <p:ext uri="{BB962C8B-B14F-4D97-AF65-F5344CB8AC3E}">
        <p14:creationId xmlns:p14="http://schemas.microsoft.com/office/powerpoint/2010/main" val="1341268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5E079-58BC-48CF-A2C3-224AC107BEE6}"/>
              </a:ext>
            </a:extLst>
          </p:cNvPr>
          <p:cNvSpPr>
            <a:spLocks noGrp="1"/>
          </p:cNvSpPr>
          <p:nvPr>
            <p:ph type="title"/>
          </p:nvPr>
        </p:nvSpPr>
        <p:spPr/>
        <p:txBody>
          <a:bodyPr>
            <a:normAutofit/>
          </a:bodyPr>
          <a:lstStyle/>
          <a:p>
            <a:r>
              <a:rPr lang="en-GB" sz="1600" dirty="0"/>
              <a:t>2. Do you think that the use of Customer relationship management (CRM) systems would benefit the efficient operation of John Deer- explain both advantages and challenges of implementing a CRM system?</a:t>
            </a:r>
          </a:p>
        </p:txBody>
      </p:sp>
      <p:sp>
        <p:nvSpPr>
          <p:cNvPr id="3" name="Content Placeholder 2">
            <a:extLst>
              <a:ext uri="{FF2B5EF4-FFF2-40B4-BE49-F238E27FC236}">
                <a16:creationId xmlns:a16="http://schemas.microsoft.com/office/drawing/2014/main" id="{F3541489-15DB-42C9-867D-48D7D65A68EA}"/>
              </a:ext>
            </a:extLst>
          </p:cNvPr>
          <p:cNvSpPr>
            <a:spLocks noGrp="1"/>
          </p:cNvSpPr>
          <p:nvPr>
            <p:ph idx="1"/>
          </p:nvPr>
        </p:nvSpPr>
        <p:spPr/>
        <p:txBody>
          <a:bodyPr/>
          <a:lstStyle/>
          <a:p>
            <a:r>
              <a:rPr lang="en-GB" dirty="0"/>
              <a:t>A customer relationship management (CRM) system is a programme designed to store the data of customer relations. Many industries use the customer relationship management to store current and future customer details, including customer interactions and feedback, this can also be used to store personal data. The use of a CRM system can be highly beneficial in making John Deere’s day-to-day operations run a lot smoother and efficiently, due to the fact it helps manage customer data. John Deere’s company could use the CRM system to support their sales management, essentially helping the business gain more profit with better customer retention.</a:t>
            </a:r>
          </a:p>
        </p:txBody>
      </p:sp>
    </p:spTree>
    <p:extLst>
      <p:ext uri="{BB962C8B-B14F-4D97-AF65-F5344CB8AC3E}">
        <p14:creationId xmlns:p14="http://schemas.microsoft.com/office/powerpoint/2010/main" val="3925498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5EEE0-9F5A-42B8-B827-C3657E073387}"/>
              </a:ext>
            </a:extLst>
          </p:cNvPr>
          <p:cNvSpPr>
            <a:spLocks noGrp="1"/>
          </p:cNvSpPr>
          <p:nvPr>
            <p:ph type="title"/>
          </p:nvPr>
        </p:nvSpPr>
        <p:spPr/>
        <p:txBody>
          <a:bodyPr/>
          <a:lstStyle/>
          <a:p>
            <a:r>
              <a:rPr lang="en-GB" dirty="0"/>
              <a:t>Question 2 continued</a:t>
            </a:r>
            <a:br>
              <a:rPr lang="en-GB" dirty="0"/>
            </a:br>
            <a:r>
              <a:rPr lang="en-GB" dirty="0"/>
              <a:t>advantages</a:t>
            </a:r>
          </a:p>
        </p:txBody>
      </p:sp>
      <p:sp>
        <p:nvSpPr>
          <p:cNvPr id="3" name="Content Placeholder 2">
            <a:extLst>
              <a:ext uri="{FF2B5EF4-FFF2-40B4-BE49-F238E27FC236}">
                <a16:creationId xmlns:a16="http://schemas.microsoft.com/office/drawing/2014/main" id="{7689B708-3393-4594-8BA6-9982251507AF}"/>
              </a:ext>
            </a:extLst>
          </p:cNvPr>
          <p:cNvSpPr>
            <a:spLocks noGrp="1"/>
          </p:cNvSpPr>
          <p:nvPr>
            <p:ph idx="1"/>
          </p:nvPr>
        </p:nvSpPr>
        <p:spPr/>
        <p:txBody>
          <a:bodyPr>
            <a:normAutofit/>
          </a:bodyPr>
          <a:lstStyle/>
          <a:p>
            <a:r>
              <a:rPr lang="en-GB" sz="1600" dirty="0"/>
              <a:t>One key advantage of using the Customer Relationship Programme (CRM) is that it allows the business to create a showcase dashboard which makes it easier to access data. The use of a CRM system could potentially eliminate the use of manually entering information onto a spreadsheet, as the system does this automatically. This dashboard can then be accessed from all across the business by various employees (Salesforce.com, 2021).</a:t>
            </a:r>
          </a:p>
          <a:p>
            <a:r>
              <a:rPr lang="en-GB" sz="1600" dirty="0"/>
              <a:t>Another useful feature of the CRM system is that, it gives the business the ability to automatically record conversations eliminating the need of manually taking down the minutes of an important meeting or client conversation (</a:t>
            </a:r>
            <a:r>
              <a:rPr lang="en-GB" sz="1600" dirty="0" err="1"/>
              <a:t>Stoklasa</a:t>
            </a:r>
            <a:r>
              <a:rPr lang="en-GB" sz="1600" dirty="0"/>
              <a:t>, M, 2010).</a:t>
            </a:r>
          </a:p>
          <a:p>
            <a:r>
              <a:rPr lang="en-GB" sz="1600" dirty="0"/>
              <a:t>One major benefit of using the CRM system is the ability for it to organise all customer data. The data presented by a CRM platform allows for a better understanding of customers. This feature then also allows optimisation of communication costs with the feature of automated replies with relevant features. </a:t>
            </a:r>
          </a:p>
        </p:txBody>
      </p:sp>
    </p:spTree>
    <p:extLst>
      <p:ext uri="{BB962C8B-B14F-4D97-AF65-F5344CB8AC3E}">
        <p14:creationId xmlns:p14="http://schemas.microsoft.com/office/powerpoint/2010/main" val="3897721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6EF53-8390-43DB-BE44-4E514764E3A7}"/>
              </a:ext>
            </a:extLst>
          </p:cNvPr>
          <p:cNvSpPr>
            <a:spLocks noGrp="1"/>
          </p:cNvSpPr>
          <p:nvPr>
            <p:ph type="title"/>
          </p:nvPr>
        </p:nvSpPr>
        <p:spPr/>
        <p:txBody>
          <a:bodyPr>
            <a:normAutofit/>
          </a:bodyPr>
          <a:lstStyle/>
          <a:p>
            <a:r>
              <a:rPr lang="en-GB" dirty="0"/>
              <a:t>Question 2 continued</a:t>
            </a:r>
            <a:br>
              <a:rPr lang="en-GB" dirty="0"/>
            </a:br>
            <a:r>
              <a:rPr lang="en-GB" dirty="0"/>
              <a:t>disadvantages</a:t>
            </a:r>
          </a:p>
        </p:txBody>
      </p:sp>
      <p:sp>
        <p:nvSpPr>
          <p:cNvPr id="3" name="Content Placeholder 2">
            <a:extLst>
              <a:ext uri="{FF2B5EF4-FFF2-40B4-BE49-F238E27FC236}">
                <a16:creationId xmlns:a16="http://schemas.microsoft.com/office/drawing/2014/main" id="{443579A3-7E99-41A2-A1A6-85C9E3CBC807}"/>
              </a:ext>
            </a:extLst>
          </p:cNvPr>
          <p:cNvSpPr>
            <a:spLocks noGrp="1"/>
          </p:cNvSpPr>
          <p:nvPr>
            <p:ph idx="1"/>
          </p:nvPr>
        </p:nvSpPr>
        <p:spPr/>
        <p:txBody>
          <a:bodyPr>
            <a:normAutofit/>
          </a:bodyPr>
          <a:lstStyle/>
          <a:p>
            <a:r>
              <a:rPr lang="en-GB" sz="1800" dirty="0"/>
              <a:t>One of the greatest challenges a business will face when introducing a CRM system is the costly price. The system requires expensive IT resources, hardware and software requirements, the requirement of retraining staff which is extremely pricey but necessary (Nibusinessinfo, 2021).</a:t>
            </a:r>
          </a:p>
          <a:p>
            <a:r>
              <a:rPr lang="en-GB" sz="1800" dirty="0"/>
              <a:t>Another disadvantage which can be faced when introducing a CRM system is the loss of the human element in the organisation. The use of automated responses is useful when needing to reach the required target audience fast, but when there is an actual person speaking it allows room for persuasion and convincing customers to join (InfiniGEEK, 2021).</a:t>
            </a:r>
          </a:p>
        </p:txBody>
      </p:sp>
    </p:spTree>
    <p:extLst>
      <p:ext uri="{BB962C8B-B14F-4D97-AF65-F5344CB8AC3E}">
        <p14:creationId xmlns:p14="http://schemas.microsoft.com/office/powerpoint/2010/main" val="2772517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83AA6-9BB4-4583-A7A7-FD29EAA1AE60}"/>
              </a:ext>
            </a:extLst>
          </p:cNvPr>
          <p:cNvSpPr>
            <a:spLocks noGrp="1"/>
          </p:cNvSpPr>
          <p:nvPr>
            <p:ph type="title"/>
          </p:nvPr>
        </p:nvSpPr>
        <p:spPr/>
        <p:txBody>
          <a:bodyPr>
            <a:normAutofit fontScale="90000"/>
          </a:bodyPr>
          <a:lstStyle/>
          <a:p>
            <a:r>
              <a:rPr lang="en-GB" dirty="0"/>
              <a:t>3. How could John Deer apply Information systems to counter each of Porter’s five forces?</a:t>
            </a:r>
          </a:p>
        </p:txBody>
      </p:sp>
      <p:sp>
        <p:nvSpPr>
          <p:cNvPr id="3" name="Content Placeholder 2">
            <a:extLst>
              <a:ext uri="{FF2B5EF4-FFF2-40B4-BE49-F238E27FC236}">
                <a16:creationId xmlns:a16="http://schemas.microsoft.com/office/drawing/2014/main" id="{3154BD0A-9A11-4034-BFEA-D49BC483164B}"/>
              </a:ext>
            </a:extLst>
          </p:cNvPr>
          <p:cNvSpPr>
            <a:spLocks noGrp="1"/>
          </p:cNvSpPr>
          <p:nvPr>
            <p:ph idx="1"/>
          </p:nvPr>
        </p:nvSpPr>
        <p:spPr/>
        <p:txBody>
          <a:bodyPr>
            <a:normAutofit fontScale="85000" lnSpcReduction="10000"/>
          </a:bodyPr>
          <a:lstStyle/>
          <a:p>
            <a:r>
              <a:rPr lang="en-GB" dirty="0"/>
              <a:t>The application of the Porters Five Forces model into John Deere’s company can help Deere &amp; Company to identify the overall attractiveness of the business. This model can also be used to understand the current and future positions of other competitors in the market. The use of this model can also be used to determine how John Deere can improve the overall performance and to also ensure survival in the growing industry of Farming machinery (Case48, 2021).</a:t>
            </a:r>
          </a:p>
          <a:p>
            <a:r>
              <a:rPr lang="en-GB" dirty="0"/>
              <a:t>By analysing and understanding Porters Five Forces John Deere’s company can gain a better understanding of what impacts the profitability of the industry of Farm &amp; Machinery. They can identify trends early on before being formally introduced which may have the possibility to be a game changer and then take chance at the emerging opportunity. By understanding this model John Deere’s company can implement these five forces in their favour (FernFortUniversity, 2021).</a:t>
            </a:r>
          </a:p>
          <a:p>
            <a:endParaRPr lang="en-GB" dirty="0"/>
          </a:p>
        </p:txBody>
      </p:sp>
    </p:spTree>
    <p:extLst>
      <p:ext uri="{BB962C8B-B14F-4D97-AF65-F5344CB8AC3E}">
        <p14:creationId xmlns:p14="http://schemas.microsoft.com/office/powerpoint/2010/main" val="3642886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3EDE7-0B8A-4111-8B45-DB3A6A29CB2B}"/>
              </a:ext>
            </a:extLst>
          </p:cNvPr>
          <p:cNvSpPr>
            <a:spLocks noGrp="1"/>
          </p:cNvSpPr>
          <p:nvPr>
            <p:ph type="title"/>
          </p:nvPr>
        </p:nvSpPr>
        <p:spPr/>
        <p:txBody>
          <a:bodyPr>
            <a:normAutofit fontScale="90000"/>
          </a:bodyPr>
          <a:lstStyle/>
          <a:p>
            <a:r>
              <a:rPr lang="en-GB" dirty="0"/>
              <a:t>4. </a:t>
            </a:r>
            <a:r>
              <a:rPr lang="en-GB" sz="2200" dirty="0"/>
              <a:t>Do you think that Big data analytics and the Internet of Things (IoT) can help to manage knowledge at John Deer company? include both pros and cons.</a:t>
            </a:r>
            <a:endParaRPr lang="en-GB" dirty="0"/>
          </a:p>
        </p:txBody>
      </p:sp>
      <p:sp>
        <p:nvSpPr>
          <p:cNvPr id="3" name="Content Placeholder 2">
            <a:extLst>
              <a:ext uri="{FF2B5EF4-FFF2-40B4-BE49-F238E27FC236}">
                <a16:creationId xmlns:a16="http://schemas.microsoft.com/office/drawing/2014/main" id="{D7464013-E104-4CF3-A403-0A4F0ED377F2}"/>
              </a:ext>
            </a:extLst>
          </p:cNvPr>
          <p:cNvSpPr>
            <a:spLocks noGrp="1"/>
          </p:cNvSpPr>
          <p:nvPr>
            <p:ph idx="1"/>
          </p:nvPr>
        </p:nvSpPr>
        <p:spPr/>
        <p:txBody>
          <a:bodyPr>
            <a:normAutofit fontScale="85000" lnSpcReduction="20000"/>
          </a:bodyPr>
          <a:lstStyle/>
          <a:p>
            <a:r>
              <a:rPr lang="en-GB" dirty="0"/>
              <a:t>The use of Big Data analytics and The Internet of Things (IoT) can be used systematically to help manage knowledge and information at the John Deere company. When large numbers of sensors (IoT) and hardware collect large quantities of information (Big Data) (BuiltIn, 2021). this is then used to learn important factors about customers, business competition and new products which can be used by John Deere to their favour to generate more revenue. Social media, organisations, and also machines are some places where Big Data can be collected from to help the company get a better understanding of products and services (Sisense, 2021).</a:t>
            </a:r>
          </a:p>
          <a:p>
            <a:r>
              <a:rPr lang="en-GB" dirty="0"/>
              <a:t>The use of Big Data Analytics is important and can be also be highly useful for John Deere’s business as it uses their data and helps staff to identify new arising opportunities which can be used to generate good customer relations and also better revenue. The use of Big Data also helps improve decision making, in turn leading to smarter business moves while improving their day-to-day productions, this data can also be used to generate much more satisfied customers (Sas, 2021).</a:t>
            </a:r>
          </a:p>
          <a:p>
            <a:endParaRPr lang="en-GB" dirty="0"/>
          </a:p>
        </p:txBody>
      </p:sp>
    </p:spTree>
    <p:extLst>
      <p:ext uri="{BB962C8B-B14F-4D97-AF65-F5344CB8AC3E}">
        <p14:creationId xmlns:p14="http://schemas.microsoft.com/office/powerpoint/2010/main" val="3385257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DDB36-433C-4FC5-9DA0-54E5294466C1}"/>
              </a:ext>
            </a:extLst>
          </p:cNvPr>
          <p:cNvSpPr>
            <a:spLocks noGrp="1"/>
          </p:cNvSpPr>
          <p:nvPr>
            <p:ph type="title"/>
          </p:nvPr>
        </p:nvSpPr>
        <p:spPr/>
        <p:txBody>
          <a:bodyPr/>
          <a:lstStyle/>
          <a:p>
            <a:r>
              <a:rPr lang="en-GB" dirty="0"/>
              <a:t>Question 4 continued </a:t>
            </a:r>
            <a:br>
              <a:rPr lang="en-GB" dirty="0"/>
            </a:br>
            <a:r>
              <a:rPr lang="en-GB" dirty="0"/>
              <a:t>advantages</a:t>
            </a:r>
          </a:p>
        </p:txBody>
      </p:sp>
      <p:sp>
        <p:nvSpPr>
          <p:cNvPr id="3" name="Content Placeholder 2">
            <a:extLst>
              <a:ext uri="{FF2B5EF4-FFF2-40B4-BE49-F238E27FC236}">
                <a16:creationId xmlns:a16="http://schemas.microsoft.com/office/drawing/2014/main" id="{EF40C3C8-7116-40EF-B699-6C4F11B0A07D}"/>
              </a:ext>
            </a:extLst>
          </p:cNvPr>
          <p:cNvSpPr>
            <a:spLocks noGrp="1"/>
          </p:cNvSpPr>
          <p:nvPr>
            <p:ph idx="1"/>
          </p:nvPr>
        </p:nvSpPr>
        <p:spPr/>
        <p:txBody>
          <a:bodyPr>
            <a:normAutofit fontScale="92500"/>
          </a:bodyPr>
          <a:lstStyle/>
          <a:p>
            <a:r>
              <a:rPr lang="en-GB" dirty="0"/>
              <a:t>One major advantage is the ability to collect large quantities of data fast and efficiently from multiple platforms such as social media, online shopping, websites visiting history, which then can be used to generate personalised advertisement (UpGradBlog, 2021).</a:t>
            </a:r>
          </a:p>
          <a:p>
            <a:r>
              <a:rPr lang="en-GB" dirty="0"/>
              <a:t>Cost efficient – the use of this process is highly cost efficient when it comes to, gaining, storing, and processing large data quantities which can be done from one or two devices connected to the internet (UpGradBlog, 2021).</a:t>
            </a:r>
          </a:p>
          <a:p>
            <a:r>
              <a:rPr lang="en-GB" dirty="0"/>
              <a:t>Competitive pricing – Big Data analytics can be used to keep track of competitors pricing and progress in their business, this can also be used to calculate the impact of price changes so that the best prices could be introduced to maximise profit (UpGradBlog, 2021).</a:t>
            </a:r>
          </a:p>
        </p:txBody>
      </p:sp>
    </p:spTree>
    <p:extLst>
      <p:ext uri="{BB962C8B-B14F-4D97-AF65-F5344CB8AC3E}">
        <p14:creationId xmlns:p14="http://schemas.microsoft.com/office/powerpoint/2010/main" val="4205733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F1B2A-903B-4C17-B2A3-C68C79D15733}"/>
              </a:ext>
            </a:extLst>
          </p:cNvPr>
          <p:cNvSpPr>
            <a:spLocks noGrp="1"/>
          </p:cNvSpPr>
          <p:nvPr>
            <p:ph type="title"/>
          </p:nvPr>
        </p:nvSpPr>
        <p:spPr/>
        <p:txBody>
          <a:bodyPr>
            <a:normAutofit/>
          </a:bodyPr>
          <a:lstStyle/>
          <a:p>
            <a:r>
              <a:rPr lang="en-GB" dirty="0"/>
              <a:t>Question 4 continued</a:t>
            </a:r>
            <a:br>
              <a:rPr lang="en-GB" dirty="0"/>
            </a:br>
            <a:r>
              <a:rPr lang="en-GB" dirty="0"/>
              <a:t>disadvantages</a:t>
            </a:r>
          </a:p>
        </p:txBody>
      </p:sp>
      <p:sp>
        <p:nvSpPr>
          <p:cNvPr id="3" name="Content Placeholder 2">
            <a:extLst>
              <a:ext uri="{FF2B5EF4-FFF2-40B4-BE49-F238E27FC236}">
                <a16:creationId xmlns:a16="http://schemas.microsoft.com/office/drawing/2014/main" id="{7889851F-D5DC-4AC1-B148-DB6A0B6D0BA0}"/>
              </a:ext>
            </a:extLst>
          </p:cNvPr>
          <p:cNvSpPr>
            <a:spLocks noGrp="1"/>
          </p:cNvSpPr>
          <p:nvPr>
            <p:ph idx="1"/>
          </p:nvPr>
        </p:nvSpPr>
        <p:spPr/>
        <p:txBody>
          <a:bodyPr>
            <a:normAutofit lnSpcReduction="10000"/>
          </a:bodyPr>
          <a:lstStyle/>
          <a:p>
            <a:r>
              <a:rPr lang="en-GB" dirty="0"/>
              <a:t>Questionable data quality – the data collected won’t always be correct due to customers searching through random websites which slow down the process because the correct information needs to be collected before offering products (Tiwari, S, 2021).</a:t>
            </a:r>
          </a:p>
          <a:p>
            <a:r>
              <a:rPr lang="en-GB" dirty="0"/>
              <a:t>Security risks – all the data are collected about customers are sensitive which need protecting and in return put the company at risk of cyber-attacks from the multiple devices being used to surf the web (Tiwari, S, 2021).</a:t>
            </a:r>
          </a:p>
          <a:p>
            <a:r>
              <a:rPr lang="en-GB" dirty="0"/>
              <a:t>Hardware needs – to collect useful information the company would need high storage devices to store large quantities of data, multiple devices to make the process faster, and software with the right protection from malicious activity (Poutintsev, F, 2021).</a:t>
            </a:r>
          </a:p>
        </p:txBody>
      </p:sp>
    </p:spTree>
    <p:extLst>
      <p:ext uri="{BB962C8B-B14F-4D97-AF65-F5344CB8AC3E}">
        <p14:creationId xmlns:p14="http://schemas.microsoft.com/office/powerpoint/2010/main" val="3507533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A7EEC-CC8E-40E9-8417-32316BECA4E7}"/>
              </a:ext>
            </a:extLst>
          </p:cNvPr>
          <p:cNvSpPr>
            <a:spLocks noGrp="1"/>
          </p:cNvSpPr>
          <p:nvPr>
            <p:ph type="title"/>
          </p:nvPr>
        </p:nvSpPr>
        <p:spPr/>
        <p:txBody>
          <a:bodyPr>
            <a:normAutofit fontScale="90000"/>
          </a:bodyPr>
          <a:lstStyle/>
          <a:p>
            <a:r>
              <a:rPr lang="en-GB" dirty="0"/>
              <a:t>5</a:t>
            </a:r>
            <a:r>
              <a:rPr lang="en-GB" sz="2200" dirty="0"/>
              <a:t>. Recommendations on how the company John Deer strengthened their knowledge management during the COVID-19 Pandemic.</a:t>
            </a:r>
            <a:endParaRPr lang="en-GB" dirty="0"/>
          </a:p>
        </p:txBody>
      </p:sp>
      <p:sp>
        <p:nvSpPr>
          <p:cNvPr id="3" name="Content Placeholder 2">
            <a:extLst>
              <a:ext uri="{FF2B5EF4-FFF2-40B4-BE49-F238E27FC236}">
                <a16:creationId xmlns:a16="http://schemas.microsoft.com/office/drawing/2014/main" id="{0D3A1767-1782-4E09-806A-B63E92433326}"/>
              </a:ext>
            </a:extLst>
          </p:cNvPr>
          <p:cNvSpPr>
            <a:spLocks noGrp="1"/>
          </p:cNvSpPr>
          <p:nvPr>
            <p:ph idx="1"/>
          </p:nvPr>
        </p:nvSpPr>
        <p:spPr/>
        <p:txBody>
          <a:bodyPr>
            <a:normAutofit fontScale="77500" lnSpcReduction="20000"/>
          </a:bodyPr>
          <a:lstStyle/>
          <a:p>
            <a:r>
              <a:rPr lang="en-GB" dirty="0"/>
              <a:t>During the Covid-19 Pandemic many businesses have suffered significant losses due to having to close down operations to keep their staff and everyone else around them safe, but it has been proven that working remotely or from home was gaining currency before the crisis. One thing shown from the pandemic is that telecommuting was here to stay for the long run (KMWorld, 2021). One way John Deere’s company can improve their knowledge and day-to-day operations is through social media, by becoming more active on social media, posting surveys and questionnaires they will be able to learn all the needs and wants of their customers online. This will help customers stay connected with the business without needing to physically visit the premises. Another way to improve their knowledge is to build customer relations virtually, by creating online forums and video conferences John Deere would be enabling virtual interaction. Customers will have the ability to conduct video conferences with staff, getting the chance to ask all the necessary questions needed before purchasing an item from the company, by doing this customer can still interact with the company, keeping a positive and strong relationship with the company and the ability to purchase online</a:t>
            </a:r>
          </a:p>
        </p:txBody>
      </p:sp>
    </p:spTree>
    <p:extLst>
      <p:ext uri="{BB962C8B-B14F-4D97-AF65-F5344CB8AC3E}">
        <p14:creationId xmlns:p14="http://schemas.microsoft.com/office/powerpoint/2010/main" val="19035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A7E79-A175-417B-A2B4-46A5574274A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DDE6D28-345C-456A-B49D-286EE6F7BCE0}"/>
              </a:ext>
            </a:extLst>
          </p:cNvPr>
          <p:cNvSpPr>
            <a:spLocks noGrp="1"/>
          </p:cNvSpPr>
          <p:nvPr>
            <p:ph idx="1"/>
          </p:nvPr>
        </p:nvSpPr>
        <p:spPr/>
        <p:txBody>
          <a:bodyPr>
            <a:normAutofit fontScale="62500" lnSpcReduction="20000"/>
          </a:bodyPr>
          <a:lstStyle/>
          <a:p>
            <a:r>
              <a:rPr lang="en-GB" dirty="0"/>
              <a:t>Deere.com. 2021. John Deere History | John Deere Biography | John Deere US. [online] Available at: &lt;https://www.deere.com/en/our-company/history/john-deere/&gt; [Accessed 18 June 2021].</a:t>
            </a:r>
          </a:p>
          <a:p>
            <a:r>
              <a:rPr lang="en-GB" dirty="0"/>
              <a:t>The John Deere Journal. 2021. The Next Tech Boom | The John Deere Journal. [online] Available at: &lt;https://johndeerejournal.com/2020/02/the-next-tech-boom/&gt; [Accessed 18 June 2021].</a:t>
            </a:r>
          </a:p>
          <a:p>
            <a:r>
              <a:rPr lang="en-GB" dirty="0"/>
              <a:t>Deere.com. 2021. R4038 | Sprayer | John Deere SSA. [online] Available at: &lt;https://www.deere.com/sub-saharan/en/sprayers/r4038-sprayer/#:~:text=The%20R4038%20is%20dry%20spinner,That%27s%20the%20way%20you%20succeed.&gt; [Accessed 18 June 2021].</a:t>
            </a:r>
          </a:p>
          <a:p>
            <a:r>
              <a:rPr lang="en-GB" dirty="0"/>
              <a:t>Gold, J., 2021. How John Deere developed one of the best GPS locators in the world. [online] Network World. Available at: &lt;https://www.networkworld.com/article/3198386/how-john-deere-developed-one-of-the-best-gps-locators-in-the-world.html&gt; [Accessed 18 June 2021].</a:t>
            </a:r>
          </a:p>
          <a:p>
            <a:r>
              <a:rPr lang="en-GB" dirty="0" err="1"/>
              <a:t>Center</a:t>
            </a:r>
            <a:r>
              <a:rPr lang="en-GB" dirty="0"/>
              <a:t>, O., 2021. Data Management | Operations </a:t>
            </a:r>
            <a:r>
              <a:rPr lang="en-GB" dirty="0" err="1"/>
              <a:t>Center</a:t>
            </a:r>
            <a:r>
              <a:rPr lang="en-GB" dirty="0"/>
              <a:t> | John Deere US. [online] Deere.com. Available at: &lt;https://www.deere.com/en/technology-products/precision-ag-technology/data-management/operations-center/#:~:text=John%20Deere%20Operations%20Center%20is,informed%20and%20accurate%20decision%20making.&gt; [Accessed 18 June 2021].</a:t>
            </a:r>
          </a:p>
          <a:p>
            <a:endParaRPr lang="en-GB" dirty="0"/>
          </a:p>
        </p:txBody>
      </p:sp>
    </p:spTree>
    <p:extLst>
      <p:ext uri="{BB962C8B-B14F-4D97-AF65-F5344CB8AC3E}">
        <p14:creationId xmlns:p14="http://schemas.microsoft.com/office/powerpoint/2010/main" val="412161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0039F-868E-429E-B7C1-CF807EBC6BEA}"/>
              </a:ext>
            </a:extLst>
          </p:cNvPr>
          <p:cNvSpPr>
            <a:spLocks noGrp="1"/>
          </p:cNvSpPr>
          <p:nvPr>
            <p:ph type="title"/>
          </p:nvPr>
        </p:nvSpPr>
        <p:spPr/>
        <p:txBody>
          <a:bodyPr/>
          <a:lstStyle/>
          <a:p>
            <a:r>
              <a:rPr lang="en-GB" dirty="0"/>
              <a:t>References continued</a:t>
            </a:r>
          </a:p>
        </p:txBody>
      </p:sp>
      <p:sp>
        <p:nvSpPr>
          <p:cNvPr id="3" name="Content Placeholder 2">
            <a:extLst>
              <a:ext uri="{FF2B5EF4-FFF2-40B4-BE49-F238E27FC236}">
                <a16:creationId xmlns:a16="http://schemas.microsoft.com/office/drawing/2014/main" id="{0D9D11CD-87EF-4DF8-BA94-5CDF10633151}"/>
              </a:ext>
            </a:extLst>
          </p:cNvPr>
          <p:cNvSpPr>
            <a:spLocks noGrp="1"/>
          </p:cNvSpPr>
          <p:nvPr>
            <p:ph idx="1"/>
          </p:nvPr>
        </p:nvSpPr>
        <p:spPr/>
        <p:txBody>
          <a:bodyPr>
            <a:normAutofit fontScale="47500" lnSpcReduction="20000"/>
          </a:bodyPr>
          <a:lstStyle/>
          <a:p>
            <a:r>
              <a:rPr lang="en-GB" sz="2500" dirty="0"/>
              <a:t>Deere.com. 2021. [online] Available at: &lt;https://www.deere.com/assets/pdfs/common/privacy-and-data/mjd-privacy-notice/mjd-privacy-notice_r2_5.25.18_en_EN.pdf&gt; [Accessed 18 June 2021].</a:t>
            </a:r>
          </a:p>
          <a:p>
            <a:r>
              <a:rPr lang="en-GB" sz="2500" dirty="0"/>
              <a:t>Landmarkimp.com. 2021. My John Deere - Landmark Implement. [online] Available at: &lt;https://landmarkimp.com/precision-ag/myjohndeere/&gt; [Accessed 18 June 2021].</a:t>
            </a:r>
          </a:p>
          <a:p>
            <a:r>
              <a:rPr lang="en-GB" sz="2500" dirty="0"/>
              <a:t>Salesforce.com. 2021. Beginner's Guide to CRM Systems. [online] Available at: &lt;https://www.salesforce.com/eu/learning-centre/crm/crm-systems/&gt; [Accessed 19 June 2021].</a:t>
            </a:r>
          </a:p>
          <a:p>
            <a:r>
              <a:rPr lang="en-GB" sz="2500" dirty="0" err="1"/>
              <a:t>Kulpa</a:t>
            </a:r>
            <a:r>
              <a:rPr lang="en-GB" sz="2500" dirty="0"/>
              <a:t>, J., 2021. Council Post: Why Is Customer Relationship Management So Important?. [online] Forbes. Available at: &lt;https://www.forbes.com/sites/forbesagencycouncil/2017/10/24/why-is-customer-relationship-management-so-important/?sh=7d422c3c7dac&gt; [Accessed 19 June 2021].</a:t>
            </a:r>
          </a:p>
          <a:p>
            <a:r>
              <a:rPr lang="en-GB" sz="2500" dirty="0"/>
              <a:t>Salesforce.com. 2021. The 6 Biggest Benefits of CRM. [online] Available at: &lt;https://www.salesforce.com/ap/resources/articles/benefits-of-crm/&gt; [Accessed 19 June 2021].</a:t>
            </a:r>
          </a:p>
          <a:p>
            <a:r>
              <a:rPr lang="en-GB" sz="2500" dirty="0" err="1"/>
              <a:t>Heczková</a:t>
            </a:r>
            <a:r>
              <a:rPr lang="en-GB" sz="2500" dirty="0"/>
              <a:t>, M. and </a:t>
            </a:r>
            <a:r>
              <a:rPr lang="en-GB" sz="2500" dirty="0" err="1"/>
              <a:t>Stoklasa</a:t>
            </a:r>
            <a:r>
              <a:rPr lang="en-GB" sz="2500" dirty="0"/>
              <a:t>, M., 2010. Customer relationship management–theory and principles. Online: http://www. </a:t>
            </a:r>
            <a:r>
              <a:rPr lang="en-GB" sz="2500" dirty="0" err="1"/>
              <a:t>opf</a:t>
            </a:r>
            <a:r>
              <a:rPr lang="en-GB" sz="2500" dirty="0"/>
              <a:t>. </a:t>
            </a:r>
            <a:r>
              <a:rPr lang="en-GB" sz="2500" dirty="0" err="1"/>
              <a:t>slu</a:t>
            </a:r>
            <a:r>
              <a:rPr lang="en-GB" sz="2500" dirty="0"/>
              <a:t>. </a:t>
            </a:r>
            <a:r>
              <a:rPr lang="en-GB" sz="2500" dirty="0" err="1"/>
              <a:t>cz</a:t>
            </a:r>
            <a:r>
              <a:rPr lang="en-GB" sz="2500" dirty="0"/>
              <a:t>/</a:t>
            </a:r>
            <a:r>
              <a:rPr lang="en-GB" sz="2500" dirty="0" err="1"/>
              <a:t>aak</a:t>
            </a:r>
            <a:r>
              <a:rPr lang="en-GB" sz="2500" dirty="0"/>
              <a:t>/2011/04/</a:t>
            </a:r>
            <a:r>
              <a:rPr lang="en-GB" sz="2500" dirty="0" err="1"/>
              <a:t>heczkova</a:t>
            </a:r>
            <a:r>
              <a:rPr lang="en-GB" sz="2500" dirty="0"/>
              <a:t>. pdf.</a:t>
            </a:r>
          </a:p>
          <a:p>
            <a:endParaRPr lang="en-GB" dirty="0"/>
          </a:p>
        </p:txBody>
      </p:sp>
    </p:spTree>
    <p:extLst>
      <p:ext uri="{BB962C8B-B14F-4D97-AF65-F5344CB8AC3E}">
        <p14:creationId xmlns:p14="http://schemas.microsoft.com/office/powerpoint/2010/main" val="22335408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D05A5-5B08-464F-A7BB-DAD89853CF80}"/>
              </a:ext>
            </a:extLst>
          </p:cNvPr>
          <p:cNvSpPr>
            <a:spLocks noGrp="1"/>
          </p:cNvSpPr>
          <p:nvPr>
            <p:ph type="title"/>
          </p:nvPr>
        </p:nvSpPr>
        <p:spPr/>
        <p:txBody>
          <a:bodyPr/>
          <a:lstStyle/>
          <a:p>
            <a:r>
              <a:rPr lang="en-GB" dirty="0"/>
              <a:t>References continued</a:t>
            </a:r>
          </a:p>
        </p:txBody>
      </p:sp>
      <p:sp>
        <p:nvSpPr>
          <p:cNvPr id="3" name="Content Placeholder 2">
            <a:extLst>
              <a:ext uri="{FF2B5EF4-FFF2-40B4-BE49-F238E27FC236}">
                <a16:creationId xmlns:a16="http://schemas.microsoft.com/office/drawing/2014/main" id="{43667B6D-E686-4FC2-8A9F-32447CE2DE9A}"/>
              </a:ext>
            </a:extLst>
          </p:cNvPr>
          <p:cNvSpPr>
            <a:spLocks noGrp="1"/>
          </p:cNvSpPr>
          <p:nvPr>
            <p:ph idx="1"/>
          </p:nvPr>
        </p:nvSpPr>
        <p:spPr/>
        <p:txBody>
          <a:bodyPr>
            <a:normAutofit fontScale="85000" lnSpcReduction="20000"/>
          </a:bodyPr>
          <a:lstStyle/>
          <a:p>
            <a:r>
              <a:rPr lang="en-GB" dirty="0"/>
              <a:t>Nibusinessinfo.co.uk. 2021. Potential drawbacks of CRM systems | nibusinessinfo.co.uk. [online] Available at: &lt;https://www.nibusinessinfo.co.uk/content/potential-drawbacks-crm-systems&gt; [Accessed 19 June 2021].</a:t>
            </a:r>
          </a:p>
          <a:p>
            <a:r>
              <a:rPr lang="en-GB" dirty="0"/>
              <a:t>InfiniGEEK. 2021. 8 Advantages and Disadvantages of Using Customer Relationship Management Software - InfiniGEEK. [online] Available at: &lt;https://infinigeek.com/8-advantages-disadvantages-using-customer-relationship-management-software/&gt; [Accessed 19 June 2021].</a:t>
            </a:r>
          </a:p>
          <a:p>
            <a:r>
              <a:rPr lang="en-GB" dirty="0"/>
              <a:t>Study.com. 2021. [online] Available at: &lt;https://study.com/academy/lesson/what-are-information-systems-definition-types-quiz.html&gt; [Accessed 29 June 2021].</a:t>
            </a:r>
          </a:p>
          <a:p>
            <a:r>
              <a:rPr lang="en-GB" dirty="0"/>
              <a:t>Ecpi.edu. 2021. Reasons Why Information Systems Are Important for Business Today. [online] Available at: &lt;https://www.ecpi.edu/blog/reasons-why-information-systems-are-important-for-business-today&gt; [Accessed 29 June 2021].</a:t>
            </a:r>
          </a:p>
          <a:p>
            <a:endParaRPr lang="en-GB" dirty="0"/>
          </a:p>
        </p:txBody>
      </p:sp>
    </p:spTree>
    <p:extLst>
      <p:ext uri="{BB962C8B-B14F-4D97-AF65-F5344CB8AC3E}">
        <p14:creationId xmlns:p14="http://schemas.microsoft.com/office/powerpoint/2010/main" val="2841195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B1C8B-8C11-4998-8748-4647F23504A6}"/>
              </a:ext>
            </a:extLst>
          </p:cNvPr>
          <p:cNvSpPr>
            <a:spLocks noGrp="1"/>
          </p:cNvSpPr>
          <p:nvPr>
            <p:ph type="title"/>
          </p:nvPr>
        </p:nvSpPr>
        <p:spPr/>
        <p:txBody>
          <a:bodyPr/>
          <a:lstStyle/>
          <a:p>
            <a:r>
              <a:rPr lang="en-GB" dirty="0"/>
              <a:t>References continued</a:t>
            </a:r>
          </a:p>
        </p:txBody>
      </p:sp>
      <p:sp>
        <p:nvSpPr>
          <p:cNvPr id="3" name="Content Placeholder 2">
            <a:extLst>
              <a:ext uri="{FF2B5EF4-FFF2-40B4-BE49-F238E27FC236}">
                <a16:creationId xmlns:a16="http://schemas.microsoft.com/office/drawing/2014/main" id="{883E1F96-768F-4FF2-8640-0AB5759DB43D}"/>
              </a:ext>
            </a:extLst>
          </p:cNvPr>
          <p:cNvSpPr>
            <a:spLocks noGrp="1"/>
          </p:cNvSpPr>
          <p:nvPr>
            <p:ph idx="1"/>
          </p:nvPr>
        </p:nvSpPr>
        <p:spPr/>
        <p:txBody>
          <a:bodyPr>
            <a:normAutofit fontScale="70000" lnSpcReduction="20000"/>
          </a:bodyPr>
          <a:lstStyle/>
          <a:p>
            <a:r>
              <a:rPr lang="en-GB" dirty="0"/>
              <a:t>Case48. 2021. John Deere Porter Five Forces Analysis. [online] Available at: &lt;https://www.case48.com/porter-analysis/13951-John-Deere&gt; [Accessed 29 June 2021].</a:t>
            </a:r>
          </a:p>
          <a:p>
            <a:r>
              <a:rPr lang="en-GB" dirty="0"/>
              <a:t>Fern Fort University. 2021. Deere &amp; Company Porter Five (5) Forces &amp; Industry Analysis [Strategy]. [online] Available at: &lt;http://fernfortuniversity.com/term-papers/porter5/analysis/2297-deere---company.php&gt; [Accessed 29 June 2021].</a:t>
            </a:r>
          </a:p>
          <a:p>
            <a:r>
              <a:rPr lang="en-GB" dirty="0" err="1"/>
              <a:t>Aeris</a:t>
            </a:r>
            <a:r>
              <a:rPr lang="en-GB" dirty="0"/>
              <a:t> | India. 2021. What is IoT?. [online] Available at: &lt;https://www.aeris.com/in/what-is-iot/&gt; [Accessed 30 June 2021].</a:t>
            </a:r>
          </a:p>
          <a:p>
            <a:r>
              <a:rPr lang="en-GB" dirty="0"/>
              <a:t>Simplilearn.com. 2021. Big Data Analytics: Types, Tools and Applications [Updated]. [online] Available at: &lt;https://www.simplilearn.com/what-is-big-data-analytics-article&gt; [Accessed 30 June 2021].</a:t>
            </a:r>
          </a:p>
          <a:p>
            <a:r>
              <a:rPr lang="en-GB" dirty="0"/>
              <a:t>Built In. 2021. 15 Examples of IoT and Big Data Working in Unison. [online] Available at: &lt;https://builtin.com/big-data/iot-big-data-analytics-examples&gt; [Accessed 30 June 2021].</a:t>
            </a:r>
          </a:p>
          <a:p>
            <a:r>
              <a:rPr lang="en-GB" dirty="0"/>
              <a:t>Sisense. 2021. Big Data Basics - What is Big Data Analytics? | Sisense. [online] Available at: &lt;https://www.sisense.com/glossary/big-data-basics/&gt; [Accessed 30 June 2021].</a:t>
            </a:r>
          </a:p>
          <a:p>
            <a:endParaRPr lang="en-GB" dirty="0"/>
          </a:p>
        </p:txBody>
      </p:sp>
    </p:spTree>
    <p:extLst>
      <p:ext uri="{BB962C8B-B14F-4D97-AF65-F5344CB8AC3E}">
        <p14:creationId xmlns:p14="http://schemas.microsoft.com/office/powerpoint/2010/main" val="1923557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29AF8-D1BC-423C-B095-CC4A28D73EC2}"/>
              </a:ext>
            </a:extLst>
          </p:cNvPr>
          <p:cNvSpPr>
            <a:spLocks noGrp="1"/>
          </p:cNvSpPr>
          <p:nvPr>
            <p:ph type="title"/>
          </p:nvPr>
        </p:nvSpPr>
        <p:spPr/>
        <p:txBody>
          <a:bodyPr/>
          <a:lstStyle/>
          <a:p>
            <a:r>
              <a:rPr lang="en-GB" dirty="0"/>
              <a:t>References continued</a:t>
            </a:r>
            <a:br>
              <a:rPr lang="en-GB" dirty="0"/>
            </a:br>
            <a:endParaRPr lang="en-GB" dirty="0"/>
          </a:p>
        </p:txBody>
      </p:sp>
      <p:sp>
        <p:nvSpPr>
          <p:cNvPr id="3" name="Content Placeholder 2">
            <a:extLst>
              <a:ext uri="{FF2B5EF4-FFF2-40B4-BE49-F238E27FC236}">
                <a16:creationId xmlns:a16="http://schemas.microsoft.com/office/drawing/2014/main" id="{8D8071E4-FDA9-4093-B9B7-92CFC1EE207C}"/>
              </a:ext>
            </a:extLst>
          </p:cNvPr>
          <p:cNvSpPr>
            <a:spLocks noGrp="1"/>
          </p:cNvSpPr>
          <p:nvPr>
            <p:ph idx="1"/>
          </p:nvPr>
        </p:nvSpPr>
        <p:spPr/>
        <p:txBody>
          <a:bodyPr>
            <a:normAutofit lnSpcReduction="10000"/>
          </a:bodyPr>
          <a:lstStyle/>
          <a:p>
            <a:r>
              <a:rPr lang="en-GB" dirty="0"/>
              <a:t>Sas.com. 2021. Big Data Analytics - What it is and why it matters. [online] Available at: &lt;https://www.sas.com/en_in/insights/analytics/big-data-analytics.html&gt; [Accessed 30 June 2021].</a:t>
            </a:r>
          </a:p>
          <a:p>
            <a:r>
              <a:rPr lang="en-GB" dirty="0" err="1"/>
              <a:t>upGrad</a:t>
            </a:r>
            <a:r>
              <a:rPr lang="en-GB" dirty="0"/>
              <a:t> blog. 2021. Benefits and Advantages of Big Data &amp; Analytics in Business | </a:t>
            </a:r>
            <a:r>
              <a:rPr lang="en-GB" dirty="0" err="1"/>
              <a:t>upGrad</a:t>
            </a:r>
            <a:r>
              <a:rPr lang="en-GB" dirty="0"/>
              <a:t> blog. [online] Available at: &lt;https://www.upgrad.com/blog/benefits-and-advantages-of-big-data-analytics-in-business/&gt; [Accessed 30 June 2021].</a:t>
            </a:r>
          </a:p>
          <a:p>
            <a:r>
              <a:rPr lang="en-GB" dirty="0"/>
              <a:t>Tiwari, S. and Poutintsev, F., 2021. 16 Pros and Cons of Big Data. [online] Honest Pros and Cons. Available at: &lt;https://honestproscons.com/pros-and-cons-of-big-data/&gt; [Accessed 30 June 2021].</a:t>
            </a:r>
          </a:p>
          <a:p>
            <a:endParaRPr lang="en-GB" dirty="0"/>
          </a:p>
        </p:txBody>
      </p:sp>
    </p:spTree>
    <p:extLst>
      <p:ext uri="{BB962C8B-B14F-4D97-AF65-F5344CB8AC3E}">
        <p14:creationId xmlns:p14="http://schemas.microsoft.com/office/powerpoint/2010/main" val="130355193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84</TotalTime>
  <Words>3253</Words>
  <Application>Microsoft Office PowerPoint</Application>
  <PresentationFormat>Widescreen</PresentationFormat>
  <Paragraphs>80</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 Light</vt:lpstr>
      <vt:lpstr>Gill Sans MT</vt:lpstr>
      <vt:lpstr>Gallery</vt:lpstr>
      <vt:lpstr>Individual written response to a given case study of John Deere (powerpoint)</vt:lpstr>
      <vt:lpstr>Introduction</vt:lpstr>
      <vt:lpstr>1. Identify information systems implemented within the John Deer company and list a range of typical data collected to generate knowledge from the use of sensors in their machinery.</vt:lpstr>
      <vt:lpstr>Question 1 Continued</vt:lpstr>
      <vt:lpstr>Question 1 continued</vt:lpstr>
      <vt:lpstr>Question 1 continued</vt:lpstr>
      <vt:lpstr>Question 1 continued a range of data collected to generate knowledge from the use of sensors in John Deere’s machinery.</vt:lpstr>
      <vt:lpstr>2. Do you think that the use of Customer relationship management (CRM) systems would benefit the efficient operation of John Deer- explain both advantages and challenges of implementing a CRM system?</vt:lpstr>
      <vt:lpstr>Question 2 continued advantages</vt:lpstr>
      <vt:lpstr>Question 2 continued disadvantages</vt:lpstr>
      <vt:lpstr>3. How could John Deer apply Information systems to counter each of Porter’s five forces?</vt:lpstr>
      <vt:lpstr>4. Do you think that Big data analytics and the Internet of Things (IoT) can help to manage knowledge at John Deer company? include both pros and cons.</vt:lpstr>
      <vt:lpstr>Question 4 continued  advantages</vt:lpstr>
      <vt:lpstr>Question 4 continued disadvantages</vt:lpstr>
      <vt:lpstr>5. Recommendations on how the company John Deer strengthened their knowledge management during the COVID-19 Pandemic.</vt:lpstr>
      <vt:lpstr>References</vt:lpstr>
      <vt:lpstr>References continued</vt:lpstr>
      <vt:lpstr>References continued</vt:lpstr>
      <vt:lpstr>References continued</vt:lpstr>
      <vt:lpstr>References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written response to a given case study of John Deere (powerpoint)</dc:title>
  <dc:creator>Ash Ashraf Hussain (1913551)</dc:creator>
  <cp:lastModifiedBy>Ash Ashraf Hussain (1913551)</cp:lastModifiedBy>
  <cp:revision>6</cp:revision>
  <dcterms:created xsi:type="dcterms:W3CDTF">2021-07-03T16:06:19Z</dcterms:created>
  <dcterms:modified xsi:type="dcterms:W3CDTF">2021-07-14T11:10:06Z</dcterms:modified>
</cp:coreProperties>
</file>