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6" r:id="rId22"/>
    <p:sldId id="275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F4F9"/>
    <a:srgbClr val="CEFA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008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126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67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25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91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28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1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130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7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55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808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63445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417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233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5138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249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8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17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8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9E5ED9-C2B0-40AC-BDB2-C0F760D223F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rcRect t="6602" b="7315"/>
          <a:stretch/>
        </p:blipFill>
        <p:spPr>
          <a:xfrm>
            <a:off x="0" y="452761"/>
            <a:ext cx="12192000" cy="590365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9BC1FDD-BE44-4379-BF46-AE6D675B8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696" y="452761"/>
            <a:ext cx="4678532" cy="782657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rgbClr val="95F4F9"/>
                </a:solidFill>
                <a:latin typeface="Arial Black" panose="020B0A04020102020204" pitchFamily="34" charset="0"/>
              </a:rPr>
              <a:t>STORYBOARDS</a:t>
            </a:r>
            <a:endParaRPr lang="en-GB" sz="4000" dirty="0">
              <a:solidFill>
                <a:srgbClr val="95F4F9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05ABAF04-7C7B-4CAC-B8B1-5B20C968B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352" y="1176874"/>
            <a:ext cx="3622089" cy="458455"/>
          </a:xfrm>
        </p:spPr>
        <p:txBody>
          <a:bodyPr>
            <a:normAutofit/>
          </a:bodyPr>
          <a:lstStyle/>
          <a:p>
            <a:pPr algn="l"/>
            <a:r>
              <a:rPr lang="en-US" sz="1800" dirty="0"/>
              <a:t>Preproduction (HPMF4007)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8048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67C6842-CCA4-47B8-9E5B-6BE540A291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649" b="6796"/>
          <a:stretch/>
        </p:blipFill>
        <p:spPr>
          <a:xfrm>
            <a:off x="0" y="593181"/>
            <a:ext cx="12192000" cy="5798741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76FDC477-C57D-4F8C-886C-C106B6AB98DC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5228948" cy="59318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Pre-visualization (Pre-vis)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1437CF47-9225-4989-BD38-9362253BD4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04737"/>
            <a:ext cx="11647504" cy="458455"/>
          </a:xfrm>
        </p:spPr>
        <p:txBody>
          <a:bodyPr>
            <a:normAutofit/>
          </a:bodyPr>
          <a:lstStyle/>
          <a:p>
            <a:pPr algn="l"/>
            <a:r>
              <a:rPr lang="en-US" sz="2400" dirty="0"/>
              <a:t>The purpose of the storyboard is to communicate your vision to the team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586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383900A-AB96-4C94-ADA8-B8607506FC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02" b="6926"/>
          <a:stretch/>
        </p:blipFill>
        <p:spPr>
          <a:xfrm>
            <a:off x="0" y="452760"/>
            <a:ext cx="12192000" cy="5930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46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A96235-1FEA-4BC7-A457-A25DB6A0EE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2" b="7184"/>
          <a:stretch/>
        </p:blipFill>
        <p:spPr>
          <a:xfrm>
            <a:off x="0" y="621437"/>
            <a:ext cx="12192000" cy="574385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83AA5C4-3B9C-4164-B9D8-B06719359B24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Process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82E815A-DF2F-4DF3-AA41-AE9CC93397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38407"/>
            <a:ext cx="11496583" cy="458455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You can refine your storyboards during the process, but…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4668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FDAE47-72C7-420E-BEA8-D2C3E7FC19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745" b="4855"/>
          <a:stretch/>
        </p:blipFill>
        <p:spPr>
          <a:xfrm>
            <a:off x="0" y="736846"/>
            <a:ext cx="12192000" cy="578824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903191A-ED76-4DB8-B178-82A7D3AC86D6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Process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2602C16-3335-4256-9891-D2AC984953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9161756" cy="458455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effectLst/>
              </a:rPr>
              <a:t>…the purpose of the storyboard is to communicate your vision…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41459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6160240-1E41-4325-82B9-9E7C47C181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120" b="6667"/>
          <a:stretch/>
        </p:blipFill>
        <p:spPr>
          <a:xfrm>
            <a:off x="0" y="472736"/>
            <a:ext cx="12192000" cy="591252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449B3EB-80EA-4920-B8C6-0504AC6D50D8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Process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B7CEB61-5182-4C88-9D53-0F0129E9F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38407"/>
            <a:ext cx="12192000" cy="458455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effectLst/>
              </a:rPr>
              <a:t>.... so it’s the film – not the story board – which is the end goal (and the work of art)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537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CECD54-693E-43CB-8174-5A806E286A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486" b="7831"/>
          <a:stretch/>
        </p:blipFill>
        <p:spPr>
          <a:xfrm>
            <a:off x="0" y="719090"/>
            <a:ext cx="12192000" cy="560181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F2867D3-7BC5-4CB0-887C-51C01F4E41E2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1. The Panel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75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C1B069-E118-4A05-9A26-DF7AB36AD2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214" b="7702"/>
          <a:stretch/>
        </p:blipFill>
        <p:spPr>
          <a:xfrm>
            <a:off x="0" y="621437"/>
            <a:ext cx="12192000" cy="590365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E2BEB1F-00A2-4E80-8947-7EDBCA0C8316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1. The Panel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E5FFF97-12FD-44B5-80A5-AEA56BC89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38407"/>
            <a:ext cx="2095130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Shot type e.g. wide, close-up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1683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289F78-A01E-4109-8CE4-D530BE06A2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84" b="5502"/>
          <a:stretch/>
        </p:blipFill>
        <p:spPr>
          <a:xfrm>
            <a:off x="0" y="417250"/>
            <a:ext cx="12192000" cy="606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6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BDB89B-1493-4080-9488-6BAE2BD968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1" b="7702"/>
          <a:stretch/>
        </p:blipFill>
        <p:spPr>
          <a:xfrm>
            <a:off x="0" y="621436"/>
            <a:ext cx="12192000" cy="570834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615FA24-1466-4DA0-B10E-FF1E596C36FB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6001305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1. The Panel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4E98845-B315-4781-B8DD-0EC3C0CAF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738407"/>
            <a:ext cx="6096000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Composition and figure arrangement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9580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6ECD6F-A354-47EE-9794-F070C04884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84" b="6925"/>
          <a:stretch/>
        </p:blipFill>
        <p:spPr>
          <a:xfrm>
            <a:off x="0" y="417250"/>
            <a:ext cx="12192000" cy="596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91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2E9A65-ED81-4640-9BFE-E5622AC512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02" b="4596"/>
          <a:stretch/>
        </p:blipFill>
        <p:spPr>
          <a:xfrm>
            <a:off x="0" y="559292"/>
            <a:ext cx="12192000" cy="6090083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054B09D-0D6D-428E-8492-181BF279DA99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2. Arrows (movement)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BF143A-AA73-4FAB-828F-338B7E3EE6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5353235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a. Movement of figures in the shot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7992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E52F3EA-A338-4B4F-9F1A-BE25394EF7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084" b="7703"/>
          <a:stretch/>
        </p:blipFill>
        <p:spPr>
          <a:xfrm>
            <a:off x="0" y="417250"/>
            <a:ext cx="12192000" cy="5912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11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A8D814-A34E-4F99-AA4F-592E9BE78E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1" b="6149"/>
          <a:stretch/>
        </p:blipFill>
        <p:spPr>
          <a:xfrm>
            <a:off x="0" y="621436"/>
            <a:ext cx="12192000" cy="581487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EE632DA-AEE0-4EDF-BECE-91F92495251F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2. Arrows (movement)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215A0FC-B284-424A-A412-F894A83ED5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5317725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b. Camera movement – pan 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801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1C3506-FC80-46BF-882C-22CBE3A99A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579" b="12363"/>
          <a:stretch/>
        </p:blipFill>
        <p:spPr>
          <a:xfrm>
            <a:off x="0" y="656948"/>
            <a:ext cx="12192000" cy="535323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FFADEB2-B18C-4A99-9529-AF950F47F800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2. Arrows (movement)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96A6C71-6ECE-491F-8DA2-2B5A93A8D29F}"/>
              </a:ext>
            </a:extLst>
          </p:cNvPr>
          <p:cNvSpPr txBox="1">
            <a:spLocks/>
          </p:cNvSpPr>
          <p:nvPr/>
        </p:nvSpPr>
        <p:spPr>
          <a:xfrm>
            <a:off x="-1" y="738407"/>
            <a:ext cx="7119892" cy="45845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 dirty="0">
                <a:effectLst/>
              </a:rPr>
              <a:t>b. Camera movement – track, dolly, and zoom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9846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B625A6-F42E-40C8-A7BA-525E6E7F1F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615" b="8609"/>
          <a:stretch/>
        </p:blipFill>
        <p:spPr>
          <a:xfrm>
            <a:off x="0" y="727968"/>
            <a:ext cx="12192000" cy="5539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1829AF2-44EF-48C0-9F4E-BBF9D924C7BC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2. Arrows (movement)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FBAA632D-3B2A-4660-B8BC-836B60022B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7119892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solidFill>
                  <a:schemeClr val="bg1"/>
                </a:solidFill>
                <a:effectLst/>
              </a:rPr>
              <a:t>b. Camera movement – track, dolly, and zoom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6662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DD9751-46BD-43C0-B9BB-BC03DBF7F1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1" b="8479"/>
          <a:stretch/>
        </p:blipFill>
        <p:spPr>
          <a:xfrm>
            <a:off x="0" y="621436"/>
            <a:ext cx="12192000" cy="565507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CA8CD72-4A6E-4BAD-B380-99F480AFECC9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The Elements: 2. Arrows (movement)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0542211-EA50-4DDA-BA52-0483CFFF96AF}"/>
              </a:ext>
            </a:extLst>
          </p:cNvPr>
          <p:cNvSpPr txBox="1">
            <a:spLocks/>
          </p:cNvSpPr>
          <p:nvPr/>
        </p:nvSpPr>
        <p:spPr>
          <a:xfrm>
            <a:off x="-1" y="738407"/>
            <a:ext cx="7119892" cy="45845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None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1">
                    <a:tint val="75000"/>
                  </a:schemeClr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400">
                <a:solidFill>
                  <a:schemeClr val="bg1"/>
                </a:solidFill>
                <a:effectLst/>
              </a:rPr>
              <a:t>b. Camera movement – track, dolly, and zoom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1789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0B6C5D-57F2-49CF-8358-939BA23C38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55" b="7314"/>
          <a:stretch/>
        </p:blipFill>
        <p:spPr>
          <a:xfrm>
            <a:off x="0" y="454980"/>
            <a:ext cx="12192000" cy="59480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3D91AFB-3A7C-4C0F-B643-22CF8881E57E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Alternative storyboards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7B863F7-B9DE-4308-BC13-391E75F5BD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5672832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effectLst/>
              </a:rPr>
              <a:t>Photographs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5776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BD5DDA-7176-4709-909B-751B2AFBF9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61" b="7961"/>
          <a:stretch/>
        </p:blipFill>
        <p:spPr>
          <a:xfrm>
            <a:off x="0" y="470516"/>
            <a:ext cx="12192000" cy="5841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8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0F6793-73FC-410A-A08F-A09A4DC4DF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133" b="9644"/>
          <a:stretch/>
        </p:blipFill>
        <p:spPr>
          <a:xfrm>
            <a:off x="0" y="763480"/>
            <a:ext cx="12192000" cy="543313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18F6A8A-7108-4366-85D4-C23773E2A1A8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Alternative storyboards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B0A5CB0-FAFF-40B6-859F-B0BB090090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5672832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effectLst/>
              </a:rPr>
              <a:t>Video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0815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779D22-2BF2-4F6A-92F6-7F6D89CC05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133" b="12103"/>
          <a:stretch/>
        </p:blipFill>
        <p:spPr>
          <a:xfrm>
            <a:off x="0" y="763480"/>
            <a:ext cx="12192000" cy="526445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5BA0A13-C4FF-4174-B35E-431CCF64F576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Alternative storyboards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EA632633-593A-4F53-B821-F80199E176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5672832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effectLst/>
              </a:rPr>
              <a:t>Animation/CG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2947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47946E-B0E4-4701-8EAE-819325FE85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64" b="12618"/>
          <a:stretch/>
        </p:blipFill>
        <p:spPr>
          <a:xfrm>
            <a:off x="0" y="668045"/>
            <a:ext cx="12192000" cy="552191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4FCECC4-25D2-4721-B8A9-910BB11787AD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Alternative storyboards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563172F-8AFE-4683-8895-78BC4CCAC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7119892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effectLst/>
              </a:rPr>
              <a:t>Original source material, e.g. graphic novels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05710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10CBFC-5D4F-4B03-B0A8-9FF201EFD2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568" t="1424" r="18083" b="7185"/>
          <a:stretch/>
        </p:blipFill>
        <p:spPr>
          <a:xfrm>
            <a:off x="2234213" y="500021"/>
            <a:ext cx="7723573" cy="626763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8247F8A-0931-4CF3-A55C-583CC7661B24}"/>
              </a:ext>
            </a:extLst>
          </p:cNvPr>
          <p:cNvSpPr txBox="1">
            <a:spLocks/>
          </p:cNvSpPr>
          <p:nvPr/>
        </p:nvSpPr>
        <p:spPr>
          <a:xfrm>
            <a:off x="0" y="46012"/>
            <a:ext cx="7403977" cy="575425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Alternative storyboards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AAF89DA-D4A0-42B5-A5AF-D74CA4D722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738407"/>
            <a:ext cx="2423605" cy="458455"/>
          </a:xfrm>
        </p:spPr>
        <p:txBody>
          <a:bodyPr>
            <a:noAutofit/>
          </a:bodyPr>
          <a:lstStyle/>
          <a:p>
            <a:pPr algn="l"/>
            <a:r>
              <a:rPr lang="en-US" sz="2400" dirty="0">
                <a:effectLst/>
              </a:rPr>
              <a:t>Archive material, e.g. documentary</a:t>
            </a:r>
            <a:endParaRPr lang="en-GB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36010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">
      <a:dk1>
        <a:srgbClr val="000000"/>
      </a:dk1>
      <a:lt1>
        <a:srgbClr val="FFFFFF"/>
      </a:lt1>
      <a:dk2>
        <a:srgbClr val="593532"/>
      </a:dk2>
      <a:lt2>
        <a:srgbClr val="E4E2E8"/>
      </a:lt2>
      <a:accent1>
        <a:srgbClr val="A4C34D"/>
      </a:accent1>
      <a:accent2>
        <a:srgbClr val="B19F3B"/>
      </a:accent2>
      <a:accent3>
        <a:srgbClr val="C37F4D"/>
      </a:accent3>
      <a:accent4>
        <a:srgbClr val="B13C3B"/>
      </a:accent4>
      <a:accent5>
        <a:srgbClr val="C34D7D"/>
      </a:accent5>
      <a:accent6>
        <a:srgbClr val="B13B9C"/>
      </a:accent6>
      <a:hlink>
        <a:srgbClr val="722638"/>
      </a:hlink>
      <a:folHlink>
        <a:srgbClr val="4C4C4C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233</Words>
  <Application>Microsoft Office PowerPoint</Application>
  <PresentationFormat>Widescreen</PresentationFormat>
  <Paragraphs>35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 Black</vt:lpstr>
      <vt:lpstr>Calisto MT</vt:lpstr>
      <vt:lpstr>Wingdings 2</vt:lpstr>
      <vt:lpstr>SlateVTI</vt:lpstr>
      <vt:lpstr>STORYBOARDS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Mood Boards for Films</dc:title>
  <dc:creator>Matt Jones</dc:creator>
  <cp:lastModifiedBy>Matt Jones</cp:lastModifiedBy>
  <cp:revision>14</cp:revision>
  <dcterms:created xsi:type="dcterms:W3CDTF">2019-12-10T16:34:45Z</dcterms:created>
  <dcterms:modified xsi:type="dcterms:W3CDTF">2020-01-14T13:50:53Z</dcterms:modified>
</cp:coreProperties>
</file>